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371" r:id="rId2"/>
    <p:sldId id="634" r:id="rId3"/>
    <p:sldId id="644" r:id="rId4"/>
    <p:sldId id="657" r:id="rId5"/>
    <p:sldId id="659" r:id="rId6"/>
    <p:sldId id="660" r:id="rId7"/>
    <p:sldId id="661" r:id="rId8"/>
    <p:sldId id="662" r:id="rId9"/>
    <p:sldId id="663" r:id="rId10"/>
    <p:sldId id="664" r:id="rId11"/>
    <p:sldId id="665" r:id="rId12"/>
    <p:sldId id="642" r:id="rId13"/>
    <p:sldId id="614" r:id="rId14"/>
    <p:sldId id="639" r:id="rId15"/>
    <p:sldId id="633" r:id="rId16"/>
    <p:sldId id="650" r:id="rId17"/>
    <p:sldId id="615" r:id="rId18"/>
    <p:sldId id="618" r:id="rId19"/>
    <p:sldId id="616" r:id="rId20"/>
    <p:sldId id="617" r:id="rId21"/>
    <p:sldId id="619" r:id="rId22"/>
    <p:sldId id="621" r:id="rId23"/>
    <p:sldId id="622" r:id="rId24"/>
    <p:sldId id="649" r:id="rId25"/>
    <p:sldId id="623" r:id="rId26"/>
    <p:sldId id="624" r:id="rId27"/>
    <p:sldId id="625" r:id="rId28"/>
    <p:sldId id="627" r:id="rId29"/>
    <p:sldId id="629" r:id="rId30"/>
    <p:sldId id="628" r:id="rId31"/>
    <p:sldId id="631" r:id="rId32"/>
    <p:sldId id="654" r:id="rId33"/>
    <p:sldId id="658" r:id="rId34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94181" autoAdjust="0"/>
  </p:normalViewPr>
  <p:slideViewPr>
    <p:cSldViewPr>
      <p:cViewPr varScale="1">
        <p:scale>
          <a:sx n="58" d="100"/>
          <a:sy n="58" d="100"/>
        </p:scale>
        <p:origin x="504" y="2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322255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2025/10/2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56DCE52C-A9DD-BCB8-D8F8-087B8AA0EE96}"/>
              </a:ext>
            </a:extLst>
          </p:cNvPr>
          <p:cNvSpPr txBox="1"/>
          <p:nvPr/>
        </p:nvSpPr>
        <p:spPr>
          <a:xfrm>
            <a:off x="5633541" y="1989634"/>
            <a:ext cx="923330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4800" b="1" dirty="0">
                <a:solidFill>
                  <a:schemeClr val="bg1"/>
                </a:solidFill>
              </a:rPr>
              <a:t>無量壽</a:t>
            </a:r>
            <a:r>
              <a:rPr lang="zh-TW" altLang="en-US" sz="48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137BAAFB-E2A1-C90D-B502-C9983723B8C1}"/>
              </a:ext>
            </a:extLst>
          </p:cNvPr>
          <p:cNvSpPr txBox="1"/>
          <p:nvPr/>
        </p:nvSpPr>
        <p:spPr>
          <a:xfrm>
            <a:off x="5499035" y="614794"/>
            <a:ext cx="572464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法藏白言。唯願世尊。大慈聽察。</a:t>
            </a:r>
          </a:p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若證得無上菩提。成正覺已。所居佛剎。具足無量不可思議。功德莊嚴。無有地獄。餓鬼。禽獸。蜎飛蠕動之類。所有一切眾生。以及焰摩羅界。三惡道中。來生我剎。受我法化。悉成阿耨多羅三藐三菩提。不復更墮惡趣。得是願。乃作佛。不得是願。不取無上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一、國無惡道願。二、不墮惡趣願。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68B77396-821A-A0BE-A64F-6DD6E6079AE1}"/>
              </a:ext>
            </a:extLst>
          </p:cNvPr>
          <p:cNvSpPr txBox="1"/>
          <p:nvPr/>
        </p:nvSpPr>
        <p:spPr>
          <a:xfrm>
            <a:off x="11223679" y="614794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發大誓願第六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70A821F-3113-2AE2-0072-C16A96356D51}"/>
              </a:ext>
            </a:extLst>
          </p:cNvPr>
          <p:cNvSpPr txBox="1"/>
          <p:nvPr/>
        </p:nvSpPr>
        <p:spPr>
          <a:xfrm>
            <a:off x="118542" y="654142"/>
            <a:ext cx="428835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我作佛時。十方世界。所有眾生。令生我剎。皆具紫磨真金色身。三十二種大丈夫相。端正淨潔。悉同一類。若形貌差別。有好醜者。不取正覺。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三、身悉金色願。四、三十二相願。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五、身無差別願。</a:t>
            </a:r>
          </a:p>
        </p:txBody>
      </p:sp>
    </p:spTree>
    <p:extLst>
      <p:ext uri="{BB962C8B-B14F-4D97-AF65-F5344CB8AC3E}">
        <p14:creationId xmlns:p14="http://schemas.microsoft.com/office/powerpoint/2010/main" val="182765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A6EA8E9-F3D2-9418-DD65-06CD0D82F196}"/>
              </a:ext>
            </a:extLst>
          </p:cNvPr>
          <p:cNvSpPr txBox="1"/>
          <p:nvPr/>
        </p:nvSpPr>
        <p:spPr>
          <a:xfrm>
            <a:off x="8183438" y="717678"/>
            <a:ext cx="357020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我作佛時。所有眾生。生我國者。自知無量劫時宿命。所作善惡。皆能洞視徹聽。知十方去來現在之事。不得是願。不取正覺。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六、宿命通願。七、天眼通願。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八、天耳通願。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9CD20BD-3FDF-C5E3-7D5E-2EC2CDD6A19C}"/>
              </a:ext>
            </a:extLst>
          </p:cNvPr>
          <p:cNvSpPr txBox="1"/>
          <p:nvPr/>
        </p:nvSpPr>
        <p:spPr>
          <a:xfrm>
            <a:off x="4804002" y="654142"/>
            <a:ext cx="305724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我作佛時。所有眾生。生我國者。皆得他心智通。若不悉知億那由他百千佛剎。眾生心念者。不取正覺。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九、他心通願。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7988673-D800-4143-9CB4-03F9B6E1D125}"/>
              </a:ext>
            </a:extLst>
          </p:cNvPr>
          <p:cNvSpPr txBox="1"/>
          <p:nvPr/>
        </p:nvSpPr>
        <p:spPr>
          <a:xfrm>
            <a:off x="834661" y="713401"/>
            <a:ext cx="364715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我作佛時。所有眾生。生我國者。皆得神通自在。波羅密多。於一念頃。不能超過億那由他百千佛剎。周遍巡歷。供養諸佛者。不取正覺。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十、神足通願。 十一、遍供諸佛願。</a:t>
            </a:r>
          </a:p>
        </p:txBody>
      </p:sp>
    </p:spTree>
    <p:extLst>
      <p:ext uri="{BB962C8B-B14F-4D97-AF65-F5344CB8AC3E}">
        <p14:creationId xmlns:p14="http://schemas.microsoft.com/office/powerpoint/2010/main" val="1101822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F9F9644-C765-C2EB-530D-0618EE3534D8}"/>
              </a:ext>
            </a:extLst>
          </p:cNvPr>
          <p:cNvSpPr txBox="1"/>
          <p:nvPr/>
        </p:nvSpPr>
        <p:spPr>
          <a:xfrm>
            <a:off x="8759502" y="654142"/>
            <a:ext cx="305724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我作佛時。所有眾生。生我國者。遠離分別。諸根寂靜。若不決定成等正覺。證大涅槃者。不取正覺。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十二、定成正覺願。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47C3CF7-BFB0-E99C-90B2-7F7603A6ADB1}"/>
              </a:ext>
            </a:extLst>
          </p:cNvPr>
          <p:cNvSpPr txBox="1"/>
          <p:nvPr/>
        </p:nvSpPr>
        <p:spPr>
          <a:xfrm>
            <a:off x="4786206" y="654142"/>
            <a:ext cx="369844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我作佛時。光明無量。普照十方。絕勝諸佛。勝於日月之明。千萬億倍。若有眾生。見我光明。照觸其身。莫不安樂。慈心作善。來生我國。若不爾者。不取正覺。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十三、光明無量願。十四、觸光安樂願。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0E1CEC41-30D1-9DF4-9B1E-47CE64DD0C48}"/>
              </a:ext>
            </a:extLst>
          </p:cNvPr>
          <p:cNvSpPr txBox="1"/>
          <p:nvPr/>
        </p:nvSpPr>
        <p:spPr>
          <a:xfrm>
            <a:off x="575846" y="621482"/>
            <a:ext cx="364715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我作佛時。壽命無量。國中聲聞天人無數。壽命亦皆無量。假令三千大千世界眾生。悉成緣覺。於百千劫。悉共計校。若能知其量數者。不取正覺。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十五、壽命無量願。十六、聲聞無數願</a:t>
            </a:r>
          </a:p>
        </p:txBody>
      </p:sp>
    </p:spTree>
    <p:extLst>
      <p:ext uri="{BB962C8B-B14F-4D97-AF65-F5344CB8AC3E}">
        <p14:creationId xmlns:p14="http://schemas.microsoft.com/office/powerpoint/2010/main" val="14996579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961DFC5-D773-FE6F-2A76-71327F72F61F}"/>
              </a:ext>
            </a:extLst>
          </p:cNvPr>
          <p:cNvSpPr txBox="1"/>
          <p:nvPr/>
        </p:nvSpPr>
        <p:spPr>
          <a:xfrm>
            <a:off x="463774" y="654142"/>
            <a:ext cx="1134156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我作佛時。十方世界無量剎中。無數諸佛。若不共稱歎我名。說我功德國土之善者。不取正覺。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十七、諸佛稱歎願。</a:t>
            </a:r>
          </a:p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我作佛時。十方眾生。聞我名號。至心信樂。所有善根。心心回向。願生我國。乃至十念。若不生者。不取正覺。唯除五逆。誹謗正法。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十八、十念必生願。</a:t>
            </a:r>
          </a:p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十方眾生。聞我名號。發菩提心。修諸功德。奉行六波羅蜜。堅固不退。復以善根迴向。願生我國。一心念我。晝夜不斷。臨壽終時。我與諸菩薩眾迎現其前。經須臾間。即生我剎。作阿惟越致菩薩。不得是願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十九、聞名發心願。二十、臨終接引願。</a:t>
            </a:r>
          </a:p>
        </p:txBody>
      </p:sp>
    </p:spTree>
    <p:extLst>
      <p:ext uri="{BB962C8B-B14F-4D97-AF65-F5344CB8AC3E}">
        <p14:creationId xmlns:p14="http://schemas.microsoft.com/office/powerpoint/2010/main" val="42423105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7D74CBCA-99CB-CC63-C206-7E6579E448D2}"/>
              </a:ext>
            </a:extLst>
          </p:cNvPr>
          <p:cNvSpPr txBox="1"/>
          <p:nvPr/>
        </p:nvSpPr>
        <p:spPr>
          <a:xfrm>
            <a:off x="1465982" y="654142"/>
            <a:ext cx="1003351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十方眾生。聞我名號。繫念我國。發菩提心。堅固不退。植眾德本。至心迴向。欲生極樂。無不遂者。若有宿惡。聞我名字。即自悔過。為道作善。便持經戒。願生我剎。命終不復更三惡道。即生我國。若不爾者。不取正覺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二十一、悔過得生願。</a:t>
            </a:r>
          </a:p>
          <a:p>
            <a:pPr>
              <a:lnSpc>
                <a:spcPts val="4600"/>
              </a:lnSpc>
              <a:spcBef>
                <a:spcPts val="3600"/>
              </a:spcBef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我作佛時。國無婦女。若有女人。聞我名字。得清淨信。發菩提心。厭患女身。願生我國。命終即化男子。來我剎土。十方世界諸眾生類。生我國者。皆於七寶池蓮華中化生。若不爾者。不取正覺。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二十二、國無女人願。二十三、厭女轉男願。二十四、蓮華化生願。</a:t>
            </a:r>
          </a:p>
        </p:txBody>
      </p:sp>
    </p:spTree>
    <p:extLst>
      <p:ext uri="{BB962C8B-B14F-4D97-AF65-F5344CB8AC3E}">
        <p14:creationId xmlns:p14="http://schemas.microsoft.com/office/powerpoint/2010/main" val="7163597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445004B2-43B7-C694-55FD-02A029DD35D9}"/>
              </a:ext>
            </a:extLst>
          </p:cNvPr>
          <p:cNvSpPr txBox="1"/>
          <p:nvPr/>
        </p:nvSpPr>
        <p:spPr>
          <a:xfrm>
            <a:off x="6095206" y="909514"/>
            <a:ext cx="5493812" cy="52239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我作佛時。十方眾生。聞我名字。歡喜信樂。禮拜歸命。以清淨心。修菩薩行。諸天世人。莫不致敬。若聞我名。壽終之後。生尊貴家。諸根無缺。常修殊勝梵行。若不爾者。不取正覺。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二十五、天人禮敬願。二十六、聞名得福願。二十七、修殊勝行願。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  <a:spcBef>
                <a:spcPts val="4200"/>
              </a:spcBef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我作佛時。國中無不善名。所有眾生。生我國者。皆同一心。住於定聚。永離熱惱。心得清涼。所受快樂。猶如漏盡比丘。若起想念。貪計身者。不取正覺。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二十八、國無不善願。二十九、住正定聚願。三十、樂如漏盡願。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三十一、不貪計身願。</a:t>
            </a:r>
          </a:p>
        </p:txBody>
      </p:sp>
    </p:spTree>
    <p:extLst>
      <p:ext uri="{BB962C8B-B14F-4D97-AF65-F5344CB8AC3E}">
        <p14:creationId xmlns:p14="http://schemas.microsoft.com/office/powerpoint/2010/main" val="3007674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9A5DA155-3B2B-89AC-77B7-FBDACCF81A36}"/>
              </a:ext>
            </a:extLst>
          </p:cNvPr>
          <p:cNvSpPr txBox="1"/>
          <p:nvPr/>
        </p:nvSpPr>
        <p:spPr>
          <a:xfrm>
            <a:off x="6311230" y="909514"/>
            <a:ext cx="5493812" cy="52239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我作佛時。生我國者。善根無量。皆得金剛那羅延身。堅固之力。身頂皆有光明照耀。成就一切智慧。獲得無邊辯才。善談諸法祕要。說經行道。語如鐘聲。若不爾者。不取正覺。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三十二、那羅延身願。三十三、光明慧辯願。三十四、善談法要願。</a:t>
            </a:r>
          </a:p>
          <a:p>
            <a:pPr>
              <a:lnSpc>
                <a:spcPts val="4600"/>
              </a:lnSpc>
              <a:spcBef>
                <a:spcPts val="4200"/>
              </a:spcBef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所有眾生。生我國者。究竟必至一生補處。除其本願。為眾生故。被弘誓鎧。教化一切有情。皆發信心。修菩提行。行普賢道。雖生他方世界。永離惡趣。或樂說法。或樂聽法。或現神足。隨意修習。無不圓滿。若不爾者。不取正覺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三十五、一生補處願。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三十六、教化隨意願。</a:t>
            </a:r>
          </a:p>
        </p:txBody>
      </p:sp>
    </p:spTree>
    <p:extLst>
      <p:ext uri="{BB962C8B-B14F-4D97-AF65-F5344CB8AC3E}">
        <p14:creationId xmlns:p14="http://schemas.microsoft.com/office/powerpoint/2010/main" val="2237273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C9DF9CD6-819B-74E4-731B-B2E7527512F9}"/>
              </a:ext>
            </a:extLst>
          </p:cNvPr>
          <p:cNvSpPr txBox="1"/>
          <p:nvPr/>
        </p:nvSpPr>
        <p:spPr>
          <a:xfrm>
            <a:off x="-25474" y="817832"/>
            <a:ext cx="12136656" cy="52239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我作佛時。生我國者。所須飲食。衣服。種種供具。隨意即至。無不滿願。十方諸佛。應念受其供養。若不爾者。不取正覺。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三十七、衣食自至願。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三十八、應念受供願。</a:t>
            </a:r>
          </a:p>
          <a:p>
            <a:pPr>
              <a:lnSpc>
                <a:spcPts val="4400"/>
              </a:lnSpc>
              <a:spcBef>
                <a:spcPts val="1800"/>
              </a:spcBef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我作佛時。國中萬物。嚴淨。光麗。形色殊特。窮微極妙。無能稱量。其諸眾生。雖具天眼。有能辨其形色。光相。名數。及總宣說者。不取正覺。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三十九、莊嚴無盡願。</a:t>
            </a:r>
          </a:p>
          <a:p>
            <a:pPr>
              <a:lnSpc>
                <a:spcPts val="4600"/>
              </a:lnSpc>
              <a:spcBef>
                <a:spcPts val="1800"/>
              </a:spcBef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我作佛時。國中無量色樹。高或百千由旬。道場樹高。四百萬里。諸菩薩中。雖有善根劣者。亦能了知。欲見諸佛淨國莊嚴。悉於寶樹間見。猶如明鏡。睹其面像。若不爾者。不取正覺。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四十、無量色樹願。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 四十一、樹現佛剎願。</a:t>
            </a:r>
          </a:p>
        </p:txBody>
      </p:sp>
    </p:spTree>
    <p:extLst>
      <p:ext uri="{BB962C8B-B14F-4D97-AF65-F5344CB8AC3E}">
        <p14:creationId xmlns:p14="http://schemas.microsoft.com/office/powerpoint/2010/main" val="10301766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DF95E67-74E0-9A9A-613D-E004623FF040}"/>
              </a:ext>
            </a:extLst>
          </p:cNvPr>
          <p:cNvSpPr txBox="1"/>
          <p:nvPr/>
        </p:nvSpPr>
        <p:spPr>
          <a:xfrm>
            <a:off x="6599262" y="981522"/>
            <a:ext cx="5493812" cy="52239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我作佛時。所居佛剎。廣博嚴淨。光瑩如鏡。徹照十方無量無數。不可思議諸佛世界。眾生睹者。生希有心。若不爾者。不取正覺。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四十二、徹照十方願。</a:t>
            </a:r>
          </a:p>
          <a:p>
            <a:pPr>
              <a:lnSpc>
                <a:spcPts val="4600"/>
              </a:lnSpc>
              <a:spcBef>
                <a:spcPts val="1800"/>
              </a:spcBef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我作佛時。下從地際。上至虛空。宮殿樓觀。池流華樹。國土所有一切萬物。皆以無量寶香合成。其香普熏十方世界。眾生聞者。皆修佛行。若不爾者。不取正覺。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四十三、寶香普熏願。</a:t>
            </a:r>
          </a:p>
          <a:p>
            <a:pPr>
              <a:lnSpc>
                <a:spcPts val="4600"/>
              </a:lnSpc>
              <a:spcBef>
                <a:spcPts val="1800"/>
              </a:spcBef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我作佛時。十方佛剎諸菩薩眾。聞我名已。皆悉逮得清淨。解脫。普等三昧。諸深總持。住三摩地。至於成佛。定中常供無量無邊一切諸佛。不失定意。若不爾者。不取正覺。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33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四十四、普等三昧願。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33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四十五、定中供佛願。</a:t>
            </a:r>
          </a:p>
        </p:txBody>
      </p:sp>
    </p:spTree>
    <p:extLst>
      <p:ext uri="{BB962C8B-B14F-4D97-AF65-F5344CB8AC3E}">
        <p14:creationId xmlns:p14="http://schemas.microsoft.com/office/powerpoint/2010/main" val="2046478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20B68871-BCBC-A430-3379-3A17556C1885}"/>
              </a:ext>
            </a:extLst>
          </p:cNvPr>
          <p:cNvSpPr txBox="1"/>
          <p:nvPr/>
        </p:nvSpPr>
        <p:spPr>
          <a:xfrm>
            <a:off x="5951190" y="909514"/>
            <a:ext cx="5493812" cy="52239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我作佛時。他方世界諸菩薩眾。聞我名者。證離生法。獲陀羅尼。清淨歡喜。得平等住。修菩薩行。具足德本。應時不獲一二三忍。於諸佛法。不能現證不退轉者。不取正覺。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四十六、獲陀羅尼願。四十七、聞名得忍願。四十八、現證不退願。</a:t>
            </a:r>
          </a:p>
        </p:txBody>
      </p:sp>
    </p:spTree>
    <p:extLst>
      <p:ext uri="{BB962C8B-B14F-4D97-AF65-F5344CB8AC3E}">
        <p14:creationId xmlns:p14="http://schemas.microsoft.com/office/powerpoint/2010/main" val="9814283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98062018-F544-6958-83B3-E6A0D065000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CDD65899-CFB0-D1C5-918F-98B363D529D4}"/>
              </a:ext>
            </a:extLst>
          </p:cNvPr>
          <p:cNvSpPr txBox="1"/>
          <p:nvPr/>
        </p:nvSpPr>
        <p:spPr>
          <a:xfrm>
            <a:off x="9263558" y="495028"/>
            <a:ext cx="1364476" cy="5659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法藏白言。唯願世尊。大慈聽察。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DAB6D81-5E24-DF0D-67F2-2F144431F815}"/>
              </a:ext>
            </a:extLst>
          </p:cNvPr>
          <p:cNvSpPr txBox="1"/>
          <p:nvPr/>
        </p:nvSpPr>
        <p:spPr>
          <a:xfrm>
            <a:off x="5401642" y="654142"/>
            <a:ext cx="349326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「聽」者，耳聞也。「察」者，心中審思也。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曰：「如來聽其說明，照察丹誠，故云聽察。」故經義為法藏菩薩請求世尊，垂慈於我，聽我所說，鑒我誠心。以下法藏陳說所發大願。</a:t>
            </a:r>
          </a:p>
        </p:txBody>
      </p:sp>
    </p:spTree>
    <p:extLst>
      <p:ext uri="{BB962C8B-B14F-4D97-AF65-F5344CB8AC3E}">
        <p14:creationId xmlns:p14="http://schemas.microsoft.com/office/powerpoint/2010/main" val="13962985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D3751826-62A5-71FB-49A0-56566A377E49}"/>
              </a:ext>
            </a:extLst>
          </p:cNvPr>
          <p:cNvSpPr txBox="1"/>
          <p:nvPr/>
        </p:nvSpPr>
        <p:spPr>
          <a:xfrm>
            <a:off x="6050289" y="709820"/>
            <a:ext cx="6237605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若證得無上菩提。成正覺已。所居佛剎。具足無量不可思議。功德莊嚴。無有地獄。餓鬼。禽獸。蜎飛蠕動之類。所有一切眾生。以及焰摩羅界。三惡道中。來生我剎。受我法化。悉成阿耨多羅三藐三菩提。不復更墮惡趣。得是願。乃作佛。不得是願。不取無上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一、國無惡道願。二、不墮惡趣願。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B731993D-6365-D47C-CB24-FF9D26DF3F6B}"/>
              </a:ext>
            </a:extLst>
          </p:cNvPr>
          <p:cNvSpPr txBox="1"/>
          <p:nvPr/>
        </p:nvSpPr>
        <p:spPr>
          <a:xfrm>
            <a:off x="143758" y="709820"/>
            <a:ext cx="5968301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我若證得無上菩提。成正覺已。所居佛剎。具足無量不可思議功德莊嚴。」首四句，總括全部大願。願我成佛時，所居之佛剎，具足無量（無法以數量表示）勝妙功德，具足無量清淨莊嚴。具足者，圓滿也。周遍含攝，無欠無餘，故云具足。所具功德與莊嚴，皆不可思議，超情離見，非思量分別之所能知，非語言文字之所能表，故曰「不可思議」。</a:t>
            </a:r>
          </a:p>
        </p:txBody>
      </p:sp>
    </p:spTree>
    <p:extLst>
      <p:ext uri="{BB962C8B-B14F-4D97-AF65-F5344CB8AC3E}">
        <p14:creationId xmlns:p14="http://schemas.microsoft.com/office/powerpoint/2010/main" val="14864054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0A639303-070A-479E-DE66-B1D34E621B90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B95864B-70FC-473F-F236-26E3F0FFB06A}"/>
              </a:ext>
            </a:extLst>
          </p:cNvPr>
          <p:cNvSpPr txBox="1"/>
          <p:nvPr/>
        </p:nvSpPr>
        <p:spPr>
          <a:xfrm>
            <a:off x="7977911" y="693490"/>
            <a:ext cx="2941831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「無有地獄。餓鬼。禽獸。蜎飛蠕動之類。」我此佛剎中，無有地獄、餓鬼、畜生（經中常以禽獸、蜎飛、蠕動之類表畜生道）三惡道。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EFC49242-AEDB-0110-DFAD-CE5B89E3F933}"/>
              </a:ext>
            </a:extLst>
          </p:cNvPr>
          <p:cNvSpPr txBox="1"/>
          <p:nvPr/>
        </p:nvSpPr>
        <p:spPr>
          <a:xfrm>
            <a:off x="4453698" y="693490"/>
            <a:ext cx="3493264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「地獄」，此為漢語，梵語為那落迦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Nāraka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、泥犁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Niraya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等。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攝大乘論音義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曰：「此譯有四義：㈠不可樂。㈡不可救濟。㈢闇冥。㈣地獄。」今經言地獄乃其中之一義。</a:t>
            </a:r>
          </a:p>
        </p:txBody>
      </p:sp>
    </p:spTree>
    <p:extLst>
      <p:ext uri="{BB962C8B-B14F-4D97-AF65-F5344CB8AC3E}">
        <p14:creationId xmlns:p14="http://schemas.microsoft.com/office/powerpoint/2010/main" val="7608860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2E477A0F-0FE9-615A-294D-5412D0C77D94}"/>
              </a:ext>
            </a:extLst>
          </p:cNvPr>
          <p:cNvSpPr txBox="1"/>
          <p:nvPr/>
        </p:nvSpPr>
        <p:spPr>
          <a:xfrm>
            <a:off x="146090" y="621482"/>
            <a:ext cx="12034064" cy="58368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地獄有三類：</a:t>
            </a: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一、根本地獄，乃八大地獄及八寒地獄。八大地獄對八寒而言，亦名八熱地獄。瞻部洲地下五百由旬有地獄，名為等活，從是依次而下至第八獄，名為無間，此八獄乃層層豎立者也。據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俱舍論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兼考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，此八獄為：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㈠等活地獄。彼中罪人遇種種斫刺磨擣，苦極身死，然冷風吹之，皮肉還生，等於前活。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㈡黑繩地獄。先以黑繩縛罪人肢體，而後斬鋸。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㈢眾合地獄。眾多苦具，俱來逼身，合黨相害。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㈣號叫地獄。逼於眾苦，發悲號怨叫之聲。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㈤大叫地獄。逼於劇苦，更發大哭聲。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㈥炎熱地獄。火隨身起，炎熾周圍，苦熱難堪。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㈦大熱地獄。熱中之極，故曰大熱。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㈧無間地獄。受苦無間，無有間歇。</a:t>
            </a:r>
          </a:p>
        </p:txBody>
      </p:sp>
    </p:spTree>
    <p:extLst>
      <p:ext uri="{BB962C8B-B14F-4D97-AF65-F5344CB8AC3E}">
        <p14:creationId xmlns:p14="http://schemas.microsoft.com/office/powerpoint/2010/main" val="2266038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B2F65634-701A-7A10-75A3-8D09CFD5636C}"/>
              </a:ext>
            </a:extLst>
          </p:cNvPr>
          <p:cNvSpPr txBox="1"/>
          <p:nvPr/>
        </p:nvSpPr>
        <p:spPr>
          <a:xfrm>
            <a:off x="751408" y="654142"/>
            <a:ext cx="10110460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以上八大地獄外，更有八寒冰獄，依次橫列：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㈠額部陀，此云皰。嚴寒逼身，體上生皰也。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㈡尼剌部陀，極寒逼身，體分皰裂也。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㈢呵羅羅（寒逼而自口中所發之顫聲）。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㈣阿婆婆（同上）。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㈤虎虎婆（同上）。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㈥嗢缽羅（青蓮花也），嚴寒逼迫，身分折裂如青蓮也。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㈦缽特摩（紅蓮花），身分折裂如紅蓮花也。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㈧摩訶缽特羅（大紅蓮花），身分折裂如大紅蓮花也。</a:t>
            </a:r>
          </a:p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此上為根本地獄。下敘近邊地獄、孤獨地獄。</a:t>
            </a:r>
          </a:p>
        </p:txBody>
      </p:sp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ED9141A-EEE2-EC92-A5BD-C5874321BD2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7107207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4B19C8A7-AA0C-DFC3-D0BB-ECDA7D263119}"/>
              </a:ext>
            </a:extLst>
          </p:cNvPr>
          <p:cNvSpPr txBox="1"/>
          <p:nvPr/>
        </p:nvSpPr>
        <p:spPr>
          <a:xfrm>
            <a:off x="5087094" y="902826"/>
            <a:ext cx="5827236" cy="49718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二、十六遊增地獄。八大地獄中，每一大獄，皆有四門，每一門外，附增四獄，名為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㈠煻煨增，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㈡尸糞增，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㈢鋒刃增，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㈣烈河增，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合為十六處，稱為十六遊增地獄。八大地獄合計共有一百二十八處。亦名近邊地獄。</a:t>
            </a: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8D30BB72-A197-CAE0-7165-6F9AB547C6E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344E991-A420-96FF-3CBD-98F0DAD7091A}"/>
              </a:ext>
            </a:extLst>
          </p:cNvPr>
          <p:cNvSpPr txBox="1"/>
          <p:nvPr/>
        </p:nvSpPr>
        <p:spPr>
          <a:xfrm>
            <a:off x="550590" y="902826"/>
            <a:ext cx="4134465" cy="49718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三、孤獨地獄。在山間、曠野、樹下、空中，其類無數，受苦無量。地獄苦果，其最重處，一日之中八萬四千生死，經劫無量。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輔宏記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云：作上品五逆十惡者感之（指最極惡逆者）。</a:t>
            </a:r>
          </a:p>
        </p:txBody>
      </p:sp>
    </p:spTree>
    <p:extLst>
      <p:ext uri="{BB962C8B-B14F-4D97-AF65-F5344CB8AC3E}">
        <p14:creationId xmlns:p14="http://schemas.microsoft.com/office/powerpoint/2010/main" val="2279828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BB37C840-2172-7C13-742B-ADA9A95DF2E1}"/>
              </a:ext>
            </a:extLst>
          </p:cNvPr>
          <p:cNvSpPr txBox="1"/>
          <p:nvPr/>
        </p:nvSpPr>
        <p:spPr>
          <a:xfrm>
            <a:off x="5807174" y="816160"/>
            <a:ext cx="5147563" cy="51552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「餓鬼」者，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大乘義章八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曰：「以從他求故，名餓鬼。又常飢虛，故名為餓。恐怯多畏，故名為鬼。」此道亦遍諸趣。有福德者作山林塚廟神。無福德者，居不淨所，不得飲食。常受鞭打，填河塞海，受苦無量。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3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輔宏記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云：「下品五逆十惡者感之。（指惡逆中之最輕者）」</a:t>
            </a: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42E7A174-CEFC-FF64-F3EC-B65D9DE3BC1D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DAA767BE-FD20-E020-B913-5679556133A0}"/>
              </a:ext>
            </a:extLst>
          </p:cNvPr>
          <p:cNvSpPr txBox="1"/>
          <p:nvPr/>
        </p:nvSpPr>
        <p:spPr>
          <a:xfrm>
            <a:off x="-843" y="837506"/>
            <a:ext cx="5698996" cy="51552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「畜生」，新譯為傍生，指傍行之生類。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新婆沙論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云：「其形傍故行亦傍，以行傍故形亦傍，是故名傍生。」傍者，橫也。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云：「此道遍在諸處。披毛戴角，鱗甲羽毛，四足多足，有足無足，水陸空行，互相吞啖，受苦無量。」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3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輔宏記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云：「作中品五逆十惡者感之。」</a:t>
            </a:r>
          </a:p>
        </p:txBody>
      </p:sp>
    </p:spTree>
    <p:extLst>
      <p:ext uri="{BB962C8B-B14F-4D97-AF65-F5344CB8AC3E}">
        <p14:creationId xmlns:p14="http://schemas.microsoft.com/office/powerpoint/2010/main" val="35660714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4357F754-C3AC-0F01-245B-AA3A0556DE86}"/>
              </a:ext>
            </a:extLst>
          </p:cNvPr>
          <p:cNvSpPr txBox="1"/>
          <p:nvPr/>
        </p:nvSpPr>
        <p:spPr>
          <a:xfrm>
            <a:off x="3423349" y="706476"/>
            <a:ext cx="8648521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「所有一切眾生。以及焰摩羅界。三惡道中。來生我剎。受我法化。悉成阿耨多羅三藐三菩提。不復更墮惡趣。得是願。乃作佛。不得是願。不取無上正覺。」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「焰摩羅界」者，指焰摩羅王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Yamarāja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之世界。焰摩羅，又作炎摩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Yama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、琰摩、閻摩、閻摩羅等。譯為縛，縛罪人之義。焰摩羅王，義譯為平等王。此王登錄、治理世間生死罪福之業。主守地獄，八寒八熱及其眷屬諸小獄等。決斷善惡，役使鬼卒。於五趣中，追攝罪人，捶拷治罰，更無休息。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635584CB-831E-CDAD-C34B-3B782D3CC8B7}"/>
              </a:ext>
            </a:extLst>
          </p:cNvPr>
          <p:cNvSpPr txBox="1"/>
          <p:nvPr/>
        </p:nvSpPr>
        <p:spPr>
          <a:xfrm>
            <a:off x="0" y="706476"/>
            <a:ext cx="3570208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本章具兩願，「國無惡道願」，及「不墮惡趣願」。其下第一願曰：「無有地獄、餓鬼、禽獸、蜎飛蠕動之類。」乃國中無有三惡道願。「不墮惡趣願」，或曰「不更惡趣願」，為第二願。</a:t>
            </a:r>
          </a:p>
        </p:txBody>
      </p:sp>
    </p:spTree>
    <p:extLst>
      <p:ext uri="{BB962C8B-B14F-4D97-AF65-F5344CB8AC3E}">
        <p14:creationId xmlns:p14="http://schemas.microsoft.com/office/powerpoint/2010/main" val="3518778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6C3A9EA9-F4AF-B4D4-0FDA-64D312264E5E}"/>
              </a:ext>
            </a:extLst>
          </p:cNvPr>
          <p:cNvSpPr txBox="1"/>
          <p:nvPr/>
        </p:nvSpPr>
        <p:spPr>
          <a:xfrm>
            <a:off x="34296" y="862607"/>
            <a:ext cx="8263801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又此章大願，攝二殊勝。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一者，惡趣眾生，亦得往生極樂，不復更墮惡道，表彌陀悲心無盡，度化無餘也。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二者，凡往生者，悉皆作佛，究竟菩提。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由此可見彌陀本心，念念願一切眾生成佛，而此願既已成就，足證彌陀智慧功德、威神力用不可思議。末云：「得是願，乃作佛，不得是願，不取無上正覺。」表此願成就，我（法藏菩薩）方成佛。若此願不成，我終不成佛。故曰：「不取無上正覺。」以下各願，簡為「不取正覺」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0B2951E-1884-09A1-A3E3-5948D73B0469}"/>
              </a:ext>
            </a:extLst>
          </p:cNvPr>
          <p:cNvSpPr txBox="1"/>
          <p:nvPr/>
        </p:nvSpPr>
        <p:spPr>
          <a:xfrm>
            <a:off x="8285638" y="862607"/>
            <a:ext cx="3570208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此承第一願而言，我國不但無三惡道，甚至從焰摩羅界（即地獄界）等惡道中，來生我國之一切眾生，受佛之教化，不但永不更入惡趣，並悉皆成就阿耨多羅三藐三菩提。</a:t>
            </a:r>
          </a:p>
        </p:txBody>
      </p:sp>
    </p:spTree>
    <p:extLst>
      <p:ext uri="{BB962C8B-B14F-4D97-AF65-F5344CB8AC3E}">
        <p14:creationId xmlns:p14="http://schemas.microsoft.com/office/powerpoint/2010/main" val="332302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9E088552-5FB5-0BD4-C33A-949BFBAC8EFE}"/>
              </a:ext>
            </a:extLst>
          </p:cNvPr>
          <p:cNvSpPr txBox="1"/>
          <p:nvPr/>
        </p:nvSpPr>
        <p:spPr>
          <a:xfrm>
            <a:off x="3441407" y="720315"/>
            <a:ext cx="2941831" cy="5229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「我作佛時。十方世界。所有眾生。令生我剎。皆具紫磨真金色身。」是為第三「身悉金色願」。生彼土者，身皆紫磨真金之色。真金色者，蓋為如來之身色。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C8D5C37E-21C6-5E69-88FF-4DE69DA91C5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D008C743-4CE5-4104-1EA9-FF2CF2DB3A85}"/>
              </a:ext>
            </a:extLst>
          </p:cNvPr>
          <p:cNvSpPr txBox="1"/>
          <p:nvPr/>
        </p:nvSpPr>
        <p:spPr>
          <a:xfrm>
            <a:off x="6559381" y="686802"/>
            <a:ext cx="428835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CN" altLang="en-US" sz="30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我作佛時。十方世界。所有眾生。令生我剎。皆具紫磨真金色身。三十二種大丈夫相。端正淨潔。悉同一類。若形貌差別。有好醜者。不取正覺。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三、身悉金色願。四、三十二相願。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五、身無差別願。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45C83F37-F5F3-3F3F-0D86-47E00DDF82D9}"/>
              </a:ext>
            </a:extLst>
          </p:cNvPr>
          <p:cNvSpPr txBox="1"/>
          <p:nvPr/>
        </p:nvSpPr>
        <p:spPr>
          <a:xfrm>
            <a:off x="1447929" y="693490"/>
            <a:ext cx="1838965" cy="5229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今此大願，欲令一切往生之人，同佛身相，皆真金色，此顯生佛不二，真實平等。</a:t>
            </a:r>
          </a:p>
        </p:txBody>
      </p:sp>
    </p:spTree>
    <p:extLst>
      <p:ext uri="{BB962C8B-B14F-4D97-AF65-F5344CB8AC3E}">
        <p14:creationId xmlns:p14="http://schemas.microsoft.com/office/powerpoint/2010/main" val="29342227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3B6FAF1F-C707-C6AD-E306-21B4958CC3BA}"/>
              </a:ext>
            </a:extLst>
          </p:cNvPr>
          <p:cNvSpPr txBox="1"/>
          <p:nvPr/>
        </p:nvSpPr>
        <p:spPr>
          <a:xfrm>
            <a:off x="8876510" y="621482"/>
            <a:ext cx="3339376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「三十二種大丈夫相」。國中天人皆是三十二種大丈夫相。是為第四願，稱為「卅二相願」。三十二種大丈夫相，又名三十二大人相，簡稱三十二相。此三十二相，不限於佛，轉輪聖王亦具此相。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BB32210-19DD-C96D-0DF3-9BC2E74521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898926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8136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CED77633-C539-31FB-5787-3BA113A8313B}"/>
              </a:ext>
            </a:extLst>
          </p:cNvPr>
          <p:cNvSpPr txBox="1"/>
          <p:nvPr/>
        </p:nvSpPr>
        <p:spPr>
          <a:xfrm>
            <a:off x="6959302" y="751679"/>
            <a:ext cx="3954929" cy="535622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「端正淨潔。悉同一類。若形貌差別。有好醜者。不取正覺。」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此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為第五「身無差別願」。願曰：國中眾生，容貌形色，悉皆端正潔淨，等同一類。若有差別及好醜之分，則不成佛。此願顯極樂國人，等同一相，無有差別。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BC993E86-45C3-C762-D538-F8B2859FEC4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509356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31A4BF12-873A-5B11-1901-2AF373ED6DDD}"/>
              </a:ext>
            </a:extLst>
          </p:cNvPr>
          <p:cNvSpPr txBox="1"/>
          <p:nvPr/>
        </p:nvSpPr>
        <p:spPr>
          <a:xfrm>
            <a:off x="190550" y="693490"/>
            <a:ext cx="8263801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章明彼土眾生具第六「宿命通願」、第七「天眼通願」，與第八「天耳通願」。「通」者，神通之簡稱。窮潛神異，所為不測，謂之神。所作無壅，自在無礙，謂之通。神通有六種，稱為六通，即宿命通、天眼通、天耳通、他心通、神足通與漏盡通。此六通中，第六唯聖（指阿羅漢），前五通凡。異生（非人）亦可得之。三界諸天皆可依果報，而自然感得前五種之神通（甚至鬼神亦有小通），但不能得漏盡通。此漏盡通唯聖者所證，須斷盡煩惱方為漏盡也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CC075BA-4AF6-EC83-2338-2B1CA691EBE2}"/>
              </a:ext>
            </a:extLst>
          </p:cNvPr>
          <p:cNvSpPr txBox="1"/>
          <p:nvPr/>
        </p:nvSpPr>
        <p:spPr>
          <a:xfrm>
            <a:off x="8501662" y="717678"/>
            <a:ext cx="357020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我作佛時。所有眾生。生我國者。自知無量劫時宿命。所作善惡。皆能洞視徹聽。知十方去來現在之事。不得是願。不取正覺。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六、宿命通願。七、天眼通願。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八、天耳通願。</a:t>
            </a:r>
          </a:p>
        </p:txBody>
      </p:sp>
    </p:spTree>
    <p:extLst>
      <p:ext uri="{BB962C8B-B14F-4D97-AF65-F5344CB8AC3E}">
        <p14:creationId xmlns:p14="http://schemas.microsoft.com/office/powerpoint/2010/main" val="6880461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DF9EE6E5-3752-AE9E-1D24-D5350116AFD6}"/>
              </a:ext>
            </a:extLst>
          </p:cNvPr>
          <p:cNvSpPr txBox="1"/>
          <p:nvPr/>
        </p:nvSpPr>
        <p:spPr>
          <a:xfrm>
            <a:off x="7319342" y="817646"/>
            <a:ext cx="3570208" cy="54204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今應注意者，經中極樂眾生所具之通，遠超餘經論中禪定等所得者。例如凡夫之宿命通，能知不過八萬劫。今云無量劫者何也？蓋以極樂眾生仗佛本願力，而具大乘不共之通，故遠勝於凡小也。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93FEDF6-6405-17C9-7137-642D3C93E981}"/>
              </a:ext>
            </a:extLst>
          </p:cNvPr>
          <p:cNvSpPr txBox="1"/>
          <p:nvPr/>
        </p:nvSpPr>
        <p:spPr>
          <a:xfrm>
            <a:off x="1245890" y="817646"/>
            <a:ext cx="5827236" cy="54204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「皆能洞視。」「洞」者，深也，通也。</a:t>
            </a: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天眼通，又名天眼智通，又名生死智通。天眼，天趣之眼，能見粗細遠近一切之色，及眾生未來生死之相。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今經云洞視「十方去來現在之事」，即能見無量世界之事。可見極樂國人之通，實是佛菩薩神通也。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76EAA546-2244-CEBE-213F-A95F796CBE04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136114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2A07E869-897C-3D2F-3647-0C18F139AD57}"/>
              </a:ext>
            </a:extLst>
          </p:cNvPr>
          <p:cNvSpPr txBox="1"/>
          <p:nvPr/>
        </p:nvSpPr>
        <p:spPr>
          <a:xfrm>
            <a:off x="4948490" y="675488"/>
            <a:ext cx="5827236" cy="51305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徹聽。知十方去來現在之事。不得是願。不取正覺。」「徹」者，通也，明也。十方，指空間。去來現在，即過去、未來，與現在，指時間。「去」承上宿命通願。指知十方過去無量劫中宿命所作善惡之事，悉皆「洞視徹聽」。以下言知十方未來與現在之事。則第七天眼通願與第八天耳通願也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1ED82685-A336-FC9B-828A-D0C42582424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09F6F6F5-4F76-4E88-3166-D4CB7A40712B}"/>
              </a:ext>
            </a:extLst>
          </p:cNvPr>
          <p:cNvSpPr txBox="1"/>
          <p:nvPr/>
        </p:nvSpPr>
        <p:spPr>
          <a:xfrm>
            <a:off x="100340" y="657486"/>
            <a:ext cx="4698722" cy="51305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經中徹聽十方未來現在之事，是第八天耳通願。又名天耳智通。天耳，指色界諸天人之耳根，能聞六道眾生之語言，及遠近粗細一切之音聲。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極樂天人之耳通，遠超二乘，不但普聞十方音聲，且能聽無量諸佛說法也。</a:t>
            </a:r>
          </a:p>
        </p:txBody>
      </p:sp>
    </p:spTree>
    <p:extLst>
      <p:ext uri="{BB962C8B-B14F-4D97-AF65-F5344CB8AC3E}">
        <p14:creationId xmlns:p14="http://schemas.microsoft.com/office/powerpoint/2010/main" val="13700349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30C4EDA8-C0A4-22B9-E6BD-FBA9CF9D95A1}"/>
              </a:ext>
            </a:extLst>
          </p:cNvPr>
          <p:cNvSpPr txBox="1"/>
          <p:nvPr/>
        </p:nvSpPr>
        <p:spPr>
          <a:xfrm>
            <a:off x="5046737" y="650621"/>
            <a:ext cx="3954929" cy="52942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右第九「他心通願」。他心通，亦名他心智通。他心智，乃知他人心念之智。他心智通者，照一切眾生心中所念，如明鏡現萬象故。此願之意，如澄憲云：「世俗猶以知他心為要，況出世利物乎！」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F4E6F502-E746-BD9A-AABA-2C9541AC9A19}"/>
              </a:ext>
            </a:extLst>
          </p:cNvPr>
          <p:cNvSpPr txBox="1"/>
          <p:nvPr/>
        </p:nvSpPr>
        <p:spPr>
          <a:xfrm>
            <a:off x="9086631" y="618138"/>
            <a:ext cx="305724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我作佛時。所有眾生。生我國者。皆得他心智通。若不悉知億那由他百千佛剎。眾生心念者。不取正覺。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九、他心通願。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65735D64-CE67-B982-8D0B-0D14BDBEC849}"/>
              </a:ext>
            </a:extLst>
          </p:cNvPr>
          <p:cNvSpPr txBox="1"/>
          <p:nvPr/>
        </p:nvSpPr>
        <p:spPr>
          <a:xfrm>
            <a:off x="-529530" y="650621"/>
            <a:ext cx="5570756" cy="52942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魏譯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文曰：「不得見他心智，下至知百千億那由他諸佛國中眾生心念者，不取正覺。」後世解此經者亦有兩說：一者，「下至」乃就此通力之下者而言，可知百千億那由他諸佛國。若其上者，則可知十方不可說不可說微塵數佛剎。二者，下者指眾生心念，若論其上，則可知諸佛菩薩之心。</a:t>
            </a:r>
          </a:p>
        </p:txBody>
      </p:sp>
    </p:spTree>
    <p:extLst>
      <p:ext uri="{BB962C8B-B14F-4D97-AF65-F5344CB8AC3E}">
        <p14:creationId xmlns:p14="http://schemas.microsoft.com/office/powerpoint/2010/main" val="19748557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55DA23D-CBBB-5427-8D5A-6D5652BF0D1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F689C793-860E-3A7E-812B-A53013D9C85A}"/>
              </a:ext>
            </a:extLst>
          </p:cNvPr>
          <p:cNvSpPr txBox="1"/>
          <p:nvPr/>
        </p:nvSpPr>
        <p:spPr>
          <a:xfrm>
            <a:off x="2206774" y="690644"/>
            <a:ext cx="4596130" cy="53474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我作佛時。所有眾生。生我國者。皆得神通自在。波羅蜜多。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」此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第十「神足通願」。</a:t>
            </a:r>
          </a:p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「波羅蜜多」或「波羅蜜」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Pāramitā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，譯為事究竟、到彼岸、度無極，或簡譯為度。菩薩之大行，能究竟一切自行及化他之事，故云事究竟。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512D934D-E4B8-F6BE-2072-08A06302840A}"/>
              </a:ext>
            </a:extLst>
          </p:cNvPr>
          <p:cNvSpPr txBox="1"/>
          <p:nvPr/>
        </p:nvSpPr>
        <p:spPr>
          <a:xfrm>
            <a:off x="7272590" y="713401"/>
            <a:ext cx="364715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我作佛時。所有眾生。生我國者。皆得神通自在。波羅密多。於一念頃。不能超過億那由他百千佛剎。周遍巡歷。供養諸佛者。不取正覺。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十、神足通願。 十一、遍供諸佛願。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1858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BF30FEBA-D7D7-AF27-876D-1D09AFF68F3E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CDFA36E1-F81C-1936-CE2F-AD5017A67991}"/>
              </a:ext>
            </a:extLst>
          </p:cNvPr>
          <p:cNvSpPr txBox="1"/>
          <p:nvPr/>
        </p:nvSpPr>
        <p:spPr>
          <a:xfrm>
            <a:off x="1126654" y="837506"/>
            <a:ext cx="9559027" cy="53474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菩薩乘此大行，能由生死之此岸，到究竟涅槃之彼岸，故名到彼岸。（波羅者，彼岸也。蜜多者，到也。彼方文法為彼岸到，我國云到彼岸。）因此大行，能度諸法之廣遠，故名度無極。生彼國者，具足神通（神者妙用不測，通者通融自在），自在無礙，能徹底貫徹一切自行與化他之事，故名「神通自在，波羅蜜多。」「於一念頃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超過億那由他百千佛剎」。此顯神足通，亦名神足智通、神境智通、身如意通、身通。「那由他」，即此方之億。（指萬萬）（我國古時於億另有三說，曰十萬、百萬、千萬三種，故古師定此數亦不同。）</a:t>
            </a:r>
          </a:p>
        </p:txBody>
      </p:sp>
    </p:spTree>
    <p:extLst>
      <p:ext uri="{BB962C8B-B14F-4D97-AF65-F5344CB8AC3E}">
        <p14:creationId xmlns:p14="http://schemas.microsoft.com/office/powerpoint/2010/main" val="25715307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3B0238F-D15C-2825-C8EB-6DBFBF7DC475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第十一講</a:t>
            </a:r>
            <a:endParaRPr lang="en-US" altLang="zh-TW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0302C00-6498-3CE3-5388-45FE90BB29BD}"/>
              </a:ext>
            </a:extLst>
          </p:cNvPr>
          <p:cNvSpPr txBox="1"/>
          <p:nvPr/>
        </p:nvSpPr>
        <p:spPr>
          <a:xfrm>
            <a:off x="2062758" y="781828"/>
            <a:ext cx="8648521" cy="52959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神足（亦云如意足）者，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云：「如意通有三種：㈠能到。㈡轉變。㈢聖如意。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能到有四種：一者，身能飛行，如鳥無礙。二者，移遠令近，不往而到。三者，此處沒彼處出。四者，一念能至。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轉變者，大能作小，小能作大。一能作多，多能作一。種種諸物，皆能轉變。外道輩轉變，極久不過七日。諸佛及弟子，轉變自在，無有久近。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聖如意者，六塵中不可愛不淨物，能觀令淨；可愛淨物，能觀令不淨。是聖如意法，唯佛獨有。」</a:t>
            </a:r>
          </a:p>
        </p:txBody>
      </p:sp>
    </p:spTree>
    <p:extLst>
      <p:ext uri="{BB962C8B-B14F-4D97-AF65-F5344CB8AC3E}">
        <p14:creationId xmlns:p14="http://schemas.microsoft.com/office/powerpoint/2010/main" val="3435813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A9D51D41-06FD-D45D-A07D-6333B4352C97}"/>
              </a:ext>
            </a:extLst>
          </p:cNvPr>
          <p:cNvSpPr txBox="1"/>
          <p:nvPr/>
        </p:nvSpPr>
        <p:spPr>
          <a:xfrm>
            <a:off x="8069614" y="693490"/>
            <a:ext cx="3570208" cy="51519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「於一念頃。不能超過億那由他百千佛剎。周徧巡歷供養諸佛者。不取正覺。」第十一「遍供諸佛願」。文中合說兩願，如「周徧巡歷供養諸佛」，「巡歷」偏顯第十願，「供養」偏顯第十一願。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DA1E5BF3-60B9-29AC-3461-9C6C122AA1DF}"/>
              </a:ext>
            </a:extLst>
          </p:cNvPr>
          <p:cNvSpPr txBox="1"/>
          <p:nvPr/>
        </p:nvSpPr>
        <p:spPr>
          <a:xfrm>
            <a:off x="215698" y="729494"/>
            <a:ext cx="7673896" cy="51519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「於一念頃」，指極短促之時間。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億那由他百千」，表一難以數計之大數也。於一剎那，能超過如是眾多佛剎，表所到之處至遠也。「周遍巡歷」者，表所遊之國至廣也。「供養諸佛」，表所興之事至繁也。而悉於一念之頃，圓滿成就者，備顯極樂國土之事事無礙，一多相即，延促同時。芥子須彌，十方不離當處；一念遍供，三世不隔當念。當下即是，圓攝無遺。故云：華藏無異極樂，淨土遍收玄妙。</a:t>
            </a:r>
          </a:p>
        </p:txBody>
      </p:sp>
    </p:spTree>
    <p:extLst>
      <p:ext uri="{BB962C8B-B14F-4D97-AF65-F5344CB8AC3E}">
        <p14:creationId xmlns:p14="http://schemas.microsoft.com/office/powerpoint/2010/main" val="859646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0B5D1DA8-ECED-529E-30CB-3CB550608584}"/>
              </a:ext>
            </a:extLst>
          </p:cNvPr>
          <p:cNvSpPr txBox="1"/>
          <p:nvPr/>
        </p:nvSpPr>
        <p:spPr>
          <a:xfrm>
            <a:off x="6583965" y="676793"/>
            <a:ext cx="2339102" cy="512926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此第十二願名「定成正覺願」。往生者決定成佛，正顯彌陀之本心，唯以一佛乘，廣度無邊眾生於究竟涅槃也。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6770801E-F859-7DCE-359E-6837152D9E4D}"/>
              </a:ext>
            </a:extLst>
          </p:cNvPr>
          <p:cNvSpPr txBox="1"/>
          <p:nvPr/>
        </p:nvSpPr>
        <p:spPr>
          <a:xfrm>
            <a:off x="9086631" y="654142"/>
            <a:ext cx="305724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我作佛時。所有眾生。生我國者。遠離分別。諸根寂靜。若不決定成等正覺。證大涅槃者。不取正覺。</a:t>
            </a:r>
            <a:endParaRPr lang="en-US" altLang="zh-TW" sz="30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十二、定成正覺願。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7F431E6-AE89-8289-73A8-421EE870ABB5}"/>
              </a:ext>
            </a:extLst>
          </p:cNvPr>
          <p:cNvSpPr txBox="1"/>
          <p:nvPr/>
        </p:nvSpPr>
        <p:spPr>
          <a:xfrm>
            <a:off x="240962" y="693490"/>
            <a:ext cx="6109365" cy="512926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善導大師於四十八願中，稱「定成正覺」、「光明無量」、「壽命無量」、「諸佛稱歎」與「十念必生」等五願，為真實願，視為四十八願之心要。可見此願，實是彌陀宏誓之心髓。彼佛本懷，只是為一切眾生決定成佛。為實現此願，乃有「十念必生」之殊勝大願，眾生依此最簡最易、極圓極頓之徑路，念佛往生，則皆可成佛也。</a:t>
            </a:r>
          </a:p>
        </p:txBody>
      </p:sp>
    </p:spTree>
    <p:extLst>
      <p:ext uri="{BB962C8B-B14F-4D97-AF65-F5344CB8AC3E}">
        <p14:creationId xmlns:p14="http://schemas.microsoft.com/office/powerpoint/2010/main" val="8922724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FCC21013-3094-63BC-CD29-6F7FB9BA7FEC}"/>
              </a:ext>
            </a:extLst>
          </p:cNvPr>
          <p:cNvSpPr txBox="1"/>
          <p:nvPr/>
        </p:nvSpPr>
        <p:spPr>
          <a:xfrm>
            <a:off x="7031310" y="945518"/>
            <a:ext cx="5032147" cy="50765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願文中「分別」者，思量識別諸事與理，曰分別。以虛妄之分別為體性，即妄於無分別法之上，而分別我與法，故稱之為分別之惑。斷此分別之惑，謂之無分別智。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願文中「遠離分別」，即捨除分別之妄惑，了達「真如即萬法，萬法即真如」。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4D17E7E-CA36-D20E-6D6F-991550B1FBC1}"/>
              </a:ext>
            </a:extLst>
          </p:cNvPr>
          <p:cNvSpPr txBox="1"/>
          <p:nvPr/>
        </p:nvSpPr>
        <p:spPr>
          <a:xfrm>
            <a:off x="0" y="891512"/>
            <a:ext cx="7186583" cy="50765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「寂靜」者，離煩惱曰寂，絕苦患曰靜，即涅槃之理。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由於遠離分別之妄惑，諸根寂靜，契入涅槃之理。故續曰：「決定成等正覺，證大涅槃。」「等正覺」，乃無上正等正覺之略稱。「大涅槃」，亦佛果之名，譯為入滅。具云般涅槃，「般」此云圓，「涅槃」，此云寂，故義翻為圓寂。以義充法界，德備塵沙曰圓。體窮真性（本體窮盡於真如法性），妙絕相累（微妙而斷絕諸相之累）為寂。</a:t>
            </a:r>
          </a:p>
        </p:txBody>
      </p:sp>
    </p:spTree>
    <p:extLst>
      <p:ext uri="{BB962C8B-B14F-4D97-AF65-F5344CB8AC3E}">
        <p14:creationId xmlns:p14="http://schemas.microsoft.com/office/powerpoint/2010/main" val="10680192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36584</TotalTime>
  <Words>6000</Words>
  <Application>Microsoft Office PowerPoint</Application>
  <PresentationFormat>自訂</PresentationFormat>
  <Paragraphs>186</Paragraphs>
  <Slides>33</Slides>
  <Notes>1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33</vt:i4>
      </vt:variant>
    </vt:vector>
  </HeadingPairs>
  <TitlesOfParts>
    <vt:vector size="36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808</cp:revision>
  <dcterms:created xsi:type="dcterms:W3CDTF">2019-12-17T19:51:00Z</dcterms:created>
  <dcterms:modified xsi:type="dcterms:W3CDTF">2025-10-02T19:55:51Z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