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8"/>
  </p:notesMasterIdLst>
  <p:sldIdLst>
    <p:sldId id="256" r:id="rId2"/>
    <p:sldId id="257" r:id="rId3"/>
    <p:sldId id="321" r:id="rId4"/>
    <p:sldId id="322" r:id="rId5"/>
    <p:sldId id="323" r:id="rId6"/>
    <p:sldId id="324" r:id="rId7"/>
    <p:sldId id="325" r:id="rId8"/>
    <p:sldId id="326" r:id="rId9"/>
    <p:sldId id="327" r:id="rId10"/>
    <p:sldId id="328" r:id="rId11"/>
    <p:sldId id="329" r:id="rId12"/>
    <p:sldId id="330" r:id="rId13"/>
    <p:sldId id="320" r:id="rId14"/>
    <p:sldId id="331" r:id="rId15"/>
    <p:sldId id="332" r:id="rId16"/>
    <p:sldId id="333" r:id="rId17"/>
  </p:sldIdLst>
  <p:sldSz cx="12192000" cy="6858000"/>
  <p:notesSz cx="6858000" cy="9144000"/>
  <p:embeddedFontLst>
    <p:embeddedFont>
      <p:font typeface="Calibri" panose="020F0502020204030204" pitchFamily="34" charset="0"/>
      <p:regular r:id="rId19"/>
      <p:bold r:id="rId20"/>
      <p:italic r:id="rId21"/>
      <p:boldItalic r:id="rId22"/>
    </p:embeddedFont>
    <p:embeddedFont>
      <p:font typeface="Calibri Light" panose="020F0302020204030204" pitchFamily="34" charset="0"/>
      <p:regular r:id="rId23"/>
      <p:italic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C7F114-BC7D-4037-B062-67C7A0A17C7D}" v="11" dt="2023-07-23T12:06:05.1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28" autoAdjust="0"/>
    <p:restoredTop sz="89804" autoAdjust="0"/>
  </p:normalViewPr>
  <p:slideViewPr>
    <p:cSldViewPr snapToGrid="0">
      <p:cViewPr varScale="1">
        <p:scale>
          <a:sx n="71" d="100"/>
          <a:sy n="71" d="100"/>
        </p:scale>
        <p:origin x="32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gheorghe1789@yahoo.com" userId="42dca517480d27b3" providerId="LiveId" clId="{54C7F114-BC7D-4037-B062-67C7A0A17C7D}"/>
    <pc:docChg chg="custSel addSld modSld">
      <pc:chgData name="mgheorghe1789@yahoo.com" userId="42dca517480d27b3" providerId="LiveId" clId="{54C7F114-BC7D-4037-B062-67C7A0A17C7D}" dt="2023-07-23T12:21:34.139" v="1223" actId="20577"/>
      <pc:docMkLst>
        <pc:docMk/>
      </pc:docMkLst>
      <pc:sldChg chg="modSp mod">
        <pc:chgData name="mgheorghe1789@yahoo.com" userId="42dca517480d27b3" providerId="LiveId" clId="{54C7F114-BC7D-4037-B062-67C7A0A17C7D}" dt="2023-07-23T12:21:34.139" v="1223" actId="20577"/>
        <pc:sldMkLst>
          <pc:docMk/>
          <pc:sldMk cId="3466911840" sldId="256"/>
        </pc:sldMkLst>
        <pc:spChg chg="mod">
          <ac:chgData name="mgheorghe1789@yahoo.com" userId="42dca517480d27b3" providerId="LiveId" clId="{54C7F114-BC7D-4037-B062-67C7A0A17C7D}" dt="2023-07-23T12:21:34.139" v="1223" actId="20577"/>
          <ac:spMkLst>
            <pc:docMk/>
            <pc:sldMk cId="3466911840" sldId="256"/>
            <ac:spMk id="3" creationId="{F5F7C0A8-5914-40D0-A6EC-9F401EC19949}"/>
          </ac:spMkLst>
        </pc:spChg>
      </pc:sldChg>
      <pc:sldChg chg="modSp mod">
        <pc:chgData name="mgheorghe1789@yahoo.com" userId="42dca517480d27b3" providerId="LiveId" clId="{54C7F114-BC7D-4037-B062-67C7A0A17C7D}" dt="2023-07-23T11:36:13.521" v="562" actId="20577"/>
        <pc:sldMkLst>
          <pc:docMk/>
          <pc:sldMk cId="2822860942" sldId="320"/>
        </pc:sldMkLst>
        <pc:spChg chg="mod">
          <ac:chgData name="mgheorghe1789@yahoo.com" userId="42dca517480d27b3" providerId="LiveId" clId="{54C7F114-BC7D-4037-B062-67C7A0A17C7D}" dt="2023-07-23T11:36:13.521" v="562" actId="20577"/>
          <ac:spMkLst>
            <pc:docMk/>
            <pc:sldMk cId="2822860942" sldId="320"/>
            <ac:spMk id="3" creationId="{FCBDBA3B-B84F-486D-A7BB-F615A351BD53}"/>
          </ac:spMkLst>
        </pc:spChg>
      </pc:sldChg>
      <pc:sldChg chg="addSp delSp modSp mod">
        <pc:chgData name="mgheorghe1789@yahoo.com" userId="42dca517480d27b3" providerId="LiveId" clId="{54C7F114-BC7D-4037-B062-67C7A0A17C7D}" dt="2023-07-23T11:59:59.018" v="789" actId="14100"/>
        <pc:sldMkLst>
          <pc:docMk/>
          <pc:sldMk cId="1213692309" sldId="332"/>
        </pc:sldMkLst>
        <pc:spChg chg="mod">
          <ac:chgData name="mgheorghe1789@yahoo.com" userId="42dca517480d27b3" providerId="LiveId" clId="{54C7F114-BC7D-4037-B062-67C7A0A17C7D}" dt="2023-07-23T11:48:40.195" v="650" actId="20577"/>
          <ac:spMkLst>
            <pc:docMk/>
            <pc:sldMk cId="1213692309" sldId="332"/>
            <ac:spMk id="2" creationId="{082016D2-9525-4BF8-929E-3D4D3173C6D5}"/>
          </ac:spMkLst>
        </pc:spChg>
        <pc:graphicFrameChg chg="add mod modGraphic">
          <ac:chgData name="mgheorghe1789@yahoo.com" userId="42dca517480d27b3" providerId="LiveId" clId="{54C7F114-BC7D-4037-B062-67C7A0A17C7D}" dt="2023-07-23T11:50:06.153" v="665" actId="20577"/>
          <ac:graphicFrameMkLst>
            <pc:docMk/>
            <pc:sldMk cId="1213692309" sldId="332"/>
            <ac:graphicFrameMk id="8" creationId="{7FC0AFE2-0414-B4A0-E830-0DEDF2039C7F}"/>
          </ac:graphicFrameMkLst>
        </pc:graphicFrameChg>
        <pc:graphicFrameChg chg="add mod modGraphic">
          <ac:chgData name="mgheorghe1789@yahoo.com" userId="42dca517480d27b3" providerId="LiveId" clId="{54C7F114-BC7D-4037-B062-67C7A0A17C7D}" dt="2023-07-23T11:59:59.018" v="789" actId="14100"/>
          <ac:graphicFrameMkLst>
            <pc:docMk/>
            <pc:sldMk cId="1213692309" sldId="332"/>
            <ac:graphicFrameMk id="9" creationId="{E131B75B-B671-C79E-303F-95EDC7E491CC}"/>
          </ac:graphicFrameMkLst>
        </pc:graphicFrameChg>
        <pc:picChg chg="add del mod">
          <ac:chgData name="mgheorghe1789@yahoo.com" userId="42dca517480d27b3" providerId="LiveId" clId="{54C7F114-BC7D-4037-B062-67C7A0A17C7D}" dt="2023-07-23T11:43:20.392" v="589" actId="21"/>
          <ac:picMkLst>
            <pc:docMk/>
            <pc:sldMk cId="1213692309" sldId="332"/>
            <ac:picMk id="3" creationId="{88067EAE-D74F-82F6-D4F1-36ADCCD3B206}"/>
          </ac:picMkLst>
        </pc:picChg>
        <pc:picChg chg="del mod">
          <ac:chgData name="mgheorghe1789@yahoo.com" userId="42dca517480d27b3" providerId="LiveId" clId="{54C7F114-BC7D-4037-B062-67C7A0A17C7D}" dt="2023-07-23T11:41:09.062" v="579" actId="21"/>
          <ac:picMkLst>
            <pc:docMk/>
            <pc:sldMk cId="1213692309" sldId="332"/>
            <ac:picMk id="4" creationId="{88067EAE-D74F-82F6-D4F1-36ADCCD3B206}"/>
          </ac:picMkLst>
        </pc:picChg>
        <pc:picChg chg="add del mod">
          <ac:chgData name="mgheorghe1789@yahoo.com" userId="42dca517480d27b3" providerId="LiveId" clId="{54C7F114-BC7D-4037-B062-67C7A0A17C7D}" dt="2023-07-23T11:43:14.058" v="588" actId="21"/>
          <ac:picMkLst>
            <pc:docMk/>
            <pc:sldMk cId="1213692309" sldId="332"/>
            <ac:picMk id="6" creationId="{88067EAE-D74F-82F6-D4F1-36ADCCD3B206}"/>
          </ac:picMkLst>
        </pc:picChg>
        <pc:picChg chg="del mod">
          <ac:chgData name="mgheorghe1789@yahoo.com" userId="42dca517480d27b3" providerId="LiveId" clId="{54C7F114-BC7D-4037-B062-67C7A0A17C7D}" dt="2023-07-23T11:43:27.603" v="590" actId="21"/>
          <ac:picMkLst>
            <pc:docMk/>
            <pc:sldMk cId="1213692309" sldId="332"/>
            <ac:picMk id="7" creationId="{067EB561-2673-6FCA-8204-F12B1726DB57}"/>
          </ac:picMkLst>
        </pc:picChg>
      </pc:sldChg>
      <pc:sldChg chg="addSp delSp modSp new mod">
        <pc:chgData name="mgheorghe1789@yahoo.com" userId="42dca517480d27b3" providerId="LiveId" clId="{54C7F114-BC7D-4037-B062-67C7A0A17C7D}" dt="2023-07-23T12:18:30.623" v="1141" actId="20577"/>
        <pc:sldMkLst>
          <pc:docMk/>
          <pc:sldMk cId="1018806638" sldId="333"/>
        </pc:sldMkLst>
        <pc:graphicFrameChg chg="add del mod modGraphic">
          <ac:chgData name="mgheorghe1789@yahoo.com" userId="42dca517480d27b3" providerId="LiveId" clId="{54C7F114-BC7D-4037-B062-67C7A0A17C7D}" dt="2023-07-23T12:06:17.082" v="816" actId="21"/>
          <ac:graphicFrameMkLst>
            <pc:docMk/>
            <pc:sldMk cId="1018806638" sldId="333"/>
            <ac:graphicFrameMk id="4" creationId="{B7FC5369-D8B4-D3DD-7009-6666B86A70BB}"/>
          </ac:graphicFrameMkLst>
        </pc:graphicFrameChg>
        <pc:graphicFrameChg chg="add del mod modGraphic">
          <ac:chgData name="mgheorghe1789@yahoo.com" userId="42dca517480d27b3" providerId="LiveId" clId="{54C7F114-BC7D-4037-B062-67C7A0A17C7D}" dt="2023-07-23T12:06:21.203" v="817" actId="21"/>
          <ac:graphicFrameMkLst>
            <pc:docMk/>
            <pc:sldMk cId="1018806638" sldId="333"/>
            <ac:graphicFrameMk id="5" creationId="{DFC026BD-B749-0903-3901-62A1DE60979E}"/>
          </ac:graphicFrameMkLst>
        </pc:graphicFrameChg>
        <pc:graphicFrameChg chg="add del mod modGraphic">
          <ac:chgData name="mgheorghe1789@yahoo.com" userId="42dca517480d27b3" providerId="LiveId" clId="{54C7F114-BC7D-4037-B062-67C7A0A17C7D}" dt="2023-07-23T12:07:39.365" v="827" actId="21"/>
          <ac:graphicFrameMkLst>
            <pc:docMk/>
            <pc:sldMk cId="1018806638" sldId="333"/>
            <ac:graphicFrameMk id="6" creationId="{09528CF5-39E3-6B1D-5669-BD3CD65E8202}"/>
          </ac:graphicFrameMkLst>
        </pc:graphicFrameChg>
        <pc:graphicFrameChg chg="add mod modGraphic">
          <ac:chgData name="mgheorghe1789@yahoo.com" userId="42dca517480d27b3" providerId="LiveId" clId="{54C7F114-BC7D-4037-B062-67C7A0A17C7D}" dt="2023-07-23T12:18:30.623" v="1141" actId="20577"/>
          <ac:graphicFrameMkLst>
            <pc:docMk/>
            <pc:sldMk cId="1018806638" sldId="333"/>
            <ac:graphicFrameMk id="7" creationId="{2889682C-0DA1-70A5-FF11-98E4AF1D5888}"/>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127D3C-7A1F-447F-8343-581928081807}" type="datetimeFigureOut">
              <a:rPr lang="en-GB" smtClean="0"/>
              <a:t>23/07/2023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BB42E6-640E-4875-88D2-6C4372F8B1E1}" type="slidenum">
              <a:rPr lang="en-GB" smtClean="0"/>
              <a:t>‹#›</a:t>
            </a:fld>
            <a:endParaRPr lang="en-GB"/>
          </a:p>
        </p:txBody>
      </p:sp>
    </p:spTree>
    <p:extLst>
      <p:ext uri="{BB962C8B-B14F-4D97-AF65-F5344CB8AC3E}">
        <p14:creationId xmlns:p14="http://schemas.microsoft.com/office/powerpoint/2010/main" val="36770284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BB42E6-640E-4875-88D2-6C4372F8B1E1}" type="slidenum">
              <a:rPr lang="en-GB" smtClean="0"/>
              <a:t>2</a:t>
            </a:fld>
            <a:endParaRPr lang="en-GB"/>
          </a:p>
        </p:txBody>
      </p:sp>
    </p:spTree>
    <p:extLst>
      <p:ext uri="{BB962C8B-B14F-4D97-AF65-F5344CB8AC3E}">
        <p14:creationId xmlns:p14="http://schemas.microsoft.com/office/powerpoint/2010/main" val="3634149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b="1" kern="100" dirty="0">
                <a:effectLst/>
                <a:latin typeface="Times New Roman" panose="02020603050405020304" pitchFamily="18" charset="0"/>
                <a:ea typeface="Calibri" panose="020F0502020204030204" pitchFamily="34" charset="0"/>
                <a:cs typeface="Times New Roman" panose="02020603050405020304" pitchFamily="18" charset="0"/>
              </a:rPr>
              <a:t>Introduction</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In this presentation there will be discussion on different perspectives on human resource management and training programs. First of all, there will be discussions on key expectations of human resource officers. Then there will be implication of personal skill audit as well as SWOT analysis. Then there will be discussions on different models and benefits of implementing training and development programs in Jacksons Fencing UK.</a:t>
            </a:r>
          </a:p>
          <a:p>
            <a:endParaRPr lang="en-US" dirty="0"/>
          </a:p>
        </p:txBody>
      </p:sp>
      <p:sp>
        <p:nvSpPr>
          <p:cNvPr id="4" name="Slide Number Placeholder 3"/>
          <p:cNvSpPr>
            <a:spLocks noGrp="1"/>
          </p:cNvSpPr>
          <p:nvPr>
            <p:ph type="sldNum" sz="quarter" idx="5"/>
          </p:nvPr>
        </p:nvSpPr>
        <p:spPr/>
        <p:txBody>
          <a:bodyPr/>
          <a:lstStyle/>
          <a:p>
            <a:fld id="{70BB42E6-640E-4875-88D2-6C4372F8B1E1}" type="slidenum">
              <a:rPr lang="en-GB" smtClean="0"/>
              <a:t>3</a:t>
            </a:fld>
            <a:endParaRPr lang="en-GB"/>
          </a:p>
        </p:txBody>
      </p:sp>
    </p:spTree>
    <p:extLst>
      <p:ext uri="{BB962C8B-B14F-4D97-AF65-F5344CB8AC3E}">
        <p14:creationId xmlns:p14="http://schemas.microsoft.com/office/powerpoint/2010/main" val="8536898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b="1" kern="100" dirty="0">
                <a:effectLst/>
                <a:latin typeface="Times New Roman" panose="02020603050405020304" pitchFamily="18" charset="0"/>
                <a:ea typeface="Calibri" panose="020F0502020204030204" pitchFamily="34" charset="0"/>
                <a:cs typeface="Times New Roman" panose="02020603050405020304" pitchFamily="18" charset="0"/>
              </a:rPr>
              <a:t>Key expectations of HR Officer Roles</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It is expected from the human resource officer that he or she will work closely with different types of functional departments within the business entity. That is why they will be playing a consultancy role among the department of the companies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Mondy</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&amp;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Martocchio</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2018)</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In addition, the human resource officer will assist line managers for understanding as well as implementing different types of policies and procedures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(Rue et al., 2016)</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The human resource officer will negotiate with employees as well as their representatives on different types of issues which are related to pay structure and conditions. In addition, human resource officers will work on working conditions as well as performance management or disciplinary procedures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Mondy</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&amp;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Martocchio</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2018)</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The human resource officer will administer payroll as well as maintain employee records for developing proper human resource planning strategies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(Rue et al., 2016)</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t>
            </a:r>
          </a:p>
          <a:p>
            <a:endParaRPr lang="en-US" dirty="0"/>
          </a:p>
        </p:txBody>
      </p:sp>
      <p:sp>
        <p:nvSpPr>
          <p:cNvPr id="4" name="Slide Number Placeholder 3"/>
          <p:cNvSpPr>
            <a:spLocks noGrp="1"/>
          </p:cNvSpPr>
          <p:nvPr>
            <p:ph type="sldNum" sz="quarter" idx="5"/>
          </p:nvPr>
        </p:nvSpPr>
        <p:spPr/>
        <p:txBody>
          <a:bodyPr/>
          <a:lstStyle/>
          <a:p>
            <a:fld id="{70BB42E6-640E-4875-88D2-6C4372F8B1E1}" type="slidenum">
              <a:rPr lang="en-GB" smtClean="0"/>
              <a:t>4</a:t>
            </a:fld>
            <a:endParaRPr lang="en-GB"/>
          </a:p>
        </p:txBody>
      </p:sp>
    </p:spTree>
    <p:extLst>
      <p:ext uri="{BB962C8B-B14F-4D97-AF65-F5344CB8AC3E}">
        <p14:creationId xmlns:p14="http://schemas.microsoft.com/office/powerpoint/2010/main" val="18226312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b="1" kern="100" dirty="0">
                <a:effectLst/>
                <a:latin typeface="Times New Roman" panose="02020603050405020304" pitchFamily="18" charset="0"/>
                <a:ea typeface="Calibri" panose="020F0502020204030204" pitchFamily="34" charset="0"/>
                <a:cs typeface="Times New Roman" panose="02020603050405020304" pitchFamily="18" charset="0"/>
              </a:rPr>
              <a:t>Personal Skill Audit</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From the analysis of personal skill audit, I have very good grip in using Microsoft Office applications as well as e-mail mechanism and Internet activities. On the other hand, I have no experience regarding the drafting of employment contracts as well as delivering a training session. However, I am very good at making usage of verbal reasoning skills for handling complex data and deriving information.</a:t>
            </a:r>
          </a:p>
        </p:txBody>
      </p:sp>
      <p:sp>
        <p:nvSpPr>
          <p:cNvPr id="4" name="Slide Number Placeholder 3"/>
          <p:cNvSpPr>
            <a:spLocks noGrp="1"/>
          </p:cNvSpPr>
          <p:nvPr>
            <p:ph type="sldNum" sz="quarter" idx="5"/>
          </p:nvPr>
        </p:nvSpPr>
        <p:spPr/>
        <p:txBody>
          <a:bodyPr/>
          <a:lstStyle/>
          <a:p>
            <a:fld id="{70BB42E6-640E-4875-88D2-6C4372F8B1E1}" type="slidenum">
              <a:rPr lang="en-GB" smtClean="0"/>
              <a:t>5</a:t>
            </a:fld>
            <a:endParaRPr lang="en-GB"/>
          </a:p>
        </p:txBody>
      </p:sp>
    </p:spTree>
    <p:extLst>
      <p:ext uri="{BB962C8B-B14F-4D97-AF65-F5344CB8AC3E}">
        <p14:creationId xmlns:p14="http://schemas.microsoft.com/office/powerpoint/2010/main" val="24273510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b="1" kern="100" dirty="0">
                <a:effectLst/>
                <a:latin typeface="Times New Roman" panose="02020603050405020304" pitchFamily="18" charset="0"/>
                <a:ea typeface="Calibri" panose="020F0502020204030204" pitchFamily="34" charset="0"/>
                <a:cs typeface="Times New Roman" panose="02020603050405020304" pitchFamily="18" charset="0"/>
              </a:rPr>
              <a:t>Personal SWOT Analysis</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I can do well in writing and analysis. I can focus on a big part and then distribute them into different parts so that I can grab the entire picture easily. In addition, I am good at quantitative analysis. I always try to focus on modelling so that I can identify the linkages.</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I am very weak in proper communications. I have fewer resources on effective communications. I am not also good at negotiation with other people.</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As I always focus on quantitative part, I have the opportunity to be in research. This will help me in my employment opportunities. I capitalize on my strengths to move forward by writing on different topics every day.</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For having poor communications, I might not be able to present my research Infront of others. That is my ultimate threat. In addition, I have threat on time mismanagement as well.</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70BB42E6-640E-4875-88D2-6C4372F8B1E1}" type="slidenum">
              <a:rPr lang="en-GB" smtClean="0"/>
              <a:t>6</a:t>
            </a:fld>
            <a:endParaRPr lang="en-GB"/>
          </a:p>
        </p:txBody>
      </p:sp>
    </p:spTree>
    <p:extLst>
      <p:ext uri="{BB962C8B-B14F-4D97-AF65-F5344CB8AC3E}">
        <p14:creationId xmlns:p14="http://schemas.microsoft.com/office/powerpoint/2010/main" val="7854080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b="1" kern="100" dirty="0">
                <a:effectLst/>
                <a:latin typeface="Times New Roman" panose="02020603050405020304" pitchFamily="18" charset="0"/>
                <a:ea typeface="Calibri" panose="020F0502020204030204" pitchFamily="34" charset="0"/>
                <a:cs typeface="Times New Roman" panose="02020603050405020304" pitchFamily="18" charset="0"/>
              </a:rPr>
              <a:t>Training &amp; Development</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Training is the process of acquiring the required knowledge or competencies as well as skill set for improving organizational as well as individual job performance. Training module involves various systematic approaches which are designed to enhance the capabilities of employees as well as improve the effectiveness in their job roles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(Valentine et al., 2020)</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Training focuses on providing specific knowledge and skills which are required to perform the job activities effectively and efficiently. Training programs include workshops or professional seminars or on the job training or online courses as well as simulations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(Valentine et al., 2020)</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On the other hand, development focuses on broader perspective on professional as well as personal growth. Development is designed to develop the abilities of employees beyond the requirements of their current job activities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(Ivancevich &amp; Konopaske, 2019)</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In this case development is for future career advancement of employees. Different types of development programs include job rotations, mentoring or coaching or leadership development programs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(Ivancevich &amp; Konopaske, 2019)</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t>
            </a:r>
          </a:p>
        </p:txBody>
      </p:sp>
      <p:sp>
        <p:nvSpPr>
          <p:cNvPr id="4" name="Slide Number Placeholder 3"/>
          <p:cNvSpPr>
            <a:spLocks noGrp="1"/>
          </p:cNvSpPr>
          <p:nvPr>
            <p:ph type="sldNum" sz="quarter" idx="5"/>
          </p:nvPr>
        </p:nvSpPr>
        <p:spPr/>
        <p:txBody>
          <a:bodyPr/>
          <a:lstStyle/>
          <a:p>
            <a:fld id="{70BB42E6-640E-4875-88D2-6C4372F8B1E1}" type="slidenum">
              <a:rPr lang="en-GB" smtClean="0"/>
              <a:t>7</a:t>
            </a:fld>
            <a:endParaRPr lang="en-GB"/>
          </a:p>
        </p:txBody>
      </p:sp>
    </p:spTree>
    <p:extLst>
      <p:ext uri="{BB962C8B-B14F-4D97-AF65-F5344CB8AC3E}">
        <p14:creationId xmlns:p14="http://schemas.microsoft.com/office/powerpoint/2010/main" val="912499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b="1" kern="100" dirty="0">
                <a:effectLst/>
                <a:latin typeface="Times New Roman" panose="02020603050405020304" pitchFamily="18" charset="0"/>
                <a:ea typeface="Calibri" panose="020F0502020204030204" pitchFamily="34" charset="0"/>
                <a:cs typeface="Times New Roman" panose="02020603050405020304" pitchFamily="18" charset="0"/>
              </a:rPr>
              <a:t>The ADDIE Model of Training &amp; Developments </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One of the popular models for providing training and development programs to the employees in Jacksons Fencing UK is known as the ADDIE model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(Nel et al., 2021)</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It incorporates 5 perspectives of analysis, then designing, developing, implementing and evaluating. In the first stage, Jacksons Fencing UK will analyze the requirement of training modules. Then the company will design the training program according to the requirements of employees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(Nel et al., 2021)</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Then Jacksons Fencing UK will develop the materials which are required in training programs. Finally, the company will provide training which is the implementation phase of this model and finally the company will evaluate the effectiveness of the training program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(Amos et al., 2019)</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t>
            </a:r>
          </a:p>
        </p:txBody>
      </p:sp>
      <p:sp>
        <p:nvSpPr>
          <p:cNvPr id="4" name="Slide Number Placeholder 3"/>
          <p:cNvSpPr>
            <a:spLocks noGrp="1"/>
          </p:cNvSpPr>
          <p:nvPr>
            <p:ph type="sldNum" sz="quarter" idx="5"/>
          </p:nvPr>
        </p:nvSpPr>
        <p:spPr/>
        <p:txBody>
          <a:bodyPr/>
          <a:lstStyle/>
          <a:p>
            <a:fld id="{70BB42E6-640E-4875-88D2-6C4372F8B1E1}" type="slidenum">
              <a:rPr lang="en-GB" smtClean="0"/>
              <a:t>8</a:t>
            </a:fld>
            <a:endParaRPr lang="en-GB"/>
          </a:p>
        </p:txBody>
      </p:sp>
    </p:spTree>
    <p:extLst>
      <p:ext uri="{BB962C8B-B14F-4D97-AF65-F5344CB8AC3E}">
        <p14:creationId xmlns:p14="http://schemas.microsoft.com/office/powerpoint/2010/main" val="9844324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b="1" kern="100" dirty="0">
                <a:effectLst/>
                <a:latin typeface="Times New Roman" panose="02020603050405020304" pitchFamily="18" charset="0"/>
                <a:ea typeface="Calibri" panose="020F0502020204030204" pitchFamily="34" charset="0"/>
                <a:cs typeface="Times New Roman" panose="02020603050405020304" pitchFamily="18" charset="0"/>
              </a:rPr>
              <a:t>Kirkpatrick's Four-Level Training Evaluation Model of Training &amp; Developments</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In this model there are 4 focusing points which have been developed by Donald Kirkpatrick. First of all, for evaluating the effectiveness of training programs, Jacksons Fencing UK will focus on the reaction of employees which is the satisfaction of learner in a training program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(Trotter, 2017)</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Secondly the company will provide learning modules which is the acquisition of skills and required knowledge to the employees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(Lim et al., 2020)</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In the third stage, the company will carefully watch the behavior of employees which is the transformation of learning to the workplace. Finally, the company will monitor the results of the impact of the training program on the achievement of organizational goals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(Lim et al., 2020)</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t>
            </a:r>
          </a:p>
        </p:txBody>
      </p:sp>
      <p:sp>
        <p:nvSpPr>
          <p:cNvPr id="4" name="Slide Number Placeholder 3"/>
          <p:cNvSpPr>
            <a:spLocks noGrp="1"/>
          </p:cNvSpPr>
          <p:nvPr>
            <p:ph type="sldNum" sz="quarter" idx="5"/>
          </p:nvPr>
        </p:nvSpPr>
        <p:spPr/>
        <p:txBody>
          <a:bodyPr/>
          <a:lstStyle/>
          <a:p>
            <a:fld id="{70BB42E6-640E-4875-88D2-6C4372F8B1E1}" type="slidenum">
              <a:rPr lang="en-GB" smtClean="0"/>
              <a:t>9</a:t>
            </a:fld>
            <a:endParaRPr lang="en-GB"/>
          </a:p>
        </p:txBody>
      </p:sp>
    </p:spTree>
    <p:extLst>
      <p:ext uri="{BB962C8B-B14F-4D97-AF65-F5344CB8AC3E}">
        <p14:creationId xmlns:p14="http://schemas.microsoft.com/office/powerpoint/2010/main" val="16946996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b="1" kern="100" dirty="0">
                <a:effectLst/>
                <a:latin typeface="Times New Roman" panose="02020603050405020304" pitchFamily="18" charset="0"/>
                <a:ea typeface="Calibri" panose="020F0502020204030204" pitchFamily="34" charset="0"/>
                <a:cs typeface="Times New Roman" panose="02020603050405020304" pitchFamily="18" charset="0"/>
              </a:rPr>
              <a:t>Benefits of Effective Training &amp; Developments</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There are different benefits to Jacksons Fencing UK for providing effective training and development to the employees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(Celestin &amp;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Yunfei</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2018)</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First of all, providing training and development modules will equip employees with the updated and required knowledge as well as abilities necessary for performing the job activities effectively and efficiently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(Celestin &amp;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Yunfei</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2018)</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In addition, by enhancing the competencies by providing job training modules, employees will become more and more proficient in performing their job roles, which will improve the job performance as well as job productivity of Jacksons Fencing UK. Providing training modules will demonstrate the commitment of the organization to their success as well. That is why this will increase the brand reputation of Jacksons Fencing UK as a positive working environment. This will increase employee engagement as well as employee’s satisfaction by providing proper training and career development programs.</a:t>
            </a:r>
          </a:p>
        </p:txBody>
      </p:sp>
      <p:sp>
        <p:nvSpPr>
          <p:cNvPr id="4" name="Slide Number Placeholder 3"/>
          <p:cNvSpPr>
            <a:spLocks noGrp="1"/>
          </p:cNvSpPr>
          <p:nvPr>
            <p:ph type="sldNum" sz="quarter" idx="5"/>
          </p:nvPr>
        </p:nvSpPr>
        <p:spPr/>
        <p:txBody>
          <a:bodyPr/>
          <a:lstStyle/>
          <a:p>
            <a:fld id="{70BB42E6-640E-4875-88D2-6C4372F8B1E1}" type="slidenum">
              <a:rPr lang="en-GB" smtClean="0"/>
              <a:t>10</a:t>
            </a:fld>
            <a:endParaRPr lang="en-GB"/>
          </a:p>
        </p:txBody>
      </p:sp>
    </p:spTree>
    <p:extLst>
      <p:ext uri="{BB962C8B-B14F-4D97-AF65-F5344CB8AC3E}">
        <p14:creationId xmlns:p14="http://schemas.microsoft.com/office/powerpoint/2010/main" val="33425120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b="1" kern="100" dirty="0">
                <a:effectLst/>
                <a:latin typeface="Times New Roman" panose="02020603050405020304" pitchFamily="18" charset="0"/>
                <a:ea typeface="Calibri" panose="020F0502020204030204" pitchFamily="34" charset="0"/>
                <a:cs typeface="Times New Roman" panose="02020603050405020304" pitchFamily="18" charset="0"/>
              </a:rPr>
              <a:t>Benefits of Effective Training &amp; Developments (Cont’d)</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If Jacksons Fencing UK provides required training and career development program, then it will increase employee retention as well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(Ikeda, 2022)</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The reason is that the company will provide more and more opportunities for career advancement within the business entity. Providing development and training programs will enable the employees to acquire new knowledge and new competencies. It will help employees to keep updated on current industry dynamics as well as taking on responsibilities and challenges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(Ikeda, 2022)</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In this way the company will be able to adapt to technological advances and increase organizational performance </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(Scharff, 2018)</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t>
            </a:r>
          </a:p>
        </p:txBody>
      </p:sp>
      <p:sp>
        <p:nvSpPr>
          <p:cNvPr id="4" name="Slide Number Placeholder 3"/>
          <p:cNvSpPr>
            <a:spLocks noGrp="1"/>
          </p:cNvSpPr>
          <p:nvPr>
            <p:ph type="sldNum" sz="quarter" idx="5"/>
          </p:nvPr>
        </p:nvSpPr>
        <p:spPr/>
        <p:txBody>
          <a:bodyPr/>
          <a:lstStyle/>
          <a:p>
            <a:fld id="{70BB42E6-640E-4875-88D2-6C4372F8B1E1}" type="slidenum">
              <a:rPr lang="en-GB" smtClean="0"/>
              <a:t>11</a:t>
            </a:fld>
            <a:endParaRPr lang="en-GB"/>
          </a:p>
        </p:txBody>
      </p:sp>
    </p:spTree>
    <p:extLst>
      <p:ext uri="{BB962C8B-B14F-4D97-AF65-F5344CB8AC3E}">
        <p14:creationId xmlns:p14="http://schemas.microsoft.com/office/powerpoint/2010/main" val="30187166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800" b="1" kern="100" dirty="0">
                <a:effectLst/>
                <a:latin typeface="Times New Roman" panose="02020603050405020304" pitchFamily="18" charset="0"/>
                <a:ea typeface="Calibri" panose="020F0502020204030204" pitchFamily="34" charset="0"/>
                <a:cs typeface="Times New Roman" panose="02020603050405020304" pitchFamily="18" charset="0"/>
              </a:rPr>
              <a:t>Conclusion</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 human resource officer is one of the key assets to the success of Jacksons Fencing UK as he or she will maintain the entire workforce of the business process. By implementing proper career development and training programs, Jacksons Fencing UK will be able to provide required knowledge to keep updated with the current industry dynamics. This will help the company to face uncertainty with greater competences. In this way the company will be able to improve their operational performance.</a:t>
            </a:r>
          </a:p>
        </p:txBody>
      </p:sp>
      <p:sp>
        <p:nvSpPr>
          <p:cNvPr id="4" name="Slide Number Placeholder 3"/>
          <p:cNvSpPr>
            <a:spLocks noGrp="1"/>
          </p:cNvSpPr>
          <p:nvPr>
            <p:ph type="sldNum" sz="quarter" idx="5"/>
          </p:nvPr>
        </p:nvSpPr>
        <p:spPr/>
        <p:txBody>
          <a:bodyPr/>
          <a:lstStyle/>
          <a:p>
            <a:fld id="{70BB42E6-640E-4875-88D2-6C4372F8B1E1}" type="slidenum">
              <a:rPr lang="en-GB" smtClean="0"/>
              <a:t>12</a:t>
            </a:fld>
            <a:endParaRPr lang="en-GB"/>
          </a:p>
        </p:txBody>
      </p:sp>
    </p:spTree>
    <p:extLst>
      <p:ext uri="{BB962C8B-B14F-4D97-AF65-F5344CB8AC3E}">
        <p14:creationId xmlns:p14="http://schemas.microsoft.com/office/powerpoint/2010/main" val="8148247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References</a:t>
            </a: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Amos, T. </a:t>
            </a:r>
            <a:r>
              <a:rPr lang="en-US" sz="1800" i="1" kern="100" dirty="0">
                <a:effectLst/>
                <a:latin typeface="Times New Roman" panose="02020603050405020304" pitchFamily="18" charset="0"/>
                <a:ea typeface="Calibri" panose="020F0502020204030204" pitchFamily="34" charset="0"/>
                <a:cs typeface="Times New Roman" panose="02020603050405020304" pitchFamily="18" charset="0"/>
              </a:rPr>
              <a:t>et al.</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(2019) </a:t>
            </a:r>
            <a:r>
              <a:rPr lang="en-US" sz="1800" i="1" kern="100" dirty="0">
                <a:effectLst/>
                <a:latin typeface="Times New Roman" panose="02020603050405020304" pitchFamily="18" charset="0"/>
                <a:ea typeface="Calibri" panose="020F0502020204030204" pitchFamily="34" charset="0"/>
                <a:cs typeface="Times New Roman" panose="02020603050405020304" pitchFamily="18" charset="0"/>
              </a:rPr>
              <a:t>Human Resource Management</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Cape Town: Juta. </a:t>
            </a: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Celestin, B.N. and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Yunfei</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S. (2018) ‘The impact of learner characteristics on training transfer expectation: A survey of Thai teachers’ perception of cloud computing tools’, </a:t>
            </a:r>
            <a:r>
              <a:rPr lang="en-US" sz="1800" i="1" kern="100" dirty="0">
                <a:effectLst/>
                <a:latin typeface="Times New Roman" panose="02020603050405020304" pitchFamily="18" charset="0"/>
                <a:ea typeface="Calibri" panose="020F0502020204030204" pitchFamily="34" charset="0"/>
                <a:cs typeface="Times New Roman" panose="02020603050405020304" pitchFamily="18" charset="0"/>
              </a:rPr>
              <a:t>International Journal of Training and Development</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22(4), pp. 256–273. doi:10.1111/ijtd.12137. </a:t>
            </a: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Ikeda, F. (2022) ‘Development of training programs and evaluation methods for question intelligence’, </a:t>
            </a:r>
            <a:r>
              <a:rPr lang="en-US" sz="1800" i="1" kern="100" dirty="0">
                <a:effectLst/>
                <a:latin typeface="Times New Roman" panose="02020603050405020304" pitchFamily="18" charset="0"/>
                <a:ea typeface="Calibri" panose="020F0502020204030204" pitchFamily="34" charset="0"/>
                <a:cs typeface="Times New Roman" panose="02020603050405020304" pitchFamily="18" charset="0"/>
              </a:rPr>
              <a:t>Impact</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2022(5), pp. 31–33. doi:10.21820/23987073.2022.5.31. </a:t>
            </a: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Ivancevich, J.M. and Konopaske, R. (2019) </a:t>
            </a:r>
            <a:r>
              <a:rPr lang="en-US" sz="1800" i="1" kern="100" dirty="0">
                <a:effectLst/>
                <a:latin typeface="Times New Roman" panose="02020603050405020304" pitchFamily="18" charset="0"/>
                <a:ea typeface="Calibri" panose="020F0502020204030204" pitchFamily="34" charset="0"/>
                <a:cs typeface="Times New Roman" panose="02020603050405020304" pitchFamily="18" charset="0"/>
              </a:rPr>
              <a:t>Human Resource Management</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New York, NY: McGraw-Hill Irwin. </a:t>
            </a: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Lim, G.S., Mathis, R.L. and Jackson, J.H. (2020) </a:t>
            </a:r>
            <a:r>
              <a:rPr lang="en-US" sz="1800" i="1" kern="100" dirty="0">
                <a:effectLst/>
                <a:latin typeface="Times New Roman" panose="02020603050405020304" pitchFamily="18" charset="0"/>
                <a:ea typeface="Calibri" panose="020F0502020204030204" pitchFamily="34" charset="0"/>
                <a:cs typeface="Times New Roman" panose="02020603050405020304" pitchFamily="18" charset="0"/>
              </a:rPr>
              <a:t>Human Resource Management</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Singapore: Cengage Learning Asia Pte Ltd. </a:t>
            </a:r>
          </a:p>
          <a:p>
            <a:pPr marL="0" marR="0" algn="just">
              <a:lnSpc>
                <a:spcPct val="150000"/>
              </a:lnSpc>
              <a:spcBef>
                <a:spcPts val="0"/>
              </a:spcBef>
              <a:spcAft>
                <a:spcPts val="800"/>
              </a:spcAft>
            </a:pP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Mondy</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R.W. and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Martocchio</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J.J. (2018) </a:t>
            </a:r>
            <a:r>
              <a:rPr lang="en-US" sz="1800" i="1" kern="100" dirty="0">
                <a:effectLst/>
                <a:latin typeface="Times New Roman" panose="02020603050405020304" pitchFamily="18" charset="0"/>
                <a:ea typeface="Calibri" panose="020F0502020204030204" pitchFamily="34" charset="0"/>
                <a:cs typeface="Times New Roman" panose="02020603050405020304" pitchFamily="18" charset="0"/>
              </a:rPr>
              <a:t>Human Resource Management</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Boston: Pearson. </a:t>
            </a: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Nel, P.S. </a:t>
            </a:r>
            <a:r>
              <a:rPr lang="en-US" sz="1800" i="1" kern="100" dirty="0">
                <a:effectLst/>
                <a:latin typeface="Times New Roman" panose="02020603050405020304" pitchFamily="18" charset="0"/>
                <a:ea typeface="Calibri" panose="020F0502020204030204" pitchFamily="34" charset="0"/>
                <a:cs typeface="Times New Roman" panose="02020603050405020304" pitchFamily="18" charset="0"/>
              </a:rPr>
              <a:t>et al.</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(2021) </a:t>
            </a:r>
            <a:r>
              <a:rPr lang="en-US" sz="1800" i="1" kern="100" dirty="0">
                <a:effectLst/>
                <a:latin typeface="Times New Roman" panose="02020603050405020304" pitchFamily="18" charset="0"/>
                <a:ea typeface="Calibri" panose="020F0502020204030204" pitchFamily="34" charset="0"/>
                <a:cs typeface="Times New Roman" panose="02020603050405020304" pitchFamily="18" charset="0"/>
              </a:rPr>
              <a:t>Human Resource Management</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Goodwood, Cape Town: Oxford University Press Southern Africa (Pty) Limited. </a:t>
            </a: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Rue, L.W., Ibrahim, N.A. and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Byars</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L.L. (2016) </a:t>
            </a:r>
            <a:r>
              <a:rPr lang="en-US" sz="1800" i="1" kern="100" dirty="0">
                <a:effectLst/>
                <a:latin typeface="Times New Roman" panose="02020603050405020304" pitchFamily="18" charset="0"/>
                <a:ea typeface="Calibri" panose="020F0502020204030204" pitchFamily="34" charset="0"/>
                <a:cs typeface="Times New Roman" panose="02020603050405020304" pitchFamily="18" charset="0"/>
              </a:rPr>
              <a:t>Human Resource Management</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New York: McGraw-Hill. </a:t>
            </a: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Scharff, J.S. (2018) ‘The impact of technology on development, community, and Teletherapy’, </a:t>
            </a:r>
            <a:r>
              <a:rPr lang="en-US" sz="1800" i="1" kern="100" dirty="0">
                <a:effectLst/>
                <a:latin typeface="Times New Roman" panose="02020603050405020304" pitchFamily="18" charset="0"/>
                <a:ea typeface="Calibri" panose="020F0502020204030204" pitchFamily="34" charset="0"/>
                <a:cs typeface="Times New Roman" panose="02020603050405020304" pitchFamily="18" charset="0"/>
              </a:rPr>
              <a:t>Psychoanalysis Online 2</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pp. 3–14. doi:10.4324/9780429478840-1. </a:t>
            </a: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Trotter, C. (2017) ‘The impact of training and coaching on the development of practice skills in youth justice: Findings from Australia’, </a:t>
            </a:r>
            <a:r>
              <a:rPr lang="en-US" sz="1800" i="1" kern="100" dirty="0">
                <a:effectLst/>
                <a:latin typeface="Times New Roman" panose="02020603050405020304" pitchFamily="18" charset="0"/>
                <a:ea typeface="Calibri" panose="020F0502020204030204" pitchFamily="34" charset="0"/>
                <a:cs typeface="Times New Roman" panose="02020603050405020304" pitchFamily="18" charset="0"/>
              </a:rPr>
              <a:t>Evidence-Based Skills in Criminal Justice</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[Preprint]. doi:10.1332/</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policypress</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/9781447332961.003.0015. </a:t>
            </a: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Valentine, S. </a:t>
            </a:r>
            <a:r>
              <a:rPr lang="en-US" sz="1800" i="1" kern="100" dirty="0">
                <a:effectLst/>
                <a:latin typeface="Times New Roman" panose="02020603050405020304" pitchFamily="18" charset="0"/>
                <a:ea typeface="Calibri" panose="020F0502020204030204" pitchFamily="34" charset="0"/>
                <a:cs typeface="Times New Roman" panose="02020603050405020304" pitchFamily="18" charset="0"/>
              </a:rPr>
              <a:t>et al.</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(2020) </a:t>
            </a:r>
            <a:r>
              <a:rPr lang="en-US" sz="1800" i="1" kern="100" dirty="0">
                <a:effectLst/>
                <a:latin typeface="Times New Roman" panose="02020603050405020304" pitchFamily="18" charset="0"/>
                <a:ea typeface="Calibri" panose="020F0502020204030204" pitchFamily="34" charset="0"/>
                <a:cs typeface="Times New Roman" panose="02020603050405020304" pitchFamily="18" charset="0"/>
              </a:rPr>
              <a:t>Human Resource Management</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Boston, MA: Cengage. </a:t>
            </a:r>
          </a:p>
          <a:p>
            <a:endParaRPr lang="en-US" dirty="0"/>
          </a:p>
        </p:txBody>
      </p:sp>
      <p:sp>
        <p:nvSpPr>
          <p:cNvPr id="4" name="Slide Number Placeholder 3"/>
          <p:cNvSpPr>
            <a:spLocks noGrp="1"/>
          </p:cNvSpPr>
          <p:nvPr>
            <p:ph type="sldNum" sz="quarter" idx="5"/>
          </p:nvPr>
        </p:nvSpPr>
        <p:spPr/>
        <p:txBody>
          <a:bodyPr/>
          <a:lstStyle/>
          <a:p>
            <a:fld id="{70BB42E6-640E-4875-88D2-6C4372F8B1E1}" type="slidenum">
              <a:rPr lang="en-GB" smtClean="0"/>
              <a:t>13</a:t>
            </a:fld>
            <a:endParaRPr lang="en-GB"/>
          </a:p>
        </p:txBody>
      </p:sp>
    </p:spTree>
    <p:extLst>
      <p:ext uri="{BB962C8B-B14F-4D97-AF65-F5344CB8AC3E}">
        <p14:creationId xmlns:p14="http://schemas.microsoft.com/office/powerpoint/2010/main" val="7362805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BB42E6-640E-4875-88D2-6C4372F8B1E1}" type="slidenum">
              <a:rPr lang="en-GB" smtClean="0"/>
              <a:t>14</a:t>
            </a:fld>
            <a:endParaRPr lang="en-GB"/>
          </a:p>
        </p:txBody>
      </p:sp>
    </p:spTree>
    <p:extLst>
      <p:ext uri="{BB962C8B-B14F-4D97-AF65-F5344CB8AC3E}">
        <p14:creationId xmlns:p14="http://schemas.microsoft.com/office/powerpoint/2010/main" val="1593998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BB42E6-640E-4875-88D2-6C4372F8B1E1}" type="slidenum">
              <a:rPr lang="en-GB" smtClean="0"/>
              <a:t>15</a:t>
            </a:fld>
            <a:endParaRPr lang="en-GB"/>
          </a:p>
        </p:txBody>
      </p:sp>
    </p:spTree>
    <p:extLst>
      <p:ext uri="{BB962C8B-B14F-4D97-AF65-F5344CB8AC3E}">
        <p14:creationId xmlns:p14="http://schemas.microsoft.com/office/powerpoint/2010/main" val="28417459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39C61-7F30-4235-BD12-213791D3736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9967F40-F90E-4F55-A779-3E4F704E3A6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DD99F39-86AB-4CE7-B055-4D6FC1752328}"/>
              </a:ext>
            </a:extLst>
          </p:cNvPr>
          <p:cNvSpPr>
            <a:spLocks noGrp="1"/>
          </p:cNvSpPr>
          <p:nvPr>
            <p:ph type="dt" sz="half" idx="10"/>
          </p:nvPr>
        </p:nvSpPr>
        <p:spPr/>
        <p:txBody>
          <a:bodyPr/>
          <a:lstStyle/>
          <a:p>
            <a:fld id="{8F64D040-0902-4F58-ACAE-BAD09A8CD4CB}" type="datetime1">
              <a:rPr lang="en-GB" smtClean="0"/>
              <a:t>23/07/2023</a:t>
            </a:fld>
            <a:endParaRPr lang="en-GB"/>
          </a:p>
        </p:txBody>
      </p:sp>
      <p:sp>
        <p:nvSpPr>
          <p:cNvPr id="5" name="Footer Placeholder 4">
            <a:extLst>
              <a:ext uri="{FF2B5EF4-FFF2-40B4-BE49-F238E27FC236}">
                <a16:creationId xmlns:a16="http://schemas.microsoft.com/office/drawing/2014/main" id="{590B233A-B790-4789-AEC1-3B0E1C687549}"/>
              </a:ext>
            </a:extLst>
          </p:cNvPr>
          <p:cNvSpPr>
            <a:spLocks noGrp="1"/>
          </p:cNvSpPr>
          <p:nvPr>
            <p:ph type="ftr" sz="quarter" idx="11"/>
          </p:nvPr>
        </p:nvSpPr>
        <p:spPr/>
        <p:txBody>
          <a:bodyPr/>
          <a:lstStyle/>
          <a:p>
            <a:r>
              <a:rPr lang="en-GB"/>
              <a:t>Research Methods – A1 Template</a:t>
            </a:r>
          </a:p>
        </p:txBody>
      </p:sp>
      <p:sp>
        <p:nvSpPr>
          <p:cNvPr id="6" name="Slide Number Placeholder 5">
            <a:extLst>
              <a:ext uri="{FF2B5EF4-FFF2-40B4-BE49-F238E27FC236}">
                <a16:creationId xmlns:a16="http://schemas.microsoft.com/office/drawing/2014/main" id="{5CEFD8D2-4153-420D-9EA7-98AC901D400E}"/>
              </a:ext>
            </a:extLst>
          </p:cNvPr>
          <p:cNvSpPr>
            <a:spLocks noGrp="1"/>
          </p:cNvSpPr>
          <p:nvPr>
            <p:ph type="sldNum" sz="quarter" idx="12"/>
          </p:nvPr>
        </p:nvSpPr>
        <p:spPr/>
        <p:txBody>
          <a:bodyPr/>
          <a:lstStyle/>
          <a:p>
            <a:fld id="{95456B1C-9B20-4699-88F8-3F3794985D32}" type="slidenum">
              <a:rPr lang="en-GB" smtClean="0"/>
              <a:t>‹#›</a:t>
            </a:fld>
            <a:endParaRPr lang="en-GB"/>
          </a:p>
        </p:txBody>
      </p:sp>
    </p:spTree>
    <p:extLst>
      <p:ext uri="{BB962C8B-B14F-4D97-AF65-F5344CB8AC3E}">
        <p14:creationId xmlns:p14="http://schemas.microsoft.com/office/powerpoint/2010/main" val="4013423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5E435-EAB4-4929-9CB2-359790DB812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43D72B-5110-400E-8227-E65942F88DD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E77FE6D-471A-45AE-9EFB-A84A4CEE3626}"/>
              </a:ext>
            </a:extLst>
          </p:cNvPr>
          <p:cNvSpPr>
            <a:spLocks noGrp="1"/>
          </p:cNvSpPr>
          <p:nvPr>
            <p:ph type="dt" sz="half" idx="10"/>
          </p:nvPr>
        </p:nvSpPr>
        <p:spPr/>
        <p:txBody>
          <a:bodyPr/>
          <a:lstStyle/>
          <a:p>
            <a:fld id="{EF8494EA-4C4E-4E56-A240-3735215C92D5}" type="datetime1">
              <a:rPr lang="en-GB" smtClean="0"/>
              <a:t>23/07/2023</a:t>
            </a:fld>
            <a:endParaRPr lang="en-GB"/>
          </a:p>
        </p:txBody>
      </p:sp>
      <p:sp>
        <p:nvSpPr>
          <p:cNvPr id="5" name="Footer Placeholder 4">
            <a:extLst>
              <a:ext uri="{FF2B5EF4-FFF2-40B4-BE49-F238E27FC236}">
                <a16:creationId xmlns:a16="http://schemas.microsoft.com/office/drawing/2014/main" id="{0852F9DB-CA9A-4262-B10C-D685A7D038E5}"/>
              </a:ext>
            </a:extLst>
          </p:cNvPr>
          <p:cNvSpPr>
            <a:spLocks noGrp="1"/>
          </p:cNvSpPr>
          <p:nvPr>
            <p:ph type="ftr" sz="quarter" idx="11"/>
          </p:nvPr>
        </p:nvSpPr>
        <p:spPr/>
        <p:txBody>
          <a:bodyPr/>
          <a:lstStyle/>
          <a:p>
            <a:r>
              <a:rPr lang="en-GB"/>
              <a:t>Research Methods – A1 Template</a:t>
            </a:r>
          </a:p>
        </p:txBody>
      </p:sp>
      <p:sp>
        <p:nvSpPr>
          <p:cNvPr id="6" name="Slide Number Placeholder 5">
            <a:extLst>
              <a:ext uri="{FF2B5EF4-FFF2-40B4-BE49-F238E27FC236}">
                <a16:creationId xmlns:a16="http://schemas.microsoft.com/office/drawing/2014/main" id="{BA5D4CCA-D7C0-4D7A-8B75-BED4C310005B}"/>
              </a:ext>
            </a:extLst>
          </p:cNvPr>
          <p:cNvSpPr>
            <a:spLocks noGrp="1"/>
          </p:cNvSpPr>
          <p:nvPr>
            <p:ph type="sldNum" sz="quarter" idx="12"/>
          </p:nvPr>
        </p:nvSpPr>
        <p:spPr/>
        <p:txBody>
          <a:bodyPr/>
          <a:lstStyle/>
          <a:p>
            <a:fld id="{95456B1C-9B20-4699-88F8-3F3794985D32}" type="slidenum">
              <a:rPr lang="en-GB" smtClean="0"/>
              <a:t>‹#›</a:t>
            </a:fld>
            <a:endParaRPr lang="en-GB"/>
          </a:p>
        </p:txBody>
      </p:sp>
    </p:spTree>
    <p:extLst>
      <p:ext uri="{BB962C8B-B14F-4D97-AF65-F5344CB8AC3E}">
        <p14:creationId xmlns:p14="http://schemas.microsoft.com/office/powerpoint/2010/main" val="3422242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91835-F930-4B60-AD25-BE1217D67E8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53FAB6C-235A-414F-9D8C-B15B8922858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9596600-BC1E-4F25-9A00-ED9B8C68968C}"/>
              </a:ext>
            </a:extLst>
          </p:cNvPr>
          <p:cNvSpPr>
            <a:spLocks noGrp="1"/>
          </p:cNvSpPr>
          <p:nvPr>
            <p:ph type="dt" sz="half" idx="10"/>
          </p:nvPr>
        </p:nvSpPr>
        <p:spPr/>
        <p:txBody>
          <a:bodyPr/>
          <a:lstStyle/>
          <a:p>
            <a:fld id="{0D96F166-EEE7-41DD-A2B2-809EBD499A8B}" type="datetime1">
              <a:rPr lang="en-GB" smtClean="0"/>
              <a:t>23/07/2023</a:t>
            </a:fld>
            <a:endParaRPr lang="en-GB"/>
          </a:p>
        </p:txBody>
      </p:sp>
      <p:sp>
        <p:nvSpPr>
          <p:cNvPr id="5" name="Footer Placeholder 4">
            <a:extLst>
              <a:ext uri="{FF2B5EF4-FFF2-40B4-BE49-F238E27FC236}">
                <a16:creationId xmlns:a16="http://schemas.microsoft.com/office/drawing/2014/main" id="{17790A65-C9F6-49FD-A46D-215B05D7915A}"/>
              </a:ext>
            </a:extLst>
          </p:cNvPr>
          <p:cNvSpPr>
            <a:spLocks noGrp="1"/>
          </p:cNvSpPr>
          <p:nvPr>
            <p:ph type="ftr" sz="quarter" idx="11"/>
          </p:nvPr>
        </p:nvSpPr>
        <p:spPr/>
        <p:txBody>
          <a:bodyPr/>
          <a:lstStyle/>
          <a:p>
            <a:r>
              <a:rPr lang="en-GB"/>
              <a:t>Research Methods – A1 Template</a:t>
            </a:r>
          </a:p>
        </p:txBody>
      </p:sp>
      <p:sp>
        <p:nvSpPr>
          <p:cNvPr id="6" name="Slide Number Placeholder 5">
            <a:extLst>
              <a:ext uri="{FF2B5EF4-FFF2-40B4-BE49-F238E27FC236}">
                <a16:creationId xmlns:a16="http://schemas.microsoft.com/office/drawing/2014/main" id="{787E62FB-001E-4857-991C-8A03FF58F0CB}"/>
              </a:ext>
            </a:extLst>
          </p:cNvPr>
          <p:cNvSpPr>
            <a:spLocks noGrp="1"/>
          </p:cNvSpPr>
          <p:nvPr>
            <p:ph type="sldNum" sz="quarter" idx="12"/>
          </p:nvPr>
        </p:nvSpPr>
        <p:spPr/>
        <p:txBody>
          <a:bodyPr/>
          <a:lstStyle/>
          <a:p>
            <a:fld id="{95456B1C-9B20-4699-88F8-3F3794985D32}" type="slidenum">
              <a:rPr lang="en-GB" smtClean="0"/>
              <a:t>‹#›</a:t>
            </a:fld>
            <a:endParaRPr lang="en-GB"/>
          </a:p>
        </p:txBody>
      </p:sp>
    </p:spTree>
    <p:extLst>
      <p:ext uri="{BB962C8B-B14F-4D97-AF65-F5344CB8AC3E}">
        <p14:creationId xmlns:p14="http://schemas.microsoft.com/office/powerpoint/2010/main" val="39005084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19A22-78DC-45C7-A7D5-E0E26DA7E3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2C76132-5A85-47BA-9833-3F1C670F834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8F6D044-87C3-4344-8A34-6CB9DB7348D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CC0E452-D8EF-4B34-B618-8D9B78B2107E}"/>
              </a:ext>
            </a:extLst>
          </p:cNvPr>
          <p:cNvSpPr>
            <a:spLocks noGrp="1"/>
          </p:cNvSpPr>
          <p:nvPr>
            <p:ph type="dt" sz="half" idx="10"/>
          </p:nvPr>
        </p:nvSpPr>
        <p:spPr/>
        <p:txBody>
          <a:bodyPr/>
          <a:lstStyle/>
          <a:p>
            <a:fld id="{B425EF66-9E1A-4163-A19F-B7B6A8780E52}" type="datetime1">
              <a:rPr lang="en-GB" smtClean="0"/>
              <a:t>23/07/2023</a:t>
            </a:fld>
            <a:endParaRPr lang="en-GB"/>
          </a:p>
        </p:txBody>
      </p:sp>
      <p:sp>
        <p:nvSpPr>
          <p:cNvPr id="6" name="Footer Placeholder 5">
            <a:extLst>
              <a:ext uri="{FF2B5EF4-FFF2-40B4-BE49-F238E27FC236}">
                <a16:creationId xmlns:a16="http://schemas.microsoft.com/office/drawing/2014/main" id="{6356819D-E108-4F71-AF32-96CA465B1611}"/>
              </a:ext>
            </a:extLst>
          </p:cNvPr>
          <p:cNvSpPr>
            <a:spLocks noGrp="1"/>
          </p:cNvSpPr>
          <p:nvPr>
            <p:ph type="ftr" sz="quarter" idx="11"/>
          </p:nvPr>
        </p:nvSpPr>
        <p:spPr/>
        <p:txBody>
          <a:bodyPr/>
          <a:lstStyle/>
          <a:p>
            <a:r>
              <a:rPr lang="en-GB"/>
              <a:t>Research Methods – A1 Template</a:t>
            </a:r>
          </a:p>
        </p:txBody>
      </p:sp>
      <p:sp>
        <p:nvSpPr>
          <p:cNvPr id="7" name="Slide Number Placeholder 6">
            <a:extLst>
              <a:ext uri="{FF2B5EF4-FFF2-40B4-BE49-F238E27FC236}">
                <a16:creationId xmlns:a16="http://schemas.microsoft.com/office/drawing/2014/main" id="{34E4CE4C-AF22-4896-A67D-F3D59E63E1A7}"/>
              </a:ext>
            </a:extLst>
          </p:cNvPr>
          <p:cNvSpPr>
            <a:spLocks noGrp="1"/>
          </p:cNvSpPr>
          <p:nvPr>
            <p:ph type="sldNum" sz="quarter" idx="12"/>
          </p:nvPr>
        </p:nvSpPr>
        <p:spPr/>
        <p:txBody>
          <a:bodyPr/>
          <a:lstStyle/>
          <a:p>
            <a:fld id="{95456B1C-9B20-4699-88F8-3F3794985D32}" type="slidenum">
              <a:rPr lang="en-GB" smtClean="0"/>
              <a:t>‹#›</a:t>
            </a:fld>
            <a:endParaRPr lang="en-GB"/>
          </a:p>
        </p:txBody>
      </p:sp>
    </p:spTree>
    <p:extLst>
      <p:ext uri="{BB962C8B-B14F-4D97-AF65-F5344CB8AC3E}">
        <p14:creationId xmlns:p14="http://schemas.microsoft.com/office/powerpoint/2010/main" val="1074372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7DC5D-C118-4EB1-B6C8-5A2895698B5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2F2EEE3-1E97-4075-8C3B-A405296B3D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C08ECCE-D61E-4837-826D-797D3EEA4D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76D0105-AA22-44F5-BFB1-B1467FA2E2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E6CBCAC-8F79-4264-B21C-EFCEB19145B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8F7D343-30EC-4F51-BFF1-52CFD1123F11}"/>
              </a:ext>
            </a:extLst>
          </p:cNvPr>
          <p:cNvSpPr>
            <a:spLocks noGrp="1"/>
          </p:cNvSpPr>
          <p:nvPr>
            <p:ph type="dt" sz="half" idx="10"/>
          </p:nvPr>
        </p:nvSpPr>
        <p:spPr/>
        <p:txBody>
          <a:bodyPr/>
          <a:lstStyle/>
          <a:p>
            <a:fld id="{DD92ED31-C7D9-4178-9FD9-95DB69E63A8D}" type="datetime1">
              <a:rPr lang="en-GB" smtClean="0"/>
              <a:t>23/07/2023</a:t>
            </a:fld>
            <a:endParaRPr lang="en-GB"/>
          </a:p>
        </p:txBody>
      </p:sp>
      <p:sp>
        <p:nvSpPr>
          <p:cNvPr id="8" name="Footer Placeholder 7">
            <a:extLst>
              <a:ext uri="{FF2B5EF4-FFF2-40B4-BE49-F238E27FC236}">
                <a16:creationId xmlns:a16="http://schemas.microsoft.com/office/drawing/2014/main" id="{E90D6706-66F4-4F4A-8326-7CDA5589AC86}"/>
              </a:ext>
            </a:extLst>
          </p:cNvPr>
          <p:cNvSpPr>
            <a:spLocks noGrp="1"/>
          </p:cNvSpPr>
          <p:nvPr>
            <p:ph type="ftr" sz="quarter" idx="11"/>
          </p:nvPr>
        </p:nvSpPr>
        <p:spPr/>
        <p:txBody>
          <a:bodyPr/>
          <a:lstStyle/>
          <a:p>
            <a:r>
              <a:rPr lang="en-GB"/>
              <a:t>Research Methods – A1 Template</a:t>
            </a:r>
          </a:p>
        </p:txBody>
      </p:sp>
      <p:sp>
        <p:nvSpPr>
          <p:cNvPr id="9" name="Slide Number Placeholder 8">
            <a:extLst>
              <a:ext uri="{FF2B5EF4-FFF2-40B4-BE49-F238E27FC236}">
                <a16:creationId xmlns:a16="http://schemas.microsoft.com/office/drawing/2014/main" id="{BFCE1D77-12FD-4C44-B3C8-EA10ED023B74}"/>
              </a:ext>
            </a:extLst>
          </p:cNvPr>
          <p:cNvSpPr>
            <a:spLocks noGrp="1"/>
          </p:cNvSpPr>
          <p:nvPr>
            <p:ph type="sldNum" sz="quarter" idx="12"/>
          </p:nvPr>
        </p:nvSpPr>
        <p:spPr/>
        <p:txBody>
          <a:bodyPr/>
          <a:lstStyle/>
          <a:p>
            <a:fld id="{95456B1C-9B20-4699-88F8-3F3794985D32}" type="slidenum">
              <a:rPr lang="en-GB" smtClean="0"/>
              <a:t>‹#›</a:t>
            </a:fld>
            <a:endParaRPr lang="en-GB"/>
          </a:p>
        </p:txBody>
      </p:sp>
    </p:spTree>
    <p:extLst>
      <p:ext uri="{BB962C8B-B14F-4D97-AF65-F5344CB8AC3E}">
        <p14:creationId xmlns:p14="http://schemas.microsoft.com/office/powerpoint/2010/main" val="1344247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247190-B694-4C62-88AA-4AB659F9232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EA2B5D1-7739-42F5-B806-296E67DF9C95}"/>
              </a:ext>
            </a:extLst>
          </p:cNvPr>
          <p:cNvSpPr>
            <a:spLocks noGrp="1"/>
          </p:cNvSpPr>
          <p:nvPr>
            <p:ph type="dt" sz="half" idx="10"/>
          </p:nvPr>
        </p:nvSpPr>
        <p:spPr/>
        <p:txBody>
          <a:bodyPr/>
          <a:lstStyle/>
          <a:p>
            <a:fld id="{DC8A107F-A475-4EC1-83D0-C5022C150690}" type="datetime1">
              <a:rPr lang="en-GB" smtClean="0"/>
              <a:t>23/07/2023</a:t>
            </a:fld>
            <a:endParaRPr lang="en-GB"/>
          </a:p>
        </p:txBody>
      </p:sp>
      <p:sp>
        <p:nvSpPr>
          <p:cNvPr id="4" name="Footer Placeholder 3">
            <a:extLst>
              <a:ext uri="{FF2B5EF4-FFF2-40B4-BE49-F238E27FC236}">
                <a16:creationId xmlns:a16="http://schemas.microsoft.com/office/drawing/2014/main" id="{5E9BDAF4-1AF3-40B0-B2D0-414989D1F38C}"/>
              </a:ext>
            </a:extLst>
          </p:cNvPr>
          <p:cNvSpPr>
            <a:spLocks noGrp="1"/>
          </p:cNvSpPr>
          <p:nvPr>
            <p:ph type="ftr" sz="quarter" idx="11"/>
          </p:nvPr>
        </p:nvSpPr>
        <p:spPr/>
        <p:txBody>
          <a:bodyPr/>
          <a:lstStyle/>
          <a:p>
            <a:r>
              <a:rPr lang="en-GB"/>
              <a:t>Research Methods – A1 Template</a:t>
            </a:r>
          </a:p>
        </p:txBody>
      </p:sp>
      <p:sp>
        <p:nvSpPr>
          <p:cNvPr id="5" name="Slide Number Placeholder 4">
            <a:extLst>
              <a:ext uri="{FF2B5EF4-FFF2-40B4-BE49-F238E27FC236}">
                <a16:creationId xmlns:a16="http://schemas.microsoft.com/office/drawing/2014/main" id="{D7C715BA-F99D-403C-B545-FFADF55D35F0}"/>
              </a:ext>
            </a:extLst>
          </p:cNvPr>
          <p:cNvSpPr>
            <a:spLocks noGrp="1"/>
          </p:cNvSpPr>
          <p:nvPr>
            <p:ph type="sldNum" sz="quarter" idx="12"/>
          </p:nvPr>
        </p:nvSpPr>
        <p:spPr/>
        <p:txBody>
          <a:bodyPr/>
          <a:lstStyle/>
          <a:p>
            <a:fld id="{95456B1C-9B20-4699-88F8-3F3794985D32}" type="slidenum">
              <a:rPr lang="en-GB" smtClean="0"/>
              <a:t>‹#›</a:t>
            </a:fld>
            <a:endParaRPr lang="en-GB"/>
          </a:p>
        </p:txBody>
      </p:sp>
    </p:spTree>
    <p:extLst>
      <p:ext uri="{BB962C8B-B14F-4D97-AF65-F5344CB8AC3E}">
        <p14:creationId xmlns:p14="http://schemas.microsoft.com/office/powerpoint/2010/main" val="3569228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90FBC5B-5F4C-4135-B1AA-D5F88D91E028}"/>
              </a:ext>
            </a:extLst>
          </p:cNvPr>
          <p:cNvSpPr>
            <a:spLocks noGrp="1"/>
          </p:cNvSpPr>
          <p:nvPr>
            <p:ph type="dt" sz="half" idx="10"/>
          </p:nvPr>
        </p:nvSpPr>
        <p:spPr/>
        <p:txBody>
          <a:bodyPr/>
          <a:lstStyle/>
          <a:p>
            <a:fld id="{A573340F-F54F-4C9A-913A-554E6BECA78F}" type="datetime1">
              <a:rPr lang="en-GB" smtClean="0"/>
              <a:t>23/07/2023</a:t>
            </a:fld>
            <a:endParaRPr lang="en-GB"/>
          </a:p>
        </p:txBody>
      </p:sp>
      <p:sp>
        <p:nvSpPr>
          <p:cNvPr id="3" name="Footer Placeholder 2">
            <a:extLst>
              <a:ext uri="{FF2B5EF4-FFF2-40B4-BE49-F238E27FC236}">
                <a16:creationId xmlns:a16="http://schemas.microsoft.com/office/drawing/2014/main" id="{E9F010DC-F869-4498-A99D-A824B558DCE3}"/>
              </a:ext>
            </a:extLst>
          </p:cNvPr>
          <p:cNvSpPr>
            <a:spLocks noGrp="1"/>
          </p:cNvSpPr>
          <p:nvPr>
            <p:ph type="ftr" sz="quarter" idx="11"/>
          </p:nvPr>
        </p:nvSpPr>
        <p:spPr/>
        <p:txBody>
          <a:bodyPr/>
          <a:lstStyle/>
          <a:p>
            <a:r>
              <a:rPr lang="en-GB"/>
              <a:t>Research Methods – A1 Template</a:t>
            </a:r>
          </a:p>
        </p:txBody>
      </p:sp>
      <p:sp>
        <p:nvSpPr>
          <p:cNvPr id="4" name="Slide Number Placeholder 3">
            <a:extLst>
              <a:ext uri="{FF2B5EF4-FFF2-40B4-BE49-F238E27FC236}">
                <a16:creationId xmlns:a16="http://schemas.microsoft.com/office/drawing/2014/main" id="{E919325A-709C-4530-9505-9889282EB1BD}"/>
              </a:ext>
            </a:extLst>
          </p:cNvPr>
          <p:cNvSpPr>
            <a:spLocks noGrp="1"/>
          </p:cNvSpPr>
          <p:nvPr>
            <p:ph type="sldNum" sz="quarter" idx="12"/>
          </p:nvPr>
        </p:nvSpPr>
        <p:spPr/>
        <p:txBody>
          <a:bodyPr/>
          <a:lstStyle/>
          <a:p>
            <a:fld id="{95456B1C-9B20-4699-88F8-3F3794985D32}" type="slidenum">
              <a:rPr lang="en-GB" smtClean="0"/>
              <a:t>‹#›</a:t>
            </a:fld>
            <a:endParaRPr lang="en-GB"/>
          </a:p>
        </p:txBody>
      </p:sp>
    </p:spTree>
    <p:extLst>
      <p:ext uri="{BB962C8B-B14F-4D97-AF65-F5344CB8AC3E}">
        <p14:creationId xmlns:p14="http://schemas.microsoft.com/office/powerpoint/2010/main" val="38542050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2FE3B-80DB-44FC-A48A-7B15928240C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4C03ED3-B348-4A8B-8578-A462B2DE73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9CF5A91-790E-49CE-B090-FA0AEEF59D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49E99E0-AFE7-4A9C-B493-00B2CEE163F6}"/>
              </a:ext>
            </a:extLst>
          </p:cNvPr>
          <p:cNvSpPr>
            <a:spLocks noGrp="1"/>
          </p:cNvSpPr>
          <p:nvPr>
            <p:ph type="dt" sz="half" idx="10"/>
          </p:nvPr>
        </p:nvSpPr>
        <p:spPr/>
        <p:txBody>
          <a:bodyPr/>
          <a:lstStyle/>
          <a:p>
            <a:fld id="{F1377016-54FA-4701-AEDD-B53F54D23630}" type="datetime1">
              <a:rPr lang="en-GB" smtClean="0"/>
              <a:t>23/07/2023</a:t>
            </a:fld>
            <a:endParaRPr lang="en-GB"/>
          </a:p>
        </p:txBody>
      </p:sp>
      <p:sp>
        <p:nvSpPr>
          <p:cNvPr id="6" name="Footer Placeholder 5">
            <a:extLst>
              <a:ext uri="{FF2B5EF4-FFF2-40B4-BE49-F238E27FC236}">
                <a16:creationId xmlns:a16="http://schemas.microsoft.com/office/drawing/2014/main" id="{64753C64-12F6-4E02-969C-73EB3C77EF78}"/>
              </a:ext>
            </a:extLst>
          </p:cNvPr>
          <p:cNvSpPr>
            <a:spLocks noGrp="1"/>
          </p:cNvSpPr>
          <p:nvPr>
            <p:ph type="ftr" sz="quarter" idx="11"/>
          </p:nvPr>
        </p:nvSpPr>
        <p:spPr/>
        <p:txBody>
          <a:bodyPr/>
          <a:lstStyle/>
          <a:p>
            <a:r>
              <a:rPr lang="en-GB"/>
              <a:t>Research Methods – A1 Template</a:t>
            </a:r>
          </a:p>
        </p:txBody>
      </p:sp>
      <p:sp>
        <p:nvSpPr>
          <p:cNvPr id="7" name="Slide Number Placeholder 6">
            <a:extLst>
              <a:ext uri="{FF2B5EF4-FFF2-40B4-BE49-F238E27FC236}">
                <a16:creationId xmlns:a16="http://schemas.microsoft.com/office/drawing/2014/main" id="{D7D1090D-6388-4B26-8E27-A9CCCA74A147}"/>
              </a:ext>
            </a:extLst>
          </p:cNvPr>
          <p:cNvSpPr>
            <a:spLocks noGrp="1"/>
          </p:cNvSpPr>
          <p:nvPr>
            <p:ph type="sldNum" sz="quarter" idx="12"/>
          </p:nvPr>
        </p:nvSpPr>
        <p:spPr/>
        <p:txBody>
          <a:bodyPr/>
          <a:lstStyle/>
          <a:p>
            <a:fld id="{95456B1C-9B20-4699-88F8-3F3794985D32}" type="slidenum">
              <a:rPr lang="en-GB" smtClean="0"/>
              <a:t>‹#›</a:t>
            </a:fld>
            <a:endParaRPr lang="en-GB"/>
          </a:p>
        </p:txBody>
      </p:sp>
    </p:spTree>
    <p:extLst>
      <p:ext uri="{BB962C8B-B14F-4D97-AF65-F5344CB8AC3E}">
        <p14:creationId xmlns:p14="http://schemas.microsoft.com/office/powerpoint/2010/main" val="3034038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FD3C4-52F7-4F63-9C11-62BF02CEAF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6D431E5-0F36-411B-A33F-B89CEC1FB0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6BD3C04-FC51-4D3B-A56A-32D445D32B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FD0091-8A13-465C-B969-C192E380BF07}"/>
              </a:ext>
            </a:extLst>
          </p:cNvPr>
          <p:cNvSpPr>
            <a:spLocks noGrp="1"/>
          </p:cNvSpPr>
          <p:nvPr>
            <p:ph type="dt" sz="half" idx="10"/>
          </p:nvPr>
        </p:nvSpPr>
        <p:spPr/>
        <p:txBody>
          <a:bodyPr/>
          <a:lstStyle/>
          <a:p>
            <a:fld id="{900FC867-467A-4A1C-9597-7BF72E4BB131}" type="datetime1">
              <a:rPr lang="en-GB" smtClean="0"/>
              <a:t>23/07/2023</a:t>
            </a:fld>
            <a:endParaRPr lang="en-GB"/>
          </a:p>
        </p:txBody>
      </p:sp>
      <p:sp>
        <p:nvSpPr>
          <p:cNvPr id="6" name="Footer Placeholder 5">
            <a:extLst>
              <a:ext uri="{FF2B5EF4-FFF2-40B4-BE49-F238E27FC236}">
                <a16:creationId xmlns:a16="http://schemas.microsoft.com/office/drawing/2014/main" id="{E745C4C4-7AE7-4047-B421-1C165B831AA9}"/>
              </a:ext>
            </a:extLst>
          </p:cNvPr>
          <p:cNvSpPr>
            <a:spLocks noGrp="1"/>
          </p:cNvSpPr>
          <p:nvPr>
            <p:ph type="ftr" sz="quarter" idx="11"/>
          </p:nvPr>
        </p:nvSpPr>
        <p:spPr/>
        <p:txBody>
          <a:bodyPr/>
          <a:lstStyle/>
          <a:p>
            <a:r>
              <a:rPr lang="en-GB"/>
              <a:t>Research Methods – A1 Template</a:t>
            </a:r>
          </a:p>
        </p:txBody>
      </p:sp>
      <p:sp>
        <p:nvSpPr>
          <p:cNvPr id="7" name="Slide Number Placeholder 6">
            <a:extLst>
              <a:ext uri="{FF2B5EF4-FFF2-40B4-BE49-F238E27FC236}">
                <a16:creationId xmlns:a16="http://schemas.microsoft.com/office/drawing/2014/main" id="{69DD870E-F71E-4B60-A372-EA9E18B2C4E2}"/>
              </a:ext>
            </a:extLst>
          </p:cNvPr>
          <p:cNvSpPr>
            <a:spLocks noGrp="1"/>
          </p:cNvSpPr>
          <p:nvPr>
            <p:ph type="sldNum" sz="quarter" idx="12"/>
          </p:nvPr>
        </p:nvSpPr>
        <p:spPr/>
        <p:txBody>
          <a:bodyPr/>
          <a:lstStyle/>
          <a:p>
            <a:fld id="{95456B1C-9B20-4699-88F8-3F3794985D32}" type="slidenum">
              <a:rPr lang="en-GB" smtClean="0"/>
              <a:t>‹#›</a:t>
            </a:fld>
            <a:endParaRPr lang="en-GB"/>
          </a:p>
        </p:txBody>
      </p:sp>
    </p:spTree>
    <p:extLst>
      <p:ext uri="{BB962C8B-B14F-4D97-AF65-F5344CB8AC3E}">
        <p14:creationId xmlns:p14="http://schemas.microsoft.com/office/powerpoint/2010/main" val="1288390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1EA4E2-A798-4522-82BB-A1C1CBDF0CA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D33E18-8D29-465B-A46F-30A98502DBB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B5CAD2-75DB-4062-AE6E-CE6500259B78}"/>
              </a:ext>
            </a:extLst>
          </p:cNvPr>
          <p:cNvSpPr>
            <a:spLocks noGrp="1"/>
          </p:cNvSpPr>
          <p:nvPr>
            <p:ph type="dt" sz="half" idx="10"/>
          </p:nvPr>
        </p:nvSpPr>
        <p:spPr/>
        <p:txBody>
          <a:bodyPr/>
          <a:lstStyle/>
          <a:p>
            <a:fld id="{18E226D6-75C0-4492-BDDF-EA81540A3584}" type="datetime1">
              <a:rPr lang="en-GB" smtClean="0"/>
              <a:t>23/07/2023</a:t>
            </a:fld>
            <a:endParaRPr lang="en-GB"/>
          </a:p>
        </p:txBody>
      </p:sp>
      <p:sp>
        <p:nvSpPr>
          <p:cNvPr id="5" name="Footer Placeholder 4">
            <a:extLst>
              <a:ext uri="{FF2B5EF4-FFF2-40B4-BE49-F238E27FC236}">
                <a16:creationId xmlns:a16="http://schemas.microsoft.com/office/drawing/2014/main" id="{2B4AF5C9-32EE-4743-AB5D-DFFB90B3D02B}"/>
              </a:ext>
            </a:extLst>
          </p:cNvPr>
          <p:cNvSpPr>
            <a:spLocks noGrp="1"/>
          </p:cNvSpPr>
          <p:nvPr>
            <p:ph type="ftr" sz="quarter" idx="11"/>
          </p:nvPr>
        </p:nvSpPr>
        <p:spPr/>
        <p:txBody>
          <a:bodyPr/>
          <a:lstStyle/>
          <a:p>
            <a:r>
              <a:rPr lang="en-GB"/>
              <a:t>Research Methods – A1 Template</a:t>
            </a:r>
          </a:p>
        </p:txBody>
      </p:sp>
      <p:sp>
        <p:nvSpPr>
          <p:cNvPr id="6" name="Slide Number Placeholder 5">
            <a:extLst>
              <a:ext uri="{FF2B5EF4-FFF2-40B4-BE49-F238E27FC236}">
                <a16:creationId xmlns:a16="http://schemas.microsoft.com/office/drawing/2014/main" id="{3B63C7FB-C181-4EF6-B219-714B57BAE0D4}"/>
              </a:ext>
            </a:extLst>
          </p:cNvPr>
          <p:cNvSpPr>
            <a:spLocks noGrp="1"/>
          </p:cNvSpPr>
          <p:nvPr>
            <p:ph type="sldNum" sz="quarter" idx="12"/>
          </p:nvPr>
        </p:nvSpPr>
        <p:spPr/>
        <p:txBody>
          <a:bodyPr/>
          <a:lstStyle/>
          <a:p>
            <a:fld id="{95456B1C-9B20-4699-88F8-3F3794985D32}" type="slidenum">
              <a:rPr lang="en-GB" smtClean="0"/>
              <a:t>‹#›</a:t>
            </a:fld>
            <a:endParaRPr lang="en-GB"/>
          </a:p>
        </p:txBody>
      </p:sp>
    </p:spTree>
    <p:extLst>
      <p:ext uri="{BB962C8B-B14F-4D97-AF65-F5344CB8AC3E}">
        <p14:creationId xmlns:p14="http://schemas.microsoft.com/office/powerpoint/2010/main" val="8226930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8F49C5A-EB56-482A-8FC5-06CA6679652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248EC62-8C25-4D7C-BE8C-E2369A40C1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2FC5AD-F3AE-40E8-B7B2-9C0FAE63A535}"/>
              </a:ext>
            </a:extLst>
          </p:cNvPr>
          <p:cNvSpPr>
            <a:spLocks noGrp="1"/>
          </p:cNvSpPr>
          <p:nvPr>
            <p:ph type="dt" sz="half" idx="10"/>
          </p:nvPr>
        </p:nvSpPr>
        <p:spPr/>
        <p:txBody>
          <a:bodyPr/>
          <a:lstStyle/>
          <a:p>
            <a:fld id="{DC46CA15-A76E-489E-AEF3-209EC2B005AC}" type="datetime1">
              <a:rPr lang="en-GB" smtClean="0"/>
              <a:t>23/07/2023</a:t>
            </a:fld>
            <a:endParaRPr lang="en-GB"/>
          </a:p>
        </p:txBody>
      </p:sp>
      <p:sp>
        <p:nvSpPr>
          <p:cNvPr id="5" name="Footer Placeholder 4">
            <a:extLst>
              <a:ext uri="{FF2B5EF4-FFF2-40B4-BE49-F238E27FC236}">
                <a16:creationId xmlns:a16="http://schemas.microsoft.com/office/drawing/2014/main" id="{CC640685-7CC8-48A9-9F46-3B4BB03FC339}"/>
              </a:ext>
            </a:extLst>
          </p:cNvPr>
          <p:cNvSpPr>
            <a:spLocks noGrp="1"/>
          </p:cNvSpPr>
          <p:nvPr>
            <p:ph type="ftr" sz="quarter" idx="11"/>
          </p:nvPr>
        </p:nvSpPr>
        <p:spPr/>
        <p:txBody>
          <a:bodyPr/>
          <a:lstStyle/>
          <a:p>
            <a:r>
              <a:rPr lang="en-GB"/>
              <a:t>Research Methods – A1 Template</a:t>
            </a:r>
          </a:p>
        </p:txBody>
      </p:sp>
      <p:sp>
        <p:nvSpPr>
          <p:cNvPr id="6" name="Slide Number Placeholder 5">
            <a:extLst>
              <a:ext uri="{FF2B5EF4-FFF2-40B4-BE49-F238E27FC236}">
                <a16:creationId xmlns:a16="http://schemas.microsoft.com/office/drawing/2014/main" id="{A4A1A48B-E18E-4E4D-8195-C7D981BDD960}"/>
              </a:ext>
            </a:extLst>
          </p:cNvPr>
          <p:cNvSpPr>
            <a:spLocks noGrp="1"/>
          </p:cNvSpPr>
          <p:nvPr>
            <p:ph type="sldNum" sz="quarter" idx="12"/>
          </p:nvPr>
        </p:nvSpPr>
        <p:spPr/>
        <p:txBody>
          <a:bodyPr/>
          <a:lstStyle/>
          <a:p>
            <a:fld id="{95456B1C-9B20-4699-88F8-3F3794985D32}" type="slidenum">
              <a:rPr lang="en-GB" smtClean="0"/>
              <a:t>‹#›</a:t>
            </a:fld>
            <a:endParaRPr lang="en-GB"/>
          </a:p>
        </p:txBody>
      </p:sp>
    </p:spTree>
    <p:extLst>
      <p:ext uri="{BB962C8B-B14F-4D97-AF65-F5344CB8AC3E}">
        <p14:creationId xmlns:p14="http://schemas.microsoft.com/office/powerpoint/2010/main" val="36469558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0000"/>
            <a:lum/>
          </a:blip>
          <a:srcRect/>
          <a:stretch>
            <a:fillRect t="-6000" b="-6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2F68E51-F867-4090-9008-42C4061B42E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D59B702-EF2E-4CC2-90B2-732E1591A7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B61CD7-A3DF-425F-B60D-42664033D55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8D7B06-A443-4879-B793-10EB4026F8AB}" type="datetime1">
              <a:rPr lang="en-GB" smtClean="0"/>
              <a:t>23/07/2023</a:t>
            </a:fld>
            <a:endParaRPr lang="en-GB"/>
          </a:p>
        </p:txBody>
      </p:sp>
      <p:sp>
        <p:nvSpPr>
          <p:cNvPr id="5" name="Footer Placeholder 4">
            <a:extLst>
              <a:ext uri="{FF2B5EF4-FFF2-40B4-BE49-F238E27FC236}">
                <a16:creationId xmlns:a16="http://schemas.microsoft.com/office/drawing/2014/main" id="{11E2B981-9735-4D57-8A5B-6EC447F5E84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Research Methods – A1 Template</a:t>
            </a:r>
          </a:p>
        </p:txBody>
      </p:sp>
      <p:sp>
        <p:nvSpPr>
          <p:cNvPr id="6" name="Slide Number Placeholder 5">
            <a:extLst>
              <a:ext uri="{FF2B5EF4-FFF2-40B4-BE49-F238E27FC236}">
                <a16:creationId xmlns:a16="http://schemas.microsoft.com/office/drawing/2014/main" id="{A43DFF39-6CDA-48EA-8E33-CFCC4E124E0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456B1C-9B20-4699-88F8-3F3794985D32}" type="slidenum">
              <a:rPr lang="en-GB" smtClean="0"/>
              <a:t>‹#›</a:t>
            </a:fld>
            <a:endParaRPr lang="en-GB"/>
          </a:p>
        </p:txBody>
      </p:sp>
    </p:spTree>
    <p:extLst>
      <p:ext uri="{BB962C8B-B14F-4D97-AF65-F5344CB8AC3E}">
        <p14:creationId xmlns:p14="http://schemas.microsoft.com/office/powerpoint/2010/main" val="31871790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5F7C0A8-5914-40D0-A6EC-9F401EC19949}"/>
              </a:ext>
            </a:extLst>
          </p:cNvPr>
          <p:cNvSpPr>
            <a:spLocks noGrp="1"/>
          </p:cNvSpPr>
          <p:nvPr>
            <p:ph type="subTitle" idx="1"/>
          </p:nvPr>
        </p:nvSpPr>
        <p:spPr>
          <a:xfrm>
            <a:off x="622533" y="3365724"/>
            <a:ext cx="9183940" cy="2672082"/>
          </a:xfrm>
        </p:spPr>
        <p:txBody>
          <a:bodyPr/>
          <a:lstStyle/>
          <a:p>
            <a:pPr algn="l"/>
            <a:r>
              <a:rPr lang="en-GB" dirty="0"/>
              <a:t>Name: MIHAITA GHEORGHE 2120440</a:t>
            </a:r>
          </a:p>
          <a:p>
            <a:pPr algn="l"/>
            <a:r>
              <a:rPr lang="en-GB" dirty="0"/>
              <a:t>Module Code: BMSW 5102   A1</a:t>
            </a:r>
          </a:p>
          <a:p>
            <a:pPr algn="l"/>
            <a:r>
              <a:rPr lang="en-GB" dirty="0"/>
              <a:t>Module Name: </a:t>
            </a:r>
            <a:r>
              <a:rPr lang="en-US" dirty="0"/>
              <a:t>Developing Relationships and Workplace Achievements</a:t>
            </a:r>
            <a:endParaRPr lang="en-GB" dirty="0"/>
          </a:p>
          <a:p>
            <a:pPr algn="l"/>
            <a:r>
              <a:rPr lang="en-GB" dirty="0"/>
              <a:t>Lecturer: Charles </a:t>
            </a:r>
            <a:r>
              <a:rPr lang="en-GB" dirty="0" err="1"/>
              <a:t>Nwaogwugwu</a:t>
            </a:r>
            <a:endParaRPr lang="en-GB" dirty="0"/>
          </a:p>
        </p:txBody>
      </p:sp>
      <p:sp>
        <p:nvSpPr>
          <p:cNvPr id="4" name="Title 1">
            <a:extLst>
              <a:ext uri="{FF2B5EF4-FFF2-40B4-BE49-F238E27FC236}">
                <a16:creationId xmlns:a16="http://schemas.microsoft.com/office/drawing/2014/main" id="{2F08C264-B542-2512-5591-DCFAF4791CE7}"/>
              </a:ext>
            </a:extLst>
          </p:cNvPr>
          <p:cNvSpPr txBox="1">
            <a:spLocks/>
          </p:cNvSpPr>
          <p:nvPr/>
        </p:nvSpPr>
        <p:spPr>
          <a:xfrm>
            <a:off x="622532" y="1423364"/>
            <a:ext cx="11456691" cy="1325563"/>
          </a:xfrm>
          <a:prstGeom prst="rect">
            <a:avLst/>
          </a:prstGeom>
        </p:spPr>
        <p:txBody>
          <a:bodyPr vert="horz" lIns="91440" tIns="45720" rIns="91440" bIns="45720" rtlCol="0" anchor="b">
            <a:normAutofit fontScale="8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b="1" dirty="0"/>
              <a:t>Training and Development needs for a HR officer</a:t>
            </a:r>
            <a:endParaRPr lang="en-GB" b="1" dirty="0"/>
          </a:p>
        </p:txBody>
      </p:sp>
      <p:sp>
        <p:nvSpPr>
          <p:cNvPr id="5" name="Slide Number Placeholder 4">
            <a:extLst>
              <a:ext uri="{FF2B5EF4-FFF2-40B4-BE49-F238E27FC236}">
                <a16:creationId xmlns:a16="http://schemas.microsoft.com/office/drawing/2014/main" id="{04EAE786-870B-FDE6-4CDE-DFFEFE342579}"/>
              </a:ext>
            </a:extLst>
          </p:cNvPr>
          <p:cNvSpPr>
            <a:spLocks noGrp="1"/>
          </p:cNvSpPr>
          <p:nvPr>
            <p:ph type="sldNum" sz="quarter" idx="12"/>
          </p:nvPr>
        </p:nvSpPr>
        <p:spPr/>
        <p:txBody>
          <a:bodyPr/>
          <a:lstStyle/>
          <a:p>
            <a:fld id="{95456B1C-9B20-4699-88F8-3F3794985D32}" type="slidenum">
              <a:rPr lang="en-GB" smtClean="0"/>
              <a:t>1</a:t>
            </a:fld>
            <a:endParaRPr lang="en-GB"/>
          </a:p>
        </p:txBody>
      </p:sp>
      <p:pic>
        <p:nvPicPr>
          <p:cNvPr id="7" name="image1.png">
            <a:extLst>
              <a:ext uri="{FF2B5EF4-FFF2-40B4-BE49-F238E27FC236}">
                <a16:creationId xmlns:a16="http://schemas.microsoft.com/office/drawing/2014/main" id="{A7D2B268-E21F-2105-99D4-1A855B5C6BE4}"/>
              </a:ext>
            </a:extLst>
          </p:cNvPr>
          <p:cNvPicPr>
            <a:picLocks noChangeAspect="1"/>
          </p:cNvPicPr>
          <p:nvPr/>
        </p:nvPicPr>
        <p:blipFill>
          <a:blip r:embed="rId3" cstate="print"/>
          <a:stretch>
            <a:fillRect/>
          </a:stretch>
        </p:blipFill>
        <p:spPr>
          <a:xfrm>
            <a:off x="231990" y="206492"/>
            <a:ext cx="2705459" cy="896444"/>
          </a:xfrm>
          <a:prstGeom prst="rect">
            <a:avLst/>
          </a:prstGeom>
        </p:spPr>
      </p:pic>
    </p:spTree>
    <p:extLst>
      <p:ext uri="{BB962C8B-B14F-4D97-AF65-F5344CB8AC3E}">
        <p14:creationId xmlns:p14="http://schemas.microsoft.com/office/powerpoint/2010/main" val="3466911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E2D07-3E5C-4A2B-89C6-9316A83F3D47}"/>
              </a:ext>
            </a:extLst>
          </p:cNvPr>
          <p:cNvSpPr>
            <a:spLocks noGrp="1"/>
          </p:cNvSpPr>
          <p:nvPr>
            <p:ph type="title"/>
          </p:nvPr>
        </p:nvSpPr>
        <p:spPr/>
        <p:txBody>
          <a:bodyPr>
            <a:normAutofit/>
          </a:bodyPr>
          <a:lstStyle/>
          <a:p>
            <a:r>
              <a:rPr lang="en-GB" b="1" dirty="0"/>
              <a:t>Table of Contents</a:t>
            </a:r>
          </a:p>
        </p:txBody>
      </p:sp>
      <p:sp>
        <p:nvSpPr>
          <p:cNvPr id="3" name="Content Placeholder 2">
            <a:extLst>
              <a:ext uri="{FF2B5EF4-FFF2-40B4-BE49-F238E27FC236}">
                <a16:creationId xmlns:a16="http://schemas.microsoft.com/office/drawing/2014/main" id="{52E8E912-0263-4A9A-83D3-646FD7C425DE}"/>
              </a:ext>
            </a:extLst>
          </p:cNvPr>
          <p:cNvSpPr>
            <a:spLocks noGrp="1"/>
          </p:cNvSpPr>
          <p:nvPr>
            <p:ph idx="1"/>
          </p:nvPr>
        </p:nvSpPr>
        <p:spPr/>
        <p:txBody>
          <a:bodyPr>
            <a:normAutofit lnSpcReduction="10000"/>
          </a:bodyPr>
          <a:lstStyle/>
          <a:p>
            <a:pPr marL="342900" marR="0" lvl="0" indent="-342900" algn="just">
              <a:lnSpc>
                <a:spcPct val="150000"/>
              </a:lnSpc>
              <a:spcBef>
                <a:spcPts val="0"/>
              </a:spcBef>
              <a:spcAft>
                <a:spcPts val="0"/>
              </a:spcAft>
              <a:buFont typeface="+mj-lt"/>
              <a:buAutoNum type="arabicPeriod"/>
            </a:pPr>
            <a:r>
              <a:rPr lang="en-US" sz="2200" dirty="0"/>
              <a:t>Digital marketing includes different types of tools and techniques like search engine marketing or social media marketing or mobile marketing or e-mail marketing </a:t>
            </a:r>
            <a:r>
              <a:rPr lang="en-GB" sz="2200" dirty="0"/>
              <a:t>(Visser, 2019)</a:t>
            </a:r>
            <a:r>
              <a:rPr lang="en-US" sz="2200" dirty="0"/>
              <a:t>.</a:t>
            </a:r>
          </a:p>
          <a:p>
            <a:pPr marL="342900" marR="0" lvl="0" indent="-342900" algn="just">
              <a:lnSpc>
                <a:spcPct val="150000"/>
              </a:lnSpc>
              <a:spcBef>
                <a:spcPts val="0"/>
              </a:spcBef>
              <a:spcAft>
                <a:spcPts val="0"/>
              </a:spcAft>
              <a:buFont typeface="+mj-lt"/>
              <a:buAutoNum type="arabicPeriod"/>
            </a:pPr>
            <a:r>
              <a:rPr lang="en-US" sz="2200" dirty="0"/>
              <a:t>Digital marketing has had a magnificent impact on shaping the consumer behavior of different industries.</a:t>
            </a:r>
          </a:p>
          <a:p>
            <a:pPr marL="342900" marR="0" lvl="0" indent="-342900" algn="just">
              <a:lnSpc>
                <a:spcPct val="150000"/>
              </a:lnSpc>
              <a:spcBef>
                <a:spcPts val="0"/>
              </a:spcBef>
              <a:spcAft>
                <a:spcPts val="0"/>
              </a:spcAft>
              <a:buFont typeface="+mj-lt"/>
              <a:buAutoNum type="arabicPeriod"/>
            </a:pPr>
            <a:r>
              <a:rPr lang="en-US" sz="2200" dirty="0"/>
              <a:t>Tesco Plc uses different types of digital channels so that they can be able to engage with their potential and regular consumers or customers very quickly and smoothly.</a:t>
            </a:r>
          </a:p>
          <a:p>
            <a:pPr marL="342900" marR="0" lvl="0" indent="-342900" algn="just">
              <a:lnSpc>
                <a:spcPct val="150000"/>
              </a:lnSpc>
              <a:spcBef>
                <a:spcPts val="0"/>
              </a:spcBef>
              <a:spcAft>
                <a:spcPts val="800"/>
              </a:spcAft>
              <a:buFont typeface="+mj-lt"/>
              <a:buAutoNum type="arabicPeriod"/>
            </a:pPr>
            <a:r>
              <a:rPr lang="en-US" sz="2200" dirty="0"/>
              <a:t>By using digital marketing tools consumers can easily interact and make proper communicate with retail companies </a:t>
            </a:r>
            <a:r>
              <a:rPr lang="en-GB" sz="2200" dirty="0"/>
              <a:t>(</a:t>
            </a:r>
            <a:r>
              <a:rPr lang="en-GB" sz="2200" dirty="0" err="1"/>
              <a:t>Deiss</a:t>
            </a:r>
            <a:r>
              <a:rPr lang="en-GB" sz="2200" dirty="0"/>
              <a:t> &amp; </a:t>
            </a:r>
            <a:r>
              <a:rPr lang="en-GB" sz="2200" dirty="0" err="1"/>
              <a:t>Henneberry</a:t>
            </a:r>
            <a:r>
              <a:rPr lang="en-GB" sz="2200" dirty="0"/>
              <a:t>, 2020)</a:t>
            </a:r>
            <a:r>
              <a:rPr lang="en-US" sz="2200" dirty="0"/>
              <a:t>.</a:t>
            </a:r>
          </a:p>
        </p:txBody>
      </p:sp>
      <p:sp>
        <p:nvSpPr>
          <p:cNvPr id="6" name="Slide Number Placeholder 5">
            <a:extLst>
              <a:ext uri="{FF2B5EF4-FFF2-40B4-BE49-F238E27FC236}">
                <a16:creationId xmlns:a16="http://schemas.microsoft.com/office/drawing/2014/main" id="{04EAFB24-19E0-A34E-AC17-3A2A7B9E302C}"/>
              </a:ext>
            </a:extLst>
          </p:cNvPr>
          <p:cNvSpPr>
            <a:spLocks noGrp="1"/>
          </p:cNvSpPr>
          <p:nvPr>
            <p:ph type="sldNum" sz="quarter" idx="12"/>
          </p:nvPr>
        </p:nvSpPr>
        <p:spPr/>
        <p:txBody>
          <a:bodyPr/>
          <a:lstStyle/>
          <a:p>
            <a:fld id="{95456B1C-9B20-4699-88F8-3F3794985D32}" type="slidenum">
              <a:rPr lang="en-GB" smtClean="0"/>
              <a:t>2</a:t>
            </a:fld>
            <a:endParaRPr lang="en-GB"/>
          </a:p>
        </p:txBody>
      </p:sp>
    </p:spTree>
    <p:extLst>
      <p:ext uri="{BB962C8B-B14F-4D97-AF65-F5344CB8AC3E}">
        <p14:creationId xmlns:p14="http://schemas.microsoft.com/office/powerpoint/2010/main" val="447912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E2D07-3E5C-4A2B-89C6-9316A83F3D47}"/>
              </a:ext>
            </a:extLst>
          </p:cNvPr>
          <p:cNvSpPr>
            <a:spLocks noGrp="1"/>
          </p:cNvSpPr>
          <p:nvPr>
            <p:ph type="title"/>
          </p:nvPr>
        </p:nvSpPr>
        <p:spPr/>
        <p:txBody>
          <a:bodyPr>
            <a:normAutofit/>
          </a:bodyPr>
          <a:lstStyle/>
          <a:p>
            <a:r>
              <a:rPr lang="en-GB" b="1" dirty="0"/>
              <a:t>Introduction</a:t>
            </a:r>
          </a:p>
        </p:txBody>
      </p:sp>
      <p:sp>
        <p:nvSpPr>
          <p:cNvPr id="3" name="Content Placeholder 2">
            <a:extLst>
              <a:ext uri="{FF2B5EF4-FFF2-40B4-BE49-F238E27FC236}">
                <a16:creationId xmlns:a16="http://schemas.microsoft.com/office/drawing/2014/main" id="{52E8E912-0263-4A9A-83D3-646FD7C425DE}"/>
              </a:ext>
            </a:extLst>
          </p:cNvPr>
          <p:cNvSpPr>
            <a:spLocks noGrp="1"/>
          </p:cNvSpPr>
          <p:nvPr>
            <p:ph idx="1"/>
          </p:nvPr>
        </p:nvSpPr>
        <p:spPr/>
        <p:txBody>
          <a:bodyPr>
            <a:normAutofit/>
          </a:bodyPr>
          <a:lstStyle/>
          <a:p>
            <a:pPr marL="0" marR="0" lvl="0" indent="0" algn="just">
              <a:lnSpc>
                <a:spcPct val="150000"/>
              </a:lnSpc>
              <a:spcBef>
                <a:spcPts val="0"/>
              </a:spcBef>
              <a:spcAft>
                <a:spcPts val="0"/>
              </a:spcAft>
              <a:buNone/>
            </a:pPr>
            <a:r>
              <a:rPr lang="en-US" sz="2200" dirty="0"/>
              <a:t>In this presentation there will be discussion on different perspectives on human resource management and training programs. First of all, there will be discussions on key expectations of human resource officers. Then there will be implication of personal skill audit as well as SWOT analysis. Then there will be discussions on different models and benefits of implementing training and development programs in Jacksons Fencing UK.</a:t>
            </a:r>
          </a:p>
        </p:txBody>
      </p:sp>
      <p:sp>
        <p:nvSpPr>
          <p:cNvPr id="6" name="Slide Number Placeholder 5">
            <a:extLst>
              <a:ext uri="{FF2B5EF4-FFF2-40B4-BE49-F238E27FC236}">
                <a16:creationId xmlns:a16="http://schemas.microsoft.com/office/drawing/2014/main" id="{04EAFB24-19E0-A34E-AC17-3A2A7B9E302C}"/>
              </a:ext>
            </a:extLst>
          </p:cNvPr>
          <p:cNvSpPr>
            <a:spLocks noGrp="1"/>
          </p:cNvSpPr>
          <p:nvPr>
            <p:ph type="sldNum" sz="quarter" idx="12"/>
          </p:nvPr>
        </p:nvSpPr>
        <p:spPr/>
        <p:txBody>
          <a:bodyPr/>
          <a:lstStyle/>
          <a:p>
            <a:fld id="{95456B1C-9B20-4699-88F8-3F3794985D32}" type="slidenum">
              <a:rPr lang="en-GB" smtClean="0"/>
              <a:t>3</a:t>
            </a:fld>
            <a:endParaRPr lang="en-GB"/>
          </a:p>
        </p:txBody>
      </p:sp>
      <p:pic>
        <p:nvPicPr>
          <p:cNvPr id="1026" name="Picture 2" descr="Jacksons Fencing | Ashford">
            <a:extLst>
              <a:ext uri="{FF2B5EF4-FFF2-40B4-BE49-F238E27FC236}">
                <a16:creationId xmlns:a16="http://schemas.microsoft.com/office/drawing/2014/main" id="{F11B1008-2716-D09F-8305-BC82593568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34500" y="5253487"/>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35818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E2D07-3E5C-4A2B-89C6-9316A83F3D47}"/>
              </a:ext>
            </a:extLst>
          </p:cNvPr>
          <p:cNvSpPr>
            <a:spLocks noGrp="1"/>
          </p:cNvSpPr>
          <p:nvPr>
            <p:ph type="title"/>
          </p:nvPr>
        </p:nvSpPr>
        <p:spPr/>
        <p:txBody>
          <a:bodyPr>
            <a:normAutofit/>
          </a:bodyPr>
          <a:lstStyle/>
          <a:p>
            <a:r>
              <a:rPr lang="en-US" b="1" dirty="0"/>
              <a:t>Key expectations of HR Officer Roles</a:t>
            </a:r>
          </a:p>
        </p:txBody>
      </p:sp>
      <p:sp>
        <p:nvSpPr>
          <p:cNvPr id="3" name="Content Placeholder 2">
            <a:extLst>
              <a:ext uri="{FF2B5EF4-FFF2-40B4-BE49-F238E27FC236}">
                <a16:creationId xmlns:a16="http://schemas.microsoft.com/office/drawing/2014/main" id="{52E8E912-0263-4A9A-83D3-646FD7C425DE}"/>
              </a:ext>
            </a:extLst>
          </p:cNvPr>
          <p:cNvSpPr>
            <a:spLocks noGrp="1"/>
          </p:cNvSpPr>
          <p:nvPr>
            <p:ph idx="1"/>
          </p:nvPr>
        </p:nvSpPr>
        <p:spPr>
          <a:xfrm>
            <a:off x="838200" y="1454689"/>
            <a:ext cx="10515600" cy="3048300"/>
          </a:xfrm>
        </p:spPr>
        <p:txBody>
          <a:bodyPr>
            <a:normAutofit fontScale="92500" lnSpcReduction="10000"/>
          </a:bodyPr>
          <a:lstStyle/>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Working closely with different types of functional departments within the business entity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2400" kern="100" dirty="0" err="1">
                <a:effectLst/>
                <a:latin typeface="Times New Roman" panose="02020603050405020304" pitchFamily="18" charset="0"/>
                <a:ea typeface="Calibri" panose="020F0502020204030204" pitchFamily="34" charset="0"/>
                <a:cs typeface="Times New Roman" panose="02020603050405020304" pitchFamily="18" charset="0"/>
              </a:rPr>
              <a:t>Mondy</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 &amp; </a:t>
            </a:r>
            <a:r>
              <a:rPr lang="en-GB" sz="2400" kern="100" dirty="0" err="1">
                <a:effectLst/>
                <a:latin typeface="Times New Roman" panose="02020603050405020304" pitchFamily="18" charset="0"/>
                <a:ea typeface="Calibri" panose="020F0502020204030204" pitchFamily="34" charset="0"/>
                <a:cs typeface="Times New Roman" panose="02020603050405020304" pitchFamily="18" charset="0"/>
              </a:rPr>
              <a:t>Martocchio</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 2018)</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Playing a consultancy role among the department of the companies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(Rue et al., 2016)</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Negotiating with employees as well as their representatives on different types of issues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(Rue et al., 2016)</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Administer payroll as well as maintain employee records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2400" kern="100" dirty="0" err="1">
                <a:effectLst/>
                <a:latin typeface="Times New Roman" panose="02020603050405020304" pitchFamily="18" charset="0"/>
                <a:ea typeface="Calibri" panose="020F0502020204030204" pitchFamily="34" charset="0"/>
                <a:cs typeface="Times New Roman" panose="02020603050405020304" pitchFamily="18" charset="0"/>
              </a:rPr>
              <a:t>Mondy</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 &amp; </a:t>
            </a:r>
            <a:r>
              <a:rPr lang="en-GB" sz="2400" kern="100" dirty="0" err="1">
                <a:effectLst/>
                <a:latin typeface="Times New Roman" panose="02020603050405020304" pitchFamily="18" charset="0"/>
                <a:ea typeface="Calibri" panose="020F0502020204030204" pitchFamily="34" charset="0"/>
                <a:cs typeface="Times New Roman" panose="02020603050405020304" pitchFamily="18" charset="0"/>
              </a:rPr>
              <a:t>Martocchio</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 2018)</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p>
        </p:txBody>
      </p:sp>
      <p:sp>
        <p:nvSpPr>
          <p:cNvPr id="6" name="Slide Number Placeholder 5">
            <a:extLst>
              <a:ext uri="{FF2B5EF4-FFF2-40B4-BE49-F238E27FC236}">
                <a16:creationId xmlns:a16="http://schemas.microsoft.com/office/drawing/2014/main" id="{04EAFB24-19E0-A34E-AC17-3A2A7B9E302C}"/>
              </a:ext>
            </a:extLst>
          </p:cNvPr>
          <p:cNvSpPr>
            <a:spLocks noGrp="1"/>
          </p:cNvSpPr>
          <p:nvPr>
            <p:ph type="sldNum" sz="quarter" idx="12"/>
          </p:nvPr>
        </p:nvSpPr>
        <p:spPr/>
        <p:txBody>
          <a:bodyPr/>
          <a:lstStyle/>
          <a:p>
            <a:fld id="{95456B1C-9B20-4699-88F8-3F3794985D32}" type="slidenum">
              <a:rPr lang="en-GB" smtClean="0"/>
              <a:t>4</a:t>
            </a:fld>
            <a:endParaRPr lang="en-GB"/>
          </a:p>
        </p:txBody>
      </p:sp>
      <p:pic>
        <p:nvPicPr>
          <p:cNvPr id="2050" name="Picture 2" descr="Human Resources (HR) Officer job description | Totaljobs">
            <a:extLst>
              <a:ext uri="{FF2B5EF4-FFF2-40B4-BE49-F238E27FC236}">
                <a16:creationId xmlns:a16="http://schemas.microsoft.com/office/drawing/2014/main" id="{854913B0-5FD0-C2F2-809D-B40FEB0E7F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9717" y="4402707"/>
            <a:ext cx="4364966" cy="2455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22050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E2D07-3E5C-4A2B-89C6-9316A83F3D47}"/>
              </a:ext>
            </a:extLst>
          </p:cNvPr>
          <p:cNvSpPr>
            <a:spLocks noGrp="1"/>
          </p:cNvSpPr>
          <p:nvPr>
            <p:ph type="title"/>
          </p:nvPr>
        </p:nvSpPr>
        <p:spPr/>
        <p:txBody>
          <a:bodyPr>
            <a:normAutofit/>
          </a:bodyPr>
          <a:lstStyle/>
          <a:p>
            <a:r>
              <a:rPr lang="en-US" b="1" dirty="0"/>
              <a:t>Personal Skill Audit</a:t>
            </a:r>
          </a:p>
        </p:txBody>
      </p:sp>
      <p:sp>
        <p:nvSpPr>
          <p:cNvPr id="3" name="Content Placeholder 2">
            <a:extLst>
              <a:ext uri="{FF2B5EF4-FFF2-40B4-BE49-F238E27FC236}">
                <a16:creationId xmlns:a16="http://schemas.microsoft.com/office/drawing/2014/main" id="{52E8E912-0263-4A9A-83D3-646FD7C425DE}"/>
              </a:ext>
            </a:extLst>
          </p:cNvPr>
          <p:cNvSpPr>
            <a:spLocks noGrp="1"/>
          </p:cNvSpPr>
          <p:nvPr>
            <p:ph idx="1"/>
          </p:nvPr>
        </p:nvSpPr>
        <p:spPr>
          <a:xfrm>
            <a:off x="838200" y="1377052"/>
            <a:ext cx="10515600" cy="4351338"/>
          </a:xfrm>
        </p:spPr>
        <p:txBody>
          <a:bodyPr>
            <a:normAutofit/>
          </a:bodyPr>
          <a:lstStyle/>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 have very good grip in using Microsoft Office applications as well as e-mail mechanism and Internet activities</a:t>
            </a:r>
          </a:p>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 have no experience regarding the drafting of employment contracts as well as delivering a training session</a:t>
            </a:r>
          </a:p>
          <a:p>
            <a:pPr marL="342900" marR="0" lvl="0" indent="-342900" algn="just">
              <a:lnSpc>
                <a:spcPct val="150000"/>
              </a:lnSpc>
              <a:spcBef>
                <a:spcPts val="0"/>
              </a:spcBef>
              <a:spcAft>
                <a:spcPts val="80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 am very good at making usage of verbal reasoning skills for handling complex data</a:t>
            </a:r>
          </a:p>
        </p:txBody>
      </p:sp>
      <p:sp>
        <p:nvSpPr>
          <p:cNvPr id="6" name="Slide Number Placeholder 5">
            <a:extLst>
              <a:ext uri="{FF2B5EF4-FFF2-40B4-BE49-F238E27FC236}">
                <a16:creationId xmlns:a16="http://schemas.microsoft.com/office/drawing/2014/main" id="{04EAFB24-19E0-A34E-AC17-3A2A7B9E302C}"/>
              </a:ext>
            </a:extLst>
          </p:cNvPr>
          <p:cNvSpPr>
            <a:spLocks noGrp="1"/>
          </p:cNvSpPr>
          <p:nvPr>
            <p:ph type="sldNum" sz="quarter" idx="12"/>
          </p:nvPr>
        </p:nvSpPr>
        <p:spPr/>
        <p:txBody>
          <a:bodyPr/>
          <a:lstStyle/>
          <a:p>
            <a:fld id="{95456B1C-9B20-4699-88F8-3F3794985D32}" type="slidenum">
              <a:rPr lang="en-GB" smtClean="0"/>
              <a:t>5</a:t>
            </a:fld>
            <a:endParaRPr lang="en-GB"/>
          </a:p>
        </p:txBody>
      </p:sp>
      <p:pic>
        <p:nvPicPr>
          <p:cNvPr id="3074" name="Picture 2" descr="personal skills Icon - Free PNG &amp; SVG 1294508 - Noun Project">
            <a:extLst>
              <a:ext uri="{FF2B5EF4-FFF2-40B4-BE49-F238E27FC236}">
                <a16:creationId xmlns:a16="http://schemas.microsoft.com/office/drawing/2014/main" id="{76664500-40F5-0A51-919E-F6F22B9184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6436" y="4835317"/>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05567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E2D07-3E5C-4A2B-89C6-9316A83F3D47}"/>
              </a:ext>
            </a:extLst>
          </p:cNvPr>
          <p:cNvSpPr>
            <a:spLocks noGrp="1"/>
          </p:cNvSpPr>
          <p:nvPr>
            <p:ph type="title"/>
          </p:nvPr>
        </p:nvSpPr>
        <p:spPr/>
        <p:txBody>
          <a:bodyPr>
            <a:normAutofit/>
          </a:bodyPr>
          <a:lstStyle/>
          <a:p>
            <a:r>
              <a:rPr lang="en-US" b="1" dirty="0"/>
              <a:t>Personal SWOT Analysis</a:t>
            </a:r>
          </a:p>
        </p:txBody>
      </p:sp>
      <p:sp>
        <p:nvSpPr>
          <p:cNvPr id="3" name="Content Placeholder 2">
            <a:extLst>
              <a:ext uri="{FF2B5EF4-FFF2-40B4-BE49-F238E27FC236}">
                <a16:creationId xmlns:a16="http://schemas.microsoft.com/office/drawing/2014/main" id="{52E8E912-0263-4A9A-83D3-646FD7C425DE}"/>
              </a:ext>
            </a:extLst>
          </p:cNvPr>
          <p:cNvSpPr>
            <a:spLocks noGrp="1"/>
          </p:cNvSpPr>
          <p:nvPr>
            <p:ph idx="1"/>
          </p:nvPr>
        </p:nvSpPr>
        <p:spPr/>
        <p:txBody>
          <a:bodyPr>
            <a:normAutofit/>
          </a:bodyPr>
          <a:lstStyle/>
          <a:p>
            <a:pPr marL="342900" marR="0" lvl="0" indent="-342900" algn="just">
              <a:lnSpc>
                <a:spcPct val="150000"/>
              </a:lnSpc>
              <a:spcBef>
                <a:spcPts val="0"/>
              </a:spcBef>
              <a:spcAft>
                <a:spcPts val="0"/>
              </a:spcAft>
              <a:buFont typeface="+mj-lt"/>
              <a:buAutoNum type="arabicPeriod"/>
            </a:pPr>
            <a:r>
              <a:rPr lang="en-GB" sz="2400" kern="100" dirty="0">
                <a:latin typeface="Times New Roman" panose="02020603050405020304" pitchFamily="18" charset="0"/>
                <a:ea typeface="Calibri" panose="020F0502020204030204" pitchFamily="34" charset="0"/>
                <a:cs typeface="Times New Roman" panose="02020603050405020304" pitchFamily="18" charset="0"/>
              </a:rPr>
              <a:t>My strength factors are writing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and doing analysis quantitatively</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My weak points are proper communications and negotiations</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My opportunity would be in research profession</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arabicPeriod"/>
            </a:pP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But I have threats on time mismanagement and poor communications.</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Slide Number Placeholder 5">
            <a:extLst>
              <a:ext uri="{FF2B5EF4-FFF2-40B4-BE49-F238E27FC236}">
                <a16:creationId xmlns:a16="http://schemas.microsoft.com/office/drawing/2014/main" id="{04EAFB24-19E0-A34E-AC17-3A2A7B9E302C}"/>
              </a:ext>
            </a:extLst>
          </p:cNvPr>
          <p:cNvSpPr>
            <a:spLocks noGrp="1"/>
          </p:cNvSpPr>
          <p:nvPr>
            <p:ph type="sldNum" sz="quarter" idx="12"/>
          </p:nvPr>
        </p:nvSpPr>
        <p:spPr/>
        <p:txBody>
          <a:bodyPr/>
          <a:lstStyle/>
          <a:p>
            <a:fld id="{95456B1C-9B20-4699-88F8-3F3794985D32}" type="slidenum">
              <a:rPr lang="en-GB" smtClean="0"/>
              <a:t>6</a:t>
            </a:fld>
            <a:endParaRPr lang="en-GB"/>
          </a:p>
        </p:txBody>
      </p:sp>
      <p:pic>
        <p:nvPicPr>
          <p:cNvPr id="4100" name="Picture 4" descr="COVID 19 SWOT Analysis: SWOT Analysis in a Pandemic">
            <a:extLst>
              <a:ext uri="{FF2B5EF4-FFF2-40B4-BE49-F238E27FC236}">
                <a16:creationId xmlns:a16="http://schemas.microsoft.com/office/drawing/2014/main" id="{E426E761-497F-18C0-C634-91295E603D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57720" y="4323720"/>
            <a:ext cx="2534280" cy="2534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64741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E2D07-3E5C-4A2B-89C6-9316A83F3D47}"/>
              </a:ext>
            </a:extLst>
          </p:cNvPr>
          <p:cNvSpPr>
            <a:spLocks noGrp="1"/>
          </p:cNvSpPr>
          <p:nvPr>
            <p:ph type="title"/>
          </p:nvPr>
        </p:nvSpPr>
        <p:spPr/>
        <p:txBody>
          <a:bodyPr>
            <a:normAutofit/>
          </a:bodyPr>
          <a:lstStyle/>
          <a:p>
            <a:r>
              <a:rPr lang="en-US" b="1" dirty="0"/>
              <a:t>Training &amp; Development</a:t>
            </a:r>
          </a:p>
        </p:txBody>
      </p:sp>
      <p:sp>
        <p:nvSpPr>
          <p:cNvPr id="3" name="Content Placeholder 2">
            <a:extLst>
              <a:ext uri="{FF2B5EF4-FFF2-40B4-BE49-F238E27FC236}">
                <a16:creationId xmlns:a16="http://schemas.microsoft.com/office/drawing/2014/main" id="{52E8E912-0263-4A9A-83D3-646FD7C425DE}"/>
              </a:ext>
            </a:extLst>
          </p:cNvPr>
          <p:cNvSpPr>
            <a:spLocks noGrp="1"/>
          </p:cNvSpPr>
          <p:nvPr>
            <p:ph idx="1"/>
          </p:nvPr>
        </p:nvSpPr>
        <p:spPr>
          <a:xfrm>
            <a:off x="769189" y="1463315"/>
            <a:ext cx="10515600" cy="3712534"/>
          </a:xfrm>
        </p:spPr>
        <p:txBody>
          <a:bodyPr>
            <a:normAutofit fontScale="85000" lnSpcReduction="20000"/>
          </a:bodyPr>
          <a:lstStyle/>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Training means acquiring the required knowledge or competencies as well as skill set for improving organizational as well as individual job performance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(Valentine et al., 2020)</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p>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Systematic approaches designed to enhance the capabilities of employees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(Ivancevich &amp; Konopaske, 2019)</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p>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Training programs include workshops or professional seminars or on the job training or online courses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(Valentine et al., 2020)</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p>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Development is to develop the abilities of employees beyond the requirements of their current job activities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(Ivancevich &amp; Konopaske, 2019)</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p>
          <a:p>
            <a:pPr marL="342900" marR="0" lvl="0" indent="-342900" algn="just">
              <a:lnSpc>
                <a:spcPct val="150000"/>
              </a:lnSpc>
              <a:spcBef>
                <a:spcPts val="0"/>
              </a:spcBef>
              <a:spcAft>
                <a:spcPts val="80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Development programs include job rotations, mentoring or coaching.</a:t>
            </a:r>
          </a:p>
        </p:txBody>
      </p:sp>
      <p:sp>
        <p:nvSpPr>
          <p:cNvPr id="6" name="Slide Number Placeholder 5">
            <a:extLst>
              <a:ext uri="{FF2B5EF4-FFF2-40B4-BE49-F238E27FC236}">
                <a16:creationId xmlns:a16="http://schemas.microsoft.com/office/drawing/2014/main" id="{04EAFB24-19E0-A34E-AC17-3A2A7B9E302C}"/>
              </a:ext>
            </a:extLst>
          </p:cNvPr>
          <p:cNvSpPr>
            <a:spLocks noGrp="1"/>
          </p:cNvSpPr>
          <p:nvPr>
            <p:ph type="sldNum" sz="quarter" idx="12"/>
          </p:nvPr>
        </p:nvSpPr>
        <p:spPr/>
        <p:txBody>
          <a:bodyPr/>
          <a:lstStyle/>
          <a:p>
            <a:fld id="{95456B1C-9B20-4699-88F8-3F3794985D32}" type="slidenum">
              <a:rPr lang="en-GB" smtClean="0"/>
              <a:t>7</a:t>
            </a:fld>
            <a:endParaRPr lang="en-GB"/>
          </a:p>
        </p:txBody>
      </p:sp>
      <p:pic>
        <p:nvPicPr>
          <p:cNvPr id="5122" name="Picture 2" descr="Training &amp; Development | HR Experts | WarwickHR.com">
            <a:extLst>
              <a:ext uri="{FF2B5EF4-FFF2-40B4-BE49-F238E27FC236}">
                <a16:creationId xmlns:a16="http://schemas.microsoft.com/office/drawing/2014/main" id="{9EB7982E-8715-C96B-BD55-7796D0A9A2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68164" y="4226943"/>
            <a:ext cx="3123836" cy="2729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69511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E2D07-3E5C-4A2B-89C6-9316A83F3D47}"/>
              </a:ext>
            </a:extLst>
          </p:cNvPr>
          <p:cNvSpPr>
            <a:spLocks noGrp="1"/>
          </p:cNvSpPr>
          <p:nvPr>
            <p:ph type="title"/>
          </p:nvPr>
        </p:nvSpPr>
        <p:spPr/>
        <p:txBody>
          <a:bodyPr>
            <a:normAutofit/>
          </a:bodyPr>
          <a:lstStyle/>
          <a:p>
            <a:r>
              <a:rPr lang="en-US" b="1" dirty="0"/>
              <a:t>The ADDIE Model of Training &amp; Developments </a:t>
            </a:r>
          </a:p>
        </p:txBody>
      </p:sp>
      <p:sp>
        <p:nvSpPr>
          <p:cNvPr id="3" name="Content Placeholder 2">
            <a:extLst>
              <a:ext uri="{FF2B5EF4-FFF2-40B4-BE49-F238E27FC236}">
                <a16:creationId xmlns:a16="http://schemas.microsoft.com/office/drawing/2014/main" id="{52E8E912-0263-4A9A-83D3-646FD7C425DE}"/>
              </a:ext>
            </a:extLst>
          </p:cNvPr>
          <p:cNvSpPr>
            <a:spLocks noGrp="1"/>
          </p:cNvSpPr>
          <p:nvPr>
            <p:ph idx="1"/>
          </p:nvPr>
        </p:nvSpPr>
        <p:spPr>
          <a:xfrm>
            <a:off x="377657" y="1870868"/>
            <a:ext cx="6535057" cy="4348957"/>
          </a:xfrm>
        </p:spPr>
        <p:txBody>
          <a:bodyPr>
            <a:normAutofit fontScale="85000" lnSpcReduction="10000"/>
          </a:bodyPr>
          <a:lstStyle/>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Organization will analyze the requirement of training modules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(Nel et al., 2021)</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Company will design the training program according to the requirement of employees</a:t>
            </a:r>
          </a:p>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Organization will develop the materials which are required in training programs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(Nel et al., 2021)</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Provide training which is the implementation phase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(Amos et al., 2019)</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Company will evaluate the effectiveness of the training program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(Trotter, 2017)</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p>
        </p:txBody>
      </p:sp>
      <p:sp>
        <p:nvSpPr>
          <p:cNvPr id="6" name="Slide Number Placeholder 5">
            <a:extLst>
              <a:ext uri="{FF2B5EF4-FFF2-40B4-BE49-F238E27FC236}">
                <a16:creationId xmlns:a16="http://schemas.microsoft.com/office/drawing/2014/main" id="{04EAFB24-19E0-A34E-AC17-3A2A7B9E302C}"/>
              </a:ext>
            </a:extLst>
          </p:cNvPr>
          <p:cNvSpPr>
            <a:spLocks noGrp="1"/>
          </p:cNvSpPr>
          <p:nvPr>
            <p:ph type="sldNum" sz="quarter" idx="12"/>
          </p:nvPr>
        </p:nvSpPr>
        <p:spPr/>
        <p:txBody>
          <a:bodyPr/>
          <a:lstStyle/>
          <a:p>
            <a:fld id="{95456B1C-9B20-4699-88F8-3F3794985D32}" type="slidenum">
              <a:rPr lang="en-GB" smtClean="0"/>
              <a:t>8</a:t>
            </a:fld>
            <a:endParaRPr lang="en-GB"/>
          </a:p>
        </p:txBody>
      </p:sp>
      <p:pic>
        <p:nvPicPr>
          <p:cNvPr id="6146" name="Picture 2" descr="The ADDIE Model | Human Resources Management">
            <a:extLst>
              <a:ext uri="{FF2B5EF4-FFF2-40B4-BE49-F238E27FC236}">
                <a16:creationId xmlns:a16="http://schemas.microsoft.com/office/drawing/2014/main" id="{A41FEEF0-F503-4CA3-6759-27CE22EC5D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8503" y="2085180"/>
            <a:ext cx="5213497" cy="3920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87217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E2D07-3E5C-4A2B-89C6-9316A83F3D47}"/>
              </a:ext>
            </a:extLst>
          </p:cNvPr>
          <p:cNvSpPr>
            <a:spLocks noGrp="1"/>
          </p:cNvSpPr>
          <p:nvPr>
            <p:ph type="title"/>
          </p:nvPr>
        </p:nvSpPr>
        <p:spPr/>
        <p:txBody>
          <a:bodyPr>
            <a:normAutofit/>
          </a:bodyPr>
          <a:lstStyle/>
          <a:p>
            <a:r>
              <a:rPr lang="en-US" b="1" dirty="0"/>
              <a:t>Kirkpatrick's Four-Level Training Evaluation Model of Training &amp; Developments</a:t>
            </a:r>
          </a:p>
        </p:txBody>
      </p:sp>
      <p:sp>
        <p:nvSpPr>
          <p:cNvPr id="3" name="Content Placeholder 2">
            <a:extLst>
              <a:ext uri="{FF2B5EF4-FFF2-40B4-BE49-F238E27FC236}">
                <a16:creationId xmlns:a16="http://schemas.microsoft.com/office/drawing/2014/main" id="{52E8E912-0263-4A9A-83D3-646FD7C425DE}"/>
              </a:ext>
            </a:extLst>
          </p:cNvPr>
          <p:cNvSpPr>
            <a:spLocks noGrp="1"/>
          </p:cNvSpPr>
          <p:nvPr>
            <p:ph idx="1"/>
          </p:nvPr>
        </p:nvSpPr>
        <p:spPr>
          <a:xfrm>
            <a:off x="838200" y="1825625"/>
            <a:ext cx="6743700" cy="4351338"/>
          </a:xfrm>
        </p:spPr>
        <p:txBody>
          <a:bodyPr>
            <a:normAutofit fontScale="92500" lnSpcReduction="10000"/>
          </a:bodyPr>
          <a:lstStyle/>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Developed by Donald Kirkpatrick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(Lim et al., 2020)</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Reaction of employee is the satisfaction of learner</a:t>
            </a:r>
          </a:p>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Provide learning modules to employees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(Lim et al., 2020)</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Carefully watch the behavior of employees which is the transformation of learning to the workplace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(Trotter, 2017)</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Monitor the results of the impact of the training program</a:t>
            </a:r>
          </a:p>
        </p:txBody>
      </p:sp>
      <p:sp>
        <p:nvSpPr>
          <p:cNvPr id="6" name="Slide Number Placeholder 5">
            <a:extLst>
              <a:ext uri="{FF2B5EF4-FFF2-40B4-BE49-F238E27FC236}">
                <a16:creationId xmlns:a16="http://schemas.microsoft.com/office/drawing/2014/main" id="{04EAFB24-19E0-A34E-AC17-3A2A7B9E302C}"/>
              </a:ext>
            </a:extLst>
          </p:cNvPr>
          <p:cNvSpPr>
            <a:spLocks noGrp="1"/>
          </p:cNvSpPr>
          <p:nvPr>
            <p:ph type="sldNum" sz="quarter" idx="12"/>
          </p:nvPr>
        </p:nvSpPr>
        <p:spPr/>
        <p:txBody>
          <a:bodyPr/>
          <a:lstStyle/>
          <a:p>
            <a:fld id="{95456B1C-9B20-4699-88F8-3F3794985D32}" type="slidenum">
              <a:rPr lang="en-GB" smtClean="0"/>
              <a:t>9</a:t>
            </a:fld>
            <a:endParaRPr lang="en-GB"/>
          </a:p>
        </p:txBody>
      </p:sp>
      <p:pic>
        <p:nvPicPr>
          <p:cNvPr id="7170" name="Picture 2" descr="Kirkpatricks four levels of training evaluation - TomGodwin.co.uk">
            <a:extLst>
              <a:ext uri="{FF2B5EF4-FFF2-40B4-BE49-F238E27FC236}">
                <a16:creationId xmlns:a16="http://schemas.microsoft.com/office/drawing/2014/main" id="{59BD2248-8F10-9A8F-324B-10AC0E6682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2148681"/>
            <a:ext cx="3267075" cy="3705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79131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E2D07-3E5C-4A2B-89C6-9316A83F3D47}"/>
              </a:ext>
            </a:extLst>
          </p:cNvPr>
          <p:cNvSpPr>
            <a:spLocks noGrp="1"/>
          </p:cNvSpPr>
          <p:nvPr>
            <p:ph type="title"/>
          </p:nvPr>
        </p:nvSpPr>
        <p:spPr/>
        <p:txBody>
          <a:bodyPr>
            <a:normAutofit/>
          </a:bodyPr>
          <a:lstStyle/>
          <a:p>
            <a:r>
              <a:rPr lang="en-US" b="1" dirty="0"/>
              <a:t>Benefits of Effective Training &amp; Developments</a:t>
            </a:r>
          </a:p>
        </p:txBody>
      </p:sp>
      <p:sp>
        <p:nvSpPr>
          <p:cNvPr id="3" name="Content Placeholder 2">
            <a:extLst>
              <a:ext uri="{FF2B5EF4-FFF2-40B4-BE49-F238E27FC236}">
                <a16:creationId xmlns:a16="http://schemas.microsoft.com/office/drawing/2014/main" id="{52E8E912-0263-4A9A-83D3-646FD7C425DE}"/>
              </a:ext>
            </a:extLst>
          </p:cNvPr>
          <p:cNvSpPr>
            <a:spLocks noGrp="1"/>
          </p:cNvSpPr>
          <p:nvPr>
            <p:ph idx="1"/>
          </p:nvPr>
        </p:nvSpPr>
        <p:spPr>
          <a:xfrm>
            <a:off x="838200" y="1825625"/>
            <a:ext cx="10515600" cy="2879725"/>
          </a:xfrm>
        </p:spPr>
        <p:txBody>
          <a:bodyPr>
            <a:normAutofit fontScale="92500" lnSpcReduction="10000"/>
          </a:bodyPr>
          <a:lstStyle/>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Providing training will equip employees with the updated and required knowledge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(Celestin &amp; </a:t>
            </a:r>
            <a:r>
              <a:rPr lang="en-GB" sz="2400" kern="100" dirty="0" err="1">
                <a:effectLst/>
                <a:latin typeface="Times New Roman" panose="02020603050405020304" pitchFamily="18" charset="0"/>
                <a:ea typeface="Calibri" panose="020F0502020204030204" pitchFamily="34" charset="0"/>
                <a:cs typeface="Times New Roman" panose="02020603050405020304" pitchFamily="18" charset="0"/>
              </a:rPr>
              <a:t>Yunfei</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 2018)</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Employees will become more and more proficient in performing their job roles</a:t>
            </a:r>
          </a:p>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Increase the brand reputation of Jacksons Fencing UK as a positive working environment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(Celestin &amp; </a:t>
            </a:r>
            <a:r>
              <a:rPr lang="en-GB" sz="2400" kern="100" dirty="0" err="1">
                <a:effectLst/>
                <a:latin typeface="Times New Roman" panose="02020603050405020304" pitchFamily="18" charset="0"/>
                <a:ea typeface="Calibri" panose="020F0502020204030204" pitchFamily="34" charset="0"/>
                <a:cs typeface="Times New Roman" panose="02020603050405020304" pitchFamily="18" charset="0"/>
              </a:rPr>
              <a:t>Yunfei</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 2018)</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Increase employee engagement as well as employee’s satisfaction</a:t>
            </a:r>
          </a:p>
        </p:txBody>
      </p:sp>
      <p:sp>
        <p:nvSpPr>
          <p:cNvPr id="6" name="Slide Number Placeholder 5">
            <a:extLst>
              <a:ext uri="{FF2B5EF4-FFF2-40B4-BE49-F238E27FC236}">
                <a16:creationId xmlns:a16="http://schemas.microsoft.com/office/drawing/2014/main" id="{04EAFB24-19E0-A34E-AC17-3A2A7B9E302C}"/>
              </a:ext>
            </a:extLst>
          </p:cNvPr>
          <p:cNvSpPr>
            <a:spLocks noGrp="1"/>
          </p:cNvSpPr>
          <p:nvPr>
            <p:ph type="sldNum" sz="quarter" idx="12"/>
          </p:nvPr>
        </p:nvSpPr>
        <p:spPr/>
        <p:txBody>
          <a:bodyPr/>
          <a:lstStyle/>
          <a:p>
            <a:fld id="{95456B1C-9B20-4699-88F8-3F3794985D32}" type="slidenum">
              <a:rPr lang="en-GB" smtClean="0"/>
              <a:t>10</a:t>
            </a:fld>
            <a:endParaRPr lang="en-GB"/>
          </a:p>
        </p:txBody>
      </p:sp>
      <p:pic>
        <p:nvPicPr>
          <p:cNvPr id="8194" name="Picture 2" descr="Best Training &amp; Development Method for Employees | PyjamaHR">
            <a:extLst>
              <a:ext uri="{FF2B5EF4-FFF2-40B4-BE49-F238E27FC236}">
                <a16:creationId xmlns:a16="http://schemas.microsoft.com/office/drawing/2014/main" id="{65EA4D88-E4F4-109E-2802-A515CB741C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45193" y="4924425"/>
            <a:ext cx="3446807" cy="1933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4915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E2D07-3E5C-4A2B-89C6-9316A83F3D47}"/>
              </a:ext>
            </a:extLst>
          </p:cNvPr>
          <p:cNvSpPr>
            <a:spLocks noGrp="1"/>
          </p:cNvSpPr>
          <p:nvPr>
            <p:ph type="title"/>
          </p:nvPr>
        </p:nvSpPr>
        <p:spPr/>
        <p:txBody>
          <a:bodyPr>
            <a:normAutofit/>
          </a:bodyPr>
          <a:lstStyle/>
          <a:p>
            <a:r>
              <a:rPr lang="en-US" b="1" dirty="0"/>
              <a:t>Benefits of Effective Training &amp; Developments (Cont’d)</a:t>
            </a:r>
          </a:p>
        </p:txBody>
      </p:sp>
      <p:sp>
        <p:nvSpPr>
          <p:cNvPr id="3" name="Content Placeholder 2">
            <a:extLst>
              <a:ext uri="{FF2B5EF4-FFF2-40B4-BE49-F238E27FC236}">
                <a16:creationId xmlns:a16="http://schemas.microsoft.com/office/drawing/2014/main" id="{52E8E912-0263-4A9A-83D3-646FD7C425DE}"/>
              </a:ext>
            </a:extLst>
          </p:cNvPr>
          <p:cNvSpPr>
            <a:spLocks noGrp="1"/>
          </p:cNvSpPr>
          <p:nvPr>
            <p:ph idx="1"/>
          </p:nvPr>
        </p:nvSpPr>
        <p:spPr>
          <a:xfrm>
            <a:off x="838200" y="1825625"/>
            <a:ext cx="10515600" cy="3546475"/>
          </a:xfrm>
        </p:spPr>
        <p:txBody>
          <a:bodyPr>
            <a:normAutofit/>
          </a:bodyPr>
          <a:lstStyle/>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It will increase employee retention as well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(Ikeda, 2022)</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Training programs will enable the employees to acquire new knowledge and new competencies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(Scharff, 2018)</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Employees will be updated on current industry dynamics as well as taking on responsibilities and challenges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(Ikeda, 2022)</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Adapt to technological advances and increase organizational performance</a:t>
            </a:r>
          </a:p>
        </p:txBody>
      </p:sp>
      <p:sp>
        <p:nvSpPr>
          <p:cNvPr id="6" name="Slide Number Placeholder 5">
            <a:extLst>
              <a:ext uri="{FF2B5EF4-FFF2-40B4-BE49-F238E27FC236}">
                <a16:creationId xmlns:a16="http://schemas.microsoft.com/office/drawing/2014/main" id="{04EAFB24-19E0-A34E-AC17-3A2A7B9E302C}"/>
              </a:ext>
            </a:extLst>
          </p:cNvPr>
          <p:cNvSpPr>
            <a:spLocks noGrp="1"/>
          </p:cNvSpPr>
          <p:nvPr>
            <p:ph type="sldNum" sz="quarter" idx="12"/>
          </p:nvPr>
        </p:nvSpPr>
        <p:spPr/>
        <p:txBody>
          <a:bodyPr/>
          <a:lstStyle/>
          <a:p>
            <a:fld id="{95456B1C-9B20-4699-88F8-3F3794985D32}" type="slidenum">
              <a:rPr lang="en-GB" smtClean="0"/>
              <a:t>11</a:t>
            </a:fld>
            <a:endParaRPr lang="en-GB"/>
          </a:p>
        </p:txBody>
      </p:sp>
      <p:pic>
        <p:nvPicPr>
          <p:cNvPr id="9218" name="Picture 2" descr="Difference Between Training and Development (with Comparison Chart) - Key  Differences">
            <a:extLst>
              <a:ext uri="{FF2B5EF4-FFF2-40B4-BE49-F238E27FC236}">
                <a16:creationId xmlns:a16="http://schemas.microsoft.com/office/drawing/2014/main" id="{D974D239-C970-E196-2D1D-3C444FA33F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43963" y="5495925"/>
            <a:ext cx="3343275" cy="1362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06431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E2D07-3E5C-4A2B-89C6-9316A83F3D47}"/>
              </a:ext>
            </a:extLst>
          </p:cNvPr>
          <p:cNvSpPr>
            <a:spLocks noGrp="1"/>
          </p:cNvSpPr>
          <p:nvPr>
            <p:ph type="title"/>
          </p:nvPr>
        </p:nvSpPr>
        <p:spPr/>
        <p:txBody>
          <a:bodyPr>
            <a:normAutofit/>
          </a:bodyPr>
          <a:lstStyle/>
          <a:p>
            <a:r>
              <a:rPr lang="en-GB" b="1" dirty="0"/>
              <a:t>Conclusion</a:t>
            </a:r>
          </a:p>
        </p:txBody>
      </p:sp>
      <p:sp>
        <p:nvSpPr>
          <p:cNvPr id="3" name="Content Placeholder 2">
            <a:extLst>
              <a:ext uri="{FF2B5EF4-FFF2-40B4-BE49-F238E27FC236}">
                <a16:creationId xmlns:a16="http://schemas.microsoft.com/office/drawing/2014/main" id="{52E8E912-0263-4A9A-83D3-646FD7C425DE}"/>
              </a:ext>
            </a:extLst>
          </p:cNvPr>
          <p:cNvSpPr>
            <a:spLocks noGrp="1"/>
          </p:cNvSpPr>
          <p:nvPr>
            <p:ph idx="1"/>
          </p:nvPr>
        </p:nvSpPr>
        <p:spPr/>
        <p:txBody>
          <a:bodyPr>
            <a:normAutofit/>
          </a:bodyPr>
          <a:lstStyle/>
          <a:p>
            <a:pPr marL="0" marR="0" lvl="0" indent="0" algn="just">
              <a:lnSpc>
                <a:spcPct val="150000"/>
              </a:lnSpc>
              <a:spcBef>
                <a:spcPts val="0"/>
              </a:spcBef>
              <a:spcAft>
                <a:spcPts val="0"/>
              </a:spcAft>
              <a:buNone/>
            </a:pPr>
            <a:r>
              <a:rPr lang="en-US" sz="2200" dirty="0"/>
              <a:t>A human resource officer is one of the key assets to the success of Jacksons Fencing UK as he or she will maintain the entire workforce of the business process. By implementing proper career development and training programs, Jacksons Fencing UK will be able to provide required knowledge to keep updated with the current industry dynamics. This will help the company to face uncertainty with greater competences. In this way the company will be able to improve their operational performance.</a:t>
            </a:r>
          </a:p>
        </p:txBody>
      </p:sp>
      <p:sp>
        <p:nvSpPr>
          <p:cNvPr id="6" name="Slide Number Placeholder 5">
            <a:extLst>
              <a:ext uri="{FF2B5EF4-FFF2-40B4-BE49-F238E27FC236}">
                <a16:creationId xmlns:a16="http://schemas.microsoft.com/office/drawing/2014/main" id="{04EAFB24-19E0-A34E-AC17-3A2A7B9E302C}"/>
              </a:ext>
            </a:extLst>
          </p:cNvPr>
          <p:cNvSpPr>
            <a:spLocks noGrp="1"/>
          </p:cNvSpPr>
          <p:nvPr>
            <p:ph type="sldNum" sz="quarter" idx="12"/>
          </p:nvPr>
        </p:nvSpPr>
        <p:spPr/>
        <p:txBody>
          <a:bodyPr/>
          <a:lstStyle/>
          <a:p>
            <a:fld id="{95456B1C-9B20-4699-88F8-3F3794985D32}" type="slidenum">
              <a:rPr lang="en-GB" smtClean="0"/>
              <a:t>12</a:t>
            </a:fld>
            <a:endParaRPr lang="en-GB"/>
          </a:p>
        </p:txBody>
      </p:sp>
    </p:spTree>
    <p:extLst>
      <p:ext uri="{BB962C8B-B14F-4D97-AF65-F5344CB8AC3E}">
        <p14:creationId xmlns:p14="http://schemas.microsoft.com/office/powerpoint/2010/main" val="304548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016D2-9525-4BF8-929E-3D4D3173C6D5}"/>
              </a:ext>
            </a:extLst>
          </p:cNvPr>
          <p:cNvSpPr>
            <a:spLocks noGrp="1"/>
          </p:cNvSpPr>
          <p:nvPr>
            <p:ph type="title"/>
          </p:nvPr>
        </p:nvSpPr>
        <p:spPr/>
        <p:txBody>
          <a:bodyPr/>
          <a:lstStyle/>
          <a:p>
            <a:r>
              <a:rPr lang="en-GB" b="1" dirty="0"/>
              <a:t>References</a:t>
            </a:r>
          </a:p>
        </p:txBody>
      </p:sp>
      <p:sp>
        <p:nvSpPr>
          <p:cNvPr id="3" name="Content Placeholder 2">
            <a:extLst>
              <a:ext uri="{FF2B5EF4-FFF2-40B4-BE49-F238E27FC236}">
                <a16:creationId xmlns:a16="http://schemas.microsoft.com/office/drawing/2014/main" id="{FCBDBA3B-B84F-486D-A7BB-F615A351BD53}"/>
              </a:ext>
            </a:extLst>
          </p:cNvPr>
          <p:cNvSpPr>
            <a:spLocks noGrp="1"/>
          </p:cNvSpPr>
          <p:nvPr>
            <p:ph idx="1"/>
          </p:nvPr>
        </p:nvSpPr>
        <p:spPr>
          <a:xfrm>
            <a:off x="533399" y="1419225"/>
            <a:ext cx="11139311" cy="5302250"/>
          </a:xfrm>
        </p:spPr>
        <p:txBody>
          <a:bodyPr>
            <a:normAutofit/>
          </a:bodyPr>
          <a:lstStyle/>
          <a:p>
            <a:r>
              <a:rPr lang="en-US" sz="1600" dirty="0">
                <a:effectLst/>
              </a:rPr>
              <a:t>Amos, T. et al. (2019) Human Resource Management. Cape Town: Juta. </a:t>
            </a:r>
          </a:p>
          <a:p>
            <a:r>
              <a:rPr lang="en-US" sz="1600" dirty="0">
                <a:effectLst/>
              </a:rPr>
              <a:t>Celestin, B.N. and </a:t>
            </a:r>
            <a:r>
              <a:rPr lang="en-US" sz="1600" dirty="0" err="1">
                <a:effectLst/>
              </a:rPr>
              <a:t>Yunfei</a:t>
            </a:r>
            <a:r>
              <a:rPr lang="en-US" sz="1600" dirty="0">
                <a:effectLst/>
              </a:rPr>
              <a:t>, S. (2018) ‘The impact of learner characteristics on training transfer expectation: A survey of Thai teachers’ perception of cloud computing tools’, International Journal of Training and Development, 22(4), pp. 256–273. doi:10.1111/ijtd.12137.  </a:t>
            </a:r>
          </a:p>
          <a:p>
            <a:r>
              <a:rPr lang="en-US" sz="1600" dirty="0">
                <a:effectLst/>
              </a:rPr>
              <a:t>Ivancevich, J.M. and Konopaske, R. (2019) Human Resource Management. New York, NY: McGraw-Hill Irwin. </a:t>
            </a:r>
          </a:p>
          <a:p>
            <a:r>
              <a:rPr lang="en-US" sz="1600" dirty="0">
                <a:effectLst/>
              </a:rPr>
              <a:t>Lim, G.S., Mathis, R.L. and Jackson, J.H. (2020) Human Resource Management. Singapore: Cengage Learning Asia Pte Ltd. </a:t>
            </a:r>
          </a:p>
          <a:p>
            <a:r>
              <a:rPr lang="en-US" sz="1600" dirty="0" err="1">
                <a:effectLst/>
              </a:rPr>
              <a:t>Mondy</a:t>
            </a:r>
            <a:r>
              <a:rPr lang="en-US" sz="1600" dirty="0">
                <a:effectLst/>
              </a:rPr>
              <a:t>, R.W. and </a:t>
            </a:r>
            <a:r>
              <a:rPr lang="en-US" sz="1600" dirty="0" err="1">
                <a:effectLst/>
              </a:rPr>
              <a:t>Martocchio</a:t>
            </a:r>
            <a:r>
              <a:rPr lang="en-US" sz="1600" dirty="0">
                <a:effectLst/>
              </a:rPr>
              <a:t>, J.J. (2018) Human Resource Management. Boston: Pearson. </a:t>
            </a:r>
          </a:p>
          <a:p>
            <a:r>
              <a:rPr lang="en-US" sz="1600" dirty="0">
                <a:effectLst/>
              </a:rPr>
              <a:t>Nel, P.S. et al. (2021) Human Resource Management. Goodwood, Cape Town: Oxford University Press Southern Africa (Pty) Limited. </a:t>
            </a:r>
          </a:p>
          <a:p>
            <a:r>
              <a:rPr lang="en-US" sz="1600" dirty="0">
                <a:effectLst/>
              </a:rPr>
              <a:t>Rue, L.W., Ibrahim, N.A. and </a:t>
            </a:r>
            <a:r>
              <a:rPr lang="en-US" sz="1600" dirty="0" err="1">
                <a:effectLst/>
              </a:rPr>
              <a:t>Byars</a:t>
            </a:r>
            <a:r>
              <a:rPr lang="en-US" sz="1600" dirty="0">
                <a:effectLst/>
              </a:rPr>
              <a:t>, L.L. (2016) Human Resource Management. New York: McGraw-Hill.  </a:t>
            </a:r>
          </a:p>
          <a:p>
            <a:r>
              <a:rPr lang="en-US" sz="1600" dirty="0">
                <a:effectLst/>
              </a:rPr>
              <a:t>Valentine, S. et al. (2020) Human Resource Management. Boston, MA: Cengage. </a:t>
            </a:r>
          </a:p>
        </p:txBody>
      </p:sp>
      <p:sp>
        <p:nvSpPr>
          <p:cNvPr id="5" name="Slide Number Placeholder 4">
            <a:extLst>
              <a:ext uri="{FF2B5EF4-FFF2-40B4-BE49-F238E27FC236}">
                <a16:creationId xmlns:a16="http://schemas.microsoft.com/office/drawing/2014/main" id="{C0BE76C4-37E5-C727-CF53-FB5187E48144}"/>
              </a:ext>
            </a:extLst>
          </p:cNvPr>
          <p:cNvSpPr>
            <a:spLocks noGrp="1"/>
          </p:cNvSpPr>
          <p:nvPr>
            <p:ph type="sldNum" sz="quarter" idx="12"/>
          </p:nvPr>
        </p:nvSpPr>
        <p:spPr/>
        <p:txBody>
          <a:bodyPr/>
          <a:lstStyle/>
          <a:p>
            <a:fld id="{95456B1C-9B20-4699-88F8-3F3794985D32}" type="slidenum">
              <a:rPr lang="en-GB" smtClean="0"/>
              <a:t>13</a:t>
            </a:fld>
            <a:endParaRPr lang="en-GB"/>
          </a:p>
        </p:txBody>
      </p:sp>
    </p:spTree>
    <p:extLst>
      <p:ext uri="{BB962C8B-B14F-4D97-AF65-F5344CB8AC3E}">
        <p14:creationId xmlns:p14="http://schemas.microsoft.com/office/powerpoint/2010/main" val="28228609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016D2-9525-4BF8-929E-3D4D3173C6D5}"/>
              </a:ext>
            </a:extLst>
          </p:cNvPr>
          <p:cNvSpPr>
            <a:spLocks noGrp="1"/>
          </p:cNvSpPr>
          <p:nvPr>
            <p:ph type="title"/>
          </p:nvPr>
        </p:nvSpPr>
        <p:spPr/>
        <p:txBody>
          <a:bodyPr/>
          <a:lstStyle/>
          <a:p>
            <a:r>
              <a:rPr lang="en-GB" b="1" dirty="0"/>
              <a:t>Appendix B</a:t>
            </a:r>
          </a:p>
        </p:txBody>
      </p:sp>
      <p:sp>
        <p:nvSpPr>
          <p:cNvPr id="5" name="Slide Number Placeholder 4">
            <a:extLst>
              <a:ext uri="{FF2B5EF4-FFF2-40B4-BE49-F238E27FC236}">
                <a16:creationId xmlns:a16="http://schemas.microsoft.com/office/drawing/2014/main" id="{C0BE76C4-37E5-C727-CF53-FB5187E48144}"/>
              </a:ext>
            </a:extLst>
          </p:cNvPr>
          <p:cNvSpPr>
            <a:spLocks noGrp="1"/>
          </p:cNvSpPr>
          <p:nvPr>
            <p:ph type="sldNum" sz="quarter" idx="12"/>
          </p:nvPr>
        </p:nvSpPr>
        <p:spPr/>
        <p:txBody>
          <a:bodyPr/>
          <a:lstStyle/>
          <a:p>
            <a:fld id="{95456B1C-9B20-4699-88F8-3F3794985D32}" type="slidenum">
              <a:rPr lang="en-GB" smtClean="0"/>
              <a:t>14</a:t>
            </a:fld>
            <a:endParaRPr lang="en-GB"/>
          </a:p>
        </p:txBody>
      </p:sp>
      <p:pic>
        <p:nvPicPr>
          <p:cNvPr id="8" name="Picture 7">
            <a:extLst>
              <a:ext uri="{FF2B5EF4-FFF2-40B4-BE49-F238E27FC236}">
                <a16:creationId xmlns:a16="http://schemas.microsoft.com/office/drawing/2014/main" id="{953DC20E-39F5-FAED-26CD-DD99A42A860E}"/>
              </a:ext>
            </a:extLst>
          </p:cNvPr>
          <p:cNvPicPr>
            <a:picLocks noChangeAspect="1"/>
          </p:cNvPicPr>
          <p:nvPr/>
        </p:nvPicPr>
        <p:blipFill>
          <a:blip r:embed="rId3"/>
          <a:stretch>
            <a:fillRect/>
          </a:stretch>
        </p:blipFill>
        <p:spPr>
          <a:xfrm>
            <a:off x="2641494" y="1633008"/>
            <a:ext cx="6355211" cy="4859867"/>
          </a:xfrm>
          <a:prstGeom prst="rect">
            <a:avLst/>
          </a:prstGeom>
        </p:spPr>
      </p:pic>
    </p:spTree>
    <p:extLst>
      <p:ext uri="{BB962C8B-B14F-4D97-AF65-F5344CB8AC3E}">
        <p14:creationId xmlns:p14="http://schemas.microsoft.com/office/powerpoint/2010/main" val="13645676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016D2-9525-4BF8-929E-3D4D3173C6D5}"/>
              </a:ext>
            </a:extLst>
          </p:cNvPr>
          <p:cNvSpPr>
            <a:spLocks noGrp="1"/>
          </p:cNvSpPr>
          <p:nvPr>
            <p:ph type="title"/>
          </p:nvPr>
        </p:nvSpPr>
        <p:spPr>
          <a:xfrm>
            <a:off x="193964" y="204879"/>
            <a:ext cx="10515600" cy="1325563"/>
          </a:xfrm>
        </p:spPr>
        <p:txBody>
          <a:bodyPr/>
          <a:lstStyle/>
          <a:p>
            <a:r>
              <a:rPr lang="en-GB" b="1" dirty="0"/>
              <a:t>Appendix c </a:t>
            </a:r>
          </a:p>
        </p:txBody>
      </p:sp>
      <p:sp>
        <p:nvSpPr>
          <p:cNvPr id="5" name="Slide Number Placeholder 4">
            <a:extLst>
              <a:ext uri="{FF2B5EF4-FFF2-40B4-BE49-F238E27FC236}">
                <a16:creationId xmlns:a16="http://schemas.microsoft.com/office/drawing/2014/main" id="{C0BE76C4-37E5-C727-CF53-FB5187E48144}"/>
              </a:ext>
            </a:extLst>
          </p:cNvPr>
          <p:cNvSpPr>
            <a:spLocks noGrp="1"/>
          </p:cNvSpPr>
          <p:nvPr>
            <p:ph type="sldNum" sz="quarter" idx="12"/>
          </p:nvPr>
        </p:nvSpPr>
        <p:spPr/>
        <p:txBody>
          <a:bodyPr/>
          <a:lstStyle/>
          <a:p>
            <a:fld id="{95456B1C-9B20-4699-88F8-3F3794985D32}" type="slidenum">
              <a:rPr lang="en-GB" smtClean="0"/>
              <a:t>15</a:t>
            </a:fld>
            <a:endParaRPr lang="en-GB"/>
          </a:p>
        </p:txBody>
      </p:sp>
      <p:graphicFrame>
        <p:nvGraphicFramePr>
          <p:cNvPr id="8" name="Table 8">
            <a:extLst>
              <a:ext uri="{FF2B5EF4-FFF2-40B4-BE49-F238E27FC236}">
                <a16:creationId xmlns:a16="http://schemas.microsoft.com/office/drawing/2014/main" id="{7FC0AFE2-0414-B4A0-E830-0DEDF2039C7F}"/>
              </a:ext>
            </a:extLst>
          </p:cNvPr>
          <p:cNvGraphicFramePr>
            <a:graphicFrameLocks noGrp="1"/>
          </p:cNvGraphicFramePr>
          <p:nvPr>
            <p:extLst>
              <p:ext uri="{D42A27DB-BD31-4B8C-83A1-F6EECF244321}">
                <p14:modId xmlns:p14="http://schemas.microsoft.com/office/powerpoint/2010/main" val="2765838961"/>
              </p:ext>
            </p:extLst>
          </p:nvPr>
        </p:nvGraphicFramePr>
        <p:xfrm>
          <a:off x="2775474" y="708908"/>
          <a:ext cx="9416526" cy="1383155"/>
        </p:xfrm>
        <a:graphic>
          <a:graphicData uri="http://schemas.openxmlformats.org/drawingml/2006/table">
            <a:tbl>
              <a:tblPr firstRow="1" bandRow="1">
                <a:tableStyleId>{93296810-A885-4BE3-A3E7-6D5BEEA58F35}</a:tableStyleId>
              </a:tblPr>
              <a:tblGrid>
                <a:gridCol w="1345218">
                  <a:extLst>
                    <a:ext uri="{9D8B030D-6E8A-4147-A177-3AD203B41FA5}">
                      <a16:colId xmlns:a16="http://schemas.microsoft.com/office/drawing/2014/main" val="1091432981"/>
                    </a:ext>
                  </a:extLst>
                </a:gridCol>
                <a:gridCol w="1345218">
                  <a:extLst>
                    <a:ext uri="{9D8B030D-6E8A-4147-A177-3AD203B41FA5}">
                      <a16:colId xmlns:a16="http://schemas.microsoft.com/office/drawing/2014/main" val="3255829242"/>
                    </a:ext>
                  </a:extLst>
                </a:gridCol>
                <a:gridCol w="1345218">
                  <a:extLst>
                    <a:ext uri="{9D8B030D-6E8A-4147-A177-3AD203B41FA5}">
                      <a16:colId xmlns:a16="http://schemas.microsoft.com/office/drawing/2014/main" val="850027857"/>
                    </a:ext>
                  </a:extLst>
                </a:gridCol>
                <a:gridCol w="1345218">
                  <a:extLst>
                    <a:ext uri="{9D8B030D-6E8A-4147-A177-3AD203B41FA5}">
                      <a16:colId xmlns:a16="http://schemas.microsoft.com/office/drawing/2014/main" val="4234123757"/>
                    </a:ext>
                  </a:extLst>
                </a:gridCol>
                <a:gridCol w="1345218">
                  <a:extLst>
                    <a:ext uri="{9D8B030D-6E8A-4147-A177-3AD203B41FA5}">
                      <a16:colId xmlns:a16="http://schemas.microsoft.com/office/drawing/2014/main" val="2893272820"/>
                    </a:ext>
                  </a:extLst>
                </a:gridCol>
                <a:gridCol w="1345218">
                  <a:extLst>
                    <a:ext uri="{9D8B030D-6E8A-4147-A177-3AD203B41FA5}">
                      <a16:colId xmlns:a16="http://schemas.microsoft.com/office/drawing/2014/main" val="2990255543"/>
                    </a:ext>
                  </a:extLst>
                </a:gridCol>
                <a:gridCol w="1345218">
                  <a:extLst>
                    <a:ext uri="{9D8B030D-6E8A-4147-A177-3AD203B41FA5}">
                      <a16:colId xmlns:a16="http://schemas.microsoft.com/office/drawing/2014/main" val="1091290567"/>
                    </a:ext>
                  </a:extLst>
                </a:gridCol>
              </a:tblGrid>
              <a:tr h="370840">
                <a:tc>
                  <a:txBody>
                    <a:bodyPr/>
                    <a:lstStyle/>
                    <a:p>
                      <a:r>
                        <a:rPr lang="en-GB" dirty="0" err="1"/>
                        <a:t>Skil</a:t>
                      </a:r>
                      <a:r>
                        <a:rPr lang="en-GB" dirty="0"/>
                        <a:t> audit</a:t>
                      </a:r>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178681492"/>
                  </a:ext>
                </a:extLst>
              </a:tr>
              <a:tr h="641475">
                <a:tc>
                  <a:txBody>
                    <a:bodyPr/>
                    <a:lstStyle/>
                    <a:p>
                      <a:r>
                        <a:rPr lang="en-GB" dirty="0"/>
                        <a:t>MIHAITA </a:t>
                      </a:r>
                    </a:p>
                    <a:p>
                      <a:r>
                        <a:rPr lang="en-GB" dirty="0"/>
                        <a:t>GHEORGHE</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3507305064"/>
                  </a:ext>
                </a:extLst>
              </a:tr>
              <a:tr h="370840">
                <a:tc>
                  <a:txBody>
                    <a:bodyPr/>
                    <a:lstStyle/>
                    <a:p>
                      <a:r>
                        <a:rPr lang="en-GB" dirty="0"/>
                        <a:t>HR OFFICER</a:t>
                      </a:r>
                    </a:p>
                  </a:txBody>
                  <a:tcPr/>
                </a:tc>
                <a:tc>
                  <a:txBody>
                    <a:bodyPr/>
                    <a:lstStyle/>
                    <a:p>
                      <a:endParaRPr lang="en-GB"/>
                    </a:p>
                  </a:txBody>
                  <a:tcPr/>
                </a:tc>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17924872"/>
                  </a:ext>
                </a:extLst>
              </a:tr>
            </a:tbl>
          </a:graphicData>
        </a:graphic>
      </p:graphicFrame>
      <p:graphicFrame>
        <p:nvGraphicFramePr>
          <p:cNvPr id="9" name="Table 9">
            <a:extLst>
              <a:ext uri="{FF2B5EF4-FFF2-40B4-BE49-F238E27FC236}">
                <a16:creationId xmlns:a16="http://schemas.microsoft.com/office/drawing/2014/main" id="{E131B75B-B671-C79E-303F-95EDC7E491CC}"/>
              </a:ext>
            </a:extLst>
          </p:cNvPr>
          <p:cNvGraphicFramePr>
            <a:graphicFrameLocks noGrp="1"/>
          </p:cNvGraphicFramePr>
          <p:nvPr>
            <p:extLst>
              <p:ext uri="{D42A27DB-BD31-4B8C-83A1-F6EECF244321}">
                <p14:modId xmlns:p14="http://schemas.microsoft.com/office/powerpoint/2010/main" val="2717455852"/>
              </p:ext>
            </p:extLst>
          </p:nvPr>
        </p:nvGraphicFramePr>
        <p:xfrm>
          <a:off x="2703870" y="2438400"/>
          <a:ext cx="9488130" cy="4206240"/>
        </p:xfrm>
        <a:graphic>
          <a:graphicData uri="http://schemas.openxmlformats.org/drawingml/2006/table">
            <a:tbl>
              <a:tblPr firstRow="1" bandRow="1">
                <a:tableStyleId>{5C22544A-7EE6-4342-B048-85BDC9FD1C3A}</a:tableStyleId>
              </a:tblPr>
              <a:tblGrid>
                <a:gridCol w="1897626">
                  <a:extLst>
                    <a:ext uri="{9D8B030D-6E8A-4147-A177-3AD203B41FA5}">
                      <a16:colId xmlns:a16="http://schemas.microsoft.com/office/drawing/2014/main" val="2933012209"/>
                    </a:ext>
                  </a:extLst>
                </a:gridCol>
                <a:gridCol w="1897626">
                  <a:extLst>
                    <a:ext uri="{9D8B030D-6E8A-4147-A177-3AD203B41FA5}">
                      <a16:colId xmlns:a16="http://schemas.microsoft.com/office/drawing/2014/main" val="3824095074"/>
                    </a:ext>
                  </a:extLst>
                </a:gridCol>
                <a:gridCol w="1897626">
                  <a:extLst>
                    <a:ext uri="{9D8B030D-6E8A-4147-A177-3AD203B41FA5}">
                      <a16:colId xmlns:a16="http://schemas.microsoft.com/office/drawing/2014/main" val="1438655940"/>
                    </a:ext>
                  </a:extLst>
                </a:gridCol>
                <a:gridCol w="1897626">
                  <a:extLst>
                    <a:ext uri="{9D8B030D-6E8A-4147-A177-3AD203B41FA5}">
                      <a16:colId xmlns:a16="http://schemas.microsoft.com/office/drawing/2014/main" val="784056385"/>
                    </a:ext>
                  </a:extLst>
                </a:gridCol>
                <a:gridCol w="1897626">
                  <a:extLst>
                    <a:ext uri="{9D8B030D-6E8A-4147-A177-3AD203B41FA5}">
                      <a16:colId xmlns:a16="http://schemas.microsoft.com/office/drawing/2014/main" val="789111169"/>
                    </a:ext>
                  </a:extLst>
                </a:gridCol>
              </a:tblGrid>
              <a:tr h="597101">
                <a:tc>
                  <a:txBody>
                    <a:bodyPr/>
                    <a:lstStyle/>
                    <a:p>
                      <a:r>
                        <a:rPr lang="en-GB" dirty="0"/>
                        <a:t>INFORMATION AND TECHNOLOGY</a:t>
                      </a:r>
                    </a:p>
                  </a:txBody>
                  <a:tcPr/>
                </a:tc>
                <a:tc>
                  <a:txBody>
                    <a:bodyPr/>
                    <a:lstStyle/>
                    <a:p>
                      <a:r>
                        <a:rPr lang="en-GB" dirty="0"/>
                        <a:t>VERY GOOD</a:t>
                      </a:r>
                    </a:p>
                  </a:txBody>
                  <a:tcPr/>
                </a:tc>
                <a:tc>
                  <a:txBody>
                    <a:bodyPr/>
                    <a:lstStyle/>
                    <a:p>
                      <a:r>
                        <a:rPr lang="en-GB" dirty="0"/>
                        <a:t>GOOD</a:t>
                      </a:r>
                    </a:p>
                  </a:txBody>
                  <a:tcPr/>
                </a:tc>
                <a:tc>
                  <a:txBody>
                    <a:bodyPr/>
                    <a:lstStyle/>
                    <a:p>
                      <a:r>
                        <a:rPr lang="en-GB" dirty="0"/>
                        <a:t>ADEGUATE</a:t>
                      </a:r>
                    </a:p>
                  </a:txBody>
                  <a:tcPr/>
                </a:tc>
                <a:tc>
                  <a:txBody>
                    <a:bodyPr/>
                    <a:lstStyle/>
                    <a:p>
                      <a:r>
                        <a:rPr lang="en-GB" dirty="0"/>
                        <a:t>NO EXPERIENCE</a:t>
                      </a:r>
                    </a:p>
                  </a:txBody>
                  <a:tcPr/>
                </a:tc>
                <a:extLst>
                  <a:ext uri="{0D108BD9-81ED-4DB2-BD59-A6C34878D82A}">
                    <a16:rowId xmlns:a16="http://schemas.microsoft.com/office/drawing/2014/main" val="1507392062"/>
                  </a:ext>
                </a:extLst>
              </a:tr>
              <a:tr h="238840">
                <a:tc>
                  <a:txBody>
                    <a:bodyPr/>
                    <a:lstStyle/>
                    <a:p>
                      <a:r>
                        <a:rPr lang="en-GB" dirty="0"/>
                        <a:t>Microsoft office</a:t>
                      </a:r>
                    </a:p>
                  </a:txBody>
                  <a:tcPr/>
                </a:tc>
                <a:tc>
                  <a:txBody>
                    <a:bodyPr/>
                    <a:lstStyle/>
                    <a:p>
                      <a:r>
                        <a:rPr lang="en-GB" dirty="0"/>
                        <a:t>ok</a:t>
                      </a:r>
                    </a:p>
                  </a:txBody>
                  <a:tcPr/>
                </a:tc>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827881826"/>
                  </a:ext>
                </a:extLst>
              </a:tr>
              <a:tr h="238840">
                <a:tc>
                  <a:txBody>
                    <a:bodyPr/>
                    <a:lstStyle/>
                    <a:p>
                      <a:r>
                        <a:rPr lang="en-GB" dirty="0"/>
                        <a:t>Hr software</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r>
                        <a:rPr lang="en-GB" dirty="0"/>
                        <a:t>no</a:t>
                      </a:r>
                    </a:p>
                  </a:txBody>
                  <a:tcPr/>
                </a:tc>
                <a:extLst>
                  <a:ext uri="{0D108BD9-81ED-4DB2-BD59-A6C34878D82A}">
                    <a16:rowId xmlns:a16="http://schemas.microsoft.com/office/drawing/2014/main" val="1843487157"/>
                  </a:ext>
                </a:extLst>
              </a:tr>
              <a:tr h="238840">
                <a:tc>
                  <a:txBody>
                    <a:bodyPr/>
                    <a:lstStyle/>
                    <a:p>
                      <a:r>
                        <a:rPr lang="en-GB" dirty="0"/>
                        <a:t>internet</a:t>
                      </a:r>
                    </a:p>
                  </a:txBody>
                  <a:tcPr/>
                </a:tc>
                <a:tc>
                  <a:txBody>
                    <a:bodyPr/>
                    <a:lstStyle/>
                    <a:p>
                      <a:r>
                        <a:rPr lang="en-GB" dirty="0"/>
                        <a:t>ok</a:t>
                      </a:r>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60975725"/>
                  </a:ext>
                </a:extLst>
              </a:tr>
              <a:tr h="238840">
                <a:tc>
                  <a:txBody>
                    <a:bodyPr/>
                    <a:lstStyle/>
                    <a:p>
                      <a:r>
                        <a:rPr lang="en-GB" dirty="0"/>
                        <a:t>email</a:t>
                      </a:r>
                    </a:p>
                  </a:txBody>
                  <a:tcPr/>
                </a:tc>
                <a:tc>
                  <a:txBody>
                    <a:bodyPr/>
                    <a:lstStyle/>
                    <a:p>
                      <a:r>
                        <a:rPr lang="en-GB" dirty="0"/>
                        <a:t>ok</a:t>
                      </a:r>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46342241"/>
                  </a:ext>
                </a:extLst>
              </a:tr>
              <a:tr h="238840">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709071604"/>
                  </a:ext>
                </a:extLst>
              </a:tr>
              <a:tr h="238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698018506"/>
                  </a:ext>
                </a:extLst>
              </a:tr>
              <a:tr h="238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244256213"/>
                  </a:ext>
                </a:extLst>
              </a:tr>
              <a:tr h="238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114438976"/>
                  </a:ext>
                </a:extLst>
              </a:tr>
              <a:tr h="238840">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714671196"/>
                  </a:ext>
                </a:extLst>
              </a:tr>
            </a:tbl>
          </a:graphicData>
        </a:graphic>
      </p:graphicFrame>
    </p:spTree>
    <p:extLst>
      <p:ext uri="{BB962C8B-B14F-4D97-AF65-F5344CB8AC3E}">
        <p14:creationId xmlns:p14="http://schemas.microsoft.com/office/powerpoint/2010/main" val="12136923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B3399509-273E-297F-CB15-C1F0B90FB5DD}"/>
              </a:ext>
            </a:extLst>
          </p:cNvPr>
          <p:cNvSpPr>
            <a:spLocks noGrp="1"/>
          </p:cNvSpPr>
          <p:nvPr>
            <p:ph type="ftr" sz="quarter" idx="11"/>
          </p:nvPr>
        </p:nvSpPr>
        <p:spPr/>
        <p:txBody>
          <a:bodyPr/>
          <a:lstStyle/>
          <a:p>
            <a:r>
              <a:rPr lang="en-GB"/>
              <a:t>Research Methods – A1 Template</a:t>
            </a:r>
          </a:p>
        </p:txBody>
      </p:sp>
      <p:sp>
        <p:nvSpPr>
          <p:cNvPr id="3" name="Slide Number Placeholder 2">
            <a:extLst>
              <a:ext uri="{FF2B5EF4-FFF2-40B4-BE49-F238E27FC236}">
                <a16:creationId xmlns:a16="http://schemas.microsoft.com/office/drawing/2014/main" id="{508EB231-E0B3-8BBE-C867-439AF9642B25}"/>
              </a:ext>
            </a:extLst>
          </p:cNvPr>
          <p:cNvSpPr>
            <a:spLocks noGrp="1"/>
          </p:cNvSpPr>
          <p:nvPr>
            <p:ph type="sldNum" sz="quarter" idx="12"/>
          </p:nvPr>
        </p:nvSpPr>
        <p:spPr/>
        <p:txBody>
          <a:bodyPr/>
          <a:lstStyle/>
          <a:p>
            <a:fld id="{95456B1C-9B20-4699-88F8-3F3794985D32}" type="slidenum">
              <a:rPr lang="en-GB" smtClean="0"/>
              <a:t>16</a:t>
            </a:fld>
            <a:endParaRPr lang="en-GB"/>
          </a:p>
        </p:txBody>
      </p:sp>
      <p:graphicFrame>
        <p:nvGraphicFramePr>
          <p:cNvPr id="7" name="Table 7">
            <a:extLst>
              <a:ext uri="{FF2B5EF4-FFF2-40B4-BE49-F238E27FC236}">
                <a16:creationId xmlns:a16="http://schemas.microsoft.com/office/drawing/2014/main" id="{2889682C-0DA1-70A5-FF11-98E4AF1D5888}"/>
              </a:ext>
            </a:extLst>
          </p:cNvPr>
          <p:cNvGraphicFramePr>
            <a:graphicFrameLocks noGrp="1"/>
          </p:cNvGraphicFramePr>
          <p:nvPr>
            <p:extLst>
              <p:ext uri="{D42A27DB-BD31-4B8C-83A1-F6EECF244321}">
                <p14:modId xmlns:p14="http://schemas.microsoft.com/office/powerpoint/2010/main" val="4021409032"/>
              </p:ext>
            </p:extLst>
          </p:nvPr>
        </p:nvGraphicFramePr>
        <p:xfrm>
          <a:off x="555172" y="511629"/>
          <a:ext cx="11234055" cy="10265904"/>
        </p:xfrm>
        <a:graphic>
          <a:graphicData uri="http://schemas.openxmlformats.org/drawingml/2006/table">
            <a:tbl>
              <a:tblPr firstRow="1" bandRow="1">
                <a:tableStyleId>{5C22544A-7EE6-4342-B048-85BDC9FD1C3A}</a:tableStyleId>
              </a:tblPr>
              <a:tblGrid>
                <a:gridCol w="1604865">
                  <a:extLst>
                    <a:ext uri="{9D8B030D-6E8A-4147-A177-3AD203B41FA5}">
                      <a16:colId xmlns:a16="http://schemas.microsoft.com/office/drawing/2014/main" val="3256276519"/>
                    </a:ext>
                  </a:extLst>
                </a:gridCol>
                <a:gridCol w="1604865">
                  <a:extLst>
                    <a:ext uri="{9D8B030D-6E8A-4147-A177-3AD203B41FA5}">
                      <a16:colId xmlns:a16="http://schemas.microsoft.com/office/drawing/2014/main" val="3364545152"/>
                    </a:ext>
                  </a:extLst>
                </a:gridCol>
                <a:gridCol w="1604865">
                  <a:extLst>
                    <a:ext uri="{9D8B030D-6E8A-4147-A177-3AD203B41FA5}">
                      <a16:colId xmlns:a16="http://schemas.microsoft.com/office/drawing/2014/main" val="560532636"/>
                    </a:ext>
                  </a:extLst>
                </a:gridCol>
                <a:gridCol w="1604865">
                  <a:extLst>
                    <a:ext uri="{9D8B030D-6E8A-4147-A177-3AD203B41FA5}">
                      <a16:colId xmlns:a16="http://schemas.microsoft.com/office/drawing/2014/main" val="3729312258"/>
                    </a:ext>
                  </a:extLst>
                </a:gridCol>
                <a:gridCol w="1604865">
                  <a:extLst>
                    <a:ext uri="{9D8B030D-6E8A-4147-A177-3AD203B41FA5}">
                      <a16:colId xmlns:a16="http://schemas.microsoft.com/office/drawing/2014/main" val="4012990688"/>
                    </a:ext>
                  </a:extLst>
                </a:gridCol>
                <a:gridCol w="1604865">
                  <a:extLst>
                    <a:ext uri="{9D8B030D-6E8A-4147-A177-3AD203B41FA5}">
                      <a16:colId xmlns:a16="http://schemas.microsoft.com/office/drawing/2014/main" val="1378935782"/>
                    </a:ext>
                  </a:extLst>
                </a:gridCol>
                <a:gridCol w="1604865">
                  <a:extLst>
                    <a:ext uri="{9D8B030D-6E8A-4147-A177-3AD203B41FA5}">
                      <a16:colId xmlns:a16="http://schemas.microsoft.com/office/drawing/2014/main" val="1364078467"/>
                    </a:ext>
                  </a:extLst>
                </a:gridCol>
              </a:tblGrid>
              <a:tr h="367299">
                <a:tc>
                  <a:txBody>
                    <a:bodyPr/>
                    <a:lstStyle/>
                    <a:p>
                      <a:r>
                        <a:rPr lang="en-GB" dirty="0"/>
                        <a:t>APPENDIX C</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085202517"/>
                  </a:ext>
                </a:extLst>
              </a:tr>
              <a:tr h="367299">
                <a:tc>
                  <a:txBody>
                    <a:bodyPr/>
                    <a:lstStyle/>
                    <a:p>
                      <a:r>
                        <a:rPr lang="en-GB" dirty="0"/>
                        <a:t>Communications  skills</a:t>
                      </a:r>
                    </a:p>
                  </a:txBody>
                  <a:tcPr/>
                </a:tc>
                <a:tc>
                  <a:txBody>
                    <a:bodyPr/>
                    <a:lstStyle/>
                    <a:p>
                      <a:r>
                        <a:rPr lang="en-GB" dirty="0"/>
                        <a:t>Very good</a:t>
                      </a:r>
                    </a:p>
                  </a:txBody>
                  <a:tcPr/>
                </a:tc>
                <a:tc>
                  <a:txBody>
                    <a:bodyPr/>
                    <a:lstStyle/>
                    <a:p>
                      <a:r>
                        <a:rPr lang="en-GB" dirty="0"/>
                        <a:t>good</a:t>
                      </a:r>
                    </a:p>
                  </a:txBody>
                  <a:tcPr/>
                </a:tc>
                <a:tc>
                  <a:txBody>
                    <a:bodyPr/>
                    <a:lstStyle/>
                    <a:p>
                      <a:r>
                        <a:rPr lang="en-GB" dirty="0"/>
                        <a:t>Adequate </a:t>
                      </a:r>
                    </a:p>
                  </a:txBody>
                  <a:tcPr/>
                </a:tc>
                <a:tc>
                  <a:txBody>
                    <a:bodyPr/>
                    <a:lstStyle/>
                    <a:p>
                      <a:r>
                        <a:rPr lang="en-GB" dirty="0"/>
                        <a:t>No experience</a:t>
                      </a:r>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860550439"/>
                  </a:ext>
                </a:extLst>
              </a:tr>
              <a:tr h="367299">
                <a:tc>
                  <a:txBody>
                    <a:bodyPr/>
                    <a:lstStyle/>
                    <a:p>
                      <a:r>
                        <a:rPr lang="en-GB" dirty="0"/>
                        <a:t>Drafting employment contract</a:t>
                      </a:r>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r>
                        <a:rPr lang="en-GB" dirty="0"/>
                        <a:t>no</a:t>
                      </a:r>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068392709"/>
                  </a:ext>
                </a:extLst>
              </a:tr>
              <a:tr h="367299">
                <a:tc>
                  <a:txBody>
                    <a:bodyPr/>
                    <a:lstStyle/>
                    <a:p>
                      <a:r>
                        <a:rPr lang="en-GB" dirty="0"/>
                        <a:t>Write reports  disciplinary mater</a:t>
                      </a:r>
                    </a:p>
                  </a:txBody>
                  <a:tcPr/>
                </a:tc>
                <a:tc>
                  <a:txBody>
                    <a:bodyPr/>
                    <a:lstStyle/>
                    <a:p>
                      <a:r>
                        <a:rPr lang="en-GB" dirty="0"/>
                        <a:t>ok</a:t>
                      </a:r>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770898788"/>
                  </a:ext>
                </a:extLst>
              </a:tr>
              <a:tr h="367299">
                <a:tc>
                  <a:txBody>
                    <a:bodyPr/>
                    <a:lstStyle/>
                    <a:p>
                      <a:r>
                        <a:rPr lang="en-GB" dirty="0"/>
                        <a:t>Delivering a training </a:t>
                      </a:r>
                      <a:r>
                        <a:rPr lang="en-GB" dirty="0" err="1"/>
                        <a:t>sesion</a:t>
                      </a:r>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r>
                        <a:rPr lang="en-GB" dirty="0"/>
                        <a:t>no</a:t>
                      </a:r>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095173169"/>
                  </a:ext>
                </a:extLst>
              </a:tr>
              <a:tr h="367299">
                <a:tc>
                  <a:txBody>
                    <a:bodyPr/>
                    <a:lstStyle/>
                    <a:p>
                      <a:r>
                        <a:rPr lang="en-GB" dirty="0"/>
                        <a:t>Resolving disputes</a:t>
                      </a:r>
                    </a:p>
                  </a:txBody>
                  <a:tcPr/>
                </a:tc>
                <a:tc>
                  <a:txBody>
                    <a:bodyPr/>
                    <a:lstStyle/>
                    <a:p>
                      <a:endParaRPr lang="en-GB"/>
                    </a:p>
                  </a:txBody>
                  <a:tcPr/>
                </a:tc>
                <a:tc>
                  <a:txBody>
                    <a:bodyPr/>
                    <a:lstStyle/>
                    <a:p>
                      <a:r>
                        <a:rPr lang="en-GB" dirty="0"/>
                        <a:t>ok</a:t>
                      </a:r>
                    </a:p>
                  </a:txBody>
                  <a:tcPr/>
                </a:tc>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193336620"/>
                  </a:ext>
                </a:extLst>
              </a:tr>
              <a:tr h="367299">
                <a:tc>
                  <a:txBody>
                    <a:bodyPr/>
                    <a:lstStyle/>
                    <a:p>
                      <a:r>
                        <a:rPr lang="en-GB" dirty="0" err="1"/>
                        <a:t>Interviewng</a:t>
                      </a:r>
                      <a:endParaRPr lang="en-GB" dirty="0"/>
                    </a:p>
                  </a:txBody>
                  <a:tcPr/>
                </a:tc>
                <a:tc>
                  <a:txBody>
                    <a:bodyPr/>
                    <a:lstStyle/>
                    <a:p>
                      <a:r>
                        <a:rPr lang="en-GB" dirty="0"/>
                        <a:t>ok</a:t>
                      </a:r>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809905681"/>
                  </a:ext>
                </a:extLst>
              </a:tr>
              <a:tr h="367299">
                <a:tc>
                  <a:txBody>
                    <a:bodyPr/>
                    <a:lstStyle/>
                    <a:p>
                      <a:r>
                        <a:rPr lang="en-GB" dirty="0"/>
                        <a:t>Problem solving</a:t>
                      </a:r>
                    </a:p>
                  </a:txBody>
                  <a:tcPr/>
                </a:tc>
                <a:tc>
                  <a:txBody>
                    <a:bodyPr/>
                    <a:lstStyle/>
                    <a:p>
                      <a:r>
                        <a:rPr lang="en-GB" dirty="0"/>
                        <a:t>ok</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703747955"/>
                  </a:ext>
                </a:extLst>
              </a:tr>
              <a:tr h="36729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703889458"/>
                  </a:ext>
                </a:extLst>
              </a:tr>
              <a:tr h="36729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488612641"/>
                  </a:ext>
                </a:extLst>
              </a:tr>
              <a:tr h="36729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736267070"/>
                  </a:ext>
                </a:extLst>
              </a:tr>
              <a:tr h="36729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010086540"/>
                  </a:ext>
                </a:extLst>
              </a:tr>
              <a:tr h="36729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348016873"/>
                  </a:ext>
                </a:extLst>
              </a:tr>
              <a:tr h="36729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150603126"/>
                  </a:ext>
                </a:extLst>
              </a:tr>
              <a:tr h="36729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233732787"/>
                  </a:ext>
                </a:extLst>
              </a:tr>
              <a:tr h="36729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300140509"/>
                  </a:ext>
                </a:extLst>
              </a:tr>
              <a:tr h="36729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909086984"/>
                  </a:ext>
                </a:extLst>
              </a:tr>
              <a:tr h="36729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190505646"/>
                  </a:ext>
                </a:extLst>
              </a:tr>
              <a:tr h="36729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415275272"/>
                  </a:ext>
                </a:extLst>
              </a:tr>
              <a:tr h="36729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166071266"/>
                  </a:ext>
                </a:extLst>
              </a:tr>
              <a:tr h="36729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712291591"/>
                  </a:ext>
                </a:extLst>
              </a:tr>
              <a:tr h="367299">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66878538"/>
                  </a:ext>
                </a:extLst>
              </a:tr>
            </a:tbl>
          </a:graphicData>
        </a:graphic>
      </p:graphicFrame>
    </p:spTree>
    <p:extLst>
      <p:ext uri="{BB962C8B-B14F-4D97-AF65-F5344CB8AC3E}">
        <p14:creationId xmlns:p14="http://schemas.microsoft.com/office/powerpoint/2010/main" val="10188066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1996</TotalTime>
  <Words>2867</Words>
  <Application>Microsoft Office PowerPoint</Application>
  <PresentationFormat>Widescreen</PresentationFormat>
  <Paragraphs>168</Paragraphs>
  <Slides>16</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Calibri Light</vt:lpstr>
      <vt:lpstr>Times New Roman</vt:lpstr>
      <vt:lpstr>Calibri</vt:lpstr>
      <vt:lpstr>Arial</vt:lpstr>
      <vt:lpstr>Office Theme</vt:lpstr>
      <vt:lpstr>PowerPoint Presentation</vt:lpstr>
      <vt:lpstr>Table of Contents</vt:lpstr>
      <vt:lpstr>Introduction</vt:lpstr>
      <vt:lpstr>Key expectations of HR Officer Roles</vt:lpstr>
      <vt:lpstr>Personal Skill Audit</vt:lpstr>
      <vt:lpstr>Personal SWOT Analysis</vt:lpstr>
      <vt:lpstr>Training &amp; Development</vt:lpstr>
      <vt:lpstr>The ADDIE Model of Training &amp; Developments </vt:lpstr>
      <vt:lpstr>Kirkpatrick's Four-Level Training Evaluation Model of Training &amp; Developments</vt:lpstr>
      <vt:lpstr>Benefits of Effective Training &amp; Developments</vt:lpstr>
      <vt:lpstr>Benefits of Effective Training &amp; Developments (Cont’d)</vt:lpstr>
      <vt:lpstr>Conclusion</vt:lpstr>
      <vt:lpstr>References</vt:lpstr>
      <vt:lpstr>Appendix B</vt:lpstr>
      <vt:lpstr>Appendix c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Marketing Communications, Analysis &amp; Strategy</dc:title>
  <dc:creator/>
  <cp:lastModifiedBy>mgheorghe1789@yahoo.com</cp:lastModifiedBy>
  <cp:revision>22</cp:revision>
  <dcterms:created xsi:type="dcterms:W3CDTF">2019-09-15T09:06:34Z</dcterms:created>
  <dcterms:modified xsi:type="dcterms:W3CDTF">2023-07-23T12:21:50Z</dcterms:modified>
</cp:coreProperties>
</file>