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2.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3.xml" ContentType="application/vnd.openxmlformats-officedocument.theme+xml"/>
  <Override PartName="/ppt/slideLayouts/slideLayout115.xml" ContentType="application/vnd.openxmlformats-officedocument.presentationml.slideLayout+xml"/>
  <Override PartName="/ppt/theme/theme4.xml" ContentType="application/vnd.openxmlformats-officedocument.theme+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229" r:id="rId4"/>
    <p:sldMasterId id="2147484818" r:id="rId5"/>
    <p:sldMasterId id="2147484745" r:id="rId6"/>
    <p:sldMasterId id="2147483700" r:id="rId7"/>
    <p:sldMasterId id="2147484850" r:id="rId8"/>
  </p:sldMasterIdLst>
  <p:notesMasterIdLst>
    <p:notesMasterId r:id="rId45"/>
  </p:notesMasterIdLst>
  <p:handoutMasterIdLst>
    <p:handoutMasterId r:id="rId46"/>
  </p:handoutMasterIdLst>
  <p:sldIdLst>
    <p:sldId id="277" r:id="rId9"/>
    <p:sldId id="1660" r:id="rId10"/>
    <p:sldId id="1890" r:id="rId11"/>
    <p:sldId id="2238" r:id="rId12"/>
    <p:sldId id="1930" r:id="rId13"/>
    <p:sldId id="1956" r:id="rId14"/>
    <p:sldId id="1858" r:id="rId15"/>
    <p:sldId id="1903" r:id="rId16"/>
    <p:sldId id="366" r:id="rId17"/>
    <p:sldId id="1670" r:id="rId18"/>
    <p:sldId id="1931" r:id="rId19"/>
    <p:sldId id="1905" r:id="rId20"/>
    <p:sldId id="1863" r:id="rId21"/>
    <p:sldId id="1917" r:id="rId22"/>
    <p:sldId id="1957" r:id="rId23"/>
    <p:sldId id="1920" r:id="rId24"/>
    <p:sldId id="1912" r:id="rId25"/>
    <p:sldId id="1922" r:id="rId26"/>
    <p:sldId id="1937" r:id="rId27"/>
    <p:sldId id="1866" r:id="rId28"/>
    <p:sldId id="1949" r:id="rId29"/>
    <p:sldId id="1868" r:id="rId30"/>
    <p:sldId id="1950" r:id="rId31"/>
    <p:sldId id="1940" r:id="rId32"/>
    <p:sldId id="1951" r:id="rId33"/>
    <p:sldId id="1924" r:id="rId34"/>
    <p:sldId id="1875" r:id="rId35"/>
    <p:sldId id="1946" r:id="rId36"/>
    <p:sldId id="1945" r:id="rId37"/>
    <p:sldId id="479" r:id="rId38"/>
    <p:sldId id="480" r:id="rId39"/>
    <p:sldId id="504" r:id="rId40"/>
    <p:sldId id="505" r:id="rId41"/>
    <p:sldId id="481" r:id="rId42"/>
    <p:sldId id="2239" r:id="rId43"/>
    <p:sldId id="2240" r:id="rId44"/>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White Template" id="{A073DAE3-B461-442F-A3D3-6642BD875E45}">
          <p14:sldIdLst>
            <p14:sldId id="277"/>
            <p14:sldId id="1660"/>
            <p14:sldId id="1890"/>
            <p14:sldId id="2238"/>
            <p14:sldId id="1930"/>
            <p14:sldId id="1956"/>
            <p14:sldId id="1858"/>
            <p14:sldId id="1903"/>
            <p14:sldId id="366"/>
            <p14:sldId id="1670"/>
            <p14:sldId id="1931"/>
            <p14:sldId id="1905"/>
            <p14:sldId id="1863"/>
            <p14:sldId id="1917"/>
            <p14:sldId id="1957"/>
            <p14:sldId id="1920"/>
            <p14:sldId id="1912"/>
            <p14:sldId id="1922"/>
            <p14:sldId id="1937"/>
            <p14:sldId id="1866"/>
            <p14:sldId id="1949"/>
            <p14:sldId id="1868"/>
            <p14:sldId id="1950"/>
            <p14:sldId id="1940"/>
            <p14:sldId id="1951"/>
            <p14:sldId id="1924"/>
            <p14:sldId id="1875"/>
            <p14:sldId id="1946"/>
            <p14:sldId id="1945"/>
            <p14:sldId id="479"/>
            <p14:sldId id="480"/>
            <p14:sldId id="504"/>
            <p14:sldId id="505"/>
            <p14:sldId id="481"/>
            <p14:sldId id="2239"/>
            <p14:sldId id="2240"/>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4"/>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243A5E"/>
    <a:srgbClr val="D0DAF1"/>
    <a:srgbClr val="0078D4"/>
    <a:srgbClr val="1A1A1A"/>
    <a:srgbClr val="00BCF2"/>
    <a:srgbClr val="40CDF5"/>
    <a:srgbClr val="40587C"/>
    <a:srgbClr val="00B0E3"/>
    <a:srgbClr val="00188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106" autoAdjust="0"/>
  </p:normalViewPr>
  <p:slideViewPr>
    <p:cSldViewPr snapToGrid="0">
      <p:cViewPr varScale="1">
        <p:scale>
          <a:sx n="87" d="100"/>
          <a:sy n="87" d="100"/>
        </p:scale>
        <p:origin x="1476" y="84"/>
      </p:cViewPr>
      <p:guideLst/>
    </p:cSldViewPr>
  </p:slideViewPr>
  <p:notesTextViewPr>
    <p:cViewPr>
      <p:scale>
        <a:sx n="1" d="1"/>
        <a:sy n="1" d="1"/>
      </p:scale>
      <p:origin x="0" y="0"/>
    </p:cViewPr>
  </p:notesTextViewPr>
  <p:sorterViewPr>
    <p:cViewPr>
      <p:scale>
        <a:sx n="100" d="100"/>
        <a:sy n="100" d="100"/>
      </p:scale>
      <p:origin x="0" y="-5646"/>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B15B618-610C-4A63-A193-56CBF943F542}" type="datetime8">
              <a:rPr lang="en-US" smtClean="0">
                <a:latin typeface="Segoe UI" pitchFamily="34" charset="0"/>
              </a:rPr>
              <a:t>2/23/2022 11:15 PM</a:t>
            </a:fld>
            <a:endParaRPr lang="en-US">
              <a:latin typeface="Segoe UI"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itchFamily="34" charset="0"/>
              </a:rPr>
              <a:t>‹#›</a:t>
            </a:fld>
            <a:endParaRPr lang="en-US">
              <a:latin typeface="Segoe UI"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UI"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vl1p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UI" pitchFamily="34" charset="0"/>
              </a:defRPr>
            </a:lvl1pPr>
          </a:lstStyle>
          <a:p>
            <a:fld id="{7C255764-5C35-4928-A9F5-07A73D70F5DB}" type="datetime8">
              <a:rPr lang="en-US" smtClean="0"/>
              <a:t>2/23/2022 11:15 PM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UI"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UI Light" pitchFamily="34"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docs.microsoft.com/en-us/azure/governance/management-group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azure.microsoft.com/services/kubernetes-service"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azure.microsoft.com/en-us/services/app-service/#product-overview"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docs.microsoft.com/en-us/azure/virtual-network/virtual-networks-overview"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s://docs.microsoft.com/en-us/azure/azure-sql/database/high-availability-sla" TargetMode="External"/><Relationship Id="rId5" Type="http://schemas.openxmlformats.org/officeDocument/2006/relationships/hyperlink" Target="https://docs.microsoft.com/en-us/azure/azure-sql/database/automated-backups-overview" TargetMode="External"/><Relationship Id="rId4" Type="http://schemas.openxmlformats.org/officeDocument/2006/relationships/hyperlink" Target="https://azure.microsoft.com/pricing/details/sql-database/"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2/23/2022 11:18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CCE4096-4594-421A-9EAE-7D523282890D}" type="datetime8">
              <a:rPr lang="en-US" smtClean="0"/>
              <a:t>2/23/2022 11:15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787002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8F93CBE4-A665-4948-B504-DB7D4D268C81}" type="datetime8">
              <a:rPr lang="en-US" smtClean="0"/>
              <a:t>2/23/2022 11:15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2465616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11:19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5425" indent="-225425">
              <a:buFont typeface="Arial" panose="020B0604020202020204" pitchFamily="34" charset="0"/>
              <a:buChar char="•"/>
            </a:pPr>
            <a:endParaRPr lang="en-IE" sz="900" u="sng"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1953405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90195" indent="-290195">
              <a:buFont typeface="Arial" panose="020B0604020202020204" pitchFamily="34" charset="0"/>
              <a:buChar char="•"/>
            </a:pPr>
            <a:r>
              <a:rPr lang="en-US" sz="900" dirty="0"/>
              <a:t>Each Azure region is paired with another region.</a:t>
            </a:r>
          </a:p>
          <a:p>
            <a:pPr marL="290195" indent="-290195">
              <a:buFont typeface="Arial" panose="020B0604020202020204" pitchFamily="34" charset="0"/>
              <a:buChar char="•"/>
            </a:pPr>
            <a:r>
              <a:rPr lang="en-US" sz="900" dirty="0"/>
              <a:t>Azure prefers at least 300 miles of separation between datacenters in a regional pair.</a:t>
            </a:r>
          </a:p>
          <a:p>
            <a:pPr marL="290195" indent="-290195">
              <a:buFont typeface="Arial" panose="020B0604020202020204" pitchFamily="34" charset="0"/>
              <a:buChar char="•"/>
            </a:pPr>
            <a:r>
              <a:rPr lang="en-US" sz="900" dirty="0"/>
              <a:t>Some services provide automatic replication to the paired region.</a:t>
            </a:r>
          </a:p>
          <a:p>
            <a:pPr marL="290195" indent="-290195">
              <a:buFont typeface="Arial" panose="020B0604020202020204" pitchFamily="34" charset="0"/>
              <a:buChar char="•"/>
            </a:pPr>
            <a:r>
              <a:rPr lang="en-US" sz="900" dirty="0"/>
              <a:t>In an outage, recovery of one region is prioritized out of every pair.</a:t>
            </a:r>
          </a:p>
          <a:p>
            <a:pPr marL="290195" indent="-290195">
              <a:buFont typeface="Arial" panose="020B0604020202020204" pitchFamily="34" charset="0"/>
              <a:buChar char="•"/>
            </a:pPr>
            <a:r>
              <a:rPr lang="en-US" sz="900" dirty="0"/>
              <a:t>Azure system updates are rolled out to paired regions sequentially (not at the same time).</a:t>
            </a:r>
          </a:p>
          <a:p>
            <a:endParaRPr lang="en-IE" sz="900" dirty="0"/>
          </a:p>
          <a:p>
            <a:r>
              <a:rPr lang="en-IE" sz="900" dirty="0"/>
              <a:t>List of geographies, regions, region-pairs, and other details -https://azure.microsoft.com/en-us/global-infrastructure/geographies/</a:t>
            </a:r>
          </a:p>
          <a:p>
            <a:r>
              <a:rPr lang="en-IE" sz="900" dirty="0"/>
              <a:t>A full list of region pairs is available at </a:t>
            </a:r>
            <a:r>
              <a:rPr lang="en-IE" sz="900" u="sng" dirty="0"/>
              <a:t>https://docs.microsoft.com/en-us/azure/best-practices-availability-paired-regions#what-are-paired-regions </a:t>
            </a:r>
          </a:p>
          <a:p>
            <a:endParaRPr lang="en-IE" sz="900" u="sng" dirty="0"/>
          </a:p>
          <a:p>
            <a:endParaRPr lang="en-US" sz="900"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154814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900" b="0" i="0" u="none" strike="noStrike" kern="1200" dirty="0">
                <a:solidFill>
                  <a:schemeClr val="tx1"/>
                </a:solidFill>
                <a:effectLst/>
                <a:latin typeface="Segoe UI Light" pitchFamily="34" charset="0"/>
                <a:ea typeface="+mn-ea"/>
                <a:cs typeface="+mn-cs"/>
              </a:rPr>
              <a:t>A list of geography locations is available at : </a:t>
            </a:r>
            <a:r>
              <a:rPr lang="en-IE" u="sng" dirty="0"/>
              <a:t>https://azure.microsoft.com/en-us/global-infrastructure/geographies/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u="sng"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1729614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is to introduce the upcoming topics. You could also use the slide at the end of the lesson to</a:t>
            </a:r>
          </a:p>
          <a:p>
            <a:endParaRPr lang="en-US" dirty="0"/>
          </a:p>
        </p:txBody>
      </p:sp>
      <p:sp>
        <p:nvSpPr>
          <p:cNvPr id="4" name="Header Placeholder 3"/>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8B56EA-E28F-4F92-9F16-7A6F2501B303}" type="datetime8">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2/23/2022 11:20 PM</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2988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IE" sz="2800" dirty="0"/>
              <a:t>Physically separate locations within an Azure region.</a:t>
            </a:r>
          </a:p>
          <a:p>
            <a:pPr marL="457200" indent="-457200">
              <a:buFont typeface="Arial" panose="020B0604020202020204" pitchFamily="34" charset="0"/>
              <a:buChar char="•"/>
            </a:pPr>
            <a:r>
              <a:rPr lang="en-IE" sz="2800" dirty="0"/>
              <a:t>Takes availability sets to the next level</a:t>
            </a:r>
          </a:p>
          <a:p>
            <a:pPr marL="457200" indent="-457200">
              <a:buFont typeface="Arial" panose="020B0604020202020204" pitchFamily="34" charset="0"/>
              <a:buChar char="•"/>
            </a:pPr>
            <a:r>
              <a:rPr lang="en-IE" sz="2800" dirty="0"/>
              <a:t>Includes one or more </a:t>
            </a:r>
            <a:r>
              <a:rPr lang="en-IE" sz="2800" dirty="0" err="1"/>
              <a:t>datacenters</a:t>
            </a:r>
            <a:r>
              <a:rPr lang="en-IE" sz="2800" dirty="0"/>
              <a:t>, equipped with independent power, cooling, and networking. </a:t>
            </a:r>
          </a:p>
          <a:p>
            <a:pPr marL="457200" indent="-457200">
              <a:buFont typeface="Arial" panose="020B0604020202020204" pitchFamily="34" charset="0"/>
              <a:buChar char="•"/>
            </a:pPr>
            <a:r>
              <a:rPr lang="en-IE" sz="2800" dirty="0"/>
              <a:t>Acts as an isolation boundary.</a:t>
            </a:r>
          </a:p>
          <a:p>
            <a:pPr marL="457200" indent="-457200">
              <a:buFont typeface="Arial" panose="020B0604020202020204" pitchFamily="34" charset="0"/>
              <a:buChar char="•"/>
            </a:pPr>
            <a:r>
              <a:rPr lang="en-IE" sz="2800" dirty="0"/>
              <a:t>If one availability zone goes down, the other continues working.</a:t>
            </a:r>
            <a:endParaRPr lang="en-IE" sz="2800" b="1" dirty="0"/>
          </a:p>
          <a:p>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More details about Availability Zones in Azure are available at </a:t>
            </a:r>
            <a:r>
              <a:rPr lang="en-IE" sz="900" u="sng" dirty="0"/>
              <a:t>https://docs.microsoft.com/en-us/azure/availability-zones/az-overview </a:t>
            </a:r>
          </a:p>
          <a:p>
            <a:endParaRPr lang="en-IE" sz="900" u="sng"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1958519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2/23/2022 11:20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23489799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7338" indent="-287338">
              <a:buFont typeface="Arial" panose="020B0604020202020204" pitchFamily="34" charset="0"/>
              <a:buChar char="•"/>
            </a:pPr>
            <a:r>
              <a:rPr lang="en-US" sz="1800" dirty="0"/>
              <a:t>Containers for multiple resources that share the same life cycle. </a:t>
            </a:r>
          </a:p>
          <a:p>
            <a:pPr marL="287338" indent="-287338">
              <a:buFont typeface="Arial" panose="020B0604020202020204" pitchFamily="34" charset="0"/>
              <a:buChar char="•"/>
            </a:pPr>
            <a:r>
              <a:rPr lang="en-US" sz="1800" dirty="0"/>
              <a:t>Aggregates resources into a single manageable unit.</a:t>
            </a:r>
          </a:p>
          <a:p>
            <a:pPr marL="287338" indent="-287338">
              <a:buFont typeface="Arial" panose="020B0604020202020204" pitchFamily="34" charset="0"/>
              <a:buChar char="•"/>
            </a:pPr>
            <a:r>
              <a:rPr lang="en-US" sz="1800" dirty="0"/>
              <a:t>Every Azure resource must exist in one (and only one) resource group.</a:t>
            </a:r>
          </a:p>
          <a:p>
            <a:pPr marL="287338" indent="-287338">
              <a:buFont typeface="Arial" panose="020B0604020202020204" pitchFamily="34" charset="0"/>
              <a:buChar char="•"/>
            </a:pPr>
            <a:r>
              <a:rPr lang="en-US" sz="1800" dirty="0"/>
              <a:t>Secure at the resource group </a:t>
            </a:r>
            <a:br>
              <a:rPr lang="en-US" sz="1800" dirty="0"/>
            </a:br>
            <a:r>
              <a:rPr lang="en-US" sz="1800" dirty="0"/>
              <a:t>(or resource) level - using role-based access control (RBAC).</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US" dirty="0"/>
              <a:t>Provides a management layer that enables you to create, update, and delete resources in your Azure subscription.</a:t>
            </a:r>
          </a:p>
          <a:p>
            <a:pPr marL="457200" indent="-457200">
              <a:buFont typeface="Arial" panose="020B0604020202020204" pitchFamily="34" charset="0"/>
              <a:buChar char="•"/>
            </a:pPr>
            <a:r>
              <a:rPr lang="en-US" dirty="0"/>
              <a:t>Create, configure, manage and delete resources and resource groups.</a:t>
            </a:r>
          </a:p>
          <a:p>
            <a:pPr marL="457200" indent="-457200">
              <a:buFont typeface="Arial" panose="020B0604020202020204" pitchFamily="34" charset="0"/>
              <a:buChar char="•"/>
            </a:pPr>
            <a:r>
              <a:rPr lang="en-US" dirty="0"/>
              <a:t>Organizes resources.</a:t>
            </a:r>
          </a:p>
          <a:p>
            <a:pPr marL="457200" indent="-457200">
              <a:buFont typeface="Arial" panose="020B0604020202020204" pitchFamily="34" charset="0"/>
              <a:buChar char="•"/>
            </a:pPr>
            <a:r>
              <a:rPr lang="en-US" dirty="0"/>
              <a:t>Controls access and resources.</a:t>
            </a:r>
          </a:p>
          <a:p>
            <a:pPr marL="457200" indent="-457200">
              <a:buFont typeface="Arial" panose="020B0604020202020204" pitchFamily="34" charset="0"/>
              <a:buChar char="•"/>
            </a:pPr>
            <a:r>
              <a:rPr lang="en-US" dirty="0"/>
              <a:t>Automates using different tools and SDKs.</a:t>
            </a:r>
          </a:p>
          <a:p>
            <a:pPr marL="457200" indent="-457200">
              <a:buFont typeface="Arial" panose="020B0604020202020204" pitchFamily="34" charset="0"/>
              <a:buChar char="•"/>
            </a:pPr>
            <a:r>
              <a:rPr lang="en-US" sz="1000" dirty="0"/>
              <a:t>Stores layouts in JSON files.</a:t>
            </a:r>
          </a:p>
          <a:p>
            <a:endParaRPr lang="en-IE"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900" dirty="0"/>
              <a:t>An account can have one subscription or multiple subscriptions.</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sz="900"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IE" sz="900" kern="1200" dirty="0">
                <a:solidFill>
                  <a:schemeClr val="tx1"/>
                </a:solidFill>
                <a:effectLst/>
                <a:latin typeface="Segoe UI Light" pitchFamily="34" charset="0"/>
                <a:ea typeface="+mn-ea"/>
                <a:cs typeface="+mn-cs"/>
              </a:rPr>
              <a:t>Azure subscription offers - </a:t>
            </a:r>
            <a:r>
              <a:rPr lang="en-IE" u="sng" dirty="0"/>
              <a:t>https://azure.microsoft.com/en-us/support/legal/offer-details/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u="sng" dirty="0"/>
          </a:p>
          <a:p>
            <a:endParaRPr lang="en-IE" u="sng"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14</a:t>
            </a:fld>
            <a:endParaRPr lang="en-US"/>
          </a:p>
        </p:txBody>
      </p:sp>
    </p:spTree>
    <p:extLst>
      <p:ext uri="{BB962C8B-B14F-4D97-AF65-F5344CB8AC3E}">
        <p14:creationId xmlns:p14="http://schemas.microsoft.com/office/powerpoint/2010/main" val="19585196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700" b="1" i="0" u="none" strike="noStrike" kern="1200" dirty="0">
                <a:solidFill>
                  <a:schemeClr val="tx1"/>
                </a:solidFill>
                <a:effectLst/>
                <a:latin typeface="Segoe UI Light" pitchFamily="34" charset="0"/>
                <a:ea typeface="+mn-ea"/>
                <a:cs typeface="+mn-cs"/>
              </a:rPr>
              <a:t>Learn and SkillPipe content order note: </a:t>
            </a:r>
          </a:p>
          <a:p>
            <a:r>
              <a:rPr lang="en-US" b="0" i="0" dirty="0">
                <a:solidFill>
                  <a:srgbClr val="171717"/>
                </a:solidFill>
                <a:effectLst/>
                <a:latin typeface="Segoe UI" panose="020B0502040204020203" pitchFamily="34" charset="0"/>
              </a:rPr>
              <a:t>https://docs.microsoft.com/en-us/learn/modules/azure-architecture-fundamentals/exercise-create-website</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2/23/2022 11:20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6873891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dirty="0"/>
              <a:t>Management groups can include multiple Azure subscriptions.</a:t>
            </a:r>
          </a:p>
          <a:p>
            <a:r>
              <a:rPr lang="en-US" sz="2000" dirty="0"/>
              <a:t>Subscriptions inherit conditions applied to the management group.</a:t>
            </a:r>
          </a:p>
          <a:p>
            <a:r>
              <a:rPr lang="en-US" sz="2000" dirty="0"/>
              <a:t>10,000 management groups can be supported in a single directory.</a:t>
            </a:r>
          </a:p>
          <a:p>
            <a:r>
              <a:rPr lang="en-US" sz="2000" dirty="0"/>
              <a:t>A management group tree can support up to six levels of depth.</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sz="800" b="1"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IE" sz="800" b="1" kern="1200" dirty="0">
                <a:solidFill>
                  <a:schemeClr val="tx1"/>
                </a:solidFill>
                <a:effectLst/>
                <a:latin typeface="Segoe UI Light" pitchFamily="34" charset="0"/>
                <a:ea typeface="+mn-ea"/>
                <a:cs typeface="+mn-cs"/>
              </a:rPr>
              <a:t>Management groups </a:t>
            </a:r>
            <a:r>
              <a:rPr lang="en-IE" sz="800" kern="1200" dirty="0">
                <a:solidFill>
                  <a:schemeClr val="tx1"/>
                </a:solidFill>
                <a:effectLst/>
                <a:latin typeface="Segoe UI Light" pitchFamily="34" charset="0"/>
                <a:ea typeface="+mn-ea"/>
                <a:cs typeface="+mn-cs"/>
              </a:rPr>
              <a:t>- </a:t>
            </a:r>
            <a:r>
              <a:rPr lang="en-IE" sz="800" b="0" i="0" u="none" strike="noStrike" kern="1200" dirty="0">
                <a:solidFill>
                  <a:schemeClr val="tx1"/>
                </a:solidFill>
                <a:effectLst/>
                <a:latin typeface="Segoe UI Light" pitchFamily="34" charset="0"/>
                <a:ea typeface="+mn-ea"/>
                <a:cs typeface="+mn-cs"/>
                <a:hlinkClick r:id="rId3">
                  <a:extLst>
                    <a:ext uri="{A12FA001-AC4F-418D-AE19-62706E023703}">
                      <ahyp:hlinkClr xmlns:ahyp="http://schemas.microsoft.com/office/drawing/2018/hyperlinkcolor" val="tx"/>
                    </a:ext>
                  </a:extLst>
                </a:hlinkClick>
              </a:rPr>
              <a:t>https://docs.microsoft.com/en-us/azure/governance/management-groups/</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sz="800" b="0" i="0" u="none" strike="noStrike" kern="1200" dirty="0">
              <a:solidFill>
                <a:schemeClr val="tx1"/>
              </a:solidFill>
              <a:effectLst/>
              <a:latin typeface="Segoe UI Light" pitchFamily="34" charset="0"/>
              <a:ea typeface="+mn-ea"/>
              <a:cs typeface="+mn-cs"/>
              <a:hlinkClick r:id="rId3">
                <a:extLst>
                  <a:ext uri="{A12FA001-AC4F-418D-AE19-62706E023703}">
                    <ahyp:hlinkClr xmlns:ahyp="http://schemas.microsoft.com/office/drawing/2018/hyperlinkcolor" val="tx"/>
                  </a:ext>
                </a:extLst>
              </a:hlinkClick>
            </a:endParaRP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16</a:t>
            </a:fld>
            <a:endParaRPr lang="en-US"/>
          </a:p>
        </p:txBody>
      </p:sp>
    </p:spTree>
    <p:extLst>
      <p:ext uri="{BB962C8B-B14F-4D97-AF65-F5344CB8AC3E}">
        <p14:creationId xmlns:p14="http://schemas.microsoft.com/office/powerpoint/2010/main" val="18338859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 covering the Azure Management Tools slide before you do any of the walkthroughs. This slide is in Lesson 05.  </a:t>
            </a:r>
          </a:p>
          <a:p>
            <a:endParaRPr lang="en-US" dirty="0"/>
          </a:p>
          <a:p>
            <a:pPr marL="0" marR="0" lvl="0" indent="0" algn="l" defTabSz="914367" rtl="0" eaLnBrk="1" fontAlgn="auto" latinLnBrk="0" hangingPunct="1">
              <a:lnSpc>
                <a:spcPct val="90000"/>
              </a:lnSpc>
              <a:spcBef>
                <a:spcPts val="0"/>
              </a:spcBef>
              <a:spcAft>
                <a:spcPts val="333"/>
              </a:spcAft>
              <a:buClrTx/>
              <a:buSzTx/>
              <a:buFontTx/>
              <a:buNone/>
              <a:tabLst/>
              <a:defRPr/>
            </a:pPr>
            <a:r>
              <a:rPr lang="en-US" sz="800" b="1" i="0" u="none" strike="noStrike" kern="1200" dirty="0">
                <a:solidFill>
                  <a:schemeClr val="tx1"/>
                </a:solidFill>
                <a:effectLst/>
                <a:latin typeface="Segoe UI Light" pitchFamily="34" charset="0"/>
                <a:ea typeface="+mn-ea"/>
                <a:cs typeface="+mn-cs"/>
              </a:rPr>
              <a:t>Learn and SkillPipe content order note: </a:t>
            </a:r>
          </a:p>
          <a:p>
            <a:r>
              <a:rPr lang="en-US" dirty="0"/>
              <a:t>Slides 17-18</a:t>
            </a:r>
          </a:p>
          <a:p>
            <a:r>
              <a:rPr lang="en-US" dirty="0"/>
              <a:t>https://docs.microsoft.com/en-us/learn/modules/azure-compute-fundamentals/introduction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2/23/2022 11:20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17</a:t>
            </a:fld>
            <a:endParaRPr lang="en-US"/>
          </a:p>
        </p:txBody>
      </p:sp>
    </p:spTree>
    <p:extLst>
      <p:ext uri="{BB962C8B-B14F-4D97-AF65-F5344CB8AC3E}">
        <p14:creationId xmlns:p14="http://schemas.microsoft.com/office/powerpoint/2010/main" val="9260627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dirty="0">
                <a:latin typeface="Segoe UI Light"/>
                <a:cs typeface="Segoe UI Light"/>
              </a:rPr>
              <a:t>The task of automating, managing, and interacting with a large number of containers is known as orchestration. </a:t>
            </a:r>
            <a:r>
              <a:rPr lang="en-US" sz="850" dirty="0">
                <a:latin typeface="Segoe UI Light"/>
                <a:cs typeface="Segoe UI Light"/>
                <a:hlinkClick r:id="rId3"/>
              </a:rPr>
              <a:t>Azure Kubernetes Service (AKS) </a:t>
            </a:r>
            <a:r>
              <a:rPr lang="en-US" sz="850" dirty="0">
                <a:latin typeface="Segoe UI Light"/>
                <a:cs typeface="Segoe UI Light"/>
              </a:rPr>
              <a:t> is a complete orchestration service for containers with distributed architectures and large volumes of containers. Orchestration is the task of automating and managing a large number of containers and how they interact.</a:t>
            </a:r>
          </a:p>
          <a:p>
            <a:endParaRPr lang="en-US" sz="850" dirty="0">
              <a:latin typeface="Segoe UI Light"/>
              <a:cs typeface="Segoe UI Light"/>
            </a:endParaRPr>
          </a:p>
          <a:p>
            <a:endParaRPr lang="en-US" sz="850" dirty="0">
              <a:latin typeface="Segoe UI Light"/>
              <a:cs typeface="Segoe UI Light"/>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2/23/2022 11:20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18323056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https://azure.microsoft.com/en-us/services/app-service/#product-overview</a:t>
            </a:r>
            <a:endParaRPr lang="en-US" dirty="0"/>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2/23/2022 11:20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14408491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spcBef>
                <a:spcPts val="0"/>
              </a:spcBef>
              <a:spcAft>
                <a:spcPts val="1800"/>
              </a:spcAft>
              <a:buFont typeface="Arial" panose="020B0604020202020204" pitchFamily="34" charset="0"/>
              <a:buChar char="•"/>
            </a:pPr>
            <a:r>
              <a:rPr lang="en-US" dirty="0">
                <a:latin typeface="+mn-lt"/>
              </a:rPr>
              <a:t>Development and test – Azure VMs offer a quick and easy way to create a computer with specific configurations required to code and test an application.</a:t>
            </a:r>
          </a:p>
          <a:p>
            <a:pPr marL="342900" indent="-342900">
              <a:spcBef>
                <a:spcPts val="0"/>
              </a:spcBef>
              <a:spcAft>
                <a:spcPts val="1800"/>
              </a:spcAft>
              <a:buFont typeface="Arial" panose="020B0604020202020204" pitchFamily="34" charset="0"/>
              <a:buChar char="•"/>
            </a:pPr>
            <a:r>
              <a:rPr lang="en-US" dirty="0">
                <a:latin typeface="+mn-lt"/>
              </a:rPr>
              <a:t>Applications in the cloud – Because demand for your application can fluctuate, it might make economic sense to run it on a VM in Azure. You pay for extra VMs when you need them and shut them down when you don’t.</a:t>
            </a:r>
          </a:p>
          <a:p>
            <a:pPr marL="342900" indent="-342900">
              <a:spcBef>
                <a:spcPts val="0"/>
              </a:spcBef>
              <a:spcAft>
                <a:spcPts val="1800"/>
              </a:spcAft>
              <a:buFont typeface="Arial" panose="020B0604020202020204" pitchFamily="34" charset="0"/>
              <a:buChar char="•"/>
            </a:pPr>
            <a:r>
              <a:rPr lang="en-US" dirty="0">
                <a:latin typeface="+mn-lt"/>
              </a:rPr>
              <a:t>Extended datacenter – Virtual machines in an Azure virtual network can easily be connected to your organization’s network.</a:t>
            </a:r>
            <a:endParaRPr lang="en-IE" dirty="0">
              <a:latin typeface="+mn-lt"/>
            </a:endParaRPr>
          </a:p>
          <a:p>
            <a:endParaRPr lang="en-US" sz="882" b="1" kern="1200" dirty="0">
              <a:solidFill>
                <a:schemeClr val="tx1"/>
              </a:solidFill>
              <a:effectLst/>
              <a:latin typeface="Segoe UI Light" pitchFamily="34" charset="0"/>
              <a:ea typeface="+mn-ea"/>
              <a:cs typeface="+mn-cs"/>
            </a:endParaRPr>
          </a:p>
          <a:p>
            <a:r>
              <a:rPr lang="en-US" sz="882" b="1" kern="1200" dirty="0">
                <a:solidFill>
                  <a:schemeClr val="tx1"/>
                </a:solidFill>
                <a:effectLst/>
                <a:latin typeface="Segoe UI Light" pitchFamily="34" charset="0"/>
                <a:ea typeface="+mn-ea"/>
                <a:cs typeface="+mn-cs"/>
              </a:rPr>
              <a:t>Azure virtual machines </a:t>
            </a:r>
            <a:r>
              <a:rPr lang="en-US" sz="882" b="0" kern="1200" dirty="0">
                <a:solidFill>
                  <a:schemeClr val="tx1"/>
                </a:solidFill>
                <a:effectLst/>
                <a:latin typeface="Segoe UI Light" pitchFamily="34" charset="0"/>
                <a:ea typeface="+mn-ea"/>
                <a:cs typeface="+mn-cs"/>
              </a:rPr>
              <a:t>- https://azure.microsoft.com/en-us/services/virtual-machines/</a:t>
            </a: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1" kern="1200" dirty="0">
                <a:solidFill>
                  <a:schemeClr val="tx1"/>
                </a:solidFill>
                <a:effectLst/>
                <a:latin typeface="Segoe UI Light" pitchFamily="34" charset="0"/>
                <a:ea typeface="+mn-ea"/>
                <a:cs typeface="+mn-cs"/>
              </a:rPr>
              <a:t>App services </a:t>
            </a:r>
            <a:r>
              <a:rPr lang="en-US" sz="882" b="0" kern="1200" dirty="0">
                <a:solidFill>
                  <a:schemeClr val="tx1"/>
                </a:solidFill>
                <a:effectLst/>
                <a:latin typeface="Segoe UI Light" pitchFamily="34" charset="0"/>
                <a:ea typeface="+mn-ea"/>
                <a:cs typeface="+mn-cs"/>
              </a:rPr>
              <a:t>- https://azure.microsoft.com/en-us/services/app-service/</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00" b="1" i="0" u="none" strike="noStrike" kern="1200" dirty="0">
                <a:solidFill>
                  <a:schemeClr val="tx1"/>
                </a:solidFill>
                <a:effectLst/>
                <a:latin typeface="Segoe UI Light" pitchFamily="34" charset="0"/>
                <a:ea typeface="+mn-ea"/>
                <a:cs typeface="+mn-cs"/>
              </a:rPr>
              <a:t>Learn and SkillPipe content order note: </a:t>
            </a:r>
          </a:p>
          <a:p>
            <a:r>
              <a:rPr lang="en-IE" sz="900" b="0" i="0" u="none" strike="noStrike" kern="1200" dirty="0">
                <a:solidFill>
                  <a:schemeClr val="tx1"/>
                </a:solidFill>
                <a:effectLst/>
                <a:latin typeface="Segoe UI Light" pitchFamily="34" charset="0"/>
                <a:ea typeface="+mn-ea"/>
                <a:cs typeface="+mn-cs"/>
              </a:rPr>
              <a:t>https://docs.microsoft.com/en-us/learn/modules/azure-compute-fundamentals/azure-virtual-machines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https://docs.microsoft.com/en-us/learn/modules/azure-compute-fundamentals/azure-app-services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14685004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2400" i="1" dirty="0"/>
              <a:t>Containers</a:t>
            </a:r>
            <a:r>
              <a:rPr lang="en-IE" sz="2400" dirty="0"/>
              <a:t> are a virtualization environment. However, unlike virtual machines, you do not manage an operating system. Containers are meant to be lightweight, and are designed to be created, scaled out, and stopped dynamically. </a:t>
            </a:r>
          </a:p>
          <a:p>
            <a:endParaRPr lang="en-IE" sz="900" b="1"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Azure Container Instances - </a:t>
            </a:r>
            <a:r>
              <a:rPr lang="en-IE" u="sng" dirty="0"/>
              <a:t>https://azure.microsoft.com/en-us/services/container-instances/</a:t>
            </a:r>
            <a:endParaRPr lang="en-IE" sz="900" b="0"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Azure Kubernetes Service - </a:t>
            </a:r>
            <a:r>
              <a:rPr lang="en-IE" u="sng" dirty="0"/>
              <a:t>https://azure.microsoft.com/en-us/services/kubernetes-service/ </a:t>
            </a:r>
          </a:p>
          <a:p>
            <a:endParaRPr lang="en-IE" sz="900" b="0" i="0" u="sng"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https://docs.microsoft.com/en-us/learn/modules/azure-compute-fundamentals/azure-container-services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900" dirty="0">
                <a:latin typeface="Segoe UI Light"/>
                <a:cs typeface="Segoe UI Light"/>
              </a:rPr>
              <a:t>https://docs.microsoft.com/en-us/azure/virtual-desktop/overview</a:t>
            </a:r>
          </a:p>
          <a:p>
            <a:endParaRPr lang="en-IE" sz="900" b="0" i="0" u="none" strike="noStrike"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https://docs.microsoft.com/en-us/learn/modules/azure-compute-fundamentals/windows-virtual-desktop</a:t>
            </a:r>
          </a:p>
          <a:p>
            <a:endParaRPr lang="en-IE" sz="900" b="0"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Note</a:t>
            </a:r>
            <a:r>
              <a:rPr lang="en-IE" sz="900" b="0" i="0" u="none" strike="noStrike" kern="1200" dirty="0">
                <a:solidFill>
                  <a:schemeClr val="tx1"/>
                </a:solidFill>
                <a:effectLst/>
                <a:latin typeface="Segoe UI Light" pitchFamily="34" charset="0"/>
                <a:ea typeface="+mn-ea"/>
                <a:cs typeface="+mn-cs"/>
              </a:rPr>
              <a:t>: Windows Virtual Desktop was updated to Azure Virtual Desktop, although the URL listed in the notes will remain the same until the next JTA update.</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36562771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3049648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900" b="1" i="0" u="none" strike="noStrike" kern="1200" dirty="0">
                <a:solidFill>
                  <a:schemeClr val="tx1"/>
                </a:solidFill>
                <a:effectLst/>
                <a:latin typeface="Segoe UI Light" pitchFamily="34" charset="0"/>
                <a:ea typeface="+mn-ea"/>
                <a:cs typeface="+mn-cs"/>
              </a:rPr>
              <a:t>Storage services </a:t>
            </a:r>
            <a:r>
              <a:rPr lang="en-IE" sz="900" b="0" i="0" u="none" strike="noStrike" kern="1200" dirty="0">
                <a:solidFill>
                  <a:schemeClr val="tx1"/>
                </a:solidFill>
                <a:effectLst/>
                <a:latin typeface="Segoe UI Light" pitchFamily="34" charset="0"/>
                <a:ea typeface="+mn-ea"/>
                <a:cs typeface="+mn-cs"/>
              </a:rPr>
              <a:t>- </a:t>
            </a:r>
            <a:r>
              <a:rPr lang="en-US" sz="882" b="0" kern="1200" dirty="0">
                <a:solidFill>
                  <a:schemeClr val="tx1"/>
                </a:solidFill>
                <a:effectLst/>
                <a:latin typeface="Segoe UI Light" pitchFamily="34" charset="0"/>
                <a:ea typeface="+mn-ea"/>
                <a:cs typeface="+mn-cs"/>
              </a:rPr>
              <a:t>https://azure.microsoft.com/en-us/product-categories/storage/</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25</a:t>
            </a:fld>
            <a:endParaRPr lang="en-US"/>
          </a:p>
        </p:txBody>
      </p:sp>
    </p:spTree>
    <p:extLst>
      <p:ext uri="{BB962C8B-B14F-4D97-AF65-F5344CB8AC3E}">
        <p14:creationId xmlns:p14="http://schemas.microsoft.com/office/powerpoint/2010/main" val="14165533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dirty="0"/>
              <a:t>https://docs.microsoft.com/en-us/learn/modules/azure-storage-fundamentals/azure-storage-tiers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2/23/2022 11:20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25765988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882" b="0" kern="1200" dirty="0">
                <a:solidFill>
                  <a:schemeClr val="tx1"/>
                </a:solidFill>
                <a:effectLst/>
                <a:latin typeface="Segoe UI Light" pitchFamily="34" charset="0"/>
                <a:ea typeface="+mn-ea"/>
                <a:cs typeface="+mn-cs"/>
              </a:rPr>
              <a:t>✔️ These are just a few of our database service offerings. Take a minute to review other database services and [find the product you need](https://azure.microsoft.com/en-us/product-categories/databases/). </a:t>
            </a:r>
          </a:p>
          <a:p>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Azure Cosmos DB </a:t>
            </a:r>
            <a:r>
              <a:rPr lang="en-IE" sz="900" b="0" i="0" u="none" strike="noStrike" kern="1200" dirty="0">
                <a:solidFill>
                  <a:schemeClr val="tx1"/>
                </a:solidFill>
                <a:effectLst/>
                <a:latin typeface="Segoe UI Light" pitchFamily="34" charset="0"/>
                <a:ea typeface="+mn-ea"/>
                <a:cs typeface="+mn-cs"/>
              </a:rPr>
              <a:t>- </a:t>
            </a:r>
            <a:r>
              <a:rPr lang="en-IE" b="0" u="sng" dirty="0"/>
              <a:t>https://azure.microsoft.com/en-us/services/cosmos-db/ </a:t>
            </a:r>
            <a:endParaRPr lang="en-IE" sz="900" b="0"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Azure SQL Database </a:t>
            </a:r>
            <a:r>
              <a:rPr lang="en-IE" sz="900" b="0" i="0" u="none" strike="noStrike" kern="1200" dirty="0">
                <a:solidFill>
                  <a:schemeClr val="tx1"/>
                </a:solidFill>
                <a:effectLst/>
                <a:latin typeface="Segoe UI Light" pitchFamily="34" charset="0"/>
                <a:ea typeface="+mn-ea"/>
                <a:cs typeface="+mn-cs"/>
              </a:rPr>
              <a:t>- </a:t>
            </a:r>
            <a:r>
              <a:rPr lang="en-IE" b="0" u="sng" dirty="0"/>
              <a:t>https://azure.microsoft.com/en-us/services/sql-database/</a:t>
            </a:r>
          </a:p>
          <a:p>
            <a:endParaRPr lang="en-IE" sz="900" b="0" i="0" u="sng"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Multiple Learn units cover the content in this slide</a:t>
            </a: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https://docs.microsoft.com/en-us/learn/modules/azure-database-fundamentals/introduction</a:t>
            </a: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https://docs.microsoft.com/en-us/learn/modules/azure-database-fundamentals/azure-cosmos-db</a:t>
            </a: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https://docs.microsoft.com/en-us/learn/modules/azure-database-fundamentals/azure-sql-database</a:t>
            </a: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https://docs.microsoft.com/en-us/learn/modules/azure-database-fundamentals/azure-mysql-database</a:t>
            </a: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https://docs.microsoft.com/en-us/learn/modules/azure-database-fundamentals/azure-postgresql-database</a:t>
            </a:r>
          </a:p>
          <a:p>
            <a:pPr marL="0" indent="0">
              <a:buFont typeface="Arial" panose="020B0604020202020204" pitchFamily="34" charset="0"/>
              <a:buNone/>
            </a:pPr>
            <a:endParaRPr lang="en-IE" sz="900" b="0" i="0" u="none" strike="noStrike" kern="1200" dirty="0">
              <a:solidFill>
                <a:schemeClr val="tx1"/>
              </a:solidFill>
              <a:effectLst/>
              <a:latin typeface="Segoe UI Light" pitchFamily="34" charset="0"/>
              <a:ea typeface="+mn-ea"/>
              <a:cs typeface="+mn-cs"/>
            </a:endParaRPr>
          </a:p>
          <a:p>
            <a:pPr marL="0" indent="0">
              <a:buFont typeface="Arial" panose="020B0604020202020204" pitchFamily="34" charset="0"/>
              <a:buNone/>
            </a:pPr>
            <a:endParaRPr lang="en-IE" sz="900" b="0" i="0" u="none" strike="noStrike" kern="1200" dirty="0">
              <a:solidFill>
                <a:schemeClr val="tx1"/>
              </a:solidFill>
              <a:effectLst/>
              <a:latin typeface="Segoe UI Light" pitchFamily="34" charset="0"/>
              <a:ea typeface="+mn-ea"/>
              <a:cs typeface="+mn-cs"/>
            </a:endParaRPr>
          </a:p>
          <a:p>
            <a:pPr marL="0" indent="0">
              <a:buFont typeface="Arial" panose="020B0604020202020204" pitchFamily="34" charset="0"/>
              <a:buNone/>
            </a:pPr>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27</a:t>
            </a:fld>
            <a:endParaRPr lang="en-US"/>
          </a:p>
        </p:txBody>
      </p:sp>
    </p:spTree>
    <p:extLst>
      <p:ext uri="{BB962C8B-B14F-4D97-AF65-F5344CB8AC3E}">
        <p14:creationId xmlns:p14="http://schemas.microsoft.com/office/powerpoint/2010/main" val="3934237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1717"/>
                </a:solidFill>
                <a:effectLst/>
                <a:latin typeface="Segoe UI" panose="020B0502040204020203" pitchFamily="34" charset="0"/>
              </a:rPr>
              <a:t>Azure SQL Managed Instance is the intelligent, scalable cloud database service that combines the broadest SQL Server database engine compatibility with all the benefits of a fully managed and evergreen platform as a service. SQL Managed Instance has near 100% compatibility with the latest SQL Server (Enterprise Edition) database engine, providing a native </a:t>
            </a:r>
            <a:r>
              <a:rPr lang="en-US" b="0" i="0" u="none" strike="noStrike" dirty="0">
                <a:effectLst/>
                <a:latin typeface="Segoe UI" panose="020B0502040204020203" pitchFamily="34" charset="0"/>
                <a:hlinkClick r:id="rId3"/>
              </a:rPr>
              <a:t>virtual network (</a:t>
            </a:r>
            <a:r>
              <a:rPr lang="en-US" b="0" i="0" u="none" strike="noStrike" dirty="0" err="1">
                <a:effectLst/>
                <a:latin typeface="Segoe UI" panose="020B0502040204020203" pitchFamily="34" charset="0"/>
                <a:hlinkClick r:id="rId3"/>
              </a:rPr>
              <a:t>VNet</a:t>
            </a:r>
            <a:r>
              <a:rPr lang="en-US" b="0" i="0" u="none" strike="noStrike" dirty="0">
                <a:effectLst/>
                <a:latin typeface="Segoe UI" panose="020B0502040204020203" pitchFamily="34" charset="0"/>
                <a:hlinkClick r:id="rId3"/>
              </a:rPr>
              <a:t>)</a:t>
            </a:r>
            <a:r>
              <a:rPr lang="en-US" b="0" i="0" dirty="0">
                <a:solidFill>
                  <a:srgbClr val="171717"/>
                </a:solidFill>
                <a:effectLst/>
                <a:latin typeface="Segoe UI" panose="020B0502040204020203" pitchFamily="34" charset="0"/>
              </a:rPr>
              <a:t> implementation that addresses common security concerns, and a </a:t>
            </a:r>
            <a:r>
              <a:rPr lang="en-US" b="0" i="0" u="none" strike="noStrike" dirty="0">
                <a:effectLst/>
                <a:latin typeface="Segoe UI" panose="020B0502040204020203" pitchFamily="34" charset="0"/>
                <a:hlinkClick r:id="rId4"/>
              </a:rPr>
              <a:t>business model</a:t>
            </a:r>
            <a:r>
              <a:rPr lang="en-US" b="0" i="0" dirty="0">
                <a:solidFill>
                  <a:srgbClr val="171717"/>
                </a:solidFill>
                <a:effectLst/>
                <a:latin typeface="Segoe UI" panose="020B0502040204020203" pitchFamily="34" charset="0"/>
              </a:rPr>
              <a:t> favorable for existing SQL Server customers. SQL Managed Instance allows existing SQL Server customers to lift and shift their on-premises applications to the cloud with minimal application and database changes. At the same time, SQL Managed Instance preserves all PaaS capabilities (automatic patching and version updates, </a:t>
            </a:r>
            <a:r>
              <a:rPr lang="en-US" b="0" i="0" u="none" strike="noStrike" dirty="0">
                <a:effectLst/>
                <a:latin typeface="Segoe UI" panose="020B0502040204020203" pitchFamily="34" charset="0"/>
                <a:hlinkClick r:id="rId5"/>
              </a:rPr>
              <a:t>automated backups</a:t>
            </a:r>
            <a:r>
              <a:rPr lang="en-US" b="0" i="0" dirty="0">
                <a:solidFill>
                  <a:srgbClr val="171717"/>
                </a:solidFill>
                <a:effectLst/>
                <a:latin typeface="Segoe UI" panose="020B0502040204020203" pitchFamily="34" charset="0"/>
              </a:rPr>
              <a:t>, </a:t>
            </a:r>
            <a:r>
              <a:rPr lang="en-US" b="0" i="0" u="none" strike="noStrike" dirty="0">
                <a:effectLst/>
                <a:latin typeface="Segoe UI" panose="020B0502040204020203" pitchFamily="34" charset="0"/>
                <a:hlinkClick r:id="rId6"/>
              </a:rPr>
              <a:t>high availability</a:t>
            </a:r>
            <a:r>
              <a:rPr lang="en-US" b="0" i="0" dirty="0">
                <a:solidFill>
                  <a:srgbClr val="171717"/>
                </a:solidFill>
                <a:effectLst/>
                <a:latin typeface="Segoe UI" panose="020B0502040204020203" pitchFamily="34" charset="0"/>
              </a:rPr>
              <a:t>) that drastically reduce management overhead and TCO.</a:t>
            </a:r>
          </a:p>
          <a:p>
            <a:endParaRPr lang="en-US" b="0" i="0" dirty="0">
              <a:solidFill>
                <a:srgbClr val="171717"/>
              </a:solidFill>
              <a:effectLst/>
              <a:latin typeface="Segoe UI" panose="020B0502040204020203" pitchFamily="34" charset="0"/>
            </a:endParaRPr>
          </a:p>
          <a:p>
            <a:r>
              <a:rPr lang="en-US" b="1" i="0" dirty="0">
                <a:solidFill>
                  <a:srgbClr val="171717"/>
                </a:solidFill>
                <a:effectLst/>
                <a:latin typeface="Segoe UI" panose="020B0502040204020203" pitchFamily="34" charset="0"/>
              </a:rPr>
              <a:t>Learn and SkillPipe content order note:</a:t>
            </a:r>
          </a:p>
          <a:p>
            <a:r>
              <a:rPr lang="en-US" dirty="0"/>
              <a:t>https://docs.microsoft.com/en-us/learn/modules/azure-database-fundamentals/azure-sql-managed-instance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2/23/2022 11:20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28</a:t>
            </a:fld>
            <a:endParaRPr lang="en-US"/>
          </a:p>
        </p:txBody>
      </p:sp>
    </p:spTree>
    <p:extLst>
      <p:ext uri="{BB962C8B-B14F-4D97-AF65-F5344CB8AC3E}">
        <p14:creationId xmlns:p14="http://schemas.microsoft.com/office/powerpoint/2010/main" val="9100509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2/23/2022 11:20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29</a:t>
            </a:fld>
            <a:endParaRPr lang="en-US"/>
          </a:p>
        </p:txBody>
      </p:sp>
    </p:spTree>
    <p:extLst>
      <p:ext uri="{BB962C8B-B14F-4D97-AF65-F5344CB8AC3E}">
        <p14:creationId xmlns:p14="http://schemas.microsoft.com/office/powerpoint/2010/main" val="3675148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[After first bullet point]: Each region designed to be completely isolated from other regions – this achieves the greatest possible fault tolerance and stability</a:t>
            </a:r>
          </a:p>
          <a:p>
            <a:endParaRPr lang="en-US" dirty="0"/>
          </a:p>
          <a:p>
            <a:r>
              <a:rPr lang="en-US" dirty="0"/>
              <a:t>[After second bullet point]: So</a:t>
            </a:r>
            <a:r>
              <a:rPr lang="en-US" baseline="0" dirty="0"/>
              <a:t> when you launch an EC2 instance, you select the region it should be in. </a:t>
            </a:r>
            <a:r>
              <a:rPr lang="en-US" dirty="0"/>
              <a:t>Customers can select a region based on, e.g., latency requirements or legal requirements</a:t>
            </a:r>
          </a:p>
          <a:p>
            <a:endParaRPr lang="en-US" dirty="0"/>
          </a:p>
          <a:p>
            <a:endParaRPr lang="en-US" dirty="0"/>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69C3F2ED-74C5-7D4F-8560-0CC253E9A436}" type="slidenum">
              <a:rPr lang="en-US" smtClean="0"/>
              <a:pPr/>
              <a:t>30</a:t>
            </a:fld>
            <a:endParaRPr lang="en-US" dirty="0"/>
          </a:p>
        </p:txBody>
      </p:sp>
    </p:spTree>
    <p:extLst>
      <p:ext uri="{BB962C8B-B14F-4D97-AF65-F5344CB8AC3E}">
        <p14:creationId xmlns:p14="http://schemas.microsoft.com/office/powerpoint/2010/main" val="9529577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US" dirty="0"/>
              <a:t>[After first bullet point]: Really a logical group of data centers</a:t>
            </a:r>
          </a:p>
          <a:p>
            <a:pPr marL="171450" indent="-171450">
              <a:buFont typeface="Arial" panose="020B0604020202020204" pitchFamily="34" charset="0"/>
              <a:buChar char="•"/>
            </a:pPr>
            <a:r>
              <a:rPr lang="en-US" dirty="0"/>
              <a:t>[After third bullet point]:</a:t>
            </a:r>
          </a:p>
          <a:p>
            <a:pPr marL="628650" lvl="1" indent="-171450">
              <a:buFont typeface="Arial" panose="020B0604020202020204" pitchFamily="34" charset="0"/>
              <a:buChar char="•"/>
            </a:pPr>
            <a:r>
              <a:rPr lang="en-US" dirty="0"/>
              <a:t>Note that some customers distribute their instances across multiple AZs to have extremely high fault tolerance.</a:t>
            </a:r>
          </a:p>
          <a:p>
            <a:pPr marL="628650" lvl="1" indent="-171450">
              <a:buFont typeface="Arial" panose="020B0604020202020204" pitchFamily="34" charset="0"/>
              <a:buChar char="•"/>
            </a:pPr>
            <a:r>
              <a:rPr lang="en-US" dirty="0"/>
              <a:t>We have 28 availability zones worldwide</a:t>
            </a:r>
          </a:p>
          <a:p>
            <a:endParaRPr lang="en-US" dirty="0"/>
          </a:p>
          <a:p>
            <a:endParaRPr lang="en-US" dirty="0"/>
          </a:p>
          <a:p>
            <a:endParaRPr lang="en-US" dirty="0"/>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69C3F2ED-74C5-7D4F-8560-0CC253E9A436}" type="slidenum">
              <a:rPr lang="en-US" smtClean="0"/>
              <a:pPr/>
              <a:t>31</a:t>
            </a:fld>
            <a:endParaRPr lang="en-US" dirty="0"/>
          </a:p>
        </p:txBody>
      </p:sp>
    </p:spTree>
    <p:extLst>
      <p:ext uri="{BB962C8B-B14F-4D97-AF65-F5344CB8AC3E}">
        <p14:creationId xmlns:p14="http://schemas.microsoft.com/office/powerpoint/2010/main" val="10135852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[At end]: Can launch resources in default VPC or another one that you’ve created</a:t>
            </a:r>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69C3F2ED-74C5-7D4F-8560-0CC253E9A436}" type="slidenum">
              <a:rPr lang="en-US" smtClean="0"/>
              <a:pPr/>
              <a:t>34</a:t>
            </a:fld>
            <a:endParaRPr lang="en-US" dirty="0"/>
          </a:p>
        </p:txBody>
      </p:sp>
    </p:spTree>
    <p:extLst>
      <p:ext uri="{BB962C8B-B14F-4D97-AF65-F5344CB8AC3E}">
        <p14:creationId xmlns:p14="http://schemas.microsoft.com/office/powerpoint/2010/main" val="287636129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Ref idx="1001">
        <a:schemeClr val="bg2"/>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4572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572000"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pic>
        <p:nvPicPr>
          <p:cNvPr id="12" name="Picture 11">
            <a:extLst>
              <a:ext uri="{FF2B5EF4-FFF2-40B4-BE49-F238E27FC236}">
                <a16:creationId xmlns:a16="http://schemas.microsoft.com/office/drawing/2014/main" id="{99F328AE-26F0-42B9-988D-535B1145C96D}"/>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18495981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quare photo">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270E26-89BA-4369-9EF4-1B9EBAA3D00B}"/>
              </a:ext>
            </a:extLst>
          </p:cNvPr>
          <p:cNvSpPr/>
          <p:nvPr userDrawn="1"/>
        </p:nvSpPr>
        <p:spPr bwMode="auto">
          <a:xfrm>
            <a:off x="5334000" y="0"/>
            <a:ext cx="6858000" cy="6858000"/>
          </a:xfrm>
          <a:prstGeom prst="rect">
            <a:avLst/>
          </a:prstGeom>
          <a:solidFill>
            <a:srgbClr val="D2D2D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9" name="MS logo gray - EMF" descr="Microsoft logo, gray text version">
            <a:extLst>
              <a:ext uri="{FF2B5EF4-FFF2-40B4-BE49-F238E27FC236}">
                <a16:creationId xmlns:a16="http://schemas.microsoft.com/office/drawing/2014/main" id="{D03FE64B-525F-4B73-8C45-B4BC3BAD6A2D}"/>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10" name="Picture 9">
            <a:extLst>
              <a:ext uri="{FF2B5EF4-FFF2-40B4-BE49-F238E27FC236}">
                <a16:creationId xmlns:a16="http://schemas.microsoft.com/office/drawing/2014/main" id="{95964678-FE6C-4226-A11B-8D452DA7808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30174309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userDrawn="1">
          <p15:clr>
            <a:srgbClr val="5ACBF0"/>
          </p15:clr>
        </p15:guide>
        <p15:guide id="3" pos="3355" userDrawn="1">
          <p15:clr>
            <a:srgbClr val="FBAE40"/>
          </p15:clr>
        </p15:guide>
        <p15:guide id="5" orient="horz" pos="2160" userDrawn="1">
          <p15:clr>
            <a:srgbClr val="FBAE40"/>
          </p15:clr>
        </p15:guide>
        <p15:guide id="6" orient="horz" pos="2229" userDrawn="1">
          <p15:clr>
            <a:srgbClr val="5ACBF0"/>
          </p15:clr>
        </p15:guide>
        <p15:guide id="7" pos="2996" userDrawn="1">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5334000" y="0"/>
            <a:ext cx="68580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1605435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userDrawn="1">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2">
    <p:bg>
      <p:bgRef idx="1001">
        <a:schemeClr val="bg2"/>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428127511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1337368"/>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905" userDrawn="1">
          <p15:clr>
            <a:srgbClr val="5ACBF0"/>
          </p15:clr>
        </p15:guide>
        <p15:guide id="4" orient="horz" pos="1272"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p>
            <a:r>
              <a:rPr lang="en-US"/>
              <a:t>Click to edit Master title style</a:t>
            </a:r>
          </a:p>
        </p:txBody>
      </p:sp>
      <p:sp>
        <p:nvSpPr>
          <p:cNvPr id="3" name="Text Placeholder 2"/>
          <p:cNvSpPr>
            <a:spLocks noGrp="1"/>
          </p:cNvSpPr>
          <p:nvPr>
            <p:ph type="body" sz="quarter" idx="10"/>
          </p:nvPr>
        </p:nvSpPr>
        <p:spPr>
          <a:xfrm>
            <a:off x="584200" y="1435497"/>
            <a:ext cx="11018520" cy="23083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3268474"/>
      </p:ext>
    </p:extLst>
  </p:cSld>
  <p:clrMapOvr>
    <a:masterClrMapping/>
  </p:clrMapOvr>
  <p:transition>
    <p:fade/>
  </p:transition>
  <p:extLst>
    <p:ext uri="{DCECCB84-F9BA-43D5-87BE-67443E8EF086}">
      <p15:sldGuideLst xmlns:p15="http://schemas.microsoft.com/office/powerpoint/2012/main">
        <p15:guide id="2" orient="horz" pos="1272" userDrawn="1">
          <p15:clr>
            <a:srgbClr val="5ACBF0"/>
          </p15:clr>
        </p15:guide>
        <p15:guide id="3" orient="horz" pos="288" userDrawn="1">
          <p15:clr>
            <a:srgbClr val="5ACBF0"/>
          </p15:clr>
        </p15:guide>
        <p15:guide id="5" orient="horz" pos="904"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Semilight" panose="020B0402040204020203" pitchFamily="34" charset="0"/>
                <a:cs typeface="Segoe UI Semilight" panose="020B04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Semilight" panose="020B0402040204020203" pitchFamily="34" charset="0"/>
                <a:cs typeface="Segoe UI Semilight" panose="020B04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2018982"/>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1272" userDrawn="1">
          <p15:clr>
            <a:srgbClr val="5ACBF0"/>
          </p15:clr>
        </p15:guide>
        <p15:guide id="3" orient="horz" pos="904"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4200"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5278796-7B84-4D67-88CD-BF78BB06D214}"/>
              </a:ext>
            </a:extLst>
          </p:cNvPr>
          <p:cNvSpPr>
            <a:spLocks noGrp="1"/>
          </p:cNvSpPr>
          <p:nvPr>
            <p:ph type="body" sz="quarter" idx="11"/>
          </p:nvPr>
        </p:nvSpPr>
        <p:spPr>
          <a:xfrm>
            <a:off x="6389914"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9946700"/>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1276" userDrawn="1">
          <p15:clr>
            <a:srgbClr val="5ACBF0"/>
          </p15:clr>
        </p15:guide>
        <p15:guide id="3" orient="horz" pos="904" userDrawn="1">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89335521"/>
      </p:ext>
    </p:extLst>
  </p:cSld>
  <p:clrMapOvr>
    <a:masterClrMapping/>
  </p:clrMapOvr>
  <p:transition>
    <p:fade/>
  </p:transition>
  <p:extLst>
    <p:ext uri="{DCECCB84-F9BA-43D5-87BE-67443E8EF086}">
      <p15:sldGuideLst xmlns:p15="http://schemas.microsoft.com/office/powerpoint/2012/main">
        <p15:guide id="3" orient="horz" pos="900" userDrawn="1">
          <p15:clr>
            <a:srgbClr val="5ACBF0"/>
          </p15:clr>
        </p15:guide>
        <p15:guide id="4" orient="horz" pos="1276" userDrawn="1">
          <p15:clr>
            <a:srgbClr val="5ACBF0"/>
          </p15:clr>
        </p15:guide>
        <p15:guide id="5" orient="horz" pos="288" userDrawn="1">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36503582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6127" userDrawn="1">
          <p15:clr>
            <a:srgbClr val="5ACBF0"/>
          </p15:clr>
        </p15:guide>
        <p15:guide id="3" orient="horz" pos="1911" userDrawn="1">
          <p15:clr>
            <a:srgbClr val="5ACBF0"/>
          </p15:clr>
        </p15:guide>
        <p15:guide id="4" orient="horz" pos="2505" userDrawn="1">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427829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userDrawn="1">
          <p15:clr>
            <a:srgbClr val="5ACBF0"/>
          </p15:clr>
        </p15:guide>
        <p15:guide id="3" orient="horz" pos="1910" userDrawn="1">
          <p15:clr>
            <a:srgbClr val="5ACBF0"/>
          </p15:clr>
        </p15:guide>
        <p15:guide id="4" orient="horz" pos="2505" userDrawn="1">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1556723"/>
      </p:ext>
    </p:extLst>
  </p:cSld>
  <p:clrMapOvr>
    <a:masterClrMapping/>
  </p:clrMapOvr>
  <p:transition>
    <p:fade/>
  </p:transition>
  <p:extLst>
    <p:ext uri="{DCECCB84-F9BA-43D5-87BE-67443E8EF086}">
      <p15:sldGuideLst xmlns:p15="http://schemas.microsoft.com/office/powerpoint/2012/main">
        <p15:guide id="1" orient="horz" pos="1272" userDrawn="1">
          <p15:clr>
            <a:srgbClr val="5ACBF0"/>
          </p15:clr>
        </p15:guide>
        <p15:guide id="2" orient="horz" pos="904" userDrawn="1">
          <p15:clr>
            <a:srgbClr val="5ACBF0"/>
          </p15:clr>
        </p15:guide>
        <p15:guide id="3" orient="horz" pos="288" userDrawn="1">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567534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userDrawn="1">
          <p15:clr>
            <a:srgbClr val="5ACBF0"/>
          </p15:clr>
        </p15:guide>
        <p15:guide id="2" orient="horz" pos="1272" userDrawn="1">
          <p15:clr>
            <a:srgbClr val="5ACBF0"/>
          </p15:clr>
        </p15:guide>
        <p15:guide id="3" orient="horz" pos="288" userDrawn="1">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Developer Cod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0DF2A6-26A8-4810-95DF-F65F123C6660}"/>
              </a:ext>
            </a:extLst>
          </p:cNvPr>
          <p:cNvSpPr>
            <a:spLocks noGrp="1"/>
          </p:cNvSpPr>
          <p:nvPr>
            <p:ph type="title" hasCustomPrompt="1"/>
          </p:nvPr>
        </p:nvSpPr>
        <p:spPr/>
        <p:txBody>
          <a:bodyPr/>
          <a:lstStyle>
            <a:lvl1pPr>
              <a:defRPr/>
            </a:lvl1pPr>
          </a:lstStyle>
          <a:p>
            <a:r>
              <a:rPr lang="en-US"/>
              <a:t>Software code slide</a:t>
            </a:r>
          </a:p>
        </p:txBody>
      </p:sp>
      <p:sp>
        <p:nvSpPr>
          <p:cNvPr id="5" name="Text Placeholder 4">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1436688"/>
            <a:ext cx="11018520" cy="1908215"/>
          </a:xfrm>
        </p:spPr>
        <p:txBody>
          <a:bodyPr/>
          <a:lstStyle>
            <a:lvl1pPr marL="0" indent="0">
              <a:buNone/>
              <a:defRPr sz="2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1pPr>
            <a:lvl2pPr marL="346553" indent="0">
              <a:buNone/>
              <a:defRPr sz="24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607" indent="0">
              <a:buNone/>
              <a:defRPr sz="20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563"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997"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3058790"/>
      </p:ext>
    </p:extLst>
  </p:cSld>
  <p:clrMapOvr>
    <a:masterClrMapping/>
  </p:clrMapOvr>
  <p:transition>
    <p:fade/>
  </p:transition>
  <p:extLst>
    <p:ext uri="{DCECCB84-F9BA-43D5-87BE-67443E8EF086}">
      <p15:sldGuideLst xmlns:p15="http://schemas.microsoft.com/office/powerpoint/2012/main">
        <p15:guide id="1" orient="horz" pos="1272" userDrawn="1">
          <p15:clr>
            <a:srgbClr val="5ACBF0"/>
          </p15:clr>
        </p15:guide>
        <p15:guide id="2" orient="horz" pos="905" userDrawn="1">
          <p15:clr>
            <a:srgbClr val="5ACBF0"/>
          </p15:clr>
        </p15:guide>
        <p15:guide id="3" orient="horz" pos="288" userDrawn="1">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logo slide">
    <p:bg>
      <p:bgRef idx="1001">
        <a:schemeClr val="bg2"/>
      </p:bgRef>
    </p:bg>
    <p:spTree>
      <p:nvGrpSpPr>
        <p:cNvPr id="1" name=""/>
        <p:cNvGrpSpPr/>
        <p:nvPr/>
      </p:nvGrpSpPr>
      <p:grpSpPr>
        <a:xfrm>
          <a:off x="0" y="0"/>
          <a:ext cx="0" cy="0"/>
          <a:chOff x="0" y="0"/>
          <a:chExt cx="0" cy="0"/>
        </a:xfrm>
      </p:grpSpPr>
      <p:sp>
        <p:nvSpPr>
          <p:cNvPr id="2" name="Text Box 3"/>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gradFill>
                  <a:gsLst>
                    <a:gs pos="0">
                      <a:schemeClr val="tx1"/>
                    </a:gs>
                    <a:gs pos="100000">
                      <a:schemeClr val="tx1"/>
                    </a:gs>
                  </a:gsLst>
                  <a:lin ang="5400000" scaled="0"/>
                </a:gradFill>
                <a:cs typeface="Segoe UI" pitchFamily="34" charset="0"/>
              </a:rPr>
              <a:t>© Copyright Microsoft Corporation. All rights reserved. </a:t>
            </a:r>
          </a:p>
        </p:txBody>
      </p:sp>
      <p:pic>
        <p:nvPicPr>
          <p:cNvPr id="4" name="MS logo gray - EMF" descr="Microsoft logo, gray text version">
            <a:extLst>
              <a:ext uri="{FF2B5EF4-FFF2-40B4-BE49-F238E27FC236}">
                <a16:creationId xmlns:a16="http://schemas.microsoft.com/office/drawing/2014/main" id="{59104CAE-91B8-4A7E-9F8E-214C5F880932}"/>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925069136"/>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tx2"/>
                </a:solidFill>
              </a:defRPr>
            </a:lvl1pPr>
          </a:lstStyle>
          <a:p>
            <a:r>
              <a:rPr lang="en-US" dirty="0">
                <a:solidFill>
                  <a:schemeClr val="tx1"/>
                </a:solidFill>
              </a:rPr>
              <a:t>Microsoft Security title</a:t>
            </a:r>
            <a:endParaRPr lang="en-US" dirty="0"/>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30949039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bg1"/>
                </a:solidFill>
              </a:defRPr>
            </a:lvl1pPr>
          </a:lstStyle>
          <a:p>
            <a:r>
              <a:rPr lang="en-US" dirty="0"/>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chemeClr val="bg1"/>
                </a:solidFill>
              </a:defRPr>
            </a:lvl1pPr>
            <a:lvl2pPr>
              <a:defRPr sz="1765">
                <a:solidFill>
                  <a:srgbClr val="000000"/>
                </a:solidFill>
              </a:defRPr>
            </a:lvl2pPr>
            <a:lvl3pPr>
              <a:defRPr sz="1372"/>
            </a:lvl3pPr>
            <a:lvl4pPr>
              <a:defRPr sz="1372"/>
            </a:lvl4pPr>
            <a:lvl5pPr>
              <a:defRPr sz="1029"/>
            </a:lvl5pPr>
          </a:lstStyle>
          <a:p>
            <a:pPr lvl="0"/>
            <a:r>
              <a:rPr lang="en-US" dirty="0"/>
              <a:t>Author name</a:t>
            </a:r>
            <a:br>
              <a:rPr lang="en-US" dirty="0"/>
            </a:br>
            <a:r>
              <a:rPr lang="en-US" dirty="0"/>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24574013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rgbClr val="000000"/>
                </a:solidFill>
              </a:defRPr>
            </a:lvl1pPr>
          </a:lstStyle>
          <a:p>
            <a:r>
              <a:rPr lang="en-US" dirty="0"/>
              <a:t>Azure presentation</a:t>
            </a:r>
            <a:br>
              <a:rPr lang="en-US" dirty="0"/>
            </a:br>
            <a:r>
              <a:rPr lang="en-US" dirty="0"/>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442466"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36885" y="159691"/>
            <a:ext cx="2635247"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617" y="0"/>
            <a:ext cx="5973790" cy="6858000"/>
          </a:xfrm>
          <a:prstGeom prst="rect">
            <a:avLst/>
          </a:prstGeom>
        </p:spPr>
      </p:pic>
    </p:spTree>
    <p:extLst>
      <p:ext uri="{BB962C8B-B14F-4D97-AF65-F5344CB8AC3E}">
        <p14:creationId xmlns:p14="http://schemas.microsoft.com/office/powerpoint/2010/main" val="3025900548"/>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383137" y="589416"/>
            <a:ext cx="5671978"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600946" y="859776"/>
            <a:ext cx="5148588"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2488817992"/>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6229842" y="0"/>
            <a:ext cx="5962158"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111901" y="0"/>
            <a:ext cx="6080099"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Tree>
    <p:extLst>
      <p:ext uri="{BB962C8B-B14F-4D97-AF65-F5344CB8AC3E}">
        <p14:creationId xmlns:p14="http://schemas.microsoft.com/office/powerpoint/2010/main" val="1835885521"/>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4234982"/>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subheadin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4CBFC5-126D-4E5D-BA79-A65662FA3631}"/>
              </a:ext>
            </a:extLst>
          </p:cNvPr>
          <p:cNvSpPr>
            <a:spLocks noGrp="1"/>
          </p:cNvSpPr>
          <p:nvPr>
            <p:ph type="title"/>
          </p:nvPr>
        </p:nvSpPr>
        <p:spPr>
          <a:xfrm>
            <a:off x="418643" y="440494"/>
            <a:ext cx="11341268" cy="642840"/>
          </a:xfrm>
        </p:spPr>
        <p:txBody>
          <a:bodyPr/>
          <a:lstStyle/>
          <a:p>
            <a:r>
              <a:rPr lang="en-US"/>
              <a:t>Click to edit Master title style</a:t>
            </a:r>
          </a:p>
        </p:txBody>
      </p:sp>
      <p:sp>
        <p:nvSpPr>
          <p:cNvPr id="4" name="Text Placeholder 3">
            <a:extLst>
              <a:ext uri="{FF2B5EF4-FFF2-40B4-BE49-F238E27FC236}">
                <a16:creationId xmlns:a16="http://schemas.microsoft.com/office/drawing/2014/main" id="{DB521330-4B4A-4C5F-85CF-D5CBC2772D39}"/>
              </a:ext>
            </a:extLst>
          </p:cNvPr>
          <p:cNvSpPr>
            <a:spLocks noGrp="1"/>
          </p:cNvSpPr>
          <p:nvPr>
            <p:ph type="body" sz="quarter" idx="10" hasCustomPrompt="1"/>
          </p:nvPr>
        </p:nvSpPr>
        <p:spPr>
          <a:xfrm>
            <a:off x="432089" y="1083334"/>
            <a:ext cx="11341268" cy="400110"/>
          </a:xfrm>
        </p:spPr>
        <p:txBody>
          <a:bodyPr tIns="45720" rIns="0" bIns="45720"/>
          <a:lstStyle>
            <a:lvl1pPr>
              <a:defRPr sz="2000">
                <a:solidFill>
                  <a:schemeClr val="tx1"/>
                </a:solidFill>
              </a:defRPr>
            </a:lvl1pPr>
          </a:lstStyle>
          <a:p>
            <a:r>
              <a:rPr lang="en-US"/>
              <a:t>Subheading Segoe UI </a:t>
            </a:r>
            <a:r>
              <a:rPr lang="en-US" err="1"/>
              <a:t>Semibold</a:t>
            </a:r>
            <a:r>
              <a:rPr lang="en-US"/>
              <a:t> 20 </a:t>
            </a:r>
            <a:r>
              <a:rPr lang="en-US" err="1"/>
              <a:t>pt</a:t>
            </a:r>
            <a:endParaRPr lang="en-US"/>
          </a:p>
        </p:txBody>
      </p:sp>
      <p:sp>
        <p:nvSpPr>
          <p:cNvPr id="2" name="Footer Placeholder 1">
            <a:extLst>
              <a:ext uri="{FF2B5EF4-FFF2-40B4-BE49-F238E27FC236}">
                <a16:creationId xmlns:a16="http://schemas.microsoft.com/office/drawing/2014/main" id="{64899B17-8D01-4107-A0A6-0451351ABAE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229773480"/>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544286"/>
          </a:xfrm>
        </p:spPr>
        <p:txBody>
          <a:bodyPr/>
          <a:lstStyle>
            <a:lvl1pPr>
              <a:spcBef>
                <a:spcPts val="392"/>
              </a:spcBef>
              <a:spcAft>
                <a:spcPts val="588"/>
              </a:spcAft>
              <a:defRPr sz="2400" b="0">
                <a:latin typeface="+mn-lt"/>
              </a:defRPr>
            </a:lvl1pPr>
            <a:lvl2pPr>
              <a:spcBef>
                <a:spcPts val="392"/>
              </a:spcBef>
              <a:spcAft>
                <a:spcPts val="588"/>
              </a:spcAft>
              <a:defRPr sz="2400" b="0">
                <a:latin typeface="+mn-lt"/>
              </a:defRPr>
            </a:lvl2pPr>
            <a:lvl3pPr>
              <a:spcBef>
                <a:spcPts val="392"/>
              </a:spcBef>
              <a:spcAft>
                <a:spcPts val="588"/>
              </a:spcAft>
              <a:defRPr sz="2400" b="0">
                <a:latin typeface="+mn-lt"/>
              </a:defRPr>
            </a:lvl3pPr>
            <a:lvl4pPr>
              <a:spcBef>
                <a:spcPts val="392"/>
              </a:spcBef>
              <a:spcAft>
                <a:spcPts val="588"/>
              </a:spcAft>
              <a:defRPr sz="2400" b="0">
                <a:latin typeface="+mn-lt"/>
              </a:defRPr>
            </a:lvl4pPr>
            <a:lvl5pPr>
              <a:spcBef>
                <a:spcPts val="392"/>
              </a:spcBef>
              <a:spcAft>
                <a:spcPts val="588"/>
              </a:spcAft>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529894728"/>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051844"/>
          </a:xfrm>
        </p:spPr>
        <p:txBody>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0"/>
            <a:ext cx="12192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418643" y="5797806"/>
            <a:ext cx="11341268" cy="492443"/>
          </a:xfrm>
        </p:spPr>
        <p:txBody>
          <a:bodyPr anchor="ctr"/>
          <a:lstStyle>
            <a:lvl1pPr>
              <a:defRPr sz="20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128991395"/>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6229350" y="1456896"/>
            <a:ext cx="5543550"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36196867"/>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456897"/>
            <a:ext cx="5394960" cy="2544286"/>
          </a:xfrm>
        </p:spPr>
        <p:txBody>
          <a:bodyPr/>
          <a:lstStyle>
            <a:lvl1pPr>
              <a:spcBef>
                <a:spcPts val="392"/>
              </a:spcBef>
              <a:spcAft>
                <a:spcPts val="588"/>
              </a:spcAft>
              <a:defRPr sz="2400" b="0">
                <a:latin typeface="+mn-lt"/>
              </a:defRPr>
            </a:lvl1pPr>
            <a:lvl2pPr marL="336145" indent="-224097">
              <a:spcBef>
                <a:spcPts val="392"/>
              </a:spcBef>
              <a:spcAft>
                <a:spcPts val="588"/>
              </a:spcAft>
              <a:buFont typeface="Arial" panose="020B0604020202020204" pitchFamily="34" charset="0"/>
              <a:buChar char="•"/>
              <a:defRPr sz="2400" b="0">
                <a:solidFill>
                  <a:schemeClr val="tx1"/>
                </a:solidFill>
                <a:latin typeface="+mn-lt"/>
              </a:defRPr>
            </a:lvl2pPr>
            <a:lvl3pPr marL="280121" indent="-280121">
              <a:spcBef>
                <a:spcPts val="392"/>
              </a:spcBef>
              <a:spcAft>
                <a:spcPts val="588"/>
              </a:spcAft>
              <a:buFont typeface="Arial" panose="020B0604020202020204" pitchFamily="34" charset="0"/>
              <a:buChar char="•"/>
              <a:defRPr sz="2400" b="0">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sz="2400" b="0">
                <a:solidFill>
                  <a:schemeClr val="tx1"/>
                </a:solidFill>
                <a:latin typeface="+mn-lt"/>
              </a:defRPr>
            </a:lvl4pPr>
            <a:lvl5pPr marL="168072" indent="-168072">
              <a:spcBef>
                <a:spcPts val="392"/>
              </a:spcBef>
              <a:spcAft>
                <a:spcPts val="588"/>
              </a:spcAft>
              <a:buFont typeface="Arial" panose="020B0604020202020204" pitchFamily="34" charset="0"/>
              <a:buChar char="•"/>
              <a:defRPr sz="2400" b="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7"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55308235"/>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2"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6" y="1611250"/>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930327420"/>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229350" y="1456896"/>
            <a:ext cx="5531577"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90959540"/>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3 rows</a:t>
            </a:r>
          </a:p>
        </p:txBody>
      </p:sp>
      <p:sp>
        <p:nvSpPr>
          <p:cNvPr id="5" name="Text Placeholder 4"/>
          <p:cNvSpPr>
            <a:spLocks noGrp="1"/>
          </p:cNvSpPr>
          <p:nvPr>
            <p:ph type="body" sz="quarter" idx="11" hasCustomPrompt="1"/>
          </p:nvPr>
        </p:nvSpPr>
        <p:spPr>
          <a:xfrm>
            <a:off x="4078288" y="1358901"/>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816784"/>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4078288" y="4274667"/>
            <a:ext cx="7695070" cy="1224434"/>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544667210"/>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4 rows</a:t>
            </a:r>
          </a:p>
        </p:txBody>
      </p:sp>
      <p:sp>
        <p:nvSpPr>
          <p:cNvPr id="5" name="Text Placeholder 4"/>
          <p:cNvSpPr>
            <a:spLocks noGrp="1"/>
          </p:cNvSpPr>
          <p:nvPr>
            <p:ph type="body" sz="quarter" idx="11" hasCustomPrompt="1"/>
          </p:nvPr>
        </p:nvSpPr>
        <p:spPr>
          <a:xfrm>
            <a:off x="4078288" y="985704"/>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339411"/>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3693118"/>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5046824"/>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57300503"/>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6 rows</a:t>
            </a:r>
          </a:p>
        </p:txBody>
      </p:sp>
      <p:sp>
        <p:nvSpPr>
          <p:cNvPr id="5" name="Text Placeholder 4"/>
          <p:cNvSpPr>
            <a:spLocks noGrp="1"/>
          </p:cNvSpPr>
          <p:nvPr>
            <p:ph type="body" sz="quarter" idx="11" hasCustomPrompt="1"/>
          </p:nvPr>
        </p:nvSpPr>
        <p:spPr>
          <a:xfrm>
            <a:off x="4078288" y="691125"/>
            <a:ext cx="7695070" cy="822645"/>
          </a:xfrm>
        </p:spPr>
        <p:txBody>
          <a:bodyPr vert="horz" wrap="square" lIns="0" tIns="0" rIns="0" bIns="0" rtlCol="0" anchor="ctr">
            <a:noAutofit/>
          </a:bodyPr>
          <a:lstStyle>
            <a:lvl2pPr>
              <a:defRPr lang="en-US" sz="1800" b="0" dirty="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1619933"/>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2548741"/>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4078288" y="3477549"/>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440635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533516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208226477"/>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4078288" y="466348"/>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4" name="Text Placeholder 4"/>
          <p:cNvSpPr>
            <a:spLocks noGrp="1"/>
          </p:cNvSpPr>
          <p:nvPr>
            <p:ph type="body" sz="quarter" idx="15" hasCustomPrompt="1"/>
          </p:nvPr>
        </p:nvSpPr>
        <p:spPr>
          <a:xfrm>
            <a:off x="4078288" y="1216264"/>
            <a:ext cx="7695069" cy="675889"/>
          </a:xfrm>
        </p:spPr>
        <p:txBody>
          <a:bodyPr vert="horz" wrap="square" lIns="0" tIns="0" rIns="0" bIns="0" rtlCol="0" anchor="ctr">
            <a:noAutofit/>
          </a:bodyPr>
          <a:lstStyle>
            <a:lvl2pPr>
              <a:defRPr lang="en-US" sz="1600" b="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6" name="Text Placeholder 4"/>
          <p:cNvSpPr>
            <a:spLocks noGrp="1"/>
          </p:cNvSpPr>
          <p:nvPr>
            <p:ph type="body" sz="quarter" idx="17" hasCustomPrompt="1"/>
          </p:nvPr>
        </p:nvSpPr>
        <p:spPr>
          <a:xfrm>
            <a:off x="4078288" y="1966180"/>
            <a:ext cx="7695069" cy="675889"/>
          </a:xfrm>
        </p:spPr>
        <p:txBody>
          <a:bodyPr vert="horz" wrap="square" lIns="0" tIns="0" rIns="0" bIns="0" rtlCol="0" anchor="ctr">
            <a:noAutofit/>
          </a:bodyPr>
          <a:lstStyle>
            <a:lvl2pPr>
              <a:defRPr lang="en-US" sz="1600" b="0" dirty="0" smtClean="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8" name="Text Placeholder 4"/>
          <p:cNvSpPr>
            <a:spLocks noGrp="1"/>
          </p:cNvSpPr>
          <p:nvPr>
            <p:ph type="body" sz="quarter" idx="19" hasCustomPrompt="1"/>
          </p:nvPr>
        </p:nvSpPr>
        <p:spPr>
          <a:xfrm>
            <a:off x="4078288" y="2716096"/>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20" name="Text Placeholder 4"/>
          <p:cNvSpPr>
            <a:spLocks noGrp="1"/>
          </p:cNvSpPr>
          <p:nvPr>
            <p:ph type="body" sz="quarter" idx="21" hasCustomPrompt="1"/>
          </p:nvPr>
        </p:nvSpPr>
        <p:spPr>
          <a:xfrm>
            <a:off x="4078288" y="3466012"/>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4215928"/>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4078288" y="4965844"/>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4078288" y="5715763"/>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362065997"/>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378075"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rIns="0"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3619500" y="466348"/>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4" name="Text Placeholder 4"/>
          <p:cNvSpPr>
            <a:spLocks noGrp="1"/>
          </p:cNvSpPr>
          <p:nvPr>
            <p:ph type="body" sz="quarter" idx="15" hasCustomPrompt="1"/>
          </p:nvPr>
        </p:nvSpPr>
        <p:spPr>
          <a:xfrm>
            <a:off x="3619500" y="1308612"/>
            <a:ext cx="3330574"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dirty="0"/>
              <a:t>Body copy Segoe UI Regular 14/18. The quick brown fox jumps over the lazy dog. </a:t>
            </a:r>
          </a:p>
        </p:txBody>
      </p:sp>
      <p:sp>
        <p:nvSpPr>
          <p:cNvPr id="16" name="Text Placeholder 4"/>
          <p:cNvSpPr>
            <a:spLocks noGrp="1"/>
          </p:cNvSpPr>
          <p:nvPr>
            <p:ph type="body" sz="quarter" idx="17" hasCustomPrompt="1"/>
          </p:nvPr>
        </p:nvSpPr>
        <p:spPr>
          <a:xfrm>
            <a:off x="3619500" y="2150876"/>
            <a:ext cx="3330574"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dirty="0"/>
              <a:t>Body copy Segoe UI Regular 14/18. The quick brown fox jumps over the lazy dog. </a:t>
            </a:r>
          </a:p>
        </p:txBody>
      </p:sp>
      <p:sp>
        <p:nvSpPr>
          <p:cNvPr id="18" name="Text Placeholder 4"/>
          <p:cNvSpPr>
            <a:spLocks noGrp="1"/>
          </p:cNvSpPr>
          <p:nvPr>
            <p:ph type="body" sz="quarter" idx="19" hasCustomPrompt="1"/>
          </p:nvPr>
        </p:nvSpPr>
        <p:spPr>
          <a:xfrm>
            <a:off x="3619500" y="2993140"/>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20" name="Text Placeholder 4"/>
          <p:cNvSpPr>
            <a:spLocks noGrp="1"/>
          </p:cNvSpPr>
          <p:nvPr>
            <p:ph type="body" sz="quarter" idx="21" hasCustomPrompt="1"/>
          </p:nvPr>
        </p:nvSpPr>
        <p:spPr>
          <a:xfrm>
            <a:off x="3619500" y="3835404"/>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619500" y="4677668"/>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619500" y="5519930"/>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8331200" y="466348"/>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8331200" y="1308612"/>
            <a:ext cx="3442157"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dirty="0"/>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8331200" y="2150876"/>
            <a:ext cx="3442157"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dirty="0"/>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8331200" y="2993140"/>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8331200" y="3835404"/>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8331200" y="4677668"/>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8331200" y="5519930"/>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8266786"/>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dirty="0"/>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468134"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592758"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418643" y="4708215"/>
            <a:ext cx="365293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418643" y="5014828"/>
            <a:ext cx="365293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4308909"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4433534"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293969"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4293969"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8159021"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8283647"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8144083"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8144083"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652753650"/>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9697686"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418644" y="2526646"/>
            <a:ext cx="9189910" cy="1784048"/>
          </a:xfrm>
          <a:prstGeom prst="rect">
            <a:avLst/>
          </a:prstGeom>
          <a:noFill/>
        </p:spPr>
        <p:txBody>
          <a:bodyPr vert="horz" wrap="square" lIns="0" tIns="0" rIns="0" bIns="0" rtlCol="0" anchor="ctr" anchorCtr="0">
            <a:noAutofit/>
          </a:bodyPr>
          <a:lstStyle>
            <a:lvl1pPr>
              <a:defRPr lang="en-US" sz="3600" spc="-49" baseline="0" dirty="0">
                <a:solidFill>
                  <a:schemeClr val="bg1"/>
                </a:solidFill>
              </a:defRPr>
            </a:lvl1pPr>
          </a:lstStyle>
          <a:p>
            <a:pPr marL="0" lvl="0">
              <a:lnSpc>
                <a:spcPts val="5490"/>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9697686" y="2526646"/>
            <a:ext cx="2082603"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11569483"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9697686"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10098361" y="2777952"/>
            <a:ext cx="1281254"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953626875"/>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7"/>
            <a:ext cx="5579310" cy="307777"/>
          </a:xfrm>
          <a:prstGeom prst="rect">
            <a:avLst/>
          </a:prstGeom>
        </p:spPr>
        <p:txBody>
          <a:bodyPr wrap="square" lIns="0" tIns="0" rIns="0" bIns="0">
            <a:spAutoFit/>
          </a:bodyPr>
          <a:lstStyle>
            <a:lvl1pPr marL="0" indent="0">
              <a:lnSpc>
                <a:spcPts val="2353"/>
              </a:lnSpc>
              <a:buNone/>
              <a:defRPr lang="en-US" sz="20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418643" y="2161629"/>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474101"/>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418643" y="3628878"/>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929012"/>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dirty="0"/>
              <a:t>© Copyright Microsoft Corporation. All rights reserved.</a:t>
            </a:r>
          </a:p>
        </p:txBody>
      </p:sp>
    </p:spTree>
    <p:extLst>
      <p:ext uri="{BB962C8B-B14F-4D97-AF65-F5344CB8AC3E}">
        <p14:creationId xmlns:p14="http://schemas.microsoft.com/office/powerpoint/2010/main" val="998794602"/>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6"/>
            <a:ext cx="5579310" cy="369332"/>
          </a:xfrm>
          <a:prstGeom prst="rect">
            <a:avLst/>
          </a:prstGeom>
        </p:spPr>
        <p:txBody>
          <a:bodyPr wrap="square" lIns="0" tIns="0" rIns="0" bIns="0" anchor="t">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268946"/>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418644" y="306804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282367"/>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418644" y="4081465"/>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418644" y="429578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418644" y="5094886"/>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418644" y="530920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718103982"/>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709493"/>
            <a:ext cx="5579310" cy="369332"/>
          </a:xfrm>
          <a:prstGeom prst="rect">
            <a:avLst/>
          </a:prstGeom>
        </p:spPr>
        <p:txBody>
          <a:bodyPr wrap="square" lIns="0" tIns="0" rIns="0" bIns="0" anchor="b">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422400" y="2267319"/>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422400" y="3066417"/>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422400" y="3280740"/>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422400" y="4079838"/>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422400" y="429416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422400" y="5093259"/>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422400" y="530758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dirty="0"/>
              <a:t>© Copyright Microsoft Corporation. All rights reserved.</a:t>
            </a:r>
          </a:p>
        </p:txBody>
      </p:sp>
    </p:spTree>
    <p:extLst>
      <p:ext uri="{BB962C8B-B14F-4D97-AF65-F5344CB8AC3E}">
        <p14:creationId xmlns:p14="http://schemas.microsoft.com/office/powerpoint/2010/main" val="704943207"/>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11354712"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418644" y="2660048"/>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418644" y="3937131"/>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418644" y="521421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92351001"/>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3" y="440494"/>
            <a:ext cx="11354714"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8295443"/>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418643" y="440494"/>
            <a:ext cx="11341268" cy="728448"/>
          </a:xfrm>
        </p:spPr>
        <p:txBody>
          <a:bodyPr/>
          <a:lstStyle/>
          <a:p>
            <a:r>
              <a:rPr lang="en-US"/>
              <a:t>Click to edit Master title style</a:t>
            </a:r>
            <a:endParaRPr lang="en-US" dirty="0"/>
          </a:p>
        </p:txBody>
      </p:sp>
      <p:sp>
        <p:nvSpPr>
          <p:cNvPr id="4" name="Text Placeholder 3"/>
          <p:cNvSpPr>
            <a:spLocks noGrp="1"/>
          </p:cNvSpPr>
          <p:nvPr>
            <p:ph type="body" sz="quarter" idx="10" hasCustomPrompt="1"/>
          </p:nvPr>
        </p:nvSpPr>
        <p:spPr>
          <a:xfrm>
            <a:off x="418644" y="1456898"/>
            <a:ext cx="5408119" cy="615553"/>
          </a:xfrm>
          <a:prstGeom prst="rect">
            <a:avLst/>
          </a:prstGeom>
        </p:spPr>
        <p:txBody>
          <a:bodyPr wrap="square" lIns="0" tIns="0" rIns="0" bIns="0">
            <a:spAutoFit/>
          </a:bodyPr>
          <a:lstStyle>
            <a:lvl1pPr marL="0" indent="0">
              <a:lnSpc>
                <a:spcPts val="2353"/>
              </a:lnSpc>
              <a:buNone/>
              <a:defRPr sz="2400" b="0" i="0" spc="0">
                <a:solidFill>
                  <a:schemeClr val="tx1"/>
                </a:solidFill>
                <a:latin typeface="+mj-lt"/>
              </a:defRPr>
            </a:lvl1pPr>
            <a:lvl2pPr marL="224097" indent="0">
              <a:buNone/>
              <a:defRPr/>
            </a:lvl2pPr>
            <a:lvl3pPr marL="448193" indent="0">
              <a:buNone/>
              <a:defRPr/>
            </a:lvl3pPr>
            <a:lvl4pPr marL="672290" indent="0">
              <a:buNone/>
              <a:defRPr/>
            </a:lvl4pPr>
            <a:lvl5pPr marL="896386" indent="0">
              <a:buNone/>
              <a:defRPr/>
            </a:lvl5pPr>
          </a:lstStyle>
          <a:p>
            <a:pPr lvl="0"/>
            <a:r>
              <a:rPr lang="pt-BR" dirty="0" err="1"/>
              <a:t>Large</a:t>
            </a:r>
            <a:r>
              <a:rPr lang="pt-BR" dirty="0"/>
              <a:t> </a:t>
            </a:r>
            <a:r>
              <a:rPr lang="pt-BR" dirty="0" err="1"/>
              <a:t>subhead</a:t>
            </a:r>
            <a:r>
              <a:rPr lang="pt-BR" dirty="0"/>
              <a:t> Segoe UI </a:t>
            </a:r>
            <a:r>
              <a:rPr lang="pt-BR" dirty="0" err="1"/>
              <a:t>Semibold</a:t>
            </a:r>
            <a:r>
              <a:rPr lang="pt-BR" dirty="0"/>
              <a:t> Regular 20/24</a:t>
            </a:r>
            <a:endParaRPr lang="en-US" dirty="0"/>
          </a:p>
        </p:txBody>
      </p:sp>
      <p:sp>
        <p:nvSpPr>
          <p:cNvPr id="5" name="Text Placeholder 4"/>
          <p:cNvSpPr>
            <a:spLocks noGrp="1"/>
          </p:cNvSpPr>
          <p:nvPr>
            <p:ph type="body" sz="quarter" idx="11" hasCustomPrompt="1"/>
          </p:nvPr>
        </p:nvSpPr>
        <p:spPr>
          <a:xfrm>
            <a:off x="418643" y="2158886"/>
            <a:ext cx="5408118" cy="2339102"/>
          </a:xfrm>
          <a:prstGeom prst="rect">
            <a:avLst/>
          </a:prstGeom>
        </p:spPr>
        <p:txBody>
          <a:bodyPr lIns="0" tIns="45720" rIns="0" bIns="45720"/>
          <a:lstStyle>
            <a:lvl1pPr marL="0" indent="0">
              <a:lnSpc>
                <a:spcPct val="100000"/>
              </a:lnSpc>
              <a:spcBef>
                <a:spcPts val="0"/>
              </a:spcBef>
              <a:spcAft>
                <a:spcPts val="12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4444774" y="586254"/>
            <a:ext cx="7747227"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6357959" y="1699714"/>
            <a:ext cx="5834041" cy="4319326"/>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44905001"/>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dirty="0"/>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334447" y="586564"/>
            <a:ext cx="10869930"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2265962" y="1702827"/>
            <a:ext cx="7660076" cy="4311543"/>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73659272"/>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455996" y="1950780"/>
            <a:ext cx="361837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55991"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455992" y="5947380"/>
            <a:ext cx="3618381" cy="307777"/>
          </a:xfrm>
          <a:prstGeom prst="rect">
            <a:avLst/>
          </a:prstGeom>
        </p:spPr>
        <p:txBody>
          <a:bodyPr lIns="0" tIns="0" rIns="0" bIns="0"/>
          <a:lstStyle>
            <a:lvl1pPr marL="0" indent="0">
              <a:lnSpc>
                <a:spcPct val="100000"/>
              </a:lnSpc>
              <a:spcBef>
                <a:spcPts val="882"/>
              </a:spcBef>
              <a:buFont typeface="Arial" panose="020B0604020202020204" pitchFamily="34" charset="0"/>
              <a:buNone/>
              <a:defRPr sz="10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4303152" y="1950780"/>
            <a:ext cx="360748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14044"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4303152"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8139412" y="1950780"/>
            <a:ext cx="3623051"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39413"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2339687183"/>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418644" y="1457324"/>
            <a:ext cx="11343820" cy="4960181"/>
          </a:xfrm>
          <a:prstGeom prst="rect">
            <a:avLst/>
          </a:prstGeom>
        </p:spPr>
        <p:txBody>
          <a:bodyPr anchor="ctr" anchorCtr="0"/>
          <a:lstStyle>
            <a:lvl1pPr algn="ctr">
              <a:defRPr sz="24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702133878"/>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endParaRPr lang="en-US" dirty="0"/>
          </a:p>
        </p:txBody>
      </p:sp>
      <p:sp>
        <p:nvSpPr>
          <p:cNvPr id="5" name="Text Placeholder 4"/>
          <p:cNvSpPr>
            <a:spLocks noGrp="1"/>
          </p:cNvSpPr>
          <p:nvPr>
            <p:ph type="body" sz="quarter" idx="11" hasCustomPrompt="1"/>
          </p:nvPr>
        </p:nvSpPr>
        <p:spPr>
          <a:xfrm>
            <a:off x="431095" y="2740880"/>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dirty="0"/>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344578" y="2739464"/>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sz="1400">
                <a:solidFill>
                  <a:schemeClr val="tx1"/>
                </a:solidFill>
              </a:defRPr>
            </a:lvl2pPr>
            <a:lvl3pPr marL="448193" indent="0">
              <a:buNone/>
              <a:defRPr/>
            </a:lvl3pPr>
            <a:lvl4pPr marL="672290" indent="0">
              <a:buNone/>
              <a:defRPr/>
            </a:lvl4pPr>
            <a:lvl5pPr marL="896386"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6258062"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9171546"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318952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6103006"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9016490"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281308390"/>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two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lvl="1"/>
            <a:r>
              <a:rPr lang="en-US" dirty="0"/>
              <a:t>Body copy Segoe UI </a:t>
            </a:r>
            <a:r>
              <a:rPr lang="en-US" dirty="0" err="1"/>
              <a:t>Semibold</a:t>
            </a:r>
            <a:r>
              <a:rPr lang="en-US" dirty="0"/>
              <a:t> 20/24. </a:t>
            </a:r>
          </a:p>
          <a:p>
            <a:pPr lvl="1"/>
            <a:r>
              <a:rPr lang="en-US" dirty="0"/>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432090" y="2980724"/>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63375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041885937"/>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561972867"/>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432089"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4277544"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8123000"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791837419"/>
      </p:ext>
    </p:extLst>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66708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980724"/>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959972639"/>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676288735"/>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568744" y="4629985"/>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726875"/>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264225660"/>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568744" y="2412957"/>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568744" y="3428093"/>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568744" y="4443230"/>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568744" y="545836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888686536"/>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six rows</a:t>
            </a:r>
          </a:p>
        </p:txBody>
      </p:sp>
      <p:sp>
        <p:nvSpPr>
          <p:cNvPr id="5" name="Text Placeholder 4"/>
          <p:cNvSpPr>
            <a:spLocks noGrp="1"/>
          </p:cNvSpPr>
          <p:nvPr>
            <p:ph type="body" sz="quarter" idx="11" hasCustomPrompt="1"/>
          </p:nvPr>
        </p:nvSpPr>
        <p:spPr>
          <a:xfrm>
            <a:off x="1389459" y="1456896"/>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403101" y="2244505"/>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389459" y="2303329"/>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403101" y="3090816"/>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389459" y="3149762"/>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403101" y="3937128"/>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389459" y="3996194"/>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403101" y="4783440"/>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389459" y="4842627"/>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403101" y="5629751"/>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389459" y="5689059"/>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05779374"/>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 &amp; two columns</a:t>
            </a:r>
          </a:p>
        </p:txBody>
      </p:sp>
      <p:sp>
        <p:nvSpPr>
          <p:cNvPr id="5" name="Text Placeholder 4"/>
          <p:cNvSpPr>
            <a:spLocks noGrp="1"/>
          </p:cNvSpPr>
          <p:nvPr>
            <p:ph type="body" sz="quarter" idx="11" hasCustomPrompt="1"/>
          </p:nvPr>
        </p:nvSpPr>
        <p:spPr>
          <a:xfrm>
            <a:off x="1568744"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568744"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568744"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7379943"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7379943"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666425302"/>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 &amp; two columns</a:t>
            </a:r>
          </a:p>
        </p:txBody>
      </p:sp>
      <p:sp>
        <p:nvSpPr>
          <p:cNvPr id="5" name="Text Placeholder 4"/>
          <p:cNvSpPr>
            <a:spLocks noGrp="1"/>
          </p:cNvSpPr>
          <p:nvPr>
            <p:ph type="body" sz="quarter" idx="11" hasCustomPrompt="1"/>
          </p:nvPr>
        </p:nvSpPr>
        <p:spPr>
          <a:xfrm>
            <a:off x="1568744"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568744"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568744"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568744"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568744"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7379943"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7379943"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7379943"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7379942"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7379943"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7379942"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235265426"/>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2" y="1457323"/>
            <a:ext cx="5578933"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418643" y="2628195"/>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229350" y="2628195"/>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95890" y="1457323"/>
            <a:ext cx="5572801"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229350" y="3664463"/>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229350" y="4700731"/>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229350" y="3532700"/>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229350" y="4568967"/>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96268052"/>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418643" y="2628195"/>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03152"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7" name="Text Placeholder 4"/>
          <p:cNvSpPr>
            <a:spLocks noGrp="1"/>
          </p:cNvSpPr>
          <p:nvPr>
            <p:ph type="body" sz="quarter" idx="18" hasCustomPrompt="1"/>
          </p:nvPr>
        </p:nvSpPr>
        <p:spPr>
          <a:xfrm>
            <a:off x="4303152"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61204"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4303152"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8161204"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4303152"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8161204"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4303713"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4303713"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8161204"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8161204"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235211829"/>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2"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4369674"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8320705"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47175694"/>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3"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722617"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502659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7330565"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963454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16775368"/>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46409" y="159693"/>
            <a:ext cx="3471501" cy="871754"/>
          </a:xfrm>
          <a:prstGeom prst="rect">
            <a:avLst/>
          </a:prstGeom>
        </p:spPr>
      </p:pic>
    </p:spTree>
    <p:extLst>
      <p:ext uri="{BB962C8B-B14F-4D97-AF65-F5344CB8AC3E}">
        <p14:creationId xmlns:p14="http://schemas.microsoft.com/office/powerpoint/2010/main" val="3963458076"/>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428681" y="1457325"/>
            <a:ext cx="11344219" cy="701675"/>
          </a:xfrm>
          <a:prstGeom prst="rect">
            <a:avLst/>
          </a:prstGeom>
          <a:noFill/>
        </p:spPr>
        <p:txBody>
          <a:bodyPr lIns="0" tIns="0" rIns="0" bIns="182880" anchor="t" anchorCtr="0"/>
          <a:lstStyle>
            <a:lvl1pPr>
              <a:defRPr sz="3200" strike="noStrike" spc="-49" baseline="0">
                <a:solidFill>
                  <a:schemeClr val="bg2"/>
                </a:solidFill>
              </a:defRPr>
            </a:lvl1pPr>
          </a:lstStyle>
          <a:p>
            <a:r>
              <a:rPr lang="en-US" dirty="0"/>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442466" y="2159000"/>
            <a:ext cx="11330434" cy="553998"/>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2400" kern="1200" spc="-49" baseline="0" dirty="0">
                <a:solidFill>
                  <a:schemeClr val="bg2"/>
                </a:solidFill>
                <a:latin typeface="+mj-lt"/>
                <a:ea typeface="+mn-ea"/>
                <a:cs typeface="+mn-cs"/>
              </a:defRPr>
            </a:lvl1pPr>
            <a:lvl2pPr>
              <a:defRPr sz="1765">
                <a:solidFill>
                  <a:srgbClr val="000000"/>
                </a:solidFill>
              </a:defRPr>
            </a:lvl2pPr>
            <a:lvl3pPr>
              <a:defRPr sz="1372"/>
            </a:lvl3pPr>
            <a:lvl4pPr>
              <a:defRPr sz="1372"/>
            </a:lvl4pPr>
            <a:lvl5pPr>
              <a:defRPr sz="1029"/>
            </a:lvl5pPr>
          </a:lstStyle>
          <a:p>
            <a:pPr lvl="0"/>
            <a:r>
              <a:rPr lang="en-US" dirty="0"/>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64294" y="85724"/>
            <a:ext cx="2384426"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spTree>
    <p:extLst>
      <p:ext uri="{BB962C8B-B14F-4D97-AF65-F5344CB8AC3E}">
        <p14:creationId xmlns:p14="http://schemas.microsoft.com/office/powerpoint/2010/main" val="2304353579"/>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5334000" y="0"/>
            <a:ext cx="68580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224597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8717195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01926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Section title 1">
    <p:bg>
      <p:bgPr>
        <a:solidFill>
          <a:schemeClr val="bg1"/>
        </a:solidFill>
        <a:effectLst/>
      </p:bgPr>
    </p:bg>
    <p:spTree>
      <p:nvGrpSpPr>
        <p:cNvPr id="1" name=""/>
        <p:cNvGrpSpPr/>
        <p:nvPr/>
      </p:nvGrpSpPr>
      <p:grpSpPr>
        <a:xfrm>
          <a:off x="0" y="0"/>
          <a:ext cx="0" cy="0"/>
          <a:chOff x="0" y="0"/>
          <a:chExt cx="0" cy="0"/>
        </a:xfrm>
      </p:grpSpPr>
      <p:sp>
        <p:nvSpPr>
          <p:cNvPr id="4" name="Title 35"/>
          <p:cNvSpPr>
            <a:spLocks noGrp="1"/>
          </p:cNvSpPr>
          <p:nvPr>
            <p:ph type="title" hasCustomPrompt="1"/>
          </p:nvPr>
        </p:nvSpPr>
        <p:spPr>
          <a:xfrm>
            <a:off x="455994" y="941692"/>
            <a:ext cx="7454643" cy="3558191"/>
          </a:xfrm>
          <a:prstGeom prst="rect">
            <a:avLst/>
          </a:prstGeom>
          <a:noFill/>
        </p:spPr>
        <p:txBody>
          <a:bodyPr vert="horz" wrap="square" lIns="0" tIns="0" rIns="0" bIns="0" rtlCol="0" anchor="t" anchorCtr="0">
            <a:noAutofit/>
          </a:bodyPr>
          <a:lstStyle>
            <a:lvl1pPr>
              <a:defRPr lang="en-US" sz="4705" spc="-49" baseline="0" dirty="0">
                <a:solidFill>
                  <a:srgbClr val="000000"/>
                </a:solidFill>
              </a:defRPr>
            </a:lvl1pPr>
          </a:lstStyle>
          <a:p>
            <a:pPr marL="0" lvl="0">
              <a:lnSpc>
                <a:spcPts val="5490"/>
              </a:lnSpc>
            </a:pPr>
            <a:r>
              <a:rPr lang="en-US" dirty="0"/>
              <a:t>Section title</a:t>
            </a:r>
          </a:p>
        </p:txBody>
      </p:sp>
    </p:spTree>
    <p:extLst>
      <p:ext uri="{BB962C8B-B14F-4D97-AF65-F5344CB8AC3E}">
        <p14:creationId xmlns:p14="http://schemas.microsoft.com/office/powerpoint/2010/main" val="3169531958"/>
      </p:ext>
    </p:extLst>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6" name="Shape 6"/>
          <p:cNvSpPr>
            <a:spLocks noGrp="1"/>
          </p:cNvSpPr>
          <p:nvPr>
            <p:ph type="title"/>
          </p:nvPr>
        </p:nvSpPr>
        <p:spPr>
          <a:xfrm>
            <a:off x="449052" y="153249"/>
            <a:ext cx="10940405" cy="1192529"/>
          </a:xfrm>
          <a:prstGeom prst="rect">
            <a:avLst/>
          </a:prstGeom>
        </p:spPr>
        <p:txBody>
          <a:bodyPr/>
          <a:lstStyle/>
          <a:p>
            <a:pPr lvl="0">
              <a:defRPr sz="1800" b="0">
                <a:solidFill>
                  <a:srgbClr val="000000"/>
                </a:solidFill>
              </a:defRPr>
            </a:pPr>
            <a:r>
              <a:rPr sz="3733" b="1">
                <a:solidFill>
                  <a:srgbClr val="474746"/>
                </a:solidFill>
              </a:rPr>
              <a:t>Title Text</a:t>
            </a:r>
          </a:p>
        </p:txBody>
      </p:sp>
      <p:sp>
        <p:nvSpPr>
          <p:cNvPr id="7" name="Shape 7"/>
          <p:cNvSpPr>
            <a:spLocks noGrp="1"/>
          </p:cNvSpPr>
          <p:nvPr>
            <p:ph type="body" idx="1"/>
          </p:nvPr>
        </p:nvSpPr>
        <p:spPr>
          <a:xfrm>
            <a:off x="454123" y="1345775"/>
            <a:ext cx="10940405" cy="3698128"/>
          </a:xfrm>
          <a:prstGeom prst="rect">
            <a:avLst/>
          </a:prstGeom>
        </p:spPr>
        <p:txBody>
          <a:bodyPr/>
          <a:lstStyle>
            <a:lvl1pPr marL="457189" indent="-457189">
              <a:spcBef>
                <a:spcPts val="800"/>
              </a:spcBef>
              <a:buSzPct val="100000"/>
              <a:buFont typeface="Arial"/>
              <a:buChar char="•"/>
              <a:defRPr sz="3733">
                <a:solidFill>
                  <a:srgbClr val="595A5D"/>
                </a:solidFill>
                <a:latin typeface="Arial"/>
                <a:ea typeface="Arial"/>
                <a:cs typeface="Arial"/>
                <a:sym typeface="Arial"/>
              </a:defRPr>
            </a:lvl1pPr>
            <a:lvl2pPr marL="1142971" indent="-533387">
              <a:spcBef>
                <a:spcPts val="800"/>
              </a:spcBef>
              <a:buSzPct val="100000"/>
              <a:buFont typeface="Arial"/>
              <a:buChar char="–"/>
              <a:defRPr sz="3733">
                <a:solidFill>
                  <a:srgbClr val="595A5D"/>
                </a:solidFill>
                <a:latin typeface="Arial"/>
                <a:ea typeface="Arial"/>
                <a:cs typeface="Arial"/>
                <a:sym typeface="Arial"/>
              </a:defRPr>
            </a:lvl2pPr>
            <a:lvl3pPr marL="1693291" indent="-474121">
              <a:spcBef>
                <a:spcPts val="800"/>
              </a:spcBef>
              <a:buSzPct val="100000"/>
              <a:buFont typeface="Arial"/>
              <a:buChar char="•"/>
              <a:defRPr sz="3733">
                <a:solidFill>
                  <a:srgbClr val="595A5D"/>
                </a:solidFill>
                <a:latin typeface="Arial"/>
                <a:ea typeface="Arial"/>
                <a:cs typeface="Arial"/>
                <a:sym typeface="Arial"/>
              </a:defRPr>
            </a:lvl3pPr>
            <a:lvl4pPr marL="2362141" indent="-533387">
              <a:spcBef>
                <a:spcPts val="800"/>
              </a:spcBef>
              <a:buSzPct val="100000"/>
              <a:buFont typeface="Arial"/>
              <a:buChar char="–"/>
              <a:defRPr sz="3733">
                <a:solidFill>
                  <a:srgbClr val="595A5D"/>
                </a:solidFill>
                <a:latin typeface="Arial"/>
                <a:ea typeface="Arial"/>
                <a:cs typeface="Arial"/>
                <a:sym typeface="Arial"/>
              </a:defRPr>
            </a:lvl4pPr>
            <a:lvl5pPr marL="2971726" indent="-533387">
              <a:spcBef>
                <a:spcPts val="800"/>
              </a:spcBef>
              <a:buSzPct val="100000"/>
              <a:buFont typeface="Arial"/>
              <a:buChar char="»"/>
              <a:defRPr sz="3733">
                <a:solidFill>
                  <a:srgbClr val="595A5D"/>
                </a:solidFill>
                <a:latin typeface="Arial"/>
                <a:ea typeface="Arial"/>
                <a:cs typeface="Arial"/>
                <a:sym typeface="Arial"/>
              </a:defRPr>
            </a:lvl5pPr>
          </a:lstStyle>
          <a:p>
            <a:pPr lvl="0">
              <a:defRPr sz="1800">
                <a:solidFill>
                  <a:srgbClr val="000000"/>
                </a:solidFill>
              </a:defRPr>
            </a:pPr>
            <a:r>
              <a:rPr sz="3733">
                <a:solidFill>
                  <a:srgbClr val="595A5D"/>
                </a:solidFill>
              </a:rPr>
              <a:t>Body Level One</a:t>
            </a:r>
          </a:p>
          <a:p>
            <a:pPr lvl="1">
              <a:defRPr sz="1800">
                <a:solidFill>
                  <a:srgbClr val="000000"/>
                </a:solidFill>
              </a:defRPr>
            </a:pPr>
            <a:r>
              <a:rPr sz="3733">
                <a:solidFill>
                  <a:srgbClr val="595A5D"/>
                </a:solidFill>
              </a:rPr>
              <a:t>Body Level Two</a:t>
            </a:r>
          </a:p>
          <a:p>
            <a:pPr lvl="2">
              <a:defRPr sz="1800">
                <a:solidFill>
                  <a:srgbClr val="000000"/>
                </a:solidFill>
              </a:defRPr>
            </a:pPr>
            <a:r>
              <a:rPr sz="3733">
                <a:solidFill>
                  <a:srgbClr val="595A5D"/>
                </a:solidFill>
              </a:rPr>
              <a:t>Body Level Three</a:t>
            </a:r>
          </a:p>
          <a:p>
            <a:pPr lvl="3">
              <a:defRPr sz="1800">
                <a:solidFill>
                  <a:srgbClr val="000000"/>
                </a:solidFill>
              </a:defRPr>
            </a:pPr>
            <a:r>
              <a:rPr sz="3733">
                <a:solidFill>
                  <a:srgbClr val="595A5D"/>
                </a:solidFill>
              </a:rPr>
              <a:t>Body Level Four</a:t>
            </a:r>
          </a:p>
          <a:p>
            <a:pPr lvl="4">
              <a:defRPr sz="1800">
                <a:solidFill>
                  <a:srgbClr val="000000"/>
                </a:solidFill>
              </a:defRPr>
            </a:pPr>
            <a:r>
              <a:rPr sz="3733">
                <a:solidFill>
                  <a:srgbClr val="595A5D"/>
                </a:solidFill>
              </a:rPr>
              <a:t>Body Level Five</a:t>
            </a:r>
          </a:p>
        </p:txBody>
      </p:sp>
    </p:spTree>
    <p:extLst>
      <p:ext uri="{BB962C8B-B14F-4D97-AF65-F5344CB8AC3E}">
        <p14:creationId xmlns:p14="http://schemas.microsoft.com/office/powerpoint/2010/main" val="520665963"/>
      </p:ext>
    </p:extLst>
  </p:cSld>
  <p:clrMapOvr>
    <a:masterClrMapping/>
  </p:clrMapOvr>
  <p:transition spd="med"/>
</p:sldLayout>
</file>

<file path=ppt/slideLayouts/slideLayout67.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101" name="Shape 101"/>
          <p:cNvSpPr>
            <a:spLocks noGrp="1"/>
          </p:cNvSpPr>
          <p:nvPr>
            <p:ph type="title"/>
          </p:nvPr>
        </p:nvSpPr>
        <p:spPr>
          <a:xfrm>
            <a:off x="449052" y="153249"/>
            <a:ext cx="10940405" cy="2285153"/>
          </a:xfrm>
          <a:prstGeom prst="rect">
            <a:avLst/>
          </a:prstGeom>
        </p:spPr>
        <p:txBody>
          <a:bodyPr/>
          <a:lstStyle/>
          <a:p>
            <a:pPr lvl="0">
              <a:defRPr sz="1800" b="0">
                <a:solidFill>
                  <a:srgbClr val="000000"/>
                </a:solidFill>
              </a:defRPr>
            </a:pPr>
            <a:r>
              <a:rPr sz="3733" b="1">
                <a:solidFill>
                  <a:srgbClr val="474746"/>
                </a:solidFill>
              </a:rPr>
              <a:t>Title Text</a:t>
            </a:r>
          </a:p>
        </p:txBody>
      </p:sp>
    </p:spTree>
    <p:extLst>
      <p:ext uri="{BB962C8B-B14F-4D97-AF65-F5344CB8AC3E}">
        <p14:creationId xmlns:p14="http://schemas.microsoft.com/office/powerpoint/2010/main" val="2331767695"/>
      </p:ext>
    </p:extLst>
  </p:cSld>
  <p:clrMapOvr>
    <a:masterClrMapping/>
  </p:clrMapOvr>
  <p:transition spd="med"/>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tx2"/>
                </a:solidFill>
              </a:defRPr>
            </a:lvl1pPr>
          </a:lstStyle>
          <a:p>
            <a:r>
              <a:rPr lang="en-US">
                <a:solidFill>
                  <a:schemeClr val="tx1"/>
                </a:solidFill>
              </a:rPr>
              <a:t>Microsoft Security title</a:t>
            </a:r>
            <a:endParaRPr lang="en-US"/>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19572715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bg1"/>
                </a:solidFill>
              </a:defRPr>
            </a:lvl1pPr>
          </a:lstStyle>
          <a:p>
            <a:r>
              <a:rPr lang="en-US"/>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chemeClr val="bg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21304853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rgbClr val="000000"/>
                </a:solidFill>
              </a:defRPr>
            </a:lvl1pPr>
          </a:lstStyle>
          <a:p>
            <a:r>
              <a:rPr lang="en-US"/>
              <a:t>Azure presentation</a:t>
            </a:r>
            <a:br>
              <a:rPr lang="en-US"/>
            </a:br>
            <a:r>
              <a:rPr lang="en-US"/>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442466"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36885" y="159691"/>
            <a:ext cx="2635247"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617" y="0"/>
            <a:ext cx="5973790" cy="6858000"/>
          </a:xfrm>
          <a:prstGeom prst="rect">
            <a:avLst/>
          </a:prstGeom>
        </p:spPr>
      </p:pic>
    </p:spTree>
    <p:extLst>
      <p:ext uri="{BB962C8B-B14F-4D97-AF65-F5344CB8AC3E}">
        <p14:creationId xmlns:p14="http://schemas.microsoft.com/office/powerpoint/2010/main" val="2764488484"/>
      </p:ext>
    </p:extLst>
  </p:cSld>
  <p:clrMapOvr>
    <a:masterClrMapping/>
  </p:clrMapOvr>
  <p:transition>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a:t>Azure presentation</a:t>
            </a:r>
            <a:br>
              <a:rPr lang="en-US"/>
            </a:br>
            <a:r>
              <a:rPr lang="en-US"/>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383137" y="589416"/>
            <a:ext cx="5671978"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600946" y="859776"/>
            <a:ext cx="5148588"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820691641"/>
      </p:ext>
    </p:extLst>
  </p:cSld>
  <p:clrMapOvr>
    <a:masterClrMapping/>
  </p:clrMapOvr>
  <p:transition>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a:t>Azure presentation</a:t>
            </a:r>
            <a:br>
              <a:rPr lang="en-US"/>
            </a:br>
            <a:r>
              <a:rPr lang="en-US"/>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6229842" y="0"/>
            <a:ext cx="5962158"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111901" y="0"/>
            <a:ext cx="6080099"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Tree>
    <p:extLst>
      <p:ext uri="{BB962C8B-B14F-4D97-AF65-F5344CB8AC3E}">
        <p14:creationId xmlns:p14="http://schemas.microsoft.com/office/powerpoint/2010/main" val="148341196"/>
      </p:ext>
    </p:extLst>
  </p:cSld>
  <p:clrMapOvr>
    <a:masterClrMapping/>
  </p:clrMapOvr>
  <p:transition>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520250928"/>
      </p:ext>
    </p:extLst>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291693"/>
            <a:ext cx="11340811" cy="2544286"/>
          </a:xfrm>
        </p:spPr>
        <p:txBody>
          <a:bodyPr/>
          <a:lstStyle>
            <a:lvl1pPr>
              <a:spcBef>
                <a:spcPts val="392"/>
              </a:spcBef>
              <a:spcAft>
                <a:spcPts val="588"/>
              </a:spcAft>
              <a:defRPr sz="2400">
                <a:latin typeface="+mn-lt"/>
              </a:defRPr>
            </a:lvl1pPr>
            <a:lvl2pPr>
              <a:spcBef>
                <a:spcPts val="392"/>
              </a:spcBef>
              <a:spcAft>
                <a:spcPts val="588"/>
              </a:spcAft>
              <a:defRPr sz="2400">
                <a:latin typeface="+mn-lt"/>
              </a:defRPr>
            </a:lvl2pPr>
            <a:lvl3pPr>
              <a:spcBef>
                <a:spcPts val="392"/>
              </a:spcBef>
              <a:spcAft>
                <a:spcPts val="588"/>
              </a:spcAft>
              <a:defRPr sz="2400">
                <a:latin typeface="+mn-lt"/>
              </a:defRPr>
            </a:lvl3pPr>
            <a:lvl4pPr>
              <a:spcBef>
                <a:spcPts val="392"/>
              </a:spcBef>
              <a:spcAft>
                <a:spcPts val="588"/>
              </a:spcAft>
              <a:defRPr sz="2400">
                <a:latin typeface="+mn-lt"/>
              </a:defRPr>
            </a:lvl4pPr>
            <a:lvl5pPr>
              <a:spcBef>
                <a:spcPts val="392"/>
              </a:spcBef>
              <a:spcAft>
                <a:spcPts val="588"/>
              </a:spcAft>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144001028"/>
      </p:ext>
    </p:extLst>
  </p:cSld>
  <p:clrMapOvr>
    <a:masterClrMapping/>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051844"/>
          </a:xfrm>
        </p:spPr>
        <p:txBody>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0"/>
            <a:ext cx="12192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418643" y="5797806"/>
            <a:ext cx="11341268" cy="492443"/>
          </a:xfrm>
        </p:spPr>
        <p:txBody>
          <a:bodyPr anchor="ctr"/>
          <a:lstStyle>
            <a:lvl1pPr>
              <a:defRPr sz="20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81979072"/>
      </p:ext>
    </p:extLst>
  </p:cSld>
  <p:clrMapOvr>
    <a:masterClrMapping/>
  </p:clrMapOvr>
  <p:transition>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6229350" y="1456896"/>
            <a:ext cx="5543550"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11478266"/>
      </p:ext>
    </p:extLst>
  </p:cSld>
  <p:clrMapOvr>
    <a:masterClrMapping/>
  </p:clrMapOvr>
  <p:transition>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7"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933641158"/>
      </p:ext>
    </p:extLst>
  </p:cSld>
  <p:clrMapOvr>
    <a:masterClrMapping/>
  </p:clrMapOvr>
  <p:transition>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2"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6" y="1611250"/>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34975272"/>
      </p:ext>
    </p:extLst>
  </p:cSld>
  <p:clrMapOvr>
    <a:masterClrMapping/>
  </p:clrMapOvr>
  <p:transition>
    <p:fade/>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229350" y="1456896"/>
            <a:ext cx="5531577"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055448584"/>
      </p:ext>
    </p:extLst>
  </p:cSld>
  <p:clrMapOvr>
    <a:masterClrMapping/>
  </p:clrMapOvr>
  <p:transition>
    <p:fade/>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3 rows</a:t>
            </a:r>
          </a:p>
        </p:txBody>
      </p:sp>
      <p:sp>
        <p:nvSpPr>
          <p:cNvPr id="5" name="Text Placeholder 4"/>
          <p:cNvSpPr>
            <a:spLocks noGrp="1"/>
          </p:cNvSpPr>
          <p:nvPr>
            <p:ph type="body" sz="quarter" idx="11" hasCustomPrompt="1"/>
          </p:nvPr>
        </p:nvSpPr>
        <p:spPr>
          <a:xfrm>
            <a:off x="4078288" y="1358901"/>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816784"/>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4078288" y="4274667"/>
            <a:ext cx="7695070" cy="1224434"/>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45630453"/>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4 rows</a:t>
            </a:r>
          </a:p>
        </p:txBody>
      </p:sp>
      <p:sp>
        <p:nvSpPr>
          <p:cNvPr id="5" name="Text Placeholder 4"/>
          <p:cNvSpPr>
            <a:spLocks noGrp="1"/>
          </p:cNvSpPr>
          <p:nvPr>
            <p:ph type="body" sz="quarter" idx="11" hasCustomPrompt="1"/>
          </p:nvPr>
        </p:nvSpPr>
        <p:spPr>
          <a:xfrm>
            <a:off x="4078288" y="985704"/>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339411"/>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3693118"/>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5046824"/>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18616648"/>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6 rows</a:t>
            </a:r>
          </a:p>
        </p:txBody>
      </p:sp>
      <p:sp>
        <p:nvSpPr>
          <p:cNvPr id="5" name="Text Placeholder 4"/>
          <p:cNvSpPr>
            <a:spLocks noGrp="1"/>
          </p:cNvSpPr>
          <p:nvPr>
            <p:ph type="body" sz="quarter" idx="11" hasCustomPrompt="1"/>
          </p:nvPr>
        </p:nvSpPr>
        <p:spPr>
          <a:xfrm>
            <a:off x="4078288" y="691125"/>
            <a:ext cx="7695070" cy="822645"/>
          </a:xfrm>
        </p:spPr>
        <p:txBody>
          <a:bodyPr vert="horz" wrap="square" lIns="0" tIns="0" rIns="0" bIns="0" rtlCol="0" anchor="ctr">
            <a:noAutofit/>
          </a:bodyPr>
          <a:lstStyle>
            <a:lvl2pPr>
              <a:defRPr lang="en-US" sz="1800" b="0" dirty="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1619933"/>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2548741"/>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4078288" y="3477549"/>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440635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533516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133309132"/>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8 rows</a:t>
            </a:r>
          </a:p>
        </p:txBody>
      </p:sp>
      <p:sp>
        <p:nvSpPr>
          <p:cNvPr id="5" name="Text Placeholder 4"/>
          <p:cNvSpPr>
            <a:spLocks noGrp="1"/>
          </p:cNvSpPr>
          <p:nvPr>
            <p:ph type="body" sz="quarter" idx="11" hasCustomPrompt="1"/>
          </p:nvPr>
        </p:nvSpPr>
        <p:spPr>
          <a:xfrm>
            <a:off x="4078288" y="466348"/>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4" name="Text Placeholder 4"/>
          <p:cNvSpPr>
            <a:spLocks noGrp="1"/>
          </p:cNvSpPr>
          <p:nvPr>
            <p:ph type="body" sz="quarter" idx="15" hasCustomPrompt="1"/>
          </p:nvPr>
        </p:nvSpPr>
        <p:spPr>
          <a:xfrm>
            <a:off x="4078288" y="1216264"/>
            <a:ext cx="7695069" cy="675889"/>
          </a:xfrm>
        </p:spPr>
        <p:txBody>
          <a:bodyPr vert="horz" wrap="square" lIns="0" tIns="0" rIns="0" bIns="0" rtlCol="0" anchor="ctr">
            <a:noAutofit/>
          </a:bodyPr>
          <a:lstStyle>
            <a:lvl2pPr>
              <a:defRPr lang="en-US" sz="1600" b="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6" name="Text Placeholder 4"/>
          <p:cNvSpPr>
            <a:spLocks noGrp="1"/>
          </p:cNvSpPr>
          <p:nvPr>
            <p:ph type="body" sz="quarter" idx="17" hasCustomPrompt="1"/>
          </p:nvPr>
        </p:nvSpPr>
        <p:spPr>
          <a:xfrm>
            <a:off x="4078288" y="1966180"/>
            <a:ext cx="7695069" cy="675889"/>
          </a:xfrm>
        </p:spPr>
        <p:txBody>
          <a:bodyPr vert="horz" wrap="square" lIns="0" tIns="0" rIns="0" bIns="0" rtlCol="0" anchor="ctr">
            <a:noAutofit/>
          </a:bodyPr>
          <a:lstStyle>
            <a:lvl2pPr>
              <a:defRPr lang="en-US" sz="1600" b="0" dirty="0" smtClean="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8" name="Text Placeholder 4"/>
          <p:cNvSpPr>
            <a:spLocks noGrp="1"/>
          </p:cNvSpPr>
          <p:nvPr>
            <p:ph type="body" sz="quarter" idx="19" hasCustomPrompt="1"/>
          </p:nvPr>
        </p:nvSpPr>
        <p:spPr>
          <a:xfrm>
            <a:off x="4078288" y="2716096"/>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20" name="Text Placeholder 4"/>
          <p:cNvSpPr>
            <a:spLocks noGrp="1"/>
          </p:cNvSpPr>
          <p:nvPr>
            <p:ph type="body" sz="quarter" idx="21" hasCustomPrompt="1"/>
          </p:nvPr>
        </p:nvSpPr>
        <p:spPr>
          <a:xfrm>
            <a:off x="4078288" y="3466012"/>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4215928"/>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4078288" y="4965844"/>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4078288" y="5715763"/>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16591781"/>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378075"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rIns="0" anchor="ctr"/>
          <a:lstStyle>
            <a:lvl1pPr>
              <a:defRPr>
                <a:solidFill>
                  <a:schemeClr val="bg1"/>
                </a:solidFill>
              </a:defRPr>
            </a:lvl1pPr>
          </a:lstStyle>
          <a:p>
            <a:r>
              <a:rPr lang="en-US"/>
              <a:t>Agenda</a:t>
            </a:r>
            <a:br>
              <a:rPr lang="en-US"/>
            </a:br>
            <a:r>
              <a:rPr lang="en-US"/>
              <a:t>8 rows</a:t>
            </a:r>
          </a:p>
        </p:txBody>
      </p:sp>
      <p:sp>
        <p:nvSpPr>
          <p:cNvPr id="5" name="Text Placeholder 4"/>
          <p:cNvSpPr>
            <a:spLocks noGrp="1"/>
          </p:cNvSpPr>
          <p:nvPr>
            <p:ph type="body" sz="quarter" idx="11" hasCustomPrompt="1"/>
          </p:nvPr>
        </p:nvSpPr>
        <p:spPr>
          <a:xfrm>
            <a:off x="3619500" y="466348"/>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4" name="Text Placeholder 4"/>
          <p:cNvSpPr>
            <a:spLocks noGrp="1"/>
          </p:cNvSpPr>
          <p:nvPr>
            <p:ph type="body" sz="quarter" idx="15" hasCustomPrompt="1"/>
          </p:nvPr>
        </p:nvSpPr>
        <p:spPr>
          <a:xfrm>
            <a:off x="3619500" y="1308612"/>
            <a:ext cx="3330574"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a:t>Body copy Segoe UI Regular 14/18. The quick brown fox jumps over the lazy dog. </a:t>
            </a:r>
          </a:p>
        </p:txBody>
      </p:sp>
      <p:sp>
        <p:nvSpPr>
          <p:cNvPr id="16" name="Text Placeholder 4"/>
          <p:cNvSpPr>
            <a:spLocks noGrp="1"/>
          </p:cNvSpPr>
          <p:nvPr>
            <p:ph type="body" sz="quarter" idx="17" hasCustomPrompt="1"/>
          </p:nvPr>
        </p:nvSpPr>
        <p:spPr>
          <a:xfrm>
            <a:off x="3619500" y="2150876"/>
            <a:ext cx="3330574"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a:t>Body copy Segoe UI Regular 14/18. The quick brown fox jumps over the lazy dog. </a:t>
            </a:r>
          </a:p>
        </p:txBody>
      </p:sp>
      <p:sp>
        <p:nvSpPr>
          <p:cNvPr id="18" name="Text Placeholder 4"/>
          <p:cNvSpPr>
            <a:spLocks noGrp="1"/>
          </p:cNvSpPr>
          <p:nvPr>
            <p:ph type="body" sz="quarter" idx="19" hasCustomPrompt="1"/>
          </p:nvPr>
        </p:nvSpPr>
        <p:spPr>
          <a:xfrm>
            <a:off x="3619500" y="2993140"/>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20" name="Text Placeholder 4"/>
          <p:cNvSpPr>
            <a:spLocks noGrp="1"/>
          </p:cNvSpPr>
          <p:nvPr>
            <p:ph type="body" sz="quarter" idx="21" hasCustomPrompt="1"/>
          </p:nvPr>
        </p:nvSpPr>
        <p:spPr>
          <a:xfrm>
            <a:off x="3619500" y="3835404"/>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619500" y="4677668"/>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619500" y="5519930"/>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8331200" y="466348"/>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8331200" y="1308612"/>
            <a:ext cx="3442157"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8331200" y="2150876"/>
            <a:ext cx="3442157"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8331200" y="2993140"/>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8331200" y="3835404"/>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8331200" y="4677668"/>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8331200" y="5519930"/>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318917961"/>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468134"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592758"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418643" y="4708215"/>
            <a:ext cx="365293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418643" y="5014828"/>
            <a:ext cx="365293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4308909"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4433534"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293969"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4293969"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8159021"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8283647"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8144083"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8144083"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365432839"/>
      </p:ext>
    </p:extLst>
  </p:cSld>
  <p:clrMapOvr>
    <a:masterClrMapping/>
  </p:clrMapOvr>
  <p:transition>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9697686"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418644" y="2526646"/>
            <a:ext cx="9189910" cy="1784048"/>
          </a:xfrm>
          <a:prstGeom prst="rect">
            <a:avLst/>
          </a:prstGeom>
          <a:noFill/>
        </p:spPr>
        <p:txBody>
          <a:bodyPr vert="horz" wrap="square" lIns="0" tIns="0" rIns="0" bIns="0" rtlCol="0" anchor="ctr" anchorCtr="0">
            <a:noAutofit/>
          </a:bodyPr>
          <a:lstStyle>
            <a:lvl1pPr>
              <a:defRPr lang="en-US" sz="3600" spc="-49" baseline="0" dirty="0">
                <a:solidFill>
                  <a:schemeClr val="bg1"/>
                </a:solidFill>
              </a:defRPr>
            </a:lvl1pPr>
          </a:lstStyle>
          <a:p>
            <a:pPr marL="0" lvl="0">
              <a:lnSpc>
                <a:spcPts val="5490"/>
              </a:lnSpc>
            </a:pPr>
            <a:r>
              <a:rPr lang="en-US"/>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9697686" y="2526646"/>
            <a:ext cx="2082603"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11569483"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9697686"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10098361" y="2777952"/>
            <a:ext cx="1281254"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303411097"/>
      </p:ext>
    </p:extLst>
  </p:cSld>
  <p:clrMapOvr>
    <a:masterClrMapping/>
  </p:clrMapOvr>
  <p:transition>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7"/>
            <a:ext cx="5579310" cy="307777"/>
          </a:xfrm>
          <a:prstGeom prst="rect">
            <a:avLst/>
          </a:prstGeom>
        </p:spPr>
        <p:txBody>
          <a:bodyPr wrap="square" lIns="0" tIns="0" rIns="0" bIns="0">
            <a:spAutoFit/>
          </a:bodyPr>
          <a:lstStyle>
            <a:lvl1pPr marL="0" indent="0">
              <a:lnSpc>
                <a:spcPts val="2353"/>
              </a:lnSpc>
              <a:buNone/>
              <a:defRPr lang="en-US" sz="20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418643" y="2161629"/>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endParaRPr lang="en-US"/>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474101"/>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418643" y="3628878"/>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endParaRPr lang="en-US"/>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929012"/>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a:t>© Copyright Microsoft Corporation. All rights reserved.</a:t>
            </a:r>
          </a:p>
        </p:txBody>
      </p:sp>
    </p:spTree>
    <p:extLst>
      <p:ext uri="{BB962C8B-B14F-4D97-AF65-F5344CB8AC3E}">
        <p14:creationId xmlns:p14="http://schemas.microsoft.com/office/powerpoint/2010/main" val="1947683112"/>
      </p:ext>
    </p:extLst>
  </p:cSld>
  <p:clrMapOvr>
    <a:masterClrMapping/>
  </p:clrMapOvr>
  <p:transition>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6"/>
            <a:ext cx="5579310" cy="369332"/>
          </a:xfrm>
          <a:prstGeom prst="rect">
            <a:avLst/>
          </a:prstGeom>
        </p:spPr>
        <p:txBody>
          <a:bodyPr wrap="square" lIns="0" tIns="0" rIns="0" bIns="0" anchor="t">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268946"/>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418644" y="306804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282367"/>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418644" y="4081465"/>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418644" y="429578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418644" y="5094886"/>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418644" y="530920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85524829"/>
      </p:ext>
    </p:extLst>
  </p:cSld>
  <p:clrMapOvr>
    <a:masterClrMapping/>
  </p:clrMapOvr>
  <p:transition>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709493"/>
            <a:ext cx="5579310" cy="369332"/>
          </a:xfrm>
          <a:prstGeom prst="rect">
            <a:avLst/>
          </a:prstGeom>
        </p:spPr>
        <p:txBody>
          <a:bodyPr wrap="square" lIns="0" tIns="0" rIns="0" bIns="0" anchor="b">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422400" y="2267319"/>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422400" y="3066417"/>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422400" y="3280740"/>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422400" y="4079838"/>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422400" y="429416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422400" y="5093259"/>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422400" y="530758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a:t>© Copyright Microsoft Corporation. All rights reserved.</a:t>
            </a:r>
          </a:p>
        </p:txBody>
      </p:sp>
    </p:spTree>
    <p:extLst>
      <p:ext uri="{BB962C8B-B14F-4D97-AF65-F5344CB8AC3E}">
        <p14:creationId xmlns:p14="http://schemas.microsoft.com/office/powerpoint/2010/main" val="307464012"/>
      </p:ext>
    </p:extLst>
  </p:cSld>
  <p:clrMapOvr>
    <a:masterClrMapping/>
  </p:clrMapOvr>
  <p:transition>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11354712" cy="728448"/>
          </a:xfr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418644" y="2660048"/>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418644" y="3937131"/>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418644" y="521421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3155003"/>
      </p:ext>
    </p:extLst>
  </p:cSld>
  <p:clrMapOvr>
    <a:masterClrMapping/>
  </p:clrMapOvr>
  <p:transition>
    <p:fade/>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3" y="440494"/>
            <a:ext cx="11354714" cy="728448"/>
          </a:xfr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059165031"/>
      </p:ext>
    </p:extLst>
  </p:cSld>
  <p:clrMapOvr>
    <a:masterClrMapping/>
  </p:clrMapOvr>
  <p:transition>
    <p:fade/>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418643" y="440494"/>
            <a:ext cx="11341268" cy="728448"/>
          </a:xfrm>
        </p:spPr>
        <p:txBody>
          <a:bodyPr/>
          <a:lstStyle/>
          <a:p>
            <a:r>
              <a:rPr lang="en-US"/>
              <a:t>Click to edit Master title style</a:t>
            </a:r>
          </a:p>
        </p:txBody>
      </p:sp>
      <p:sp>
        <p:nvSpPr>
          <p:cNvPr id="4" name="Text Placeholder 3"/>
          <p:cNvSpPr>
            <a:spLocks noGrp="1"/>
          </p:cNvSpPr>
          <p:nvPr>
            <p:ph type="body" sz="quarter" idx="10" hasCustomPrompt="1"/>
          </p:nvPr>
        </p:nvSpPr>
        <p:spPr>
          <a:xfrm>
            <a:off x="418644" y="1456898"/>
            <a:ext cx="5408119" cy="615553"/>
          </a:xfrm>
          <a:prstGeom prst="rect">
            <a:avLst/>
          </a:prstGeom>
        </p:spPr>
        <p:txBody>
          <a:bodyPr wrap="square" lIns="0" tIns="0" rIns="0" bIns="0">
            <a:spAutoFit/>
          </a:bodyPr>
          <a:lstStyle>
            <a:lvl1pPr marL="0" indent="0">
              <a:lnSpc>
                <a:spcPts val="2353"/>
              </a:lnSpc>
              <a:buNone/>
              <a:defRPr sz="2400" b="0" i="0" spc="0">
                <a:solidFill>
                  <a:schemeClr val="tx1"/>
                </a:solidFill>
                <a:latin typeface="+mj-lt"/>
              </a:defRPr>
            </a:lvl1pPr>
            <a:lvl2pPr marL="224097" indent="0">
              <a:buNone/>
              <a:defRPr/>
            </a:lvl2pPr>
            <a:lvl3pPr marL="448193" indent="0">
              <a:buNone/>
              <a:defRPr/>
            </a:lvl3pPr>
            <a:lvl4pPr marL="672290" indent="0">
              <a:buNone/>
              <a:defRPr/>
            </a:lvl4pPr>
            <a:lvl5pPr marL="896386" indent="0">
              <a:buNone/>
              <a:defRPr/>
            </a:lvl5pPr>
          </a:lstStyle>
          <a:p>
            <a:pPr lvl="0"/>
            <a:r>
              <a:rPr lang="pt-BR" err="1"/>
              <a:t>Large</a:t>
            </a:r>
            <a:r>
              <a:rPr lang="pt-BR"/>
              <a:t> </a:t>
            </a:r>
            <a:r>
              <a:rPr lang="pt-BR" err="1"/>
              <a:t>subhead</a:t>
            </a:r>
            <a:r>
              <a:rPr lang="pt-BR"/>
              <a:t> Segoe UI </a:t>
            </a:r>
            <a:r>
              <a:rPr lang="pt-BR" err="1"/>
              <a:t>Semibold</a:t>
            </a:r>
            <a:r>
              <a:rPr lang="pt-BR"/>
              <a:t> Regular 20/24</a:t>
            </a:r>
            <a:endParaRPr lang="en-US"/>
          </a:p>
        </p:txBody>
      </p:sp>
      <p:sp>
        <p:nvSpPr>
          <p:cNvPr id="5" name="Text Placeholder 4"/>
          <p:cNvSpPr>
            <a:spLocks noGrp="1"/>
          </p:cNvSpPr>
          <p:nvPr>
            <p:ph type="body" sz="quarter" idx="11" hasCustomPrompt="1"/>
          </p:nvPr>
        </p:nvSpPr>
        <p:spPr>
          <a:xfrm>
            <a:off x="418643" y="2158886"/>
            <a:ext cx="5408118" cy="2339102"/>
          </a:xfrm>
          <a:prstGeom prst="rect">
            <a:avLst/>
          </a:prstGeom>
        </p:spPr>
        <p:txBody>
          <a:bodyPr lIns="0" tIns="45720" rIns="0" bIns="45720"/>
          <a:lstStyle>
            <a:lvl1pPr marL="0" indent="0">
              <a:lnSpc>
                <a:spcPct val="100000"/>
              </a:lnSpc>
              <a:spcBef>
                <a:spcPts val="0"/>
              </a:spcBef>
              <a:spcAft>
                <a:spcPts val="12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pPr lvl="0"/>
            <a:r>
              <a:rPr lang="en-US"/>
              <a:t>Body copy Segoe UI Regular 14/18. The quick brown fox jumps over the lazy dog. The quick brown fox jumps over the lazy dog. The quick brown fox jumps over the lazy dog.</a:t>
            </a:r>
          </a:p>
          <a:p>
            <a:pPr lvl="0"/>
            <a:r>
              <a:rPr lang="en-US"/>
              <a:t>Body copy Segoe UI Regular 14/18. The quick brown fox jumps over the lazy dog. The quick brown fox jumps over the lazy dog. The quick brown fox jumps over the lazy dog.</a:t>
            </a:r>
          </a:p>
          <a:p>
            <a:pPr lvl="0"/>
            <a:r>
              <a:rPr lang="en-US"/>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4444774" y="586254"/>
            <a:ext cx="7747227"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6357959" y="1699714"/>
            <a:ext cx="5834041" cy="4319326"/>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737001350"/>
      </p:ext>
    </p:extLst>
  </p:cSld>
  <p:clrMapOvr>
    <a:masterClrMapping/>
  </p:clrMapOvr>
  <p:transition>
    <p:fade/>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334447" y="586564"/>
            <a:ext cx="10869930"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2265962" y="1702827"/>
            <a:ext cx="7660076" cy="4311543"/>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587521090"/>
      </p:ext>
    </p:extLst>
  </p:cSld>
  <p:clrMapOvr>
    <a:masterClrMapping/>
  </p:clrMapOvr>
  <p:transition>
    <p:fade/>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455996" y="1950780"/>
            <a:ext cx="361837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55991"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455992" y="5947380"/>
            <a:ext cx="3618381" cy="307777"/>
          </a:xfrm>
          <a:prstGeom prst="rect">
            <a:avLst/>
          </a:prstGeom>
        </p:spPr>
        <p:txBody>
          <a:bodyPr lIns="0" tIns="0" rIns="0" bIns="0"/>
          <a:lstStyle>
            <a:lvl1pPr marL="0" indent="0">
              <a:lnSpc>
                <a:spcPct val="100000"/>
              </a:lnSpc>
              <a:spcBef>
                <a:spcPts val="882"/>
              </a:spcBef>
              <a:buFont typeface="Arial" panose="020B0604020202020204" pitchFamily="34" charset="0"/>
              <a:buNone/>
              <a:defRPr sz="10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4303152" y="1950780"/>
            <a:ext cx="360748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14044"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4303152"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8139412" y="1950780"/>
            <a:ext cx="3623051"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39413"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1313885856"/>
      </p:ext>
    </p:extLst>
  </p:cSld>
  <p:clrMapOvr>
    <a:masterClrMapping/>
  </p:clrMapOvr>
  <p:transition>
    <p:fade/>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418644" y="1457324"/>
            <a:ext cx="11343820" cy="4960181"/>
          </a:xfrm>
          <a:prstGeom prst="rect">
            <a:avLst/>
          </a:prstGeom>
        </p:spPr>
        <p:txBody>
          <a:bodyPr anchor="ctr" anchorCtr="0"/>
          <a:lstStyle>
            <a:lvl1pPr algn="ctr">
              <a:defRPr sz="24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945576104"/>
      </p:ext>
    </p:extLst>
  </p:cSld>
  <p:clrMapOvr>
    <a:masterClrMapping/>
  </p:clrMapOvr>
  <p:transition>
    <p:fade/>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p>
        </p:txBody>
      </p:sp>
      <p:sp>
        <p:nvSpPr>
          <p:cNvPr id="5" name="Text Placeholder 4"/>
          <p:cNvSpPr>
            <a:spLocks noGrp="1"/>
          </p:cNvSpPr>
          <p:nvPr>
            <p:ph type="body" sz="quarter" idx="11" hasCustomPrompt="1"/>
          </p:nvPr>
        </p:nvSpPr>
        <p:spPr>
          <a:xfrm>
            <a:off x="431095" y="2740880"/>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344578" y="2739464"/>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sz="1400">
                <a:solidFill>
                  <a:schemeClr val="tx1"/>
                </a:solidFill>
              </a:defRPr>
            </a:lvl2pPr>
            <a:lvl3pPr marL="448193" indent="0">
              <a:buNone/>
              <a:defRPr/>
            </a:lvl3pPr>
            <a:lvl4pPr marL="672290" indent="0">
              <a:buNone/>
              <a:defRPr/>
            </a:lvl4pPr>
            <a:lvl5pPr marL="896386"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6258062"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9171546"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318952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6103006"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9016490"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562569207"/>
      </p:ext>
    </p:extLst>
  </p:cSld>
  <p:clrMapOvr>
    <a:masterClrMapping/>
  </p:clrMapOvr>
  <p:transition>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two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lvl="1"/>
            <a:r>
              <a:rPr lang="en-US"/>
              <a:t>Body copy Segoe UI </a:t>
            </a:r>
            <a:r>
              <a:rPr lang="en-US" err="1"/>
              <a:t>Semibold</a:t>
            </a:r>
            <a:r>
              <a:rPr lang="en-US"/>
              <a:t> 20/24. </a:t>
            </a:r>
          </a:p>
          <a:p>
            <a:pPr lvl="1"/>
            <a:r>
              <a:rPr lang="en-US"/>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432090" y="2980724"/>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63375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04711312"/>
      </p:ext>
    </p:extLst>
  </p:cSld>
  <p:clrMapOvr>
    <a:masterClrMapping/>
  </p:clrMapOvr>
  <p:transition>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988937734"/>
      </p:ext>
    </p:extLst>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432089"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4277544"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8123000"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596906512"/>
      </p:ext>
    </p:extLst>
  </p:cSld>
  <p:clrMapOvr>
    <a:masterClrMapping/>
  </p:clrMapOvr>
  <p:transition>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66708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980724"/>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661640112"/>
      </p:ext>
    </p:extLst>
  </p:cSld>
  <p:clrMapOvr>
    <a:masterClrMapping/>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21423542"/>
      </p:ext>
    </p:extLst>
  </p:cSld>
  <p:clrMapOvr>
    <a:masterClrMapping/>
  </p:clrMapOvr>
  <p:transition>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568744" y="4629985"/>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726875"/>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70114294"/>
      </p:ext>
    </p:extLst>
  </p:cSld>
  <p:clrMapOvr>
    <a:masterClrMapping/>
  </p:clrMapOvr>
  <p:transition>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five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568744" y="2412957"/>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568744" y="3428093"/>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568744" y="4443230"/>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568744" y="545836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55539965"/>
      </p:ext>
    </p:extLst>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six rows</a:t>
            </a:r>
          </a:p>
        </p:txBody>
      </p:sp>
      <p:sp>
        <p:nvSpPr>
          <p:cNvPr id="5" name="Text Placeholder 4"/>
          <p:cNvSpPr>
            <a:spLocks noGrp="1"/>
          </p:cNvSpPr>
          <p:nvPr>
            <p:ph type="body" sz="quarter" idx="11" hasCustomPrompt="1"/>
          </p:nvPr>
        </p:nvSpPr>
        <p:spPr>
          <a:xfrm>
            <a:off x="1389459" y="1456896"/>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403101" y="2244505"/>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389459" y="2303329"/>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403101" y="3090816"/>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389459" y="3149762"/>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403101" y="3937128"/>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389459" y="3996194"/>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403101" y="4783440"/>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389459" y="4842627"/>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403101" y="5629751"/>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389459" y="5689059"/>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319336479"/>
      </p:ext>
    </p:extLst>
  </p:cSld>
  <p:clrMapOvr>
    <a:masterClrMapping/>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 &amp; two columns</a:t>
            </a:r>
          </a:p>
        </p:txBody>
      </p:sp>
      <p:sp>
        <p:nvSpPr>
          <p:cNvPr id="5" name="Text Placeholder 4"/>
          <p:cNvSpPr>
            <a:spLocks noGrp="1"/>
          </p:cNvSpPr>
          <p:nvPr>
            <p:ph type="body" sz="quarter" idx="11" hasCustomPrompt="1"/>
          </p:nvPr>
        </p:nvSpPr>
        <p:spPr>
          <a:xfrm>
            <a:off x="1568744"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568744"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568744"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7379943"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7379943"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209020008"/>
      </p:ext>
    </p:extLst>
  </p:cSld>
  <p:clrMapOvr>
    <a:masterClrMapping/>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five rows &amp; two columns</a:t>
            </a:r>
          </a:p>
        </p:txBody>
      </p:sp>
      <p:sp>
        <p:nvSpPr>
          <p:cNvPr id="5" name="Text Placeholder 4"/>
          <p:cNvSpPr>
            <a:spLocks noGrp="1"/>
          </p:cNvSpPr>
          <p:nvPr>
            <p:ph type="body" sz="quarter" idx="11" hasCustomPrompt="1"/>
          </p:nvPr>
        </p:nvSpPr>
        <p:spPr>
          <a:xfrm>
            <a:off x="1568744"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568744"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568744"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568744"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568744"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7379943"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7379943"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7379943"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7379942"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7379943"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7379942"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820563916"/>
      </p:ext>
    </p:extLst>
  </p:cSld>
  <p:clrMapOvr>
    <a:masterClrMapping/>
  </p:clrMapOvr>
  <p:transition>
    <p:fade/>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2" y="1457323"/>
            <a:ext cx="5578933"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9" name="Text Placeholder 4"/>
          <p:cNvSpPr>
            <a:spLocks noGrp="1"/>
          </p:cNvSpPr>
          <p:nvPr>
            <p:ph type="body" sz="quarter" idx="12" hasCustomPrompt="1"/>
          </p:nvPr>
        </p:nvSpPr>
        <p:spPr>
          <a:xfrm>
            <a:off x="418643" y="2628195"/>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229350" y="2628195"/>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95890" y="1457323"/>
            <a:ext cx="5572801"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229350" y="3664463"/>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229350" y="4700731"/>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229350" y="3532700"/>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229350" y="4568967"/>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833744043"/>
      </p:ext>
    </p:extLst>
  </p:cSld>
  <p:clrMapOvr>
    <a:masterClrMapping/>
  </p:clrMapOvr>
  <p:transition>
    <p:fade/>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9" name="Text Placeholder 4"/>
          <p:cNvSpPr>
            <a:spLocks noGrp="1"/>
          </p:cNvSpPr>
          <p:nvPr>
            <p:ph type="body" sz="quarter" idx="12" hasCustomPrompt="1"/>
          </p:nvPr>
        </p:nvSpPr>
        <p:spPr>
          <a:xfrm>
            <a:off x="418643" y="2628195"/>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03152"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7" name="Text Placeholder 4"/>
          <p:cNvSpPr>
            <a:spLocks noGrp="1"/>
          </p:cNvSpPr>
          <p:nvPr>
            <p:ph type="body" sz="quarter" idx="18" hasCustomPrompt="1"/>
          </p:nvPr>
        </p:nvSpPr>
        <p:spPr>
          <a:xfrm>
            <a:off x="4303152"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61204"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4303152"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8161204"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4303152"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8161204"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4303713"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4303713"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8161204"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8161204"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144177641"/>
      </p:ext>
    </p:extLst>
  </p:cSld>
  <p:clrMapOvr>
    <a:masterClrMapping/>
  </p:clrMapOvr>
  <p:transition>
    <p:fade/>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2"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4369674"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8320705"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47046860"/>
      </p:ext>
    </p:extLst>
  </p:cSld>
  <p:clrMapOvr>
    <a:masterClrMapping/>
  </p:clrMapOvr>
  <p:transition>
    <p:fade/>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3"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722617"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502659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7330565"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963454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836882262"/>
      </p:ext>
    </p:extLst>
  </p:cSld>
  <p:clrMapOvr>
    <a:masterClrMapping/>
  </p:clrMapOvr>
  <p:transition>
    <p:fade/>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46409" y="159693"/>
            <a:ext cx="3471501" cy="871754"/>
          </a:xfrm>
          <a:prstGeom prst="rect">
            <a:avLst/>
          </a:prstGeom>
        </p:spPr>
      </p:pic>
    </p:spTree>
    <p:extLst>
      <p:ext uri="{BB962C8B-B14F-4D97-AF65-F5344CB8AC3E}">
        <p14:creationId xmlns:p14="http://schemas.microsoft.com/office/powerpoint/2010/main" val="1271879180"/>
      </p:ext>
    </p:extLst>
  </p:cSld>
  <p:clrMapOvr>
    <a:masterClrMapping/>
  </p:clrMapOvr>
  <p:transition>
    <p:fade/>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428681" y="1457325"/>
            <a:ext cx="11344219" cy="701675"/>
          </a:xfrm>
          <a:prstGeom prst="rect">
            <a:avLst/>
          </a:prstGeom>
          <a:noFill/>
        </p:spPr>
        <p:txBody>
          <a:bodyPr lIns="0" tIns="0" rIns="0" bIns="182880" anchor="t" anchorCtr="0"/>
          <a:lstStyle>
            <a:lvl1pPr>
              <a:defRPr sz="3200" strike="noStrike" spc="-49" baseline="0">
                <a:solidFill>
                  <a:schemeClr val="bg2"/>
                </a:solidFill>
              </a:defRPr>
            </a:lvl1pPr>
          </a:lstStyle>
          <a:p>
            <a:r>
              <a:rPr lang="en-US"/>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442466" y="2159000"/>
            <a:ext cx="11330434" cy="553998"/>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2400" kern="1200" spc="-49" baseline="0" dirty="0">
                <a:solidFill>
                  <a:schemeClr val="bg2"/>
                </a:solidFill>
                <a:latin typeface="+mj-lt"/>
                <a:ea typeface="+mn-ea"/>
                <a:cs typeface="+mn-cs"/>
              </a:defRPr>
            </a:lvl1pPr>
            <a:lvl2pPr>
              <a:defRPr sz="1765">
                <a:solidFill>
                  <a:srgbClr val="000000"/>
                </a:solidFill>
              </a:defRPr>
            </a:lvl2pPr>
            <a:lvl3pPr>
              <a:defRPr sz="1372"/>
            </a:lvl3pPr>
            <a:lvl4pPr>
              <a:defRPr sz="1372"/>
            </a:lvl4pPr>
            <a:lvl5pPr>
              <a:defRPr sz="1029"/>
            </a:lvl5pPr>
          </a:lstStyle>
          <a:p>
            <a:pPr lvl="0"/>
            <a:r>
              <a:rPr lang="en-US"/>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64294" y="85724"/>
            <a:ext cx="2384426"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spTree>
    <p:extLst>
      <p:ext uri="{BB962C8B-B14F-4D97-AF65-F5344CB8AC3E}">
        <p14:creationId xmlns:p14="http://schemas.microsoft.com/office/powerpoint/2010/main" val="2541974147"/>
      </p:ext>
    </p:extLst>
  </p:cSld>
  <p:clrMapOvr>
    <a:masterClrMapping/>
  </p:clrMapOvr>
  <p:transition>
    <p:fade/>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userDrawn="1">
  <p:cSld name="Title square photo">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270E26-89BA-4369-9EF4-1B9EBAA3D00B}"/>
              </a:ext>
            </a:extLst>
          </p:cNvPr>
          <p:cNvSpPr/>
          <p:nvPr userDrawn="1"/>
        </p:nvSpPr>
        <p:spPr bwMode="auto">
          <a:xfrm>
            <a:off x="5334000" y="0"/>
            <a:ext cx="6858000" cy="6858000"/>
          </a:xfrm>
          <a:prstGeom prst="rect">
            <a:avLst/>
          </a:prstGeom>
          <a:solidFill>
            <a:srgbClr val="D2D2D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9" name="MS logo gray - EMF" descr="Microsoft logo, gray text version">
            <a:extLst>
              <a:ext uri="{FF2B5EF4-FFF2-40B4-BE49-F238E27FC236}">
                <a16:creationId xmlns:a16="http://schemas.microsoft.com/office/drawing/2014/main" id="{D03FE64B-525F-4B73-8C45-B4BC3BAD6A2D}"/>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10" name="Picture 9">
            <a:extLst>
              <a:ext uri="{FF2B5EF4-FFF2-40B4-BE49-F238E27FC236}">
                <a16:creationId xmlns:a16="http://schemas.microsoft.com/office/drawing/2014/main" id="{95964678-FE6C-4226-A11B-8D452DA7808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42020600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1_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40389776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818055985"/>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763056453"/>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60471616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098880"/>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83754506"/>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45147719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445081862"/>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886209458"/>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078377406"/>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0259690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613549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8.xml"/><Relationship Id="rId18" Type="http://schemas.openxmlformats.org/officeDocument/2006/relationships/slideLayout" Target="../slideLayouts/slideLayout33.xml"/><Relationship Id="rId26" Type="http://schemas.openxmlformats.org/officeDocument/2006/relationships/slideLayout" Target="../slideLayouts/slideLayout41.xml"/><Relationship Id="rId39" Type="http://schemas.openxmlformats.org/officeDocument/2006/relationships/slideLayout" Target="../slideLayouts/slideLayout54.xml"/><Relationship Id="rId3" Type="http://schemas.openxmlformats.org/officeDocument/2006/relationships/slideLayout" Target="../slideLayouts/slideLayout18.xml"/><Relationship Id="rId21" Type="http://schemas.openxmlformats.org/officeDocument/2006/relationships/slideLayout" Target="../slideLayouts/slideLayout36.xml"/><Relationship Id="rId34" Type="http://schemas.openxmlformats.org/officeDocument/2006/relationships/slideLayout" Target="../slideLayouts/slideLayout49.xml"/><Relationship Id="rId42" Type="http://schemas.openxmlformats.org/officeDocument/2006/relationships/slideLayout" Target="../slideLayouts/slideLayout57.xml"/><Relationship Id="rId47" Type="http://schemas.openxmlformats.org/officeDocument/2006/relationships/slideLayout" Target="../slideLayouts/slideLayout62.xml"/><Relationship Id="rId50" Type="http://schemas.openxmlformats.org/officeDocument/2006/relationships/slideLayout" Target="../slideLayouts/slideLayout65.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5" Type="http://schemas.openxmlformats.org/officeDocument/2006/relationships/slideLayout" Target="../slideLayouts/slideLayout40.xml"/><Relationship Id="rId33" Type="http://schemas.openxmlformats.org/officeDocument/2006/relationships/slideLayout" Target="../slideLayouts/slideLayout48.xml"/><Relationship Id="rId38" Type="http://schemas.openxmlformats.org/officeDocument/2006/relationships/slideLayout" Target="../slideLayouts/slideLayout53.xml"/><Relationship Id="rId46" Type="http://schemas.openxmlformats.org/officeDocument/2006/relationships/slideLayout" Target="../slideLayouts/slideLayout61.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slideLayout" Target="../slideLayouts/slideLayout35.xml"/><Relationship Id="rId29" Type="http://schemas.openxmlformats.org/officeDocument/2006/relationships/slideLayout" Target="../slideLayouts/slideLayout44.xml"/><Relationship Id="rId41" Type="http://schemas.openxmlformats.org/officeDocument/2006/relationships/slideLayout" Target="../slideLayouts/slideLayout56.xml"/><Relationship Id="rId54" Type="http://schemas.openxmlformats.org/officeDocument/2006/relationships/image" Target="../media/image1.png"/><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24" Type="http://schemas.openxmlformats.org/officeDocument/2006/relationships/slideLayout" Target="../slideLayouts/slideLayout39.xml"/><Relationship Id="rId32" Type="http://schemas.openxmlformats.org/officeDocument/2006/relationships/slideLayout" Target="../slideLayouts/slideLayout47.xml"/><Relationship Id="rId37" Type="http://schemas.openxmlformats.org/officeDocument/2006/relationships/slideLayout" Target="../slideLayouts/slideLayout52.xml"/><Relationship Id="rId40" Type="http://schemas.openxmlformats.org/officeDocument/2006/relationships/slideLayout" Target="../slideLayouts/slideLayout55.xml"/><Relationship Id="rId45" Type="http://schemas.openxmlformats.org/officeDocument/2006/relationships/slideLayout" Target="../slideLayouts/slideLayout60.xml"/><Relationship Id="rId53" Type="http://schemas.openxmlformats.org/officeDocument/2006/relationships/theme" Target="../theme/theme2.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23" Type="http://schemas.openxmlformats.org/officeDocument/2006/relationships/slideLayout" Target="../slideLayouts/slideLayout38.xml"/><Relationship Id="rId28" Type="http://schemas.openxmlformats.org/officeDocument/2006/relationships/slideLayout" Target="../slideLayouts/slideLayout43.xml"/><Relationship Id="rId36" Type="http://schemas.openxmlformats.org/officeDocument/2006/relationships/slideLayout" Target="../slideLayouts/slideLayout51.xml"/><Relationship Id="rId49" Type="http://schemas.openxmlformats.org/officeDocument/2006/relationships/slideLayout" Target="../slideLayouts/slideLayout64.xml"/><Relationship Id="rId10" Type="http://schemas.openxmlformats.org/officeDocument/2006/relationships/slideLayout" Target="../slideLayouts/slideLayout25.xml"/><Relationship Id="rId19" Type="http://schemas.openxmlformats.org/officeDocument/2006/relationships/slideLayout" Target="../slideLayouts/slideLayout34.xml"/><Relationship Id="rId31" Type="http://schemas.openxmlformats.org/officeDocument/2006/relationships/slideLayout" Target="../slideLayouts/slideLayout46.xml"/><Relationship Id="rId44" Type="http://schemas.openxmlformats.org/officeDocument/2006/relationships/slideLayout" Target="../slideLayouts/slideLayout59.xml"/><Relationship Id="rId52" Type="http://schemas.openxmlformats.org/officeDocument/2006/relationships/slideLayout" Target="../slideLayouts/slideLayout67.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 Id="rId22" Type="http://schemas.openxmlformats.org/officeDocument/2006/relationships/slideLayout" Target="../slideLayouts/slideLayout37.xml"/><Relationship Id="rId27" Type="http://schemas.openxmlformats.org/officeDocument/2006/relationships/slideLayout" Target="../slideLayouts/slideLayout42.xml"/><Relationship Id="rId30" Type="http://schemas.openxmlformats.org/officeDocument/2006/relationships/slideLayout" Target="../slideLayouts/slideLayout45.xml"/><Relationship Id="rId35" Type="http://schemas.openxmlformats.org/officeDocument/2006/relationships/slideLayout" Target="../slideLayouts/slideLayout50.xml"/><Relationship Id="rId43" Type="http://schemas.openxmlformats.org/officeDocument/2006/relationships/slideLayout" Target="../slideLayouts/slideLayout58.xml"/><Relationship Id="rId48" Type="http://schemas.openxmlformats.org/officeDocument/2006/relationships/slideLayout" Target="../slideLayouts/slideLayout63.xml"/><Relationship Id="rId8" Type="http://schemas.openxmlformats.org/officeDocument/2006/relationships/slideLayout" Target="../slideLayouts/slideLayout23.xml"/><Relationship Id="rId51" Type="http://schemas.openxmlformats.org/officeDocument/2006/relationships/slideLayout" Target="../slideLayouts/slideLayout6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slideLayout" Target="../slideLayouts/slideLayout80.xml"/><Relationship Id="rId18" Type="http://schemas.openxmlformats.org/officeDocument/2006/relationships/slideLayout" Target="../slideLayouts/slideLayout85.xml"/><Relationship Id="rId26" Type="http://schemas.openxmlformats.org/officeDocument/2006/relationships/slideLayout" Target="../slideLayouts/slideLayout93.xml"/><Relationship Id="rId39" Type="http://schemas.openxmlformats.org/officeDocument/2006/relationships/slideLayout" Target="../slideLayouts/slideLayout106.xml"/><Relationship Id="rId3" Type="http://schemas.openxmlformats.org/officeDocument/2006/relationships/slideLayout" Target="../slideLayouts/slideLayout70.xml"/><Relationship Id="rId21" Type="http://schemas.openxmlformats.org/officeDocument/2006/relationships/slideLayout" Target="../slideLayouts/slideLayout88.xml"/><Relationship Id="rId34" Type="http://schemas.openxmlformats.org/officeDocument/2006/relationships/slideLayout" Target="../slideLayouts/slideLayout101.xml"/><Relationship Id="rId42" Type="http://schemas.openxmlformats.org/officeDocument/2006/relationships/slideLayout" Target="../slideLayouts/slideLayout109.xml"/><Relationship Id="rId47" Type="http://schemas.openxmlformats.org/officeDocument/2006/relationships/slideLayout" Target="../slideLayouts/slideLayout114.xml"/><Relationship Id="rId7" Type="http://schemas.openxmlformats.org/officeDocument/2006/relationships/slideLayout" Target="../slideLayouts/slideLayout74.xml"/><Relationship Id="rId12" Type="http://schemas.openxmlformats.org/officeDocument/2006/relationships/slideLayout" Target="../slideLayouts/slideLayout79.xml"/><Relationship Id="rId17" Type="http://schemas.openxmlformats.org/officeDocument/2006/relationships/slideLayout" Target="../slideLayouts/slideLayout84.xml"/><Relationship Id="rId25" Type="http://schemas.openxmlformats.org/officeDocument/2006/relationships/slideLayout" Target="../slideLayouts/slideLayout92.xml"/><Relationship Id="rId33" Type="http://schemas.openxmlformats.org/officeDocument/2006/relationships/slideLayout" Target="../slideLayouts/slideLayout100.xml"/><Relationship Id="rId38" Type="http://schemas.openxmlformats.org/officeDocument/2006/relationships/slideLayout" Target="../slideLayouts/slideLayout105.xml"/><Relationship Id="rId46" Type="http://schemas.openxmlformats.org/officeDocument/2006/relationships/slideLayout" Target="../slideLayouts/slideLayout113.xml"/><Relationship Id="rId2" Type="http://schemas.openxmlformats.org/officeDocument/2006/relationships/slideLayout" Target="../slideLayouts/slideLayout69.xml"/><Relationship Id="rId16" Type="http://schemas.openxmlformats.org/officeDocument/2006/relationships/slideLayout" Target="../slideLayouts/slideLayout83.xml"/><Relationship Id="rId20" Type="http://schemas.openxmlformats.org/officeDocument/2006/relationships/slideLayout" Target="../slideLayouts/slideLayout87.xml"/><Relationship Id="rId29" Type="http://schemas.openxmlformats.org/officeDocument/2006/relationships/slideLayout" Target="../slideLayouts/slideLayout96.xml"/><Relationship Id="rId41" Type="http://schemas.openxmlformats.org/officeDocument/2006/relationships/slideLayout" Target="../slideLayouts/slideLayout108.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24" Type="http://schemas.openxmlformats.org/officeDocument/2006/relationships/slideLayout" Target="../slideLayouts/slideLayout91.xml"/><Relationship Id="rId32" Type="http://schemas.openxmlformats.org/officeDocument/2006/relationships/slideLayout" Target="../slideLayouts/slideLayout99.xml"/><Relationship Id="rId37" Type="http://schemas.openxmlformats.org/officeDocument/2006/relationships/slideLayout" Target="../slideLayouts/slideLayout104.xml"/><Relationship Id="rId40" Type="http://schemas.openxmlformats.org/officeDocument/2006/relationships/slideLayout" Target="../slideLayouts/slideLayout107.xml"/><Relationship Id="rId45" Type="http://schemas.openxmlformats.org/officeDocument/2006/relationships/slideLayout" Target="../slideLayouts/slideLayout112.xml"/><Relationship Id="rId5" Type="http://schemas.openxmlformats.org/officeDocument/2006/relationships/slideLayout" Target="../slideLayouts/slideLayout72.xml"/><Relationship Id="rId15" Type="http://schemas.openxmlformats.org/officeDocument/2006/relationships/slideLayout" Target="../slideLayouts/slideLayout82.xml"/><Relationship Id="rId23" Type="http://schemas.openxmlformats.org/officeDocument/2006/relationships/slideLayout" Target="../slideLayouts/slideLayout90.xml"/><Relationship Id="rId28" Type="http://schemas.openxmlformats.org/officeDocument/2006/relationships/slideLayout" Target="../slideLayouts/slideLayout95.xml"/><Relationship Id="rId36" Type="http://schemas.openxmlformats.org/officeDocument/2006/relationships/slideLayout" Target="../slideLayouts/slideLayout103.xml"/><Relationship Id="rId10" Type="http://schemas.openxmlformats.org/officeDocument/2006/relationships/slideLayout" Target="../slideLayouts/slideLayout77.xml"/><Relationship Id="rId19" Type="http://schemas.openxmlformats.org/officeDocument/2006/relationships/slideLayout" Target="../slideLayouts/slideLayout86.xml"/><Relationship Id="rId31" Type="http://schemas.openxmlformats.org/officeDocument/2006/relationships/slideLayout" Target="../slideLayouts/slideLayout98.xml"/><Relationship Id="rId44" Type="http://schemas.openxmlformats.org/officeDocument/2006/relationships/slideLayout" Target="../slideLayouts/slideLayout111.xml"/><Relationship Id="rId4" Type="http://schemas.openxmlformats.org/officeDocument/2006/relationships/slideLayout" Target="../slideLayouts/slideLayout71.xml"/><Relationship Id="rId9" Type="http://schemas.openxmlformats.org/officeDocument/2006/relationships/slideLayout" Target="../slideLayouts/slideLayout76.xml"/><Relationship Id="rId14" Type="http://schemas.openxmlformats.org/officeDocument/2006/relationships/slideLayout" Target="../slideLayouts/slideLayout81.xml"/><Relationship Id="rId22" Type="http://schemas.openxmlformats.org/officeDocument/2006/relationships/slideLayout" Target="../slideLayouts/slideLayout89.xml"/><Relationship Id="rId27" Type="http://schemas.openxmlformats.org/officeDocument/2006/relationships/slideLayout" Target="../slideLayouts/slideLayout94.xml"/><Relationship Id="rId30" Type="http://schemas.openxmlformats.org/officeDocument/2006/relationships/slideLayout" Target="../slideLayouts/slideLayout97.xml"/><Relationship Id="rId35" Type="http://schemas.openxmlformats.org/officeDocument/2006/relationships/slideLayout" Target="../slideLayouts/slideLayout102.xml"/><Relationship Id="rId43" Type="http://schemas.openxmlformats.org/officeDocument/2006/relationships/slideLayout" Target="../slideLayouts/slideLayout110.xml"/><Relationship Id="rId48"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1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image" Target="../media/image14.jpeg"/><Relationship Id="rId3" Type="http://schemas.openxmlformats.org/officeDocument/2006/relationships/slideLayout" Target="../slideLayouts/slideLayout118.xml"/><Relationship Id="rId7" Type="http://schemas.openxmlformats.org/officeDocument/2006/relationships/slideLayout" Target="../slideLayouts/slideLayout122.xml"/><Relationship Id="rId12" Type="http://schemas.openxmlformats.org/officeDocument/2006/relationships/theme" Target="../theme/theme5.xml"/><Relationship Id="rId2" Type="http://schemas.openxmlformats.org/officeDocument/2006/relationships/slideLayout" Target="../slideLayouts/slideLayout117.xml"/><Relationship Id="rId1" Type="http://schemas.openxmlformats.org/officeDocument/2006/relationships/slideLayout" Target="../slideLayouts/slideLayout116.xml"/><Relationship Id="rId6" Type="http://schemas.openxmlformats.org/officeDocument/2006/relationships/slideLayout" Target="../slideLayouts/slideLayout121.xml"/><Relationship Id="rId11" Type="http://schemas.openxmlformats.org/officeDocument/2006/relationships/slideLayout" Target="../slideLayouts/slideLayout126.xml"/><Relationship Id="rId5" Type="http://schemas.openxmlformats.org/officeDocument/2006/relationships/slideLayout" Target="../slideLayouts/slideLayout120.xml"/><Relationship Id="rId10" Type="http://schemas.openxmlformats.org/officeDocument/2006/relationships/slideLayout" Target="../slideLayouts/slideLayout125.xml"/><Relationship Id="rId4" Type="http://schemas.openxmlformats.org/officeDocument/2006/relationships/slideLayout" Target="../slideLayouts/slideLayout119.xml"/><Relationship Id="rId9" Type="http://schemas.openxmlformats.org/officeDocument/2006/relationships/slideLayout" Target="../slideLayouts/slideLayout1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6" name="Picture 5">
            <a:extLst>
              <a:ext uri="{FF2B5EF4-FFF2-40B4-BE49-F238E27FC236}">
                <a16:creationId xmlns:a16="http://schemas.microsoft.com/office/drawing/2014/main" id="{A03D29F2-E68B-4DFF-9A83-1D89ECD9F0F4}"/>
              </a:ext>
            </a:extLst>
          </p:cNvPr>
          <p:cNvPicPr>
            <a:picLocks noChangeAspect="1"/>
          </p:cNvPicPr>
          <p:nvPr userDrawn="1"/>
        </p:nvPicPr>
        <p:blipFill>
          <a:blip r:embed="rId17"/>
          <a:stretch>
            <a:fillRect/>
          </a:stretch>
        </p:blipFill>
        <p:spPr>
          <a:xfrm>
            <a:off x="9528561" y="6144768"/>
            <a:ext cx="2663439" cy="725194"/>
          </a:xfrm>
          <a:prstGeom prst="rect">
            <a:avLst/>
          </a:prstGeom>
        </p:spPr>
      </p:pic>
    </p:spTree>
    <p:extLst>
      <p:ext uri="{BB962C8B-B14F-4D97-AF65-F5344CB8AC3E}">
        <p14:creationId xmlns:p14="http://schemas.microsoft.com/office/powerpoint/2010/main" val="3588427678"/>
      </p:ext>
    </p:extLst>
  </p:cSld>
  <p:clrMap bg1="lt1" tx1="dk1" bg2="lt2" tx2="dk2" accent1="accent1" accent2="accent2" accent3="accent3" accent4="accent4" accent5="accent5" accent6="accent6" hlink="hlink" folHlink="folHlink"/>
  <p:sldLayoutIdLst>
    <p:sldLayoutId id="2147484610" r:id="rId1"/>
    <p:sldLayoutId id="2147484580" r:id="rId2"/>
    <p:sldLayoutId id="2147484609" r:id="rId3"/>
    <p:sldLayoutId id="2147484741" r:id="rId4"/>
    <p:sldLayoutId id="2147484240" r:id="rId5"/>
    <p:sldLayoutId id="2147484241" r:id="rId6"/>
    <p:sldLayoutId id="2147484474" r:id="rId7"/>
    <p:sldLayoutId id="2147484245" r:id="rId8"/>
    <p:sldLayoutId id="2147484247" r:id="rId9"/>
    <p:sldLayoutId id="2147484584" r:id="rId10"/>
    <p:sldLayoutId id="2147484583" r:id="rId11"/>
    <p:sldLayoutId id="2147484256" r:id="rId12"/>
    <p:sldLayoutId id="2147484257" r:id="rId13"/>
    <p:sldLayoutId id="2147484585" r:id="rId14"/>
    <p:sldLayoutId id="2147484299" r:id="rId15"/>
  </p:sldLayoutIdLst>
  <p:transition>
    <p:fade/>
  </p:transition>
  <p:hf sldNum="0" hdr="0" dt="0"/>
  <p:txStyles>
    <p:titleStyle>
      <a:lvl1pPr algn="l" defTabSz="932742" rtl="0" eaLnBrk="1" latinLnBrk="0" hangingPunct="1">
        <a:lnSpc>
          <a:spcPct val="100000"/>
        </a:lnSpc>
        <a:spcBef>
          <a:spcPct val="0"/>
        </a:spcBef>
        <a:buNone/>
        <a:defRPr lang="en-US" sz="3600" b="0" kern="1200" cap="none" spc="-50" baseline="0" dirty="0" smtClean="0">
          <a:ln w="3175">
            <a:noFill/>
          </a:ln>
          <a:gradFill>
            <a:gsLst>
              <a:gs pos="1250">
                <a:schemeClr val="tx1"/>
              </a:gs>
              <a:gs pos="100000">
                <a:schemeClr val="tx1"/>
              </a:gs>
            </a:gsLst>
            <a:lin ang="5400000" scaled="0"/>
          </a:gra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userDrawn="1">
          <p15:clr>
            <a:srgbClr val="C35EA4"/>
          </p15:clr>
        </p15:guide>
        <p15:guide id="17" pos="7313" userDrawn="1">
          <p15:clr>
            <a:srgbClr val="C35EA4"/>
          </p15:clr>
        </p15:guide>
        <p15:guide id="25" orient="horz" pos="369" userDrawn="1">
          <p15:clr>
            <a:srgbClr val="C35EA4"/>
          </p15:clr>
        </p15:guide>
        <p15:guide id="26" orient="horz" pos="3949" userDrawn="1">
          <p15:clr>
            <a:srgbClr val="C35EA4"/>
          </p15:clr>
        </p15:guide>
        <p15:guide id="27" orient="horz" pos="184" userDrawn="1">
          <p15:clr>
            <a:srgbClr val="A4A3A4"/>
          </p15:clr>
        </p15:guide>
        <p15:guide id="28" pos="185" userDrawn="1">
          <p15:clr>
            <a:srgbClr val="A4A3A4"/>
          </p15:clr>
        </p15:guide>
        <p15:guide id="29" orient="horz" pos="4135" userDrawn="1">
          <p15:clr>
            <a:srgbClr val="A4A3A4"/>
          </p15:clr>
        </p15:guide>
        <p15:guide id="30" pos="7495" userDrawn="1">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8643" y="440494"/>
            <a:ext cx="11341268" cy="680196"/>
          </a:xfrm>
          <a:prstGeom prst="rect">
            <a:avLst/>
          </a:prstGeom>
        </p:spPr>
        <p:txBody>
          <a:bodyPr vert="horz" wrap="square" lIns="0" tIns="91440" rIns="146304" bIns="91440" rtlCol="0" anchor="t">
            <a:noAutofit/>
          </a:bodyPr>
          <a:lstStyle/>
          <a:p>
            <a:r>
              <a:rPr lang="en-US" dirty="0"/>
              <a:t>Heading Segoe UI </a:t>
            </a:r>
            <a:r>
              <a:rPr lang="en-US" dirty="0" err="1"/>
              <a:t>Semibold</a:t>
            </a:r>
            <a:r>
              <a:rPr lang="en-US" dirty="0"/>
              <a:t> 28/32</a:t>
            </a:r>
          </a:p>
        </p:txBody>
      </p:sp>
      <p:sp>
        <p:nvSpPr>
          <p:cNvPr id="4" name="Text Placeholder 3"/>
          <p:cNvSpPr>
            <a:spLocks noGrp="1"/>
          </p:cNvSpPr>
          <p:nvPr>
            <p:ph type="body" idx="1"/>
          </p:nvPr>
        </p:nvSpPr>
        <p:spPr>
          <a:xfrm>
            <a:off x="418643" y="1456898"/>
            <a:ext cx="11341268" cy="2492990"/>
          </a:xfrm>
          <a:prstGeom prst="rect">
            <a:avLst/>
          </a:prstGeom>
        </p:spPr>
        <p:txBody>
          <a:bodyPr vert="horz" wrap="square" lIns="0" tIns="91440" rIns="146304" bIns="91440" rtlCol="0">
            <a:spAutoFit/>
          </a:bodyPr>
          <a:lstStyle/>
          <a:p>
            <a:pPr lvl="1"/>
            <a:r>
              <a:rPr lang="en-US" dirty="0"/>
              <a:t>Large: subhead Segoe UI Regular 20/24</a:t>
            </a:r>
          </a:p>
          <a:p>
            <a:pPr lvl="2"/>
            <a:r>
              <a:rPr lang="en-US" dirty="0"/>
              <a:t>Medium: paragraph heading Segoe UI </a:t>
            </a:r>
            <a:r>
              <a:rPr lang="en-US" dirty="0" err="1"/>
              <a:t>Semibold</a:t>
            </a:r>
            <a:r>
              <a:rPr lang="en-US" dirty="0"/>
              <a:t> 14/18</a:t>
            </a:r>
          </a:p>
          <a:p>
            <a:pPr lvl="3"/>
            <a:r>
              <a:rPr lang="en-US" dirty="0"/>
              <a:t>Medium: paragraph body copy Segoe UI Regular 14/18</a:t>
            </a:r>
          </a:p>
          <a:p>
            <a:pPr lvl="4"/>
            <a:r>
              <a:rPr lang="en-US" dirty="0"/>
              <a:t>Small: caption heading Segoe UI Bold 10/12</a:t>
            </a:r>
          </a:p>
          <a:p>
            <a:pPr lvl="6"/>
            <a:r>
              <a:rPr lang="en-US" dirty="0"/>
              <a:t>Small: caption body copy Segoe UI Regular 10/12</a:t>
            </a:r>
          </a:p>
          <a:p>
            <a:pPr lvl="6"/>
            <a:endParaRPr lang="en-US" dirty="0"/>
          </a:p>
          <a:p>
            <a:pPr lvl="6"/>
            <a:endParaRPr lang="en-US" dirty="0"/>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9114924" y="3156600"/>
            <a:ext cx="6843276" cy="530076"/>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Gray</a:t>
              </a:r>
            </a:p>
            <a:p>
              <a:pPr defTabSz="914102" fontAlgn="base">
                <a:spcBef>
                  <a:spcPct val="0"/>
                </a:spcBef>
                <a:spcAft>
                  <a:spcPts val="98"/>
                </a:spcAft>
              </a:pPr>
              <a:r>
                <a:rPr lang="en-US" sz="588" dirty="0">
                  <a:solidFill>
                    <a:schemeClr val="bg1"/>
                  </a:solidFill>
                  <a:ea typeface="Segoe UI" pitchFamily="34" charset="0"/>
                  <a:cs typeface="Segoe UI" pitchFamily="34" charset="0"/>
                </a:rPr>
                <a:t>R117 G117 B122</a:t>
              </a:r>
            </a:p>
            <a:p>
              <a:pPr defTabSz="914102" fontAlgn="base">
                <a:spcBef>
                  <a:spcPct val="0"/>
                </a:spcBef>
                <a:spcAft>
                  <a:spcPts val="98"/>
                </a:spcAft>
              </a:pPr>
              <a:r>
                <a:rPr lang="en-US" sz="588" dirty="0">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Blue-Gray</a:t>
              </a:r>
            </a:p>
            <a:p>
              <a:pPr defTabSz="914102" fontAlgn="base">
                <a:spcBef>
                  <a:spcPct val="0"/>
                </a:spcBef>
                <a:spcAft>
                  <a:spcPts val="98"/>
                </a:spcAft>
              </a:pPr>
              <a:r>
                <a:rPr lang="en-US" sz="588" dirty="0">
                  <a:solidFill>
                    <a:schemeClr val="bg1"/>
                  </a:solidFill>
                  <a:ea typeface="Segoe UI" pitchFamily="34" charset="0"/>
                  <a:cs typeface="Segoe UI" pitchFamily="34" charset="0"/>
                </a:rPr>
                <a:t>R36 G58 B94</a:t>
              </a:r>
            </a:p>
            <a:p>
              <a:pPr defTabSz="914102" fontAlgn="base">
                <a:spcBef>
                  <a:spcPct val="0"/>
                </a:spcBef>
                <a:spcAft>
                  <a:spcPts val="98"/>
                </a:spcAft>
              </a:pPr>
              <a:r>
                <a:rPr lang="en-US" sz="588" dirty="0">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Blue</a:t>
              </a:r>
            </a:p>
            <a:p>
              <a:pPr defTabSz="914102" fontAlgn="base">
                <a:spcBef>
                  <a:spcPct val="0"/>
                </a:spcBef>
                <a:spcAft>
                  <a:spcPts val="98"/>
                </a:spcAft>
              </a:pPr>
              <a:r>
                <a:rPr lang="en-US" sz="588" dirty="0">
                  <a:solidFill>
                    <a:schemeClr val="bg1"/>
                  </a:solidFill>
                  <a:ea typeface="Segoe UI" pitchFamily="34" charset="0"/>
                  <a:cs typeface="Segoe UI" pitchFamily="34" charset="0"/>
                </a:rPr>
                <a:t>R0 G120 B211</a:t>
              </a:r>
            </a:p>
            <a:p>
              <a:pPr defTabSz="914102" fontAlgn="base">
                <a:spcBef>
                  <a:spcPct val="0"/>
                </a:spcBef>
                <a:spcAft>
                  <a:spcPts val="98"/>
                </a:spcAft>
              </a:pPr>
              <a:r>
                <a:rPr lang="en-US" sz="588" dirty="0">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Black</a:t>
                </a:r>
              </a:p>
              <a:p>
                <a:pPr defTabSz="914102" fontAlgn="base">
                  <a:spcBef>
                    <a:spcPct val="0"/>
                  </a:spcBef>
                  <a:spcAft>
                    <a:spcPts val="98"/>
                  </a:spcAft>
                </a:pPr>
                <a:r>
                  <a:rPr lang="en-US" sz="588" dirty="0">
                    <a:solidFill>
                      <a:schemeClr val="bg1"/>
                    </a:solidFill>
                    <a:ea typeface="Segoe UI" pitchFamily="34" charset="0"/>
                    <a:cs typeface="Segoe UI" pitchFamily="34" charset="0"/>
                  </a:rPr>
                  <a:t>R0 G0 B0</a:t>
                </a:r>
              </a:p>
              <a:p>
                <a:pPr defTabSz="914102" fontAlgn="base">
                  <a:spcBef>
                    <a:spcPct val="0"/>
                  </a:spcBef>
                  <a:spcAft>
                    <a:spcPts val="98"/>
                  </a:spcAft>
                </a:pPr>
                <a:r>
                  <a:rPr lang="en-US" sz="588" dirty="0">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tx1"/>
                    </a:solidFill>
                    <a:ea typeface="Segoe UI" pitchFamily="34" charset="0"/>
                    <a:cs typeface="Segoe UI" pitchFamily="34" charset="0"/>
                  </a:rPr>
                  <a:t>White</a:t>
                </a:r>
              </a:p>
              <a:p>
                <a:pPr defTabSz="914102" fontAlgn="base">
                  <a:spcBef>
                    <a:spcPct val="0"/>
                  </a:spcBef>
                  <a:spcAft>
                    <a:spcPts val="98"/>
                  </a:spcAft>
                </a:pPr>
                <a:r>
                  <a:rPr lang="en-US" sz="588" dirty="0">
                    <a:solidFill>
                      <a:schemeClr val="tx1"/>
                    </a:solidFill>
                    <a:ea typeface="Segoe UI" pitchFamily="34" charset="0"/>
                    <a:cs typeface="Segoe UI" pitchFamily="34" charset="0"/>
                  </a:rPr>
                  <a:t>R255 G255 B255</a:t>
                </a:r>
              </a:p>
              <a:p>
                <a:pPr defTabSz="914102" fontAlgn="base">
                  <a:spcBef>
                    <a:spcPct val="0"/>
                  </a:spcBef>
                  <a:spcAft>
                    <a:spcPts val="98"/>
                  </a:spcAft>
                </a:pPr>
                <a:r>
                  <a:rPr lang="en-US" sz="588" dirty="0">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8146AE93-787B-42C7-998B-94945CCDB245}"/>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12" name="Text Placeholder 3">
            <a:extLst>
              <a:ext uri="{FF2B5EF4-FFF2-40B4-BE49-F238E27FC236}">
                <a16:creationId xmlns:a16="http://schemas.microsoft.com/office/drawing/2014/main" id="{322D9ECE-2F8A-41BF-B932-3CBFEE52CFCD}"/>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0" name="GRID" hidden="1">
            <a:extLst>
              <a:ext uri="{FF2B5EF4-FFF2-40B4-BE49-F238E27FC236}">
                <a16:creationId xmlns:a16="http://schemas.microsoft.com/office/drawing/2014/main" id="{22E0827B-BC1A-44E2-8096-61C3B6CE9235}"/>
              </a:ext>
            </a:extLst>
          </p:cNvPr>
          <p:cNvGrpSpPr/>
          <p:nvPr userDrawn="1"/>
        </p:nvGrpSpPr>
        <p:grpSpPr>
          <a:xfrm>
            <a:off x="0" y="0"/>
            <a:ext cx="12192000" cy="6858000"/>
            <a:chOff x="0" y="0"/>
            <a:chExt cx="12192000" cy="6858000"/>
          </a:xfrm>
        </p:grpSpPr>
        <p:cxnSp>
          <p:nvCxnSpPr>
            <p:cNvPr id="21" name="Straight Connector 20">
              <a:extLst>
                <a:ext uri="{FF2B5EF4-FFF2-40B4-BE49-F238E27FC236}">
                  <a16:creationId xmlns:a16="http://schemas.microsoft.com/office/drawing/2014/main" id="{9BECC4A3-5E56-46AB-B66A-24DB6F63C4FD}"/>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D5DED18-B8E3-4E64-A2F9-AC876A45E950}"/>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27B2490-4E01-419B-9E15-AB1014C5585F}"/>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51B5F87-CB60-4C61-B0D4-0C5801F71D24}"/>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E5640D5-10AB-40EE-95AF-87579AFDE0EA}"/>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08585DA-510F-494E-A9B7-254EB9BECF52}"/>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4731B3-644F-4E37-BA44-ADA1DF75E384}"/>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91E010D-3645-4CAF-8CA0-B22C9B4B1698}"/>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5057B69-9FBE-4155-9F90-BAA01449C7BA}"/>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DE02459-2825-4AA0-ABEC-7CBA2298C3B4}"/>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0039303-4947-41C2-AF95-B60F1C0EE653}"/>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F4ED6F-ADD8-4311-BC08-B50F06C11267}"/>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E052927-2CE4-4E87-B2F1-BDFB8CA825C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DC82426-ED22-418B-ADE0-D8A3C728E805}"/>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014786F-E497-4601-8EC7-5FBC624548C9}"/>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AD541AA-9B42-4318-8260-D19740D5CD48}"/>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459E5E3-4E7C-47AD-BAF6-D40C808B2421}"/>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A1745E5-301B-48E7-8AF3-6A4652362C3A}"/>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9AB3D5-A967-4468-A455-A376CD1DD0C4}"/>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A267528-5387-4DC7-BAE0-D023B941FE78}"/>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9BB4ECA-5958-471D-86B9-8531F578F149}"/>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FF77FE5-11E6-43DC-B99C-F2ADB26E464D}"/>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83F4A49-6A1D-4AB4-AECB-710DE98015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51C4FE-249A-44AE-A18C-E773AE76FB19}"/>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69E0E17-D8D3-4E4D-A7FE-9AFD470BD3AA}"/>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82DB94-9146-431A-9B8B-6AAC6E76B64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BCC82BA-674A-4BBC-ABA5-68B4AD3D5A19}"/>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9F537F4-3DB2-485E-ACC0-65F639F316D4}"/>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220F975-3D71-49A3-8F00-3F6BCE4F0935}"/>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489FD55E-813F-4122-8C22-3E1162867774}"/>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E35D2CB-8F27-4A92-9C8D-7A79F0B183C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0F3267F-CE5D-4883-86D0-FD7425671761}"/>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0F4D088-BD82-4E16-B541-B869789E8801}"/>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33D50B9-9DE7-460E-91A2-05019D97564F}"/>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7688798E-233A-4099-B60A-EBD1052094FF}"/>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B46B5817-534B-4451-9E77-9425BB016BAC}"/>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57" name="Picture 56">
            <a:extLst>
              <a:ext uri="{FF2B5EF4-FFF2-40B4-BE49-F238E27FC236}">
                <a16:creationId xmlns:a16="http://schemas.microsoft.com/office/drawing/2014/main" id="{46C230A1-922A-4C12-81A7-34B9036091CA}"/>
              </a:ext>
            </a:extLst>
          </p:cNvPr>
          <p:cNvPicPr>
            <a:picLocks noChangeAspect="1"/>
          </p:cNvPicPr>
          <p:nvPr userDrawn="1"/>
        </p:nvPicPr>
        <p:blipFill>
          <a:blip r:embed="rId54"/>
          <a:stretch>
            <a:fillRect/>
          </a:stretch>
        </p:blipFill>
        <p:spPr>
          <a:xfrm>
            <a:off x="9528561" y="6144768"/>
            <a:ext cx="2663439" cy="725194"/>
          </a:xfrm>
          <a:prstGeom prst="rect">
            <a:avLst/>
          </a:prstGeom>
        </p:spPr>
      </p:pic>
    </p:spTree>
    <p:extLst>
      <p:ext uri="{BB962C8B-B14F-4D97-AF65-F5344CB8AC3E}">
        <p14:creationId xmlns:p14="http://schemas.microsoft.com/office/powerpoint/2010/main" val="1882394868"/>
      </p:ext>
    </p:extLst>
  </p:cSld>
  <p:clrMap bg1="lt1" tx1="dk1" bg2="lt2" tx2="dk2" accent1="accent1" accent2="accent2" accent3="accent3" accent4="accent4" accent5="accent5" accent6="accent6" hlink="hlink" folHlink="folHlink"/>
  <p:sldLayoutIdLst>
    <p:sldLayoutId id="2147484819" r:id="rId1"/>
    <p:sldLayoutId id="2147484820" r:id="rId2"/>
    <p:sldLayoutId id="2147484821" r:id="rId3"/>
    <p:sldLayoutId id="2147484822" r:id="rId4"/>
    <p:sldLayoutId id="2147484823" r:id="rId5"/>
    <p:sldLayoutId id="2147484824" r:id="rId6"/>
    <p:sldLayoutId id="2147484825" r:id="rId7"/>
    <p:sldLayoutId id="2147484826" r:id="rId8"/>
    <p:sldLayoutId id="2147484827" r:id="rId9"/>
    <p:sldLayoutId id="2147484828" r:id="rId10"/>
    <p:sldLayoutId id="2147484829" r:id="rId11"/>
    <p:sldLayoutId id="2147484830" r:id="rId12"/>
    <p:sldLayoutId id="2147484831" r:id="rId13"/>
    <p:sldLayoutId id="2147484832" r:id="rId14"/>
    <p:sldLayoutId id="2147484833" r:id="rId15"/>
    <p:sldLayoutId id="2147484834" r:id="rId16"/>
    <p:sldLayoutId id="2147484835" r:id="rId17"/>
    <p:sldLayoutId id="2147484836" r:id="rId18"/>
    <p:sldLayoutId id="2147484837" r:id="rId19"/>
    <p:sldLayoutId id="2147484838" r:id="rId20"/>
    <p:sldLayoutId id="2147484839" r:id="rId21"/>
    <p:sldLayoutId id="2147484840" r:id="rId22"/>
    <p:sldLayoutId id="2147484841" r:id="rId23"/>
    <p:sldLayoutId id="2147484842" r:id="rId24"/>
    <p:sldLayoutId id="2147484843" r:id="rId25"/>
    <p:sldLayoutId id="2147484844" r:id="rId26"/>
    <p:sldLayoutId id="2147484845" r:id="rId27"/>
    <p:sldLayoutId id="2147484846" r:id="rId28"/>
    <p:sldLayoutId id="2147484847" r:id="rId29"/>
    <p:sldLayoutId id="2147484848" r:id="rId30"/>
    <p:sldLayoutId id="2147484849" r:id="rId31"/>
    <p:sldLayoutId id="2147484794" r:id="rId32"/>
    <p:sldLayoutId id="2147484795" r:id="rId33"/>
    <p:sldLayoutId id="2147484796" r:id="rId34"/>
    <p:sldLayoutId id="2147484797" r:id="rId35"/>
    <p:sldLayoutId id="2147484798" r:id="rId36"/>
    <p:sldLayoutId id="2147484799" r:id="rId37"/>
    <p:sldLayoutId id="2147484800" r:id="rId38"/>
    <p:sldLayoutId id="2147484801" r:id="rId39"/>
    <p:sldLayoutId id="2147484802" r:id="rId40"/>
    <p:sldLayoutId id="2147484803" r:id="rId41"/>
    <p:sldLayoutId id="2147484804" r:id="rId42"/>
    <p:sldLayoutId id="2147484805" r:id="rId43"/>
    <p:sldLayoutId id="2147484806" r:id="rId44"/>
    <p:sldLayoutId id="2147484807" r:id="rId45"/>
    <p:sldLayoutId id="2147484808" r:id="rId46"/>
    <p:sldLayoutId id="2147484809" r:id="rId47"/>
    <p:sldLayoutId id="2147484810" r:id="rId48"/>
    <p:sldLayoutId id="2147484811" r:id="rId49"/>
    <p:sldLayoutId id="2147484814" r:id="rId50"/>
    <p:sldLayoutId id="2147484862" r:id="rId51"/>
    <p:sldLayoutId id="2147484863" r:id="rId52"/>
  </p:sldLayoutIdLst>
  <p:transition>
    <p:fade/>
  </p:transition>
  <p:hf sldNum="0" hdr="0" dt="0"/>
  <p:txStyles>
    <p:titleStyle>
      <a:lvl1pPr algn="l" defTabSz="914367" rtl="0" eaLnBrk="1" latinLnBrk="0" hangingPunct="1">
        <a:lnSpc>
          <a:spcPct val="90000"/>
        </a:lnSpc>
        <a:spcBef>
          <a:spcPct val="0"/>
        </a:spcBef>
        <a:buNone/>
        <a:defRPr lang="en-US" sz="3200" b="0" kern="1200" cap="none" spc="-49" baseline="0" dirty="0" smtClean="0">
          <a:ln w="3175">
            <a:noFill/>
          </a:ln>
          <a:solidFill>
            <a:srgbClr val="000000"/>
          </a:solidFill>
          <a:effectLst/>
          <a:latin typeface="+mj-lt"/>
          <a:ea typeface="+mn-ea"/>
          <a:cs typeface="Segoe UI" pitchFamily="34" charset="0"/>
        </a:defRPr>
      </a:lvl1pPr>
    </p:titleStyle>
    <p:body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p:bodyStyle>
    <p:other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userDrawn="1">
          <p15:clr>
            <a:srgbClr val="C35EA4"/>
          </p15:clr>
        </p15:guide>
        <p15:guide id="57" pos="7313" userDrawn="1">
          <p15:clr>
            <a:srgbClr val="C35EA4"/>
          </p15:clr>
        </p15:guide>
        <p15:guide id="58" orient="horz" pos="369" userDrawn="1">
          <p15:clr>
            <a:srgbClr val="C35EA4"/>
          </p15:clr>
        </p15:guide>
        <p15:guide id="59" orient="horz" pos="3949" userDrawn="1">
          <p15:clr>
            <a:srgbClr val="C35EA4"/>
          </p15:clr>
        </p15:guide>
        <p15:guide id="60" orient="horz" pos="184" userDrawn="1">
          <p15:clr>
            <a:srgbClr val="A4A3A4"/>
          </p15:clr>
        </p15:guide>
        <p15:guide id="61" pos="185" userDrawn="1">
          <p15:clr>
            <a:srgbClr val="A4A3A4"/>
          </p15:clr>
        </p15:guide>
        <p15:guide id="62" orient="horz" pos="4135" userDrawn="1">
          <p15:clr>
            <a:srgbClr val="A4A3A4"/>
          </p15:clr>
        </p15:guide>
        <p15:guide id="63" pos="7495" userDrawn="1">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8643" y="440494"/>
            <a:ext cx="11341268" cy="680196"/>
          </a:xfrm>
          <a:prstGeom prst="rect">
            <a:avLst/>
          </a:prstGeom>
        </p:spPr>
        <p:txBody>
          <a:bodyPr vert="horz" wrap="square" lIns="0" tIns="91440" rIns="146304" bIns="91440" rtlCol="0" anchor="t">
            <a:noAutofit/>
          </a:bodyPr>
          <a:lstStyle/>
          <a:p>
            <a:r>
              <a:rPr lang="en-US"/>
              <a:t>Heading Segoe UI </a:t>
            </a:r>
            <a:r>
              <a:rPr lang="en-US" err="1"/>
              <a:t>Semibold</a:t>
            </a:r>
            <a:r>
              <a:rPr lang="en-US"/>
              <a:t> 28/32</a:t>
            </a:r>
          </a:p>
        </p:txBody>
      </p:sp>
      <p:sp>
        <p:nvSpPr>
          <p:cNvPr id="4" name="Text Placeholder 3"/>
          <p:cNvSpPr>
            <a:spLocks noGrp="1"/>
          </p:cNvSpPr>
          <p:nvPr>
            <p:ph type="body" idx="1"/>
          </p:nvPr>
        </p:nvSpPr>
        <p:spPr>
          <a:xfrm>
            <a:off x="418643" y="1456898"/>
            <a:ext cx="11341268" cy="2492990"/>
          </a:xfrm>
          <a:prstGeom prst="rect">
            <a:avLst/>
          </a:prstGeom>
        </p:spPr>
        <p:txBody>
          <a:bodyPr vert="horz" wrap="square" lIns="0" tIns="91440" rIns="146304" bIns="91440" rtlCol="0">
            <a:spAutoFit/>
          </a:bodyPr>
          <a:lstStyle/>
          <a:p>
            <a:pPr lvl="1"/>
            <a:r>
              <a:rPr lang="en-US"/>
              <a:t>Large: subhead Segoe UI Regular 20/24</a:t>
            </a:r>
          </a:p>
          <a:p>
            <a:pPr lvl="2"/>
            <a:r>
              <a:rPr lang="en-US"/>
              <a:t>Medium: paragraph heading Segoe UI </a:t>
            </a:r>
            <a:r>
              <a:rPr lang="en-US" err="1"/>
              <a:t>Semibold</a:t>
            </a:r>
            <a:r>
              <a:rPr lang="en-US"/>
              <a:t> 14/18</a:t>
            </a:r>
          </a:p>
          <a:p>
            <a:pPr lvl="3"/>
            <a:r>
              <a:rPr lang="en-US"/>
              <a:t>Medium: paragraph body copy Segoe UI Regular 14/18</a:t>
            </a:r>
          </a:p>
          <a:p>
            <a:pPr lvl="4"/>
            <a:r>
              <a:rPr lang="en-US"/>
              <a:t>Small: caption heading Segoe UI Bold 10/12</a:t>
            </a:r>
          </a:p>
          <a:p>
            <a:pPr lvl="6"/>
            <a:r>
              <a:rPr lang="en-US"/>
              <a:t>Small: caption body copy Segoe UI Regular 10/12</a:t>
            </a:r>
          </a:p>
          <a:p>
            <a:pPr lvl="6"/>
            <a:endParaRPr lang="en-US"/>
          </a:p>
          <a:p>
            <a:pPr lvl="6"/>
            <a:endParaRPr lang="en-US"/>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9114924" y="3156600"/>
            <a:ext cx="6843276" cy="530076"/>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Gray</a:t>
              </a:r>
            </a:p>
            <a:p>
              <a:pPr defTabSz="914102" fontAlgn="base">
                <a:spcBef>
                  <a:spcPct val="0"/>
                </a:spcBef>
                <a:spcAft>
                  <a:spcPts val="98"/>
                </a:spcAft>
              </a:pPr>
              <a:r>
                <a:rPr lang="en-US" sz="588">
                  <a:solidFill>
                    <a:schemeClr val="bg1"/>
                  </a:solidFill>
                  <a:ea typeface="Segoe UI" pitchFamily="34" charset="0"/>
                  <a:cs typeface="Segoe UI" pitchFamily="34" charset="0"/>
                </a:rPr>
                <a:t>R117 G117 B122</a:t>
              </a:r>
            </a:p>
            <a:p>
              <a:pPr defTabSz="914102" fontAlgn="base">
                <a:spcBef>
                  <a:spcPct val="0"/>
                </a:spcBef>
                <a:spcAft>
                  <a:spcPts val="98"/>
                </a:spcAft>
              </a:pPr>
              <a:r>
                <a:rPr lang="en-US" sz="588">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Blue-Gray</a:t>
              </a:r>
            </a:p>
            <a:p>
              <a:pPr defTabSz="914102" fontAlgn="base">
                <a:spcBef>
                  <a:spcPct val="0"/>
                </a:spcBef>
                <a:spcAft>
                  <a:spcPts val="98"/>
                </a:spcAft>
              </a:pPr>
              <a:r>
                <a:rPr lang="en-US" sz="588">
                  <a:solidFill>
                    <a:schemeClr val="bg1"/>
                  </a:solidFill>
                  <a:ea typeface="Segoe UI" pitchFamily="34" charset="0"/>
                  <a:cs typeface="Segoe UI" pitchFamily="34" charset="0"/>
                </a:rPr>
                <a:t>R36 G58 B94</a:t>
              </a:r>
            </a:p>
            <a:p>
              <a:pPr defTabSz="914102" fontAlgn="base">
                <a:spcBef>
                  <a:spcPct val="0"/>
                </a:spcBef>
                <a:spcAft>
                  <a:spcPts val="98"/>
                </a:spcAft>
              </a:pPr>
              <a:r>
                <a:rPr lang="en-US" sz="588">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Blue</a:t>
              </a:r>
            </a:p>
            <a:p>
              <a:pPr defTabSz="914102" fontAlgn="base">
                <a:spcBef>
                  <a:spcPct val="0"/>
                </a:spcBef>
                <a:spcAft>
                  <a:spcPts val="98"/>
                </a:spcAft>
              </a:pPr>
              <a:r>
                <a:rPr lang="en-US" sz="588">
                  <a:solidFill>
                    <a:schemeClr val="bg1"/>
                  </a:solidFill>
                  <a:ea typeface="Segoe UI" pitchFamily="34" charset="0"/>
                  <a:cs typeface="Segoe UI" pitchFamily="34" charset="0"/>
                </a:rPr>
                <a:t>R0 G120 B211</a:t>
              </a:r>
            </a:p>
            <a:p>
              <a:pPr defTabSz="914102" fontAlgn="base">
                <a:spcBef>
                  <a:spcPct val="0"/>
                </a:spcBef>
                <a:spcAft>
                  <a:spcPts val="98"/>
                </a:spcAft>
              </a:pPr>
              <a:r>
                <a:rPr lang="en-US" sz="588">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Black</a:t>
                </a:r>
              </a:p>
              <a:p>
                <a:pPr defTabSz="914102" fontAlgn="base">
                  <a:spcBef>
                    <a:spcPct val="0"/>
                  </a:spcBef>
                  <a:spcAft>
                    <a:spcPts val="98"/>
                  </a:spcAft>
                </a:pPr>
                <a:r>
                  <a:rPr lang="en-US" sz="588">
                    <a:solidFill>
                      <a:schemeClr val="bg1"/>
                    </a:solidFill>
                    <a:ea typeface="Segoe UI" pitchFamily="34" charset="0"/>
                    <a:cs typeface="Segoe UI" pitchFamily="34" charset="0"/>
                  </a:rPr>
                  <a:t>R0 G0 B0</a:t>
                </a:r>
              </a:p>
              <a:p>
                <a:pPr defTabSz="914102" fontAlgn="base">
                  <a:spcBef>
                    <a:spcPct val="0"/>
                  </a:spcBef>
                  <a:spcAft>
                    <a:spcPts val="98"/>
                  </a:spcAft>
                </a:pPr>
                <a:r>
                  <a:rPr lang="en-US" sz="588">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tx1"/>
                    </a:solidFill>
                    <a:ea typeface="Segoe UI" pitchFamily="34" charset="0"/>
                    <a:cs typeface="Segoe UI" pitchFamily="34" charset="0"/>
                  </a:rPr>
                  <a:t>White</a:t>
                </a:r>
              </a:p>
              <a:p>
                <a:pPr defTabSz="914102" fontAlgn="base">
                  <a:spcBef>
                    <a:spcPct val="0"/>
                  </a:spcBef>
                  <a:spcAft>
                    <a:spcPts val="98"/>
                  </a:spcAft>
                </a:pPr>
                <a:r>
                  <a:rPr lang="en-US" sz="588">
                    <a:solidFill>
                      <a:schemeClr val="tx1"/>
                    </a:solidFill>
                    <a:ea typeface="Segoe UI" pitchFamily="34" charset="0"/>
                    <a:cs typeface="Segoe UI" pitchFamily="34" charset="0"/>
                  </a:rPr>
                  <a:t>R255 G255 B255</a:t>
                </a:r>
              </a:p>
              <a:p>
                <a:pPr defTabSz="914102" fontAlgn="base">
                  <a:spcBef>
                    <a:spcPct val="0"/>
                  </a:spcBef>
                  <a:spcAft>
                    <a:spcPts val="98"/>
                  </a:spcAft>
                </a:pPr>
                <a:r>
                  <a:rPr lang="en-US" sz="588">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76BB5A45-271D-4D53-BD8B-4B5CFB16FD0B}"/>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12" name="Text Placeholder 3">
            <a:extLst>
              <a:ext uri="{FF2B5EF4-FFF2-40B4-BE49-F238E27FC236}">
                <a16:creationId xmlns:a16="http://schemas.microsoft.com/office/drawing/2014/main" id="{F8A6D886-5D45-4E0C-99EE-458518DE682D}"/>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0" name="GRID" hidden="1">
            <a:extLst>
              <a:ext uri="{FF2B5EF4-FFF2-40B4-BE49-F238E27FC236}">
                <a16:creationId xmlns:a16="http://schemas.microsoft.com/office/drawing/2014/main" id="{9A9057E0-C0E0-48C4-8CFF-2A9A167A4978}"/>
              </a:ext>
            </a:extLst>
          </p:cNvPr>
          <p:cNvGrpSpPr/>
          <p:nvPr userDrawn="1"/>
        </p:nvGrpSpPr>
        <p:grpSpPr>
          <a:xfrm>
            <a:off x="0" y="0"/>
            <a:ext cx="12192000" cy="6858000"/>
            <a:chOff x="0" y="0"/>
            <a:chExt cx="12192000" cy="6858000"/>
          </a:xfrm>
        </p:grpSpPr>
        <p:cxnSp>
          <p:nvCxnSpPr>
            <p:cNvPr id="21" name="Straight Connector 20">
              <a:extLst>
                <a:ext uri="{FF2B5EF4-FFF2-40B4-BE49-F238E27FC236}">
                  <a16:creationId xmlns:a16="http://schemas.microsoft.com/office/drawing/2014/main" id="{C958B833-C2E4-43F9-8803-144479A60455}"/>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92AFA66-3E39-4ED1-A9C5-E44733888DBA}"/>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FB8CD7F-106A-47C0-84E6-4D87D89791F1}"/>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453082C-4B9C-4180-A393-1F90996BBCC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28BB0BA-322C-4D11-A556-3D9BF86D4A45}"/>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6C156BE-DC8C-4BF4-B81F-C74DC513EB0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9BBA139-D62F-4B5A-BF45-EE89C124FCF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3F55A0-D7A5-42EE-8CED-3A814F1B950A}"/>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FF3B85F-E436-4397-9EE9-422A02679469}"/>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B8B809C-724A-4BFD-B871-2DF381F59C5F}"/>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4868ED3-56B4-4176-AB07-DBE7A11DE7AC}"/>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7BD61D9-CC26-48F5-9642-A38BE5806FCA}"/>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C7AB05B-6281-4236-A529-512FB136C8D3}"/>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47EB70C-3766-4D54-9729-798BC6C8A8C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B68E69B-85CA-49D4-8D18-7D0BAFBCE3CA}"/>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1847621-191C-4F5F-B10C-EE1A6563C5E6}"/>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FF8CE86-94F5-4955-B722-93A7479A5E7F}"/>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8D91B32-338A-47AF-B026-3DB56D2EBD03}"/>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30240AE-9F68-499E-B3D4-2E3D39E9A1F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EA8C58B-863A-4ECA-BF8F-588AC338B344}"/>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60630F-5E65-425D-8FAB-DAFACF3DABEF}"/>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A63E2AD-707A-4ABE-8DD8-75AD62A0346B}"/>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26CC6ED-EE4D-4743-B5E6-AF29F7541679}"/>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5131F5D-66B1-4ED4-BEE8-87E7AFCCD0AF}"/>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42EBE24-A3A7-4CEC-9402-724C34CC4915}"/>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73EAF58-88A4-46A6-8294-D1E7ACD5314E}"/>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0C08900E-4279-40CF-B123-F7B6C3962F02}"/>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9D5A62F-7E03-4559-A54D-87BD12A56A82}"/>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11E0242-3665-4FF8-BF11-EAA64DCBDF9B}"/>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6948F96D-56FB-493B-AB4F-5CCBCC0E6E25}"/>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4AB3077C-9773-4CDC-ADCB-7950709AE74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45188AB-DB72-47FD-ACF4-45308CF5B3A6}"/>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CCE7D75-17D2-4A50-BA5E-CF3AFACE7FDD}"/>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7B0584E-229A-4276-B9AD-3A7E6F4330D1}"/>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9B275EFD-15F8-402F-9DDA-CCF1472A8145}"/>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B2B20129-936B-4BC0-874D-4BA08831922C}"/>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1333498174"/>
      </p:ext>
    </p:extLst>
  </p:cSld>
  <p:clrMap bg1="lt1" tx1="dk1" bg2="lt2" tx2="dk2" accent1="accent1" accent2="accent2" accent3="accent3" accent4="accent4" accent5="accent5" accent6="accent6" hlink="hlink" folHlink="folHlink"/>
  <p:sldLayoutIdLst>
    <p:sldLayoutId id="2147484746" r:id="rId1"/>
    <p:sldLayoutId id="2147484747" r:id="rId2"/>
    <p:sldLayoutId id="2147484748" r:id="rId3"/>
    <p:sldLayoutId id="2147484749" r:id="rId4"/>
    <p:sldLayoutId id="2147484750" r:id="rId5"/>
    <p:sldLayoutId id="2147484751" r:id="rId6"/>
    <p:sldLayoutId id="2147484753" r:id="rId7"/>
    <p:sldLayoutId id="2147484754" r:id="rId8"/>
    <p:sldLayoutId id="2147484755" r:id="rId9"/>
    <p:sldLayoutId id="2147484756" r:id="rId10"/>
    <p:sldLayoutId id="2147484757" r:id="rId11"/>
    <p:sldLayoutId id="2147484758" r:id="rId12"/>
    <p:sldLayoutId id="2147484759" r:id="rId13"/>
    <p:sldLayoutId id="2147484760" r:id="rId14"/>
    <p:sldLayoutId id="2147484761" r:id="rId15"/>
    <p:sldLayoutId id="2147484762" r:id="rId16"/>
    <p:sldLayoutId id="2147484763" r:id="rId17"/>
    <p:sldLayoutId id="2147484764" r:id="rId18"/>
    <p:sldLayoutId id="2147484765" r:id="rId19"/>
    <p:sldLayoutId id="2147484766" r:id="rId20"/>
    <p:sldLayoutId id="2147484767" r:id="rId21"/>
    <p:sldLayoutId id="2147484768" r:id="rId22"/>
    <p:sldLayoutId id="2147484769" r:id="rId23"/>
    <p:sldLayoutId id="2147484770" r:id="rId24"/>
    <p:sldLayoutId id="2147484771" r:id="rId25"/>
    <p:sldLayoutId id="2147484772" r:id="rId26"/>
    <p:sldLayoutId id="2147484773" r:id="rId27"/>
    <p:sldLayoutId id="2147484774" r:id="rId28"/>
    <p:sldLayoutId id="2147484775" r:id="rId29"/>
    <p:sldLayoutId id="2147484776" r:id="rId30"/>
    <p:sldLayoutId id="2147484777" r:id="rId31"/>
    <p:sldLayoutId id="2147484778" r:id="rId32"/>
    <p:sldLayoutId id="2147484779" r:id="rId33"/>
    <p:sldLayoutId id="2147484780" r:id="rId34"/>
    <p:sldLayoutId id="2147484781" r:id="rId35"/>
    <p:sldLayoutId id="2147484782" r:id="rId36"/>
    <p:sldLayoutId id="2147484783" r:id="rId37"/>
    <p:sldLayoutId id="2147484784" r:id="rId38"/>
    <p:sldLayoutId id="2147484785" r:id="rId39"/>
    <p:sldLayoutId id="2147484786" r:id="rId40"/>
    <p:sldLayoutId id="2147484787" r:id="rId41"/>
    <p:sldLayoutId id="2147484788" r:id="rId42"/>
    <p:sldLayoutId id="2147484789" r:id="rId43"/>
    <p:sldLayoutId id="2147484790" r:id="rId44"/>
    <p:sldLayoutId id="2147484791" r:id="rId45"/>
    <p:sldLayoutId id="2147484792" r:id="rId46"/>
    <p:sldLayoutId id="2147484793" r:id="rId47"/>
  </p:sldLayoutIdLst>
  <p:transition>
    <p:fade/>
  </p:transition>
  <p:hf sldNum="0" hdr="0" dt="0"/>
  <p:txStyles>
    <p:titleStyle>
      <a:lvl1pPr algn="l" defTabSz="914367" rtl="0" eaLnBrk="1" latinLnBrk="0" hangingPunct="1">
        <a:lnSpc>
          <a:spcPct val="90000"/>
        </a:lnSpc>
        <a:spcBef>
          <a:spcPct val="0"/>
        </a:spcBef>
        <a:buNone/>
        <a:defRPr lang="en-US" sz="3200" b="0" kern="1200" cap="none" spc="-49" baseline="0" dirty="0" smtClean="0">
          <a:ln w="3175">
            <a:noFill/>
          </a:ln>
          <a:solidFill>
            <a:srgbClr val="000000"/>
          </a:solidFill>
          <a:effectLst/>
          <a:latin typeface="+mj-lt"/>
          <a:ea typeface="+mn-ea"/>
          <a:cs typeface="Segoe UI" pitchFamily="34" charset="0"/>
        </a:defRPr>
      </a:lvl1pPr>
    </p:titleStyle>
    <p:body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p:bodyStyle>
    <p:other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userDrawn="1">
          <p15:clr>
            <a:srgbClr val="C35EA4"/>
          </p15:clr>
        </p15:guide>
        <p15:guide id="57" pos="7313" userDrawn="1">
          <p15:clr>
            <a:srgbClr val="C35EA4"/>
          </p15:clr>
        </p15:guide>
        <p15:guide id="58" orient="horz" pos="369" userDrawn="1">
          <p15:clr>
            <a:srgbClr val="C35EA4"/>
          </p15:clr>
        </p15:guide>
        <p15:guide id="59" orient="horz" pos="3949" userDrawn="1">
          <p15:clr>
            <a:srgbClr val="C35EA4"/>
          </p15:clr>
        </p15:guide>
        <p15:guide id="60" orient="horz" pos="184" userDrawn="1">
          <p15:clr>
            <a:srgbClr val="A4A3A4"/>
          </p15:clr>
        </p15:guide>
        <p15:guide id="61" pos="185" userDrawn="1">
          <p15:clr>
            <a:srgbClr val="A4A3A4"/>
          </p15:clr>
        </p15:guide>
        <p15:guide id="62" orient="horz" pos="4135" userDrawn="1">
          <p15:clr>
            <a:srgbClr val="A4A3A4"/>
          </p15:clr>
        </p15:guide>
        <p15:guide id="63" pos="7495" userDrawn="1">
          <p15:clr>
            <a:srgbClr val="A4A3A4"/>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584200"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11354276" y="6323876"/>
            <a:ext cx="291219" cy="206024"/>
          </a:xfrm>
          <a:prstGeom prst="rect">
            <a:avLst/>
          </a:prstGeom>
          <a:noFill/>
          <a:ln w="9525" algn="ctr">
            <a:noFill/>
            <a:miter lim="800000"/>
            <a:headEnd/>
            <a:tailEnd/>
          </a:ln>
          <a:effectLst/>
        </p:spPr>
        <p:txBody>
          <a:bodyPr wrap="squar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3">
                    <a:lumMod val="85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7823344" y="6322204"/>
            <a:ext cx="3544024" cy="206024"/>
          </a:xfrm>
          <a:prstGeom prst="rect">
            <a:avLst/>
          </a:prstGeom>
          <a:noFill/>
          <a:ln w="9525">
            <a:noFill/>
            <a:miter lim="800000"/>
            <a:headEnd/>
            <a:tailEnd/>
          </a:ln>
          <a:effectLst/>
        </p:spPr>
        <p:txBody>
          <a:bodyPr wrap="square" lIns="82115" tIns="41056" rIns="82115" bIns="41056" anchor="b">
            <a:spAutoFit/>
          </a:bodyPr>
          <a:lstStyle/>
          <a:p>
            <a:pPr defTabSz="814305" fontAlgn="auto">
              <a:spcBef>
                <a:spcPts val="0"/>
              </a:spcBef>
              <a:spcAft>
                <a:spcPts val="0"/>
              </a:spcAft>
              <a:defRPr/>
            </a:pPr>
            <a:r>
              <a:rPr lang="en-US" sz="8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p:nvGrpSpPr>
        <p:grpSpPr bwMode="auto">
          <a:xfrm>
            <a:off x="677386" y="6286929"/>
            <a:ext cx="453676" cy="241299"/>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95" r:id="rId1"/>
  </p:sldLayoutIdLst>
  <p:transition spd="slow">
    <p:wipe/>
  </p:transition>
  <p:hf sldNum="0" hdr="0" dt="0"/>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448"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901621290"/>
      </p:ext>
    </p:extLst>
  </p:cSld>
  <p:clrMap bg1="lt1" tx1="dk1" bg2="lt2" tx2="dk2" accent1="accent1" accent2="accent2" accent3="accent3" accent4="accent4" accent5="accent5" accent6="accent6" hlink="hlink" folHlink="folHlink"/>
  <p:sldLayoutIdLst>
    <p:sldLayoutId id="2147484851" r:id="rId1"/>
    <p:sldLayoutId id="2147484852" r:id="rId2"/>
    <p:sldLayoutId id="2147484853" r:id="rId3"/>
    <p:sldLayoutId id="2147484854" r:id="rId4"/>
    <p:sldLayoutId id="2147484855" r:id="rId5"/>
    <p:sldLayoutId id="2147484856" r:id="rId6"/>
    <p:sldLayoutId id="2147484857" r:id="rId7"/>
    <p:sldLayoutId id="2147484858" r:id="rId8"/>
    <p:sldLayoutId id="2147484859" r:id="rId9"/>
    <p:sldLayoutId id="2147484860" r:id="rId10"/>
    <p:sldLayoutId id="214748486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6.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35.xml"/><Relationship Id="rId4" Type="http://schemas.openxmlformats.org/officeDocument/2006/relationships/image" Target="../media/image21.svg"/></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7.xml"/><Relationship Id="rId6" Type="http://schemas.openxmlformats.org/officeDocument/2006/relationships/image" Target="../media/image22.png"/><Relationship Id="rId5" Type="http://schemas.openxmlformats.org/officeDocument/2006/relationships/image" Target="../media/image18.pn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27.xml"/><Relationship Id="rId4" Type="http://schemas.openxmlformats.org/officeDocument/2006/relationships/image" Target="../media/image24.svg"/></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hyperlink" Target="https://aka.ms/PairedRegions" TargetMode="External"/><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3.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8" Type="http://schemas.openxmlformats.org/officeDocument/2006/relationships/image" Target="../media/image33.svg"/><Relationship Id="rId13" Type="http://schemas.openxmlformats.org/officeDocument/2006/relationships/image" Target="../media/image38.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notesSlide" Target="../notesSlides/notesSlide10.xml"/><Relationship Id="rId1" Type="http://schemas.openxmlformats.org/officeDocument/2006/relationships/slideLayout" Target="../slideLayouts/slideLayout23.xml"/><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 Id="rId14" Type="http://schemas.openxmlformats.org/officeDocument/2006/relationships/image" Target="../media/image39.svg"/></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1.xml"/><Relationship Id="rId1" Type="http://schemas.openxmlformats.org/officeDocument/2006/relationships/slideLayout" Target="../slideLayouts/slideLayout23.xml"/><Relationship Id="rId5" Type="http://schemas.openxmlformats.org/officeDocument/2006/relationships/image" Target="../media/image42.png"/><Relationship Id="rId4" Type="http://schemas.openxmlformats.org/officeDocument/2006/relationships/image" Target="../media/image41.png"/></Relationships>
</file>

<file path=ppt/slides/_rels/slide1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23.xml"/><Relationship Id="rId4" Type="http://schemas.openxmlformats.org/officeDocument/2006/relationships/image" Target="../media/image45.png"/></Relationships>
</file>

<file path=ppt/slides/_rels/slide1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4.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6.xml"/><Relationship Id="rId1" Type="http://schemas.openxmlformats.org/officeDocument/2006/relationships/slideLayout" Target="../slideLayouts/slideLayout35.xml"/><Relationship Id="rId4" Type="http://schemas.openxmlformats.org/officeDocument/2006/relationships/image" Target="../media/image49.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28.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notesSlide" Target="../notesSlides/notesSlide18.xml"/><Relationship Id="rId1" Type="http://schemas.openxmlformats.org/officeDocument/2006/relationships/slideLayout" Target="../slideLayouts/slideLayout23.xml"/><Relationship Id="rId6" Type="http://schemas.openxmlformats.org/officeDocument/2006/relationships/image" Target="../media/image35.svg"/><Relationship Id="rId11" Type="http://schemas.openxmlformats.org/officeDocument/2006/relationships/image" Target="../media/image55.png"/><Relationship Id="rId5" Type="http://schemas.openxmlformats.org/officeDocument/2006/relationships/image" Target="../media/image50.png"/><Relationship Id="rId10" Type="http://schemas.openxmlformats.org/officeDocument/2006/relationships/image" Target="../media/image54.svg"/><Relationship Id="rId4" Type="http://schemas.openxmlformats.org/officeDocument/2006/relationships/image" Target="../media/image29.svg"/><Relationship Id="rId9" Type="http://schemas.openxmlformats.org/officeDocument/2006/relationships/image" Target="../media/image53.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3.xml"/><Relationship Id="rId4" Type="http://schemas.openxmlformats.org/officeDocument/2006/relationships/image" Target="../media/image29.svg"/></Relationships>
</file>

<file path=ppt/slides/_rels/slide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1.xml"/><Relationship Id="rId1" Type="http://schemas.openxmlformats.org/officeDocument/2006/relationships/slideLayout" Target="../slideLayouts/slideLayout23.xml"/><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6.svg"/></Relationships>
</file>

<file path=ppt/slides/_rels/slide2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2.xml"/><Relationship Id="rId1" Type="http://schemas.openxmlformats.org/officeDocument/2006/relationships/slideLayout" Target="../slideLayouts/slideLayout23.xml"/><Relationship Id="rId4" Type="http://schemas.openxmlformats.org/officeDocument/2006/relationships/image" Target="../media/image54.svg"/></Relationships>
</file>

<file path=ppt/slides/_rels/slide24.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32.png"/><Relationship Id="rId7" Type="http://schemas.openxmlformats.org/officeDocument/2006/relationships/image" Target="../media/image60.png"/><Relationship Id="rId2" Type="http://schemas.openxmlformats.org/officeDocument/2006/relationships/notesSlide" Target="../notesSlides/notesSlide23.xml"/><Relationship Id="rId1" Type="http://schemas.openxmlformats.org/officeDocument/2006/relationships/slideLayout" Target="../slideLayouts/slideLayout23.xml"/><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33.svg"/></Relationships>
</file>

<file path=ppt/slides/_rels/slide25.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30.png"/><Relationship Id="rId7" Type="http://schemas.openxmlformats.org/officeDocument/2006/relationships/image" Target="../media/image64.png"/><Relationship Id="rId2" Type="http://schemas.openxmlformats.org/officeDocument/2006/relationships/notesSlide" Target="../notesSlides/notesSlide24.xml"/><Relationship Id="rId1" Type="http://schemas.openxmlformats.org/officeDocument/2006/relationships/slideLayout" Target="../slideLayouts/slideLayout23.xml"/><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31.svg"/></Relationships>
</file>

<file path=ppt/slides/_rels/slide26.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notesSlide" Target="../notesSlides/notesSlide25.xml"/><Relationship Id="rId1" Type="http://schemas.openxmlformats.org/officeDocument/2006/relationships/slideLayout" Target="../slideLayouts/slideLayout44.xml"/><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slides/_rels/slide27.xml.rels><?xml version="1.0" encoding="UTF-8" standalone="yes"?>
<Relationships xmlns="http://schemas.openxmlformats.org/package/2006/relationships"><Relationship Id="rId8" Type="http://schemas.openxmlformats.org/officeDocument/2006/relationships/image" Target="../media/image75.svg"/><Relationship Id="rId3" Type="http://schemas.openxmlformats.org/officeDocument/2006/relationships/image" Target="../media/image72.png"/><Relationship Id="rId7" Type="http://schemas.openxmlformats.org/officeDocument/2006/relationships/image" Target="../media/image74.png"/><Relationship Id="rId2" Type="http://schemas.openxmlformats.org/officeDocument/2006/relationships/notesSlide" Target="../notesSlides/notesSlide26.xml"/><Relationship Id="rId1" Type="http://schemas.openxmlformats.org/officeDocument/2006/relationships/slideLayout" Target="../slideLayouts/slideLayout21.xml"/><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77.svg"/><Relationship Id="rId4" Type="http://schemas.openxmlformats.org/officeDocument/2006/relationships/image" Target="../media/image73.svg"/><Relationship Id="rId9" Type="http://schemas.openxmlformats.org/officeDocument/2006/relationships/image" Target="../media/image76.png"/></Relationships>
</file>

<file path=ppt/slides/_rels/slide2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27.xml"/><Relationship Id="rId1" Type="http://schemas.openxmlformats.org/officeDocument/2006/relationships/slideLayout" Target="../slideLayouts/slideLayout23.xml"/><Relationship Id="rId4" Type="http://schemas.openxmlformats.org/officeDocument/2006/relationships/image" Target="../media/image79.svg"/></Relationships>
</file>

<file path=ppt/slides/_rels/slide29.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8.xml"/><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9.xml"/><Relationship Id="rId1" Type="http://schemas.openxmlformats.org/officeDocument/2006/relationships/slideLayout" Target="../slideLayouts/slideLayout66.xml"/><Relationship Id="rId4" Type="http://schemas.openxmlformats.org/officeDocument/2006/relationships/image" Target="../media/image82.png"/></Relationships>
</file>

<file path=ppt/slides/_rels/slide3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0.xml"/><Relationship Id="rId1" Type="http://schemas.openxmlformats.org/officeDocument/2006/relationships/slideLayout" Target="../slideLayouts/slideLayout66.xml"/></Relationships>
</file>

<file path=ppt/slides/_rels/slide3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3.jpg"/><Relationship Id="rId1" Type="http://schemas.openxmlformats.org/officeDocument/2006/relationships/slideLayout" Target="../slideLayouts/slideLayout67.xml"/></Relationships>
</file>

<file path=ppt/slides/_rels/slide33.xml.rels><?xml version="1.0" encoding="UTF-8" standalone="yes"?>
<Relationships xmlns="http://schemas.openxmlformats.org/package/2006/relationships"><Relationship Id="rId2" Type="http://schemas.openxmlformats.org/officeDocument/2006/relationships/image" Target="../media/image83.jpg"/><Relationship Id="rId1" Type="http://schemas.openxmlformats.org/officeDocument/2006/relationships/slideLayout" Target="../slideLayouts/slideLayout67.xml"/></Relationships>
</file>

<file path=ppt/slides/_rels/slide3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31.xml"/><Relationship Id="rId1" Type="http://schemas.openxmlformats.org/officeDocument/2006/relationships/slideLayout" Target="../slideLayouts/slideLayout66.xml"/><Relationship Id="rId4" Type="http://schemas.openxmlformats.org/officeDocument/2006/relationships/image" Target="../media/image82.png"/></Relationships>
</file>

<file path=ppt/slides/_rels/slide35.xml.rels><?xml version="1.0" encoding="UTF-8" standalone="yes"?>
<Relationships xmlns="http://schemas.openxmlformats.org/package/2006/relationships"><Relationship Id="rId3" Type="http://schemas.openxmlformats.org/officeDocument/2006/relationships/hyperlink" Target="https://docs.microsoft.com/en-us/azure/architecture/aws-professional/services" TargetMode="External"/><Relationship Id="rId2" Type="http://schemas.openxmlformats.org/officeDocument/2006/relationships/image" Target="../media/image82.pn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6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2894013" y="2133601"/>
            <a:ext cx="6400800" cy="3363913"/>
          </a:xfrm>
        </p:spPr>
        <p:txBody>
          <a:bodyPr/>
          <a:lstStyle/>
          <a:p>
            <a:pPr eaLnBrk="1" hangingPunct="1"/>
            <a:r>
              <a:rPr lang="en-GB" altLang="en-US" dirty="0">
                <a:solidFill>
                  <a:schemeClr val="tx1"/>
                </a:solidFill>
              </a:rPr>
              <a:t>Cloud Computing Administration</a:t>
            </a:r>
          </a:p>
          <a:p>
            <a:pPr eaLnBrk="1" hangingPunct="1"/>
            <a:endParaRPr lang="en-GB" altLang="en-US" dirty="0">
              <a:solidFill>
                <a:schemeClr val="tx1"/>
              </a:solidFill>
            </a:endParaRPr>
          </a:p>
          <a:p>
            <a:pPr eaLnBrk="1" hangingPunct="1"/>
            <a:r>
              <a:rPr lang="en-GB" altLang="en-US" dirty="0">
                <a:solidFill>
                  <a:schemeClr val="tx1"/>
                </a:solidFill>
              </a:rPr>
              <a:t>Azure, AWS and Google Cloud</a:t>
            </a:r>
          </a:p>
          <a:p>
            <a:pPr eaLnBrk="1" hangingPunct="1"/>
            <a:r>
              <a:rPr lang="en-GB" altLang="en-US" dirty="0">
                <a:solidFill>
                  <a:schemeClr val="tx1"/>
                </a:solidFill>
              </a:rPr>
              <a:t> </a:t>
            </a:r>
          </a:p>
        </p:txBody>
      </p:sp>
      <p:sp>
        <p:nvSpPr>
          <p:cNvPr id="2" name="Footer Placeholder 1">
            <a:extLst>
              <a:ext uri="{FF2B5EF4-FFF2-40B4-BE49-F238E27FC236}">
                <a16:creationId xmlns:a16="http://schemas.microsoft.com/office/drawing/2014/main" id="{591950FF-EAAD-46EB-AAAB-52CEE72374CD}"/>
              </a:ext>
            </a:extLst>
          </p:cNvPr>
          <p:cNvSpPr>
            <a:spLocks noGrp="1"/>
          </p:cNvSpPr>
          <p:nvPr>
            <p:ph type="ftr" sz="quarter" idx="11"/>
          </p:nvPr>
        </p:nvSpPr>
        <p:spPr/>
        <p:txBody>
          <a:bodyPr/>
          <a:lstStyle/>
          <a:p>
            <a:pPr>
              <a:defRPr/>
            </a:pPr>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Lesson Objectives:</a:t>
            </a:r>
            <a:endParaRPr lang="en-US" dirty="0"/>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570492" y="1378281"/>
            <a:ext cx="5394960" cy="1846659"/>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100000"/>
              </a:lnSpc>
              <a:buNone/>
            </a:pPr>
            <a:r>
              <a:rPr lang="en-US" sz="2400" dirty="0"/>
              <a:t>You will learn the following concepts:</a:t>
            </a:r>
          </a:p>
          <a:p>
            <a:pPr marL="0" indent="0">
              <a:lnSpc>
                <a:spcPct val="100000"/>
              </a:lnSpc>
              <a:buNone/>
            </a:pPr>
            <a:endParaRPr lang="en-US" sz="2400" dirty="0"/>
          </a:p>
          <a:p>
            <a:pPr>
              <a:lnSpc>
                <a:spcPct val="100000"/>
              </a:lnSpc>
              <a:buFont typeface="Wingdings" panose="05000000000000000000" pitchFamily="2" charset="2"/>
              <a:buChar char="§"/>
            </a:pPr>
            <a:r>
              <a:rPr lang="en-US" sz="2400" b="1" dirty="0"/>
              <a:t>Azure Cloud Services</a:t>
            </a:r>
          </a:p>
          <a:p>
            <a:pPr>
              <a:lnSpc>
                <a:spcPct val="100000"/>
              </a:lnSpc>
              <a:buFont typeface="Wingdings" panose="05000000000000000000" pitchFamily="2" charset="2"/>
              <a:buChar char="§"/>
            </a:pPr>
            <a:r>
              <a:rPr lang="en-US" sz="2400" b="1" dirty="0"/>
              <a:t>Amazon Web Services</a:t>
            </a:r>
          </a:p>
          <a:p>
            <a:pPr>
              <a:lnSpc>
                <a:spcPct val="100000"/>
              </a:lnSpc>
              <a:buFont typeface="Wingdings" panose="05000000000000000000" pitchFamily="2" charset="2"/>
              <a:buChar char="§"/>
            </a:pPr>
            <a:r>
              <a:rPr lang="en-US" sz="2400" b="1" dirty="0"/>
              <a:t>Google Cloud</a:t>
            </a:r>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0363D5E7-5347-40C5-B9C1-8E5F6AD5F8AF}"/>
              </a:ext>
            </a:extLst>
          </p:cNvPr>
          <p:cNvPicPr>
            <a:picLocks noChangeAspect="1"/>
          </p:cNvPicPr>
          <p:nvPr/>
        </p:nvPicPr>
        <p:blipFill>
          <a:blip r:embed="rId3"/>
          <a:stretch>
            <a:fillRect/>
          </a:stretch>
        </p:blipFill>
        <p:spPr>
          <a:xfrm>
            <a:off x="6442227" y="2070254"/>
            <a:ext cx="5445304" cy="3492347"/>
          </a:xfrm>
          <a:prstGeom prst="rect">
            <a:avLst/>
          </a:prstGeom>
        </p:spPr>
      </p:pic>
      <p:pic>
        <p:nvPicPr>
          <p:cNvPr id="7" name="Picture 2" descr="Microsoft Dynamics 365 ♥ Azure App Services | Dynamics 365 - NJ, PA, DE,  MD, FL | Beringer Technology Group">
            <a:extLst>
              <a:ext uri="{FF2B5EF4-FFF2-40B4-BE49-F238E27FC236}">
                <a16:creationId xmlns:a16="http://schemas.microsoft.com/office/drawing/2014/main" id="{5BA70E7B-D62D-4D44-A2C6-B2A6458736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759" y="3292207"/>
            <a:ext cx="2705100" cy="169545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Google Cloud Platform Tutorial: From Zero to Hero with GCP">
            <a:extLst>
              <a:ext uri="{FF2B5EF4-FFF2-40B4-BE49-F238E27FC236}">
                <a16:creationId xmlns:a16="http://schemas.microsoft.com/office/drawing/2014/main" id="{7A5BC9A5-9F60-41FE-9C75-328FBF7C9B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39222" y="4817306"/>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9" name="Content Placeholder 5">
            <a:extLst>
              <a:ext uri="{FF2B5EF4-FFF2-40B4-BE49-F238E27FC236}">
                <a16:creationId xmlns:a16="http://schemas.microsoft.com/office/drawing/2014/main" id="{75E9D84C-1F7A-40C1-AFE3-EBDED8BAC9D3}"/>
              </a:ext>
            </a:extLst>
          </p:cNvPr>
          <p:cNvPicPr>
            <a:picLocks noChangeAspect="1"/>
          </p:cNvPicPr>
          <p:nvPr/>
        </p:nvPicPr>
        <p:blipFill>
          <a:blip r:embed="rId6"/>
          <a:stretch>
            <a:fillRect/>
          </a:stretch>
        </p:blipFill>
        <p:spPr>
          <a:xfrm>
            <a:off x="4629748" y="3207814"/>
            <a:ext cx="1047750" cy="1343025"/>
          </a:xfrm>
          <a:prstGeom prst="rect">
            <a:avLst/>
          </a:prstGeom>
        </p:spPr>
      </p:pic>
    </p:spTree>
    <p:extLst>
      <p:ext uri="{BB962C8B-B14F-4D97-AF65-F5344CB8AC3E}">
        <p14:creationId xmlns:p14="http://schemas.microsoft.com/office/powerpoint/2010/main" val="395772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cs typeface="Segoe UI"/>
              </a:rPr>
              <a:t>Azure Services</a:t>
            </a:r>
            <a:endParaRPr lang="en-US" dirty="0"/>
          </a:p>
        </p:txBody>
      </p:sp>
      <p:pic>
        <p:nvPicPr>
          <p:cNvPr id="4" name="Graphic 3" descr="Blockchain">
            <a:extLst>
              <a:ext uri="{FF2B5EF4-FFF2-40B4-BE49-F238E27FC236}">
                <a16:creationId xmlns:a16="http://schemas.microsoft.com/office/drawing/2014/main" id="{5099CE8D-AA91-4A5A-91F6-5CF7E0C05F9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41834" y="2749826"/>
            <a:ext cx="1358347" cy="1358347"/>
          </a:xfrm>
          <a:prstGeom prst="rect">
            <a:avLst/>
          </a:prstGeom>
        </p:spPr>
      </p:pic>
    </p:spTree>
    <p:extLst>
      <p:ext uri="{BB962C8B-B14F-4D97-AF65-F5344CB8AC3E}">
        <p14:creationId xmlns:p14="http://schemas.microsoft.com/office/powerpoint/2010/main" val="1761908472"/>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D6BC0-4227-4311-9C8C-653ACC1AC030}"/>
              </a:ext>
            </a:extLst>
          </p:cNvPr>
          <p:cNvSpPr>
            <a:spLocks noGrp="1"/>
          </p:cNvSpPr>
          <p:nvPr>
            <p:ph type="title"/>
          </p:nvPr>
        </p:nvSpPr>
        <p:spPr/>
        <p:txBody>
          <a:bodyPr/>
          <a:lstStyle/>
          <a:p>
            <a:r>
              <a:rPr lang="en-US" dirty="0">
                <a:ea typeface="+mj-lt"/>
                <a:cs typeface="+mj-lt"/>
              </a:rPr>
              <a:t>Cloud Models -</a:t>
            </a:r>
            <a:r>
              <a:rPr lang="en-US" dirty="0">
                <a:cs typeface="Segoe UI Semibold"/>
              </a:rPr>
              <a:t> </a:t>
            </a:r>
            <a:r>
              <a:rPr lang="en-US" dirty="0">
                <a:cs typeface="Segoe UI"/>
              </a:rPr>
              <a:t>Objective Domain </a:t>
            </a:r>
            <a:endParaRPr lang="en-US" dirty="0"/>
          </a:p>
        </p:txBody>
      </p:sp>
      <p:sp>
        <p:nvSpPr>
          <p:cNvPr id="3" name="Text Placeholder 2">
            <a:extLst>
              <a:ext uri="{FF2B5EF4-FFF2-40B4-BE49-F238E27FC236}">
                <a16:creationId xmlns:a16="http://schemas.microsoft.com/office/drawing/2014/main" id="{049FA5A5-C1E3-436B-AF74-E375BB247333}"/>
              </a:ext>
            </a:extLst>
          </p:cNvPr>
          <p:cNvSpPr>
            <a:spLocks noGrp="1"/>
          </p:cNvSpPr>
          <p:nvPr>
            <p:ph sz="quarter" idx="10"/>
          </p:nvPr>
        </p:nvSpPr>
        <p:spPr/>
        <p:txBody>
          <a:bodyPr vert="horz" wrap="square" lIns="0" tIns="0" rIns="0" bIns="0" rtlCol="0" anchor="t">
            <a:spAutoFit/>
          </a:bodyPr>
          <a:lstStyle/>
          <a:p>
            <a:pPr marL="342900" indent="-342900">
              <a:buFont typeface="Arial" panose="020B0604020202020204" pitchFamily="34" charset="0"/>
              <a:buChar char="•"/>
            </a:pPr>
            <a:r>
              <a:rPr lang="en-US" dirty="0">
                <a:latin typeface="+mn-lt"/>
                <a:cs typeface="Segoe UI Semilight"/>
              </a:rPr>
              <a:t>Define cloud computing</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Public cloud</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Private cloud</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Hybrid cloud</a:t>
            </a:r>
          </a:p>
          <a:p>
            <a:pPr marL="342900" indent="-342900">
              <a:buFont typeface="Arial" panose="020B0604020202020204" pitchFamily="34" charset="0"/>
              <a:buChar char="•"/>
            </a:pPr>
            <a:r>
              <a:rPr lang="en-US" dirty="0">
                <a:latin typeface="+mn-lt"/>
                <a:cs typeface="Segoe UI Semilight"/>
              </a:rPr>
              <a:t>Compare and contrast the three different cloud models</a:t>
            </a:r>
            <a:endParaRPr lang="en-US" dirty="0">
              <a:latin typeface="+mn-lt"/>
            </a:endParaRPr>
          </a:p>
        </p:txBody>
      </p:sp>
      <p:pic>
        <p:nvPicPr>
          <p:cNvPr id="6" name="Content Placeholder 5">
            <a:extLst>
              <a:ext uri="{FF2B5EF4-FFF2-40B4-BE49-F238E27FC236}">
                <a16:creationId xmlns:a16="http://schemas.microsoft.com/office/drawing/2014/main" id="{DD9A27A5-F854-4681-AD7C-09DF36D3D16F}"/>
              </a:ext>
            </a:extLst>
          </p:cNvPr>
          <p:cNvPicPr>
            <a:picLocks noGrp="1" noChangeAspect="1"/>
          </p:cNvPicPr>
          <p:nvPr>
            <p:ph sz="quarter" idx="12"/>
          </p:nvPr>
        </p:nvPicPr>
        <p:blipFill>
          <a:blip r:embed="rId3"/>
          <a:stretch>
            <a:fillRect/>
          </a:stretch>
        </p:blipFill>
        <p:spPr>
          <a:xfrm>
            <a:off x="6731603" y="1698548"/>
            <a:ext cx="1047750" cy="1343025"/>
          </a:xfrm>
        </p:spPr>
      </p:pic>
      <p:pic>
        <p:nvPicPr>
          <p:cNvPr id="2050" name="Picture 2" descr="Microsoft Dynamics 365 ♥ Azure App Services | Dynamics 365 - NJ, PA, DE,  MD, FL | Beringer Technology Group">
            <a:extLst>
              <a:ext uri="{FF2B5EF4-FFF2-40B4-BE49-F238E27FC236}">
                <a16:creationId xmlns:a16="http://schemas.microsoft.com/office/drawing/2014/main" id="{FD7F9562-12AC-4C31-9237-183697D4AD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71686" y="2193848"/>
            <a:ext cx="2705100" cy="16954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oogle Cloud Platform Tutorial: From Zero to Hero with GCP">
            <a:extLst>
              <a:ext uri="{FF2B5EF4-FFF2-40B4-BE49-F238E27FC236}">
                <a16:creationId xmlns:a16="http://schemas.microsoft.com/office/drawing/2014/main" id="{36C249F0-D965-47CD-92EF-27B74AD545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09611" y="4459008"/>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BM Cloud - Wikipedia">
            <a:extLst>
              <a:ext uri="{FF2B5EF4-FFF2-40B4-BE49-F238E27FC236}">
                <a16:creationId xmlns:a16="http://schemas.microsoft.com/office/drawing/2014/main" id="{DF8015DF-DE04-4C2D-A007-4B6B66F79D5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72365" y="4224693"/>
            <a:ext cx="2533650"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558528"/>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18643" y="1456896"/>
            <a:ext cx="5394960" cy="4734629"/>
          </a:xfrm>
          <a:prstGeom prst="rect">
            <a:avLst/>
          </a:prstGeom>
        </p:spPr>
        <p:txBody>
          <a:bodyPr vert="horz" wrap="square" lIns="0" tIns="91440" rIns="146304" bIns="91440" rtlCol="0">
            <a:norm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90000"/>
              </a:lnSpc>
              <a:spcBef>
                <a:spcPts val="392"/>
              </a:spcBef>
              <a:spcAft>
                <a:spcPts val="588"/>
              </a:spcAft>
              <a:buNone/>
            </a:pPr>
            <a:r>
              <a:rPr lang="en-US" sz="2000" dirty="0"/>
              <a:t>You will learn the following concepts:</a:t>
            </a:r>
          </a:p>
          <a:p>
            <a:pPr marL="0" indent="0">
              <a:lnSpc>
                <a:spcPct val="90000"/>
              </a:lnSpc>
              <a:spcBef>
                <a:spcPts val="392"/>
              </a:spcBef>
              <a:spcAft>
                <a:spcPts val="588"/>
              </a:spcAft>
              <a:buNone/>
            </a:pPr>
            <a:endParaRPr lang="en-US" sz="1000" dirty="0"/>
          </a:p>
          <a:p>
            <a:pPr>
              <a:lnSpc>
                <a:spcPct val="90000"/>
              </a:lnSpc>
              <a:spcBef>
                <a:spcPts val="392"/>
              </a:spcBef>
              <a:spcAft>
                <a:spcPts val="588"/>
              </a:spcAft>
              <a:buFont typeface="Wingdings" panose="05000000000000000000" pitchFamily="2" charset="2"/>
              <a:buChar char="§"/>
            </a:pPr>
            <a:r>
              <a:rPr lang="en-US" sz="2000" dirty="0">
                <a:latin typeface="+mj-lt"/>
              </a:rPr>
              <a:t>Azure Architectural Components</a:t>
            </a:r>
          </a:p>
          <a:p>
            <a:pPr marL="560241" lvl="1" indent="-336145">
              <a:lnSpc>
                <a:spcPct val="90000"/>
              </a:lnSpc>
              <a:spcBef>
                <a:spcPts val="392"/>
              </a:spcBef>
              <a:spcAft>
                <a:spcPts val="588"/>
              </a:spcAft>
              <a:buFont typeface="Arial" panose="020B0604020202020204" pitchFamily="34" charset="0"/>
              <a:buChar char="•"/>
            </a:pPr>
            <a:r>
              <a:rPr lang="en-US" sz="2000" dirty="0"/>
              <a:t>Regions and Availability Zones</a:t>
            </a:r>
          </a:p>
          <a:p>
            <a:pPr marL="560241" lvl="1" indent="-336145">
              <a:lnSpc>
                <a:spcPct val="90000"/>
              </a:lnSpc>
              <a:spcBef>
                <a:spcPts val="392"/>
              </a:spcBef>
              <a:spcAft>
                <a:spcPts val="588"/>
              </a:spcAft>
              <a:buFont typeface="Arial" panose="020B0604020202020204" pitchFamily="34" charset="0"/>
              <a:buChar char="•"/>
            </a:pPr>
            <a:r>
              <a:rPr lang="en-US" sz="2000" dirty="0"/>
              <a:t>Subscriptions and Resource Groups</a:t>
            </a:r>
          </a:p>
          <a:p>
            <a:pPr>
              <a:lnSpc>
                <a:spcPct val="90000"/>
              </a:lnSpc>
              <a:spcBef>
                <a:spcPts val="392"/>
              </a:spcBef>
              <a:spcAft>
                <a:spcPts val="588"/>
              </a:spcAft>
              <a:buFont typeface="Wingdings" panose="05000000000000000000" pitchFamily="2" charset="2"/>
              <a:buChar char="§"/>
            </a:pPr>
            <a:r>
              <a:rPr lang="en-US" sz="2000" dirty="0">
                <a:latin typeface="+mj-lt"/>
              </a:rPr>
              <a:t>Core Azure Resources</a:t>
            </a:r>
          </a:p>
          <a:p>
            <a:pPr marL="560241" lvl="1" indent="-336145">
              <a:lnSpc>
                <a:spcPct val="90000"/>
              </a:lnSpc>
              <a:spcBef>
                <a:spcPts val="392"/>
              </a:spcBef>
              <a:spcAft>
                <a:spcPts val="588"/>
              </a:spcAft>
              <a:buFont typeface="Arial" panose="020B0604020202020204" pitchFamily="34" charset="0"/>
              <a:buChar char="•"/>
            </a:pPr>
            <a:r>
              <a:rPr lang="en-US" sz="2000" dirty="0"/>
              <a:t>Compute </a:t>
            </a:r>
          </a:p>
          <a:p>
            <a:pPr marL="560241" lvl="1" indent="-336145">
              <a:lnSpc>
                <a:spcPct val="90000"/>
              </a:lnSpc>
              <a:spcBef>
                <a:spcPts val="392"/>
              </a:spcBef>
              <a:spcAft>
                <a:spcPts val="588"/>
              </a:spcAft>
              <a:buFont typeface="Arial" panose="020B0604020202020204" pitchFamily="34" charset="0"/>
              <a:buChar char="•"/>
            </a:pPr>
            <a:r>
              <a:rPr lang="en-US" sz="2000" dirty="0"/>
              <a:t>Networking</a:t>
            </a:r>
          </a:p>
          <a:p>
            <a:pPr marL="560241" lvl="1" indent="-336145">
              <a:lnSpc>
                <a:spcPct val="90000"/>
              </a:lnSpc>
              <a:spcBef>
                <a:spcPts val="392"/>
              </a:spcBef>
              <a:spcAft>
                <a:spcPts val="588"/>
              </a:spcAft>
              <a:buFont typeface="Arial" panose="020B0604020202020204" pitchFamily="34" charset="0"/>
              <a:buChar char="•"/>
            </a:pPr>
            <a:r>
              <a:rPr lang="en-US" sz="2000" dirty="0"/>
              <a:t>Storage</a:t>
            </a:r>
          </a:p>
          <a:p>
            <a:pPr marL="560241" lvl="1" indent="-336145">
              <a:lnSpc>
                <a:spcPct val="90000"/>
              </a:lnSpc>
              <a:spcBef>
                <a:spcPts val="392"/>
              </a:spcBef>
              <a:spcAft>
                <a:spcPts val="588"/>
              </a:spcAft>
              <a:buFont typeface="Arial" panose="020B0604020202020204" pitchFamily="34" charset="0"/>
              <a:buChar char="•"/>
            </a:pPr>
            <a:r>
              <a:rPr lang="en-US" sz="2000" dirty="0"/>
              <a:t>Databases</a:t>
            </a:r>
          </a:p>
        </p:txBody>
      </p:sp>
      <p:pic>
        <p:nvPicPr>
          <p:cNvPr id="6" name="Graphic 3">
            <a:extLst>
              <a:ext uri="{FF2B5EF4-FFF2-40B4-BE49-F238E27FC236}">
                <a16:creationId xmlns:a16="http://schemas.microsoft.com/office/drawing/2014/main" id="{E867299F-BC92-4469-B710-EF0185E0917E}"/>
              </a:ext>
              <a:ext uri="{C183D7F6-B498-43B3-948B-1728B52AA6E4}">
                <adec:decorative xmlns:adec="http://schemas.microsoft.com/office/drawing/2017/decorative" val="1"/>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8111" t="25760" r="26571" b="11010"/>
          <a:stretch/>
        </p:blipFill>
        <p:spPr>
          <a:xfrm>
            <a:off x="6705601" y="1467629"/>
            <a:ext cx="4718458" cy="3922741"/>
          </a:xfrm>
          <a:prstGeom prst="rect">
            <a:avLst/>
          </a:prstGeom>
        </p:spPr>
      </p:pic>
    </p:spTree>
    <p:extLst>
      <p:ext uri="{BB962C8B-B14F-4D97-AF65-F5344CB8AC3E}">
        <p14:creationId xmlns:p14="http://schemas.microsoft.com/office/powerpoint/2010/main" val="366925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Regions</a:t>
            </a:r>
          </a:p>
        </p:txBody>
      </p:sp>
      <p:sp>
        <p:nvSpPr>
          <p:cNvPr id="8" name="Rectangle 7">
            <a:extLst>
              <a:ext uri="{FF2B5EF4-FFF2-40B4-BE49-F238E27FC236}">
                <a16:creationId xmlns:a16="http://schemas.microsoft.com/office/drawing/2014/main" id="{811A1EC0-5AF2-4D21-8437-ACF71E7A3AAF}"/>
              </a:ext>
            </a:extLst>
          </p:cNvPr>
          <p:cNvSpPr/>
          <p:nvPr/>
        </p:nvSpPr>
        <p:spPr>
          <a:xfrm>
            <a:off x="192959" y="1825795"/>
            <a:ext cx="3297493" cy="1200329"/>
          </a:xfrm>
          <a:prstGeom prst="rect">
            <a:avLst/>
          </a:prstGeom>
          <a:solidFill>
            <a:schemeClr val="bg1"/>
          </a:solidFill>
        </p:spPr>
        <p:txBody>
          <a:bodyPr wrap="square" anchor="t">
            <a:spAutoFit/>
          </a:bodyPr>
          <a:lstStyle/>
          <a:p>
            <a:pPr algn="ctr"/>
            <a:r>
              <a:rPr lang="en-IE" sz="1800" i="1" dirty="0">
                <a:cs typeface="Segoe UI Semilight"/>
              </a:rPr>
              <a:t>Azure offers more global regions than any other cloud provider with 60+ regions representing over 140 countries</a:t>
            </a:r>
            <a:endParaRPr lang="en-US" sz="1800" i="1" dirty="0">
              <a:cs typeface="Segoe UI Semilight"/>
            </a:endParaRPr>
          </a:p>
        </p:txBody>
      </p:sp>
      <p:pic>
        <p:nvPicPr>
          <p:cNvPr id="2" name="Picture 1" descr="World map with blue dots showing the 60-plus regions where Azure datacenters exist. Largest concentration on the US Coastlines, Europe and the Asia coasts.">
            <a:extLst>
              <a:ext uri="{FF2B5EF4-FFF2-40B4-BE49-F238E27FC236}">
                <a16:creationId xmlns:a16="http://schemas.microsoft.com/office/drawing/2014/main" id="{64D7F689-1612-4C9D-B065-39FDE92B4CB8}"/>
              </a:ext>
            </a:extLst>
          </p:cNvPr>
          <p:cNvPicPr>
            <a:picLocks noChangeAspect="1"/>
          </p:cNvPicPr>
          <p:nvPr/>
        </p:nvPicPr>
        <p:blipFill>
          <a:blip r:embed="rId3"/>
          <a:srcRect/>
          <a:stretch/>
        </p:blipFill>
        <p:spPr>
          <a:xfrm>
            <a:off x="3910775" y="254613"/>
            <a:ext cx="7940000" cy="3783905"/>
          </a:xfrm>
          <a:prstGeom prst="rect">
            <a:avLst/>
          </a:prstGeom>
          <a:ln>
            <a:solidFill>
              <a:schemeClr val="accent1"/>
            </a:solidFill>
          </a:ln>
        </p:spPr>
      </p:pic>
      <p:sp>
        <p:nvSpPr>
          <p:cNvPr id="6" name="Text Placeholder 5"/>
          <p:cNvSpPr>
            <a:spLocks noGrp="1"/>
          </p:cNvSpPr>
          <p:nvPr>
            <p:ph sz="quarter" idx="10"/>
          </p:nvPr>
        </p:nvSpPr>
        <p:spPr>
          <a:xfrm>
            <a:off x="1225346" y="4080417"/>
            <a:ext cx="9275506" cy="1364476"/>
          </a:xfrm>
        </p:spPr>
        <p:txBody>
          <a:bodyPr vert="horz" wrap="square" lIns="0" tIns="0" rIns="0" bIns="0" rtlCol="0" anchor="t">
            <a:spAutoFit/>
          </a:bodyPr>
          <a:lstStyle/>
          <a:p>
            <a:pPr marL="342900" indent="-342900">
              <a:buFont typeface="Arial" panose="020B0604020202020204" pitchFamily="34" charset="0"/>
              <a:buChar char="•"/>
            </a:pPr>
            <a:r>
              <a:rPr lang="en-IE" dirty="0">
                <a:latin typeface="+mn-lt"/>
              </a:rPr>
              <a:t>Regions are made up of one or more data centres in close proximity.</a:t>
            </a:r>
          </a:p>
          <a:p>
            <a:pPr marL="342900" indent="-342900">
              <a:buFont typeface="Arial" panose="020B0604020202020204" pitchFamily="34" charset="0"/>
              <a:buChar char="•"/>
            </a:pPr>
            <a:r>
              <a:rPr lang="en-IE" dirty="0">
                <a:latin typeface="+mn-lt"/>
              </a:rPr>
              <a:t>Provide flexibility and scale to reduce customer latency.</a:t>
            </a:r>
          </a:p>
          <a:p>
            <a:pPr marL="342900" indent="-342900">
              <a:buFont typeface="Arial" panose="020B0604020202020204" pitchFamily="34" charset="0"/>
              <a:buChar char="•"/>
            </a:pPr>
            <a:r>
              <a:rPr lang="en-IE" dirty="0">
                <a:latin typeface="+mn-lt"/>
              </a:rPr>
              <a:t>Preserve data residency with a comprehensive compliance offering.</a:t>
            </a:r>
          </a:p>
        </p:txBody>
      </p:sp>
      <p:sp>
        <p:nvSpPr>
          <p:cNvPr id="3" name="Footer Placeholder 1">
            <a:extLst>
              <a:ext uri="{FF2B5EF4-FFF2-40B4-BE49-F238E27FC236}">
                <a16:creationId xmlns:a16="http://schemas.microsoft.com/office/drawing/2014/main" id="{CFEEFDEC-A344-470A-A33B-F1133646265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053865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Region Pairs</a:t>
            </a:r>
          </a:p>
        </p:txBody>
      </p:sp>
      <p:sp>
        <p:nvSpPr>
          <p:cNvPr id="6" name="Text Placeholder 5"/>
          <p:cNvSpPr>
            <a:spLocks noGrp="1"/>
          </p:cNvSpPr>
          <p:nvPr>
            <p:ph sz="quarter" idx="10"/>
          </p:nvPr>
        </p:nvSpPr>
        <p:spPr>
          <a:xfrm>
            <a:off x="487467" y="1661910"/>
            <a:ext cx="5924447" cy="2970044"/>
          </a:xfrm>
        </p:spPr>
        <p:txBody>
          <a:bodyPr vert="horz" wrap="square" lIns="0" tIns="0" rIns="0" bIns="0" rtlCol="0" anchor="t">
            <a:spAutoFit/>
          </a:bodyPr>
          <a:lstStyle/>
          <a:p>
            <a:pPr marL="290195" indent="-290195">
              <a:buFont typeface="Arial" panose="020B0604020202020204" pitchFamily="34" charset="0"/>
              <a:buChar char="•"/>
            </a:pPr>
            <a:r>
              <a:rPr lang="en-US" sz="2400" dirty="0">
                <a:latin typeface="+mn-lt"/>
              </a:rPr>
              <a:t>At least 300 miles of separation between region pairs.</a:t>
            </a:r>
            <a:endParaRPr lang="en-US" sz="1000" dirty="0">
              <a:latin typeface="+mn-lt"/>
            </a:endParaRPr>
          </a:p>
          <a:p>
            <a:pPr marL="290195" indent="-290195">
              <a:buFont typeface="Arial" panose="020B0604020202020204" pitchFamily="34" charset="0"/>
              <a:buChar char="•"/>
            </a:pPr>
            <a:r>
              <a:rPr lang="en-US" dirty="0">
                <a:latin typeface="+mn-lt"/>
              </a:rPr>
              <a:t>Automatic replication for some services.</a:t>
            </a:r>
          </a:p>
          <a:p>
            <a:pPr marL="290195" indent="-290195">
              <a:buFont typeface="Arial" panose="020B0604020202020204" pitchFamily="34" charset="0"/>
              <a:buChar char="•"/>
            </a:pPr>
            <a:r>
              <a:rPr lang="en-US" sz="2400" dirty="0">
                <a:latin typeface="+mn-lt"/>
              </a:rPr>
              <a:t>Prioritized region recovery </a:t>
            </a:r>
            <a:r>
              <a:rPr lang="en-US" dirty="0">
                <a:latin typeface="+mn-lt"/>
              </a:rPr>
              <a:t>in the event of outage.</a:t>
            </a:r>
          </a:p>
          <a:p>
            <a:pPr marL="290195" indent="-290195">
              <a:buFont typeface="Arial" panose="020B0604020202020204" pitchFamily="34" charset="0"/>
              <a:buChar char="•"/>
            </a:pPr>
            <a:r>
              <a:rPr lang="en-US" dirty="0">
                <a:latin typeface="+mn-lt"/>
              </a:rPr>
              <a:t>Updates are rollout sequentially to minimize downtime. </a:t>
            </a:r>
            <a:endParaRPr lang="en-US" sz="2400" dirty="0">
              <a:latin typeface="+mn-lt"/>
            </a:endParaRPr>
          </a:p>
        </p:txBody>
      </p:sp>
      <p:sp>
        <p:nvSpPr>
          <p:cNvPr id="2" name="TextBox 1">
            <a:extLst>
              <a:ext uri="{FF2B5EF4-FFF2-40B4-BE49-F238E27FC236}">
                <a16:creationId xmlns:a16="http://schemas.microsoft.com/office/drawing/2014/main" id="{00D66516-044B-4422-8CA5-FA6FFBDF8E5D}"/>
              </a:ext>
            </a:extLst>
          </p:cNvPr>
          <p:cNvSpPr txBox="1"/>
          <p:nvPr/>
        </p:nvSpPr>
        <p:spPr>
          <a:xfrm>
            <a:off x="640861" y="4691836"/>
            <a:ext cx="6097302" cy="544765"/>
          </a:xfrm>
          <a:prstGeom prst="rect">
            <a:avLst/>
          </a:prstGeom>
          <a:noFill/>
        </p:spPr>
        <p:txBody>
          <a:bodyPr rot="0" spcFirstLastPara="0" vertOverflow="overflow" horzOverflow="overflow" vert="horz" wrap="square" lIns="182880" tIns="146304" rIns="182880" bIns="146304" numCol="1" spcCol="0" rtlCol="0" fromWordArt="0" anchor="t" anchorCtr="0" forceAA="0" compatLnSpc="1">
            <a:prstTxWarp prst="textNoShape">
              <a:avLst/>
            </a:prstTxWarp>
            <a:spAutoFit/>
          </a:bodyPr>
          <a:lstStyle/>
          <a:p>
            <a:pPr>
              <a:lnSpc>
                <a:spcPct val="90000"/>
              </a:lnSpc>
              <a:spcAft>
                <a:spcPts val="600"/>
              </a:spcAft>
            </a:pPr>
            <a:r>
              <a:rPr lang="en-US" sz="1800" dirty="0">
                <a:cs typeface="Segoe UI"/>
              </a:rPr>
              <a:t>Web Link: </a:t>
            </a:r>
            <a:r>
              <a:rPr lang="en-US" sz="1800" dirty="0">
                <a:ea typeface="+mn-lt"/>
                <a:cs typeface="+mn-lt"/>
                <a:hlinkClick r:id="rId3"/>
              </a:rPr>
              <a:t>https://aka.ms/PairedRegions</a:t>
            </a:r>
            <a:endParaRPr lang="en-US" sz="1800" dirty="0">
              <a:cs typeface="Segoe UI"/>
            </a:endParaRPr>
          </a:p>
        </p:txBody>
      </p:sp>
      <p:graphicFrame>
        <p:nvGraphicFramePr>
          <p:cNvPr id="9" name="Table 8">
            <a:extLst>
              <a:ext uri="{FF2B5EF4-FFF2-40B4-BE49-F238E27FC236}">
                <a16:creationId xmlns:a16="http://schemas.microsoft.com/office/drawing/2014/main" id="{D812C242-CE3D-40CD-A21F-9B770DE69246}"/>
              </a:ext>
            </a:extLst>
          </p:cNvPr>
          <p:cNvGraphicFramePr>
            <a:graphicFrameLocks noGrp="1"/>
          </p:cNvGraphicFramePr>
          <p:nvPr/>
        </p:nvGraphicFramePr>
        <p:xfrm>
          <a:off x="6947333" y="331517"/>
          <a:ext cx="1776548" cy="5116481"/>
        </p:xfrm>
        <a:graphic>
          <a:graphicData uri="http://schemas.openxmlformats.org/drawingml/2006/table">
            <a:tbl>
              <a:tblPr firstRow="1">
                <a:tableStyleId>{2D5ABB26-0587-4C30-8999-92F81FD0307C}</a:tableStyleId>
              </a:tblPr>
              <a:tblGrid>
                <a:gridCol w="1776548">
                  <a:extLst>
                    <a:ext uri="{9D8B030D-6E8A-4147-A177-3AD203B41FA5}">
                      <a16:colId xmlns:a16="http://schemas.microsoft.com/office/drawing/2014/main" val="1438438675"/>
                    </a:ext>
                  </a:extLst>
                </a:gridCol>
              </a:tblGrid>
              <a:tr h="306219">
                <a:tc>
                  <a:txBody>
                    <a:bodyPr/>
                    <a:lstStyle/>
                    <a:p>
                      <a:pPr algn="ctr" fontAlgn="base"/>
                      <a:r>
                        <a:rPr lang="en-US" sz="1600" b="0" dirty="0">
                          <a:solidFill>
                            <a:schemeClr val="bg1"/>
                          </a:solidFill>
                          <a:effectLst/>
                          <a:latin typeface="+mj-lt"/>
                        </a:rPr>
                        <a:t>Region</a:t>
                      </a:r>
                      <a:endParaRPr lang="en-US" sz="1600" b="0" i="0" dirty="0">
                        <a:solidFill>
                          <a:schemeClr val="bg1"/>
                        </a:solidFill>
                        <a:effectLst/>
                        <a:latin typeface="+mj-lt"/>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43A5E"/>
                    </a:solidFill>
                  </a:tcPr>
                </a:tc>
                <a:extLst>
                  <a:ext uri="{0D108BD9-81ED-4DB2-BD59-A6C34878D82A}">
                    <a16:rowId xmlns:a16="http://schemas.microsoft.com/office/drawing/2014/main" val="2295325405"/>
                  </a:ext>
                </a:extLst>
              </a:tr>
              <a:tr h="306219">
                <a:tc>
                  <a:txBody>
                    <a:bodyPr/>
                    <a:lstStyle/>
                    <a:p>
                      <a:pPr algn="ctr" fontAlgn="base"/>
                      <a:r>
                        <a:rPr lang="en-US" sz="1600" dirty="0">
                          <a:effectLst/>
                        </a:rPr>
                        <a:t>North Central US​</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65774094"/>
                  </a:ext>
                </a:extLst>
              </a:tr>
              <a:tr h="306219">
                <a:tc>
                  <a:txBody>
                    <a:bodyPr/>
                    <a:lstStyle/>
                    <a:p>
                      <a:pPr algn="ctr" fontAlgn="base"/>
                      <a:r>
                        <a:rPr lang="en-US" sz="1600" dirty="0">
                          <a:effectLst/>
                        </a:rPr>
                        <a:t>East US​</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835649983"/>
                  </a:ext>
                </a:extLst>
              </a:tr>
              <a:tr h="306219">
                <a:tc>
                  <a:txBody>
                    <a:bodyPr/>
                    <a:lstStyle/>
                    <a:p>
                      <a:pPr algn="ctr" fontAlgn="base"/>
                      <a:r>
                        <a:rPr lang="en-US" sz="1600" dirty="0">
                          <a:effectLst/>
                        </a:rPr>
                        <a:t>West US 2​</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91051283"/>
                  </a:ext>
                </a:extLst>
              </a:tr>
              <a:tr h="306219">
                <a:tc>
                  <a:txBody>
                    <a:bodyPr/>
                    <a:lstStyle/>
                    <a:p>
                      <a:pPr algn="ctr" fontAlgn="base"/>
                      <a:r>
                        <a:rPr lang="en-US" sz="1600" dirty="0">
                          <a:effectLst/>
                        </a:rPr>
                        <a:t>US East 2​</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57662494"/>
                  </a:ext>
                </a:extLst>
              </a:tr>
              <a:tr h="306219">
                <a:tc>
                  <a:txBody>
                    <a:bodyPr/>
                    <a:lstStyle/>
                    <a:p>
                      <a:pPr algn="ctr" fontAlgn="base"/>
                      <a:r>
                        <a:rPr lang="en-US" sz="1600" dirty="0">
                          <a:effectLst/>
                        </a:rPr>
                        <a:t>Canada Central​</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3272622"/>
                  </a:ext>
                </a:extLst>
              </a:tr>
              <a:tr h="306219">
                <a:tc>
                  <a:txBody>
                    <a:bodyPr/>
                    <a:lstStyle/>
                    <a:p>
                      <a:pPr algn="ctr" fontAlgn="base"/>
                      <a:r>
                        <a:rPr lang="en-US" sz="1600" dirty="0">
                          <a:effectLst/>
                        </a:rPr>
                        <a:t>North Europe​</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461321702"/>
                  </a:ext>
                </a:extLst>
              </a:tr>
              <a:tr h="306219">
                <a:tc>
                  <a:txBody>
                    <a:bodyPr/>
                    <a:lstStyle/>
                    <a:p>
                      <a:pPr algn="ctr" fontAlgn="base"/>
                      <a:r>
                        <a:rPr lang="en-US" sz="1600" dirty="0">
                          <a:effectLst/>
                        </a:rPr>
                        <a:t>UK West​</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68418596"/>
                  </a:ext>
                </a:extLst>
              </a:tr>
              <a:tr h="568984">
                <a:tc>
                  <a:txBody>
                    <a:bodyPr/>
                    <a:lstStyle/>
                    <a:p>
                      <a:pPr algn="ctr" fontAlgn="base"/>
                      <a:r>
                        <a:rPr lang="en-US" sz="1600" dirty="0">
                          <a:effectLst/>
                        </a:rPr>
                        <a:t>Germany Central​</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263196076"/>
                  </a:ext>
                </a:extLst>
              </a:tr>
              <a:tr h="306219">
                <a:tc>
                  <a:txBody>
                    <a:bodyPr/>
                    <a:lstStyle/>
                    <a:p>
                      <a:pPr algn="ctr" fontAlgn="base"/>
                      <a:r>
                        <a:rPr lang="en-US" sz="1600" dirty="0">
                          <a:effectLst/>
                        </a:rPr>
                        <a:t>South East Asia​</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8798151"/>
                  </a:ext>
                </a:extLst>
              </a:tr>
              <a:tr h="306219">
                <a:tc>
                  <a:txBody>
                    <a:bodyPr/>
                    <a:lstStyle/>
                    <a:p>
                      <a:pPr algn="ctr" fontAlgn="base"/>
                      <a:r>
                        <a:rPr lang="en-US" sz="1600" dirty="0">
                          <a:effectLst/>
                        </a:rPr>
                        <a:t>East China​</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43023007"/>
                  </a:ext>
                </a:extLst>
              </a:tr>
              <a:tr h="306219">
                <a:tc>
                  <a:txBody>
                    <a:bodyPr/>
                    <a:lstStyle/>
                    <a:p>
                      <a:pPr algn="ctr" fontAlgn="base"/>
                      <a:r>
                        <a:rPr lang="en-US" sz="1600" dirty="0">
                          <a:effectLst/>
                        </a:rPr>
                        <a:t>Japan East​</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3175280"/>
                  </a:ext>
                </a:extLst>
              </a:tr>
              <a:tr h="306219">
                <a:tc>
                  <a:txBody>
                    <a:bodyPr/>
                    <a:lstStyle/>
                    <a:p>
                      <a:pPr algn="ctr" fontAlgn="base"/>
                      <a:r>
                        <a:rPr lang="en-US" sz="1600" dirty="0">
                          <a:effectLst/>
                        </a:rPr>
                        <a:t>Australia Southeast​</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088797014"/>
                  </a:ext>
                </a:extLst>
              </a:tr>
              <a:tr h="306219">
                <a:tc>
                  <a:txBody>
                    <a:bodyPr/>
                    <a:lstStyle/>
                    <a:p>
                      <a:pPr algn="ctr" fontAlgn="base"/>
                      <a:r>
                        <a:rPr lang="en-US" sz="1600" dirty="0">
                          <a:effectLst/>
                        </a:rPr>
                        <a:t>India South​</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04315572"/>
                  </a:ext>
                </a:extLst>
              </a:tr>
              <a:tr h="566650">
                <a:tc>
                  <a:txBody>
                    <a:bodyPr/>
                    <a:lstStyle/>
                    <a:p>
                      <a:pPr algn="ctr" fontAlgn="base"/>
                      <a:r>
                        <a:rPr lang="en-US" sz="1600" dirty="0">
                          <a:effectLst/>
                        </a:rPr>
                        <a:t>Brazil South (Primary)​</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856298458"/>
                  </a:ext>
                </a:extLst>
              </a:tr>
            </a:tbl>
          </a:graphicData>
        </a:graphic>
      </p:graphicFrame>
      <p:sp>
        <p:nvSpPr>
          <p:cNvPr id="21" name="Arrow: Left-Right 20">
            <a:extLst>
              <a:ext uri="{FF2B5EF4-FFF2-40B4-BE49-F238E27FC236}">
                <a16:creationId xmlns:a16="http://schemas.microsoft.com/office/drawing/2014/main" id="{3BF19608-4E55-40DF-8F76-EFF39FE48524}"/>
              </a:ext>
              <a:ext uri="{C183D7F6-B498-43B3-948B-1728B52AA6E4}">
                <adec:decorative xmlns:adec="http://schemas.microsoft.com/office/drawing/2017/decorative" val="1"/>
              </a:ext>
            </a:extLst>
          </p:cNvPr>
          <p:cNvSpPr/>
          <p:nvPr/>
        </p:nvSpPr>
        <p:spPr bwMode="auto">
          <a:xfrm>
            <a:off x="8911281" y="2693014"/>
            <a:ext cx="771011" cy="393486"/>
          </a:xfrm>
          <a:prstGeom prst="leftRightArrow">
            <a:avLst>
              <a:gd name="adj1" fmla="val 50001"/>
              <a:gd name="adj2" fmla="val 50000"/>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dirty="0">
              <a:gradFill>
                <a:gsLst>
                  <a:gs pos="0">
                    <a:srgbClr val="FFFFFF"/>
                  </a:gs>
                  <a:gs pos="100000">
                    <a:srgbClr val="FFFFFF"/>
                  </a:gs>
                </a:gsLst>
                <a:lin ang="5400000" scaled="0"/>
              </a:gradFill>
              <a:ea typeface="Segoe UI" pitchFamily="34" charset="0"/>
              <a:cs typeface="Segoe UI" pitchFamily="34" charset="0"/>
            </a:endParaRPr>
          </a:p>
        </p:txBody>
      </p:sp>
      <p:graphicFrame>
        <p:nvGraphicFramePr>
          <p:cNvPr id="28" name="Table 27">
            <a:extLst>
              <a:ext uri="{FF2B5EF4-FFF2-40B4-BE49-F238E27FC236}">
                <a16:creationId xmlns:a16="http://schemas.microsoft.com/office/drawing/2014/main" id="{A1625483-567C-4965-88E9-3C4013EAEE2C}"/>
              </a:ext>
            </a:extLst>
          </p:cNvPr>
          <p:cNvGraphicFramePr>
            <a:graphicFrameLocks noGrp="1"/>
          </p:cNvGraphicFramePr>
          <p:nvPr/>
        </p:nvGraphicFramePr>
        <p:xfrm>
          <a:off x="9869692" y="331517"/>
          <a:ext cx="1776548" cy="5116481"/>
        </p:xfrm>
        <a:graphic>
          <a:graphicData uri="http://schemas.openxmlformats.org/drawingml/2006/table">
            <a:tbl>
              <a:tblPr firstRow="1">
                <a:tableStyleId>{2D5ABB26-0587-4C30-8999-92F81FD0307C}</a:tableStyleId>
              </a:tblPr>
              <a:tblGrid>
                <a:gridCol w="1776548">
                  <a:extLst>
                    <a:ext uri="{9D8B030D-6E8A-4147-A177-3AD203B41FA5}">
                      <a16:colId xmlns:a16="http://schemas.microsoft.com/office/drawing/2014/main" val="1438438675"/>
                    </a:ext>
                  </a:extLst>
                </a:gridCol>
              </a:tblGrid>
              <a:tr h="306219">
                <a:tc>
                  <a:txBody>
                    <a:bodyPr/>
                    <a:lstStyle/>
                    <a:p>
                      <a:pPr algn="ctr" fontAlgn="base"/>
                      <a:r>
                        <a:rPr lang="en-US" sz="1600" b="0" dirty="0">
                          <a:solidFill>
                            <a:schemeClr val="bg1"/>
                          </a:solidFill>
                          <a:effectLst/>
                          <a:latin typeface="+mj-lt"/>
                        </a:rPr>
                        <a:t>Region</a:t>
                      </a:r>
                      <a:endParaRPr lang="en-US" sz="1600" b="0" i="0" dirty="0">
                        <a:solidFill>
                          <a:schemeClr val="bg1"/>
                        </a:solidFill>
                        <a:effectLst/>
                        <a:latin typeface="+mj-lt"/>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43A5E"/>
                    </a:solidFill>
                  </a:tcPr>
                </a:tc>
                <a:extLst>
                  <a:ext uri="{0D108BD9-81ED-4DB2-BD59-A6C34878D82A}">
                    <a16:rowId xmlns:a16="http://schemas.microsoft.com/office/drawing/2014/main" val="2295325405"/>
                  </a:ext>
                </a:extLst>
              </a:tr>
              <a:tr h="306219">
                <a:tc>
                  <a:txBody>
                    <a:bodyPr/>
                    <a:lstStyle/>
                    <a:p>
                      <a:pPr algn="ctr" fontAlgn="base"/>
                      <a:r>
                        <a:rPr lang="en-US" sz="1600" b="0" dirty="0">
                          <a:solidFill>
                            <a:schemeClr val="tx1"/>
                          </a:solidFill>
                          <a:effectLst/>
                        </a:rPr>
                        <a:t>South Central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65774094"/>
                  </a:ext>
                </a:extLst>
              </a:tr>
              <a:tr h="306219">
                <a:tc>
                  <a:txBody>
                    <a:bodyPr/>
                    <a:lstStyle/>
                    <a:p>
                      <a:pPr algn="ctr" fontAlgn="base"/>
                      <a:r>
                        <a:rPr lang="en-US" sz="1600" b="0" dirty="0">
                          <a:solidFill>
                            <a:schemeClr val="tx1"/>
                          </a:solidFill>
                          <a:effectLst/>
                        </a:rPr>
                        <a:t>West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835649983"/>
                  </a:ext>
                </a:extLst>
              </a:tr>
              <a:tr h="306219">
                <a:tc>
                  <a:txBody>
                    <a:bodyPr/>
                    <a:lstStyle/>
                    <a:p>
                      <a:pPr algn="ctr" fontAlgn="base"/>
                      <a:r>
                        <a:rPr lang="en-US" sz="1600" b="0" dirty="0">
                          <a:solidFill>
                            <a:schemeClr val="tx1"/>
                          </a:solidFill>
                          <a:effectLst/>
                        </a:rPr>
                        <a:t>West Central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91051283"/>
                  </a:ext>
                </a:extLst>
              </a:tr>
              <a:tr h="306219">
                <a:tc>
                  <a:txBody>
                    <a:bodyPr/>
                    <a:lstStyle/>
                    <a:p>
                      <a:pPr algn="ctr" fontAlgn="base"/>
                      <a:r>
                        <a:rPr lang="en-US" sz="1600" b="0" dirty="0">
                          <a:solidFill>
                            <a:schemeClr val="tx1"/>
                          </a:solidFill>
                          <a:effectLst/>
                        </a:rPr>
                        <a:t>Central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57662494"/>
                  </a:ext>
                </a:extLst>
              </a:tr>
              <a:tr h="306219">
                <a:tc>
                  <a:txBody>
                    <a:bodyPr/>
                    <a:lstStyle/>
                    <a:p>
                      <a:pPr algn="ctr" fontAlgn="base"/>
                      <a:r>
                        <a:rPr lang="en-US" sz="1600" b="0" dirty="0">
                          <a:solidFill>
                            <a:schemeClr val="tx1"/>
                          </a:solidFill>
                          <a:effectLst/>
                        </a:rPr>
                        <a:t>Canada East​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3272622"/>
                  </a:ext>
                </a:extLst>
              </a:tr>
              <a:tr h="306219">
                <a:tc>
                  <a:txBody>
                    <a:bodyPr/>
                    <a:lstStyle/>
                    <a:p>
                      <a:pPr algn="ctr" fontAlgn="base"/>
                      <a:r>
                        <a:rPr lang="en-US" sz="1600" b="0" dirty="0">
                          <a:solidFill>
                            <a:schemeClr val="tx1"/>
                          </a:solidFill>
                          <a:effectLst/>
                        </a:rPr>
                        <a:t>West Europe​</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461321702"/>
                  </a:ext>
                </a:extLst>
              </a:tr>
              <a:tr h="306219">
                <a:tc>
                  <a:txBody>
                    <a:bodyPr/>
                    <a:lstStyle/>
                    <a:p>
                      <a:pPr algn="ctr" fontAlgn="base"/>
                      <a:r>
                        <a:rPr lang="en-US" sz="1600" b="0">
                          <a:solidFill>
                            <a:schemeClr val="tx1"/>
                          </a:solidFill>
                          <a:effectLst/>
                        </a:rPr>
                        <a:t>UK South​</a:t>
                      </a:r>
                      <a:endParaRPr lang="en-US" sz="1600" b="0" i="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68418596"/>
                  </a:ext>
                </a:extLst>
              </a:tr>
              <a:tr h="568984">
                <a:tc>
                  <a:txBody>
                    <a:bodyPr/>
                    <a:lstStyle/>
                    <a:p>
                      <a:pPr algn="ctr" fontAlgn="base"/>
                      <a:r>
                        <a:rPr lang="en-US" sz="1600" b="0" dirty="0">
                          <a:solidFill>
                            <a:schemeClr val="tx1"/>
                          </a:solidFill>
                          <a:effectLst/>
                        </a:rPr>
                        <a:t>Germany Northeast​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263196076"/>
                  </a:ext>
                </a:extLst>
              </a:tr>
              <a:tr h="306219">
                <a:tc>
                  <a:txBody>
                    <a:bodyPr/>
                    <a:lstStyle/>
                    <a:p>
                      <a:pPr algn="ctr" fontAlgn="base"/>
                      <a:r>
                        <a:rPr lang="en-US" sz="1600" b="0" dirty="0">
                          <a:solidFill>
                            <a:schemeClr val="tx1"/>
                          </a:solidFill>
                          <a:effectLst/>
                        </a:rPr>
                        <a:t>East Asia​</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8798151"/>
                  </a:ext>
                </a:extLst>
              </a:tr>
              <a:tr h="306219">
                <a:tc>
                  <a:txBody>
                    <a:bodyPr/>
                    <a:lstStyle/>
                    <a:p>
                      <a:pPr algn="ctr" fontAlgn="base"/>
                      <a:r>
                        <a:rPr lang="en-US" sz="1600" b="0" dirty="0">
                          <a:solidFill>
                            <a:schemeClr val="tx1"/>
                          </a:solidFill>
                          <a:effectLst/>
                        </a:rPr>
                        <a:t>North China​</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43023007"/>
                  </a:ext>
                </a:extLst>
              </a:tr>
              <a:tr h="306219">
                <a:tc>
                  <a:txBody>
                    <a:bodyPr/>
                    <a:lstStyle/>
                    <a:p>
                      <a:pPr algn="ctr" fontAlgn="base"/>
                      <a:r>
                        <a:rPr lang="en-US" sz="1600" b="0" dirty="0">
                          <a:solidFill>
                            <a:schemeClr val="tx1"/>
                          </a:solidFill>
                          <a:effectLst/>
                        </a:rPr>
                        <a:t>Japan West​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3175280"/>
                  </a:ext>
                </a:extLst>
              </a:tr>
              <a:tr h="306219">
                <a:tc>
                  <a:txBody>
                    <a:bodyPr/>
                    <a:lstStyle/>
                    <a:p>
                      <a:pPr algn="ctr" fontAlgn="base"/>
                      <a:r>
                        <a:rPr lang="en-US" sz="1600" b="0" dirty="0">
                          <a:solidFill>
                            <a:schemeClr val="tx1"/>
                          </a:solidFill>
                          <a:effectLst/>
                        </a:rPr>
                        <a:t>Australia East​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088797014"/>
                  </a:ext>
                </a:extLst>
              </a:tr>
              <a:tr h="306219">
                <a:tc>
                  <a:txBody>
                    <a:bodyPr/>
                    <a:lstStyle/>
                    <a:p>
                      <a:pPr algn="ctr" fontAlgn="base"/>
                      <a:r>
                        <a:rPr lang="en-US" sz="1600" b="0" dirty="0">
                          <a:solidFill>
                            <a:schemeClr val="tx1"/>
                          </a:solidFill>
                          <a:effectLst/>
                        </a:rPr>
                        <a:t>India Central​</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04315572"/>
                  </a:ext>
                </a:extLst>
              </a:tr>
              <a:tr h="566650">
                <a:tc>
                  <a:txBody>
                    <a:bodyPr/>
                    <a:lstStyle/>
                    <a:p>
                      <a:pPr algn="ctr" fontAlgn="base"/>
                      <a:r>
                        <a:rPr lang="en-US" sz="1600" b="0" dirty="0">
                          <a:solidFill>
                            <a:schemeClr val="tx1"/>
                          </a:solidFill>
                          <a:effectLst/>
                        </a:rPr>
                        <a:t>South Central US ​</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856298458"/>
                  </a:ext>
                </a:extLst>
              </a:tr>
            </a:tbl>
          </a:graphicData>
        </a:graphic>
      </p:graphicFrame>
      <p:sp>
        <p:nvSpPr>
          <p:cNvPr id="4" name="Footer Placeholder 1">
            <a:extLst>
              <a:ext uri="{FF2B5EF4-FFF2-40B4-BE49-F238E27FC236}">
                <a16:creationId xmlns:a16="http://schemas.microsoft.com/office/drawing/2014/main" id="{4240E434-9668-4343-85DE-ED8115B07F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18144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Geographies</a:t>
            </a:r>
          </a:p>
        </p:txBody>
      </p:sp>
      <p:sp>
        <p:nvSpPr>
          <p:cNvPr id="2" name="TextBox 1">
            <a:extLst>
              <a:ext uri="{FF2B5EF4-FFF2-40B4-BE49-F238E27FC236}">
                <a16:creationId xmlns:a16="http://schemas.microsoft.com/office/drawing/2014/main" id="{8F62A88A-4AD8-42FD-86AA-1FEDAD3A64D8}"/>
              </a:ext>
            </a:extLst>
          </p:cNvPr>
          <p:cNvSpPr txBox="1"/>
          <p:nvPr/>
        </p:nvSpPr>
        <p:spPr>
          <a:xfrm>
            <a:off x="2852299" y="217296"/>
            <a:ext cx="7172782" cy="877163"/>
          </a:xfrm>
          <a:prstGeom prst="rect">
            <a:avLst/>
          </a:prstGeom>
          <a:noFill/>
        </p:spPr>
        <p:txBody>
          <a:bodyPr wrap="square" lIns="182880" tIns="146304" rIns="182880" bIns="146304" rtlCol="0">
            <a:spAutoFit/>
          </a:bodyPr>
          <a:lstStyle/>
          <a:p>
            <a:pPr>
              <a:lnSpc>
                <a:spcPct val="90000"/>
              </a:lnSpc>
              <a:spcAft>
                <a:spcPts val="600"/>
              </a:spcAft>
            </a:pPr>
            <a:r>
              <a:rPr lang="en-US" sz="1400" dirty="0">
                <a:solidFill>
                  <a:srgbClr val="FF0000"/>
                </a:solidFill>
              </a:rPr>
              <a:t>This slide is hidden and not part of the default deck.  Include it in your presentation if you want to talk about Geographies as part of Data Residency.  Just delete this text box and unhide.  Otherwise, feel free to delete the slide. </a:t>
            </a:r>
          </a:p>
        </p:txBody>
      </p:sp>
      <p:sp>
        <p:nvSpPr>
          <p:cNvPr id="6" name="Text Placeholder 5"/>
          <p:cNvSpPr>
            <a:spLocks noGrp="1"/>
          </p:cNvSpPr>
          <p:nvPr>
            <p:ph type="body" sz="quarter" idx="10"/>
          </p:nvPr>
        </p:nvSpPr>
        <p:spPr>
          <a:xfrm>
            <a:off x="586390" y="1434370"/>
            <a:ext cx="7971873" cy="3865097"/>
          </a:xfrm>
        </p:spPr>
        <p:txBody>
          <a:bodyPr/>
          <a:lstStyle/>
          <a:p>
            <a:pPr marL="457200" indent="-457200">
              <a:lnSpc>
                <a:spcPct val="114000"/>
              </a:lnSpc>
              <a:buFont typeface="Arial" panose="020B0604020202020204" pitchFamily="34" charset="0"/>
              <a:buChar char="•"/>
            </a:pPr>
            <a:r>
              <a:rPr lang="en-US" noProof="0" dirty="0">
                <a:latin typeface="+mn-lt"/>
              </a:rPr>
              <a:t>Discrete markets that preserve data residency and compliance boundaries.</a:t>
            </a:r>
          </a:p>
          <a:p>
            <a:pPr marL="457200" indent="-457200">
              <a:lnSpc>
                <a:spcPct val="114000"/>
              </a:lnSpc>
              <a:buFont typeface="Arial" panose="020B0604020202020204" pitchFamily="34" charset="0"/>
              <a:buChar char="•"/>
            </a:pPr>
            <a:r>
              <a:rPr lang="en-US" dirty="0">
                <a:latin typeface="+mn-lt"/>
              </a:rPr>
              <a:t>Typically contain two or more regions.</a:t>
            </a:r>
          </a:p>
          <a:p>
            <a:pPr marL="457200" indent="-457200">
              <a:lnSpc>
                <a:spcPct val="114000"/>
              </a:lnSpc>
              <a:buFont typeface="Arial" panose="020B0604020202020204" pitchFamily="34" charset="0"/>
              <a:buChar char="•"/>
            </a:pPr>
            <a:r>
              <a:rPr lang="en-US" dirty="0">
                <a:latin typeface="+mn-lt"/>
              </a:rPr>
              <a:t>Allow customers with specific data-residency and compliance needs to keep their data and applications in close proximity.</a:t>
            </a:r>
          </a:p>
          <a:p>
            <a:pPr marL="457200" indent="-457200">
              <a:lnSpc>
                <a:spcPct val="114000"/>
              </a:lnSpc>
              <a:buFont typeface="Arial" panose="020B0604020202020204" pitchFamily="34" charset="0"/>
              <a:buChar char="•"/>
            </a:pPr>
            <a:r>
              <a:rPr lang="en-US" dirty="0">
                <a:latin typeface="+mn-lt"/>
              </a:rPr>
              <a:t>Categorized as Americas, Europe, Asia Pacific, Middle East, and Africa.</a:t>
            </a:r>
          </a:p>
          <a:p>
            <a:pPr>
              <a:lnSpc>
                <a:spcPct val="114000"/>
              </a:lnSpc>
            </a:pPr>
            <a:endParaRPr lang="en-US" noProof="0" dirty="0"/>
          </a:p>
        </p:txBody>
      </p:sp>
      <p:grpSp>
        <p:nvGrpSpPr>
          <p:cNvPr id="3" name="Group 2" descr="graphic of a globe sitting over a building representing datacenters around the globe"/>
          <p:cNvGrpSpPr/>
          <p:nvPr/>
        </p:nvGrpSpPr>
        <p:grpSpPr>
          <a:xfrm>
            <a:off x="9061181" y="1670599"/>
            <a:ext cx="2309040" cy="3352320"/>
            <a:chOff x="8929296" y="2628960"/>
            <a:chExt cx="2309040" cy="3352320"/>
          </a:xfrm>
        </p:grpSpPr>
        <p:grpSp>
          <p:nvGrpSpPr>
            <p:cNvPr id="4" name="Group 3"/>
            <p:cNvGrpSpPr/>
            <p:nvPr/>
          </p:nvGrpSpPr>
          <p:grpSpPr>
            <a:xfrm>
              <a:off x="8929296" y="5141760"/>
              <a:ext cx="2309040" cy="839520"/>
              <a:chOff x="9390960" y="5568480"/>
              <a:chExt cx="2309040" cy="839520"/>
            </a:xfrm>
          </p:grpSpPr>
          <p:sp>
            <p:nvSpPr>
              <p:cNvPr id="5" name="CustomShape 4"/>
              <p:cNvSpPr/>
              <p:nvPr/>
            </p:nvSpPr>
            <p:spPr>
              <a:xfrm>
                <a:off x="9390960" y="5787000"/>
                <a:ext cx="2309040" cy="621000"/>
              </a:xfrm>
              <a:prstGeom prst="rect">
                <a:avLst/>
              </a:prstGeom>
              <a:solidFill>
                <a:srgbClr val="00B050"/>
              </a:solidFill>
              <a:ln>
                <a:noFill/>
              </a:ln>
            </p:spPr>
            <p:style>
              <a:lnRef idx="0">
                <a:scrgbClr r="0" g="0" b="0"/>
              </a:lnRef>
              <a:fillRef idx="0">
                <a:scrgbClr r="0" g="0" b="0"/>
              </a:fillRef>
              <a:effectRef idx="0">
                <a:scrgbClr r="0" g="0" b="0"/>
              </a:effectRef>
              <a:fontRef idx="minor"/>
            </p:style>
          </p:sp>
          <p:sp>
            <p:nvSpPr>
              <p:cNvPr id="7" name="CustomShape 5"/>
              <p:cNvSpPr/>
              <p:nvPr/>
            </p:nvSpPr>
            <p:spPr>
              <a:xfrm>
                <a:off x="11177280" y="5568480"/>
                <a:ext cx="279720" cy="344520"/>
              </a:xfrm>
              <a:prstGeom prst="rect">
                <a:avLst/>
              </a:prstGeom>
              <a:solidFill>
                <a:srgbClr val="00B050"/>
              </a:solidFill>
              <a:ln>
                <a:noFill/>
              </a:ln>
            </p:spPr>
            <p:style>
              <a:lnRef idx="0">
                <a:scrgbClr r="0" g="0" b="0"/>
              </a:lnRef>
              <a:fillRef idx="0">
                <a:scrgbClr r="0" g="0" b="0"/>
              </a:fillRef>
              <a:effectRef idx="0">
                <a:scrgbClr r="0" g="0" b="0"/>
              </a:effectRef>
              <a:fontRef idx="minor"/>
            </p:style>
          </p:sp>
          <p:sp>
            <p:nvSpPr>
              <p:cNvPr id="8" name="CustomShape 6"/>
              <p:cNvSpPr/>
              <p:nvPr/>
            </p:nvSpPr>
            <p:spPr>
              <a:xfrm>
                <a:off x="11319120" y="6100920"/>
                <a:ext cx="168480" cy="307080"/>
              </a:xfrm>
              <a:prstGeom prst="rect">
                <a:avLst/>
              </a:prstGeom>
              <a:solidFill>
                <a:srgbClr val="00188F"/>
              </a:solidFill>
              <a:ln>
                <a:noFill/>
              </a:ln>
            </p:spPr>
            <p:style>
              <a:lnRef idx="0">
                <a:scrgbClr r="0" g="0" b="0"/>
              </a:lnRef>
              <a:fillRef idx="0">
                <a:scrgbClr r="0" g="0" b="0"/>
              </a:fillRef>
              <a:effectRef idx="0">
                <a:scrgbClr r="0" g="0" b="0"/>
              </a:effectRef>
              <a:fontRef idx="minor"/>
            </p:style>
          </p:sp>
          <p:sp>
            <p:nvSpPr>
              <p:cNvPr id="9" name="CustomShape 7"/>
              <p:cNvSpPr/>
              <p:nvPr/>
            </p:nvSpPr>
            <p:spPr>
              <a:xfrm>
                <a:off x="9522720" y="6094440"/>
                <a:ext cx="513000" cy="180720"/>
              </a:xfrm>
              <a:prstGeom prst="rect">
                <a:avLst/>
              </a:prstGeom>
              <a:solidFill>
                <a:srgbClr val="808080"/>
              </a:solidFill>
              <a:ln>
                <a:noFill/>
              </a:ln>
            </p:spPr>
            <p:style>
              <a:lnRef idx="0">
                <a:scrgbClr r="0" g="0" b="0"/>
              </a:lnRef>
              <a:fillRef idx="0">
                <a:scrgbClr r="0" g="0" b="0"/>
              </a:fillRef>
              <a:effectRef idx="0">
                <a:scrgbClr r="0" g="0" b="0"/>
              </a:effectRef>
              <a:fontRef idx="minor"/>
            </p:style>
          </p:sp>
          <p:sp>
            <p:nvSpPr>
              <p:cNvPr id="10" name="CustomShape 8"/>
              <p:cNvSpPr/>
              <p:nvPr/>
            </p:nvSpPr>
            <p:spPr>
              <a:xfrm>
                <a:off x="10093320" y="6094440"/>
                <a:ext cx="523080" cy="180720"/>
              </a:xfrm>
              <a:prstGeom prst="rect">
                <a:avLst/>
              </a:prstGeom>
              <a:solidFill>
                <a:srgbClr val="808080"/>
              </a:solidFill>
              <a:ln>
                <a:noFill/>
              </a:ln>
            </p:spPr>
            <p:style>
              <a:lnRef idx="0">
                <a:scrgbClr r="0" g="0" b="0"/>
              </a:lnRef>
              <a:fillRef idx="0">
                <a:scrgbClr r="0" g="0" b="0"/>
              </a:fillRef>
              <a:effectRef idx="0">
                <a:scrgbClr r="0" g="0" b="0"/>
              </a:effectRef>
              <a:fontRef idx="minor"/>
            </p:style>
          </p:sp>
          <p:sp>
            <p:nvSpPr>
              <p:cNvPr id="11" name="CustomShape 9"/>
              <p:cNvSpPr/>
              <p:nvPr/>
            </p:nvSpPr>
            <p:spPr>
              <a:xfrm>
                <a:off x="10674000" y="6094440"/>
                <a:ext cx="513000" cy="180720"/>
              </a:xfrm>
              <a:prstGeom prst="rect">
                <a:avLst/>
              </a:prstGeom>
              <a:solidFill>
                <a:srgbClr val="808080"/>
              </a:solidFill>
              <a:ln>
                <a:noFill/>
              </a:ln>
            </p:spPr>
            <p:style>
              <a:lnRef idx="0">
                <a:scrgbClr r="0" g="0" b="0"/>
              </a:lnRef>
              <a:fillRef idx="0">
                <a:scrgbClr r="0" g="0" b="0"/>
              </a:fillRef>
              <a:effectRef idx="0">
                <a:scrgbClr r="0" g="0" b="0"/>
              </a:effectRef>
              <a:fontRef idx="minor"/>
            </p:style>
          </p:sp>
        </p:grpSp>
        <p:sp>
          <p:nvSpPr>
            <p:cNvPr id="20" name="CustomShape 17"/>
            <p:cNvSpPr/>
            <p:nvPr/>
          </p:nvSpPr>
          <p:spPr>
            <a:xfrm rot="900000">
              <a:off x="9056016" y="2628960"/>
              <a:ext cx="2055600" cy="2239200"/>
            </a:xfrm>
            <a:custGeom>
              <a:avLst/>
              <a:gdLst/>
              <a:ahLst/>
              <a:cxnLst/>
              <a:rect l="l" t="t" r="r" b="b"/>
              <a:pathLst>
                <a:path w="1704" h="1920">
                  <a:moveTo>
                    <a:pt x="1578" y="389"/>
                  </a:moveTo>
                  <a:cubicBezTo>
                    <a:pt x="1576" y="385"/>
                    <a:pt x="1576" y="385"/>
                    <a:pt x="1576" y="385"/>
                  </a:cubicBezTo>
                  <a:cubicBezTo>
                    <a:pt x="1569" y="376"/>
                    <a:pt x="1559" y="370"/>
                    <a:pt x="1547" y="370"/>
                  </a:cubicBezTo>
                  <a:cubicBezTo>
                    <a:pt x="1124" y="370"/>
                    <a:pt x="1124" y="370"/>
                    <a:pt x="1124" y="370"/>
                  </a:cubicBezTo>
                  <a:cubicBezTo>
                    <a:pt x="1119" y="370"/>
                    <a:pt x="1116" y="366"/>
                    <a:pt x="1116" y="362"/>
                  </a:cubicBezTo>
                  <a:cubicBezTo>
                    <a:pt x="1116" y="357"/>
                    <a:pt x="1119" y="354"/>
                    <a:pt x="1124" y="354"/>
                  </a:cubicBezTo>
                  <a:cubicBezTo>
                    <a:pt x="1442" y="354"/>
                    <a:pt x="1442" y="354"/>
                    <a:pt x="1442" y="354"/>
                  </a:cubicBezTo>
                  <a:cubicBezTo>
                    <a:pt x="1461" y="354"/>
                    <a:pt x="1476" y="338"/>
                    <a:pt x="1476" y="319"/>
                  </a:cubicBezTo>
                  <a:cubicBezTo>
                    <a:pt x="1476" y="300"/>
                    <a:pt x="1461" y="285"/>
                    <a:pt x="1442" y="285"/>
                  </a:cubicBezTo>
                  <a:cubicBezTo>
                    <a:pt x="1070" y="285"/>
                    <a:pt x="1070" y="285"/>
                    <a:pt x="1070" y="285"/>
                  </a:cubicBezTo>
                  <a:cubicBezTo>
                    <a:pt x="1066" y="285"/>
                    <a:pt x="1063" y="281"/>
                    <a:pt x="1063" y="277"/>
                  </a:cubicBezTo>
                  <a:cubicBezTo>
                    <a:pt x="1063" y="272"/>
                    <a:pt x="1066" y="269"/>
                    <a:pt x="1070" y="269"/>
                  </a:cubicBezTo>
                  <a:cubicBezTo>
                    <a:pt x="1398" y="269"/>
                    <a:pt x="1398" y="269"/>
                    <a:pt x="1398" y="269"/>
                  </a:cubicBezTo>
                  <a:cubicBezTo>
                    <a:pt x="1417" y="269"/>
                    <a:pt x="1433" y="253"/>
                    <a:pt x="1433" y="234"/>
                  </a:cubicBezTo>
                  <a:cubicBezTo>
                    <a:pt x="1433" y="215"/>
                    <a:pt x="1417" y="199"/>
                    <a:pt x="1398" y="199"/>
                  </a:cubicBezTo>
                  <a:cubicBezTo>
                    <a:pt x="1125" y="199"/>
                    <a:pt x="1125" y="199"/>
                    <a:pt x="1125" y="199"/>
                  </a:cubicBezTo>
                  <a:cubicBezTo>
                    <a:pt x="1121" y="199"/>
                    <a:pt x="1117" y="196"/>
                    <a:pt x="1117" y="192"/>
                  </a:cubicBezTo>
                  <a:cubicBezTo>
                    <a:pt x="1117" y="187"/>
                    <a:pt x="1121" y="184"/>
                    <a:pt x="1125" y="184"/>
                  </a:cubicBezTo>
                  <a:cubicBezTo>
                    <a:pt x="1289" y="184"/>
                    <a:pt x="1289" y="184"/>
                    <a:pt x="1289" y="184"/>
                  </a:cubicBezTo>
                  <a:cubicBezTo>
                    <a:pt x="1308" y="184"/>
                    <a:pt x="1323" y="168"/>
                    <a:pt x="1323" y="149"/>
                  </a:cubicBezTo>
                  <a:cubicBezTo>
                    <a:pt x="1323" y="130"/>
                    <a:pt x="1308" y="114"/>
                    <a:pt x="1289" y="114"/>
                  </a:cubicBezTo>
                  <a:cubicBezTo>
                    <a:pt x="1066" y="114"/>
                    <a:pt x="1066" y="114"/>
                    <a:pt x="1066" y="114"/>
                  </a:cubicBezTo>
                  <a:cubicBezTo>
                    <a:pt x="1062" y="114"/>
                    <a:pt x="1058" y="111"/>
                    <a:pt x="1058" y="107"/>
                  </a:cubicBezTo>
                  <a:cubicBezTo>
                    <a:pt x="1058" y="102"/>
                    <a:pt x="1062" y="99"/>
                    <a:pt x="1066" y="99"/>
                  </a:cubicBezTo>
                  <a:cubicBezTo>
                    <a:pt x="1089" y="99"/>
                    <a:pt x="1089" y="99"/>
                    <a:pt x="1089" y="99"/>
                  </a:cubicBezTo>
                  <a:cubicBezTo>
                    <a:pt x="1109" y="99"/>
                    <a:pt x="1124" y="83"/>
                    <a:pt x="1124" y="64"/>
                  </a:cubicBezTo>
                  <a:cubicBezTo>
                    <a:pt x="1124" y="48"/>
                    <a:pt x="1115" y="35"/>
                    <a:pt x="1101" y="31"/>
                  </a:cubicBezTo>
                  <a:cubicBezTo>
                    <a:pt x="1099" y="30"/>
                    <a:pt x="1099" y="30"/>
                    <a:pt x="1099" y="30"/>
                  </a:cubicBezTo>
                  <a:cubicBezTo>
                    <a:pt x="1027" y="10"/>
                    <a:pt x="952" y="0"/>
                    <a:pt x="877" y="0"/>
                  </a:cubicBezTo>
                  <a:cubicBezTo>
                    <a:pt x="869" y="0"/>
                    <a:pt x="869" y="0"/>
                    <a:pt x="869" y="0"/>
                  </a:cubicBezTo>
                  <a:cubicBezTo>
                    <a:pt x="625" y="0"/>
                    <a:pt x="394" y="106"/>
                    <a:pt x="235" y="291"/>
                  </a:cubicBezTo>
                  <a:cubicBezTo>
                    <a:pt x="229" y="299"/>
                    <a:pt x="229" y="299"/>
                    <a:pt x="229" y="299"/>
                  </a:cubicBezTo>
                  <a:cubicBezTo>
                    <a:pt x="229" y="301"/>
                    <a:pt x="229" y="301"/>
                    <a:pt x="229" y="301"/>
                  </a:cubicBezTo>
                  <a:cubicBezTo>
                    <a:pt x="228" y="305"/>
                    <a:pt x="227" y="308"/>
                    <a:pt x="227" y="312"/>
                  </a:cubicBezTo>
                  <a:cubicBezTo>
                    <a:pt x="227" y="332"/>
                    <a:pt x="243" y="348"/>
                    <a:pt x="263" y="348"/>
                  </a:cubicBezTo>
                  <a:cubicBezTo>
                    <a:pt x="580" y="348"/>
                    <a:pt x="580" y="348"/>
                    <a:pt x="580" y="348"/>
                  </a:cubicBezTo>
                  <a:cubicBezTo>
                    <a:pt x="583" y="348"/>
                    <a:pt x="586" y="351"/>
                    <a:pt x="586" y="354"/>
                  </a:cubicBezTo>
                  <a:cubicBezTo>
                    <a:pt x="586" y="358"/>
                    <a:pt x="583" y="361"/>
                    <a:pt x="580" y="361"/>
                  </a:cubicBezTo>
                  <a:cubicBezTo>
                    <a:pt x="318" y="361"/>
                    <a:pt x="318" y="361"/>
                    <a:pt x="318" y="361"/>
                  </a:cubicBezTo>
                  <a:cubicBezTo>
                    <a:pt x="299" y="361"/>
                    <a:pt x="283" y="377"/>
                    <a:pt x="283" y="397"/>
                  </a:cubicBezTo>
                  <a:cubicBezTo>
                    <a:pt x="283" y="417"/>
                    <a:pt x="299" y="433"/>
                    <a:pt x="318" y="433"/>
                  </a:cubicBezTo>
                  <a:cubicBezTo>
                    <a:pt x="740" y="433"/>
                    <a:pt x="740" y="433"/>
                    <a:pt x="740" y="433"/>
                  </a:cubicBezTo>
                  <a:cubicBezTo>
                    <a:pt x="743" y="433"/>
                    <a:pt x="746" y="436"/>
                    <a:pt x="746" y="439"/>
                  </a:cubicBezTo>
                  <a:cubicBezTo>
                    <a:pt x="746" y="443"/>
                    <a:pt x="743" y="446"/>
                    <a:pt x="740" y="446"/>
                  </a:cubicBezTo>
                  <a:cubicBezTo>
                    <a:pt x="264" y="446"/>
                    <a:pt x="264" y="446"/>
                    <a:pt x="264" y="446"/>
                  </a:cubicBezTo>
                  <a:cubicBezTo>
                    <a:pt x="244" y="446"/>
                    <a:pt x="228" y="462"/>
                    <a:pt x="228" y="482"/>
                  </a:cubicBezTo>
                  <a:cubicBezTo>
                    <a:pt x="228" y="502"/>
                    <a:pt x="244" y="518"/>
                    <a:pt x="264" y="518"/>
                  </a:cubicBezTo>
                  <a:cubicBezTo>
                    <a:pt x="770" y="518"/>
                    <a:pt x="770" y="518"/>
                    <a:pt x="770" y="518"/>
                  </a:cubicBezTo>
                  <a:cubicBezTo>
                    <a:pt x="774" y="518"/>
                    <a:pt x="777" y="521"/>
                    <a:pt x="777" y="524"/>
                  </a:cubicBezTo>
                  <a:cubicBezTo>
                    <a:pt x="777" y="528"/>
                    <a:pt x="774" y="531"/>
                    <a:pt x="770" y="531"/>
                  </a:cubicBezTo>
                  <a:cubicBezTo>
                    <a:pt x="462" y="531"/>
                    <a:pt x="462" y="531"/>
                    <a:pt x="462" y="531"/>
                  </a:cubicBezTo>
                  <a:cubicBezTo>
                    <a:pt x="442" y="531"/>
                    <a:pt x="426" y="547"/>
                    <a:pt x="426" y="567"/>
                  </a:cubicBezTo>
                  <a:cubicBezTo>
                    <a:pt x="426" y="587"/>
                    <a:pt x="442" y="603"/>
                    <a:pt x="462" y="603"/>
                  </a:cubicBezTo>
                  <a:cubicBezTo>
                    <a:pt x="957" y="603"/>
                    <a:pt x="957" y="603"/>
                    <a:pt x="957" y="603"/>
                  </a:cubicBezTo>
                  <a:cubicBezTo>
                    <a:pt x="957" y="603"/>
                    <a:pt x="957" y="603"/>
                    <a:pt x="957" y="603"/>
                  </a:cubicBezTo>
                  <a:cubicBezTo>
                    <a:pt x="1001" y="603"/>
                    <a:pt x="1001" y="603"/>
                    <a:pt x="1001" y="603"/>
                  </a:cubicBezTo>
                  <a:cubicBezTo>
                    <a:pt x="1004" y="604"/>
                    <a:pt x="1005" y="607"/>
                    <a:pt x="1005" y="610"/>
                  </a:cubicBezTo>
                  <a:cubicBezTo>
                    <a:pt x="1005" y="613"/>
                    <a:pt x="1002" y="616"/>
                    <a:pt x="999" y="616"/>
                  </a:cubicBezTo>
                  <a:cubicBezTo>
                    <a:pt x="472" y="616"/>
                    <a:pt x="472" y="616"/>
                    <a:pt x="472" y="616"/>
                  </a:cubicBezTo>
                  <a:cubicBezTo>
                    <a:pt x="452" y="616"/>
                    <a:pt x="436" y="632"/>
                    <a:pt x="436" y="652"/>
                  </a:cubicBezTo>
                  <a:cubicBezTo>
                    <a:pt x="436" y="672"/>
                    <a:pt x="452" y="688"/>
                    <a:pt x="472" y="688"/>
                  </a:cubicBezTo>
                  <a:cubicBezTo>
                    <a:pt x="993" y="688"/>
                    <a:pt x="993" y="688"/>
                    <a:pt x="993" y="688"/>
                  </a:cubicBezTo>
                  <a:cubicBezTo>
                    <a:pt x="996" y="688"/>
                    <a:pt x="999" y="691"/>
                    <a:pt x="999" y="695"/>
                  </a:cubicBezTo>
                  <a:cubicBezTo>
                    <a:pt x="999" y="698"/>
                    <a:pt x="996" y="701"/>
                    <a:pt x="993" y="701"/>
                  </a:cubicBezTo>
                  <a:cubicBezTo>
                    <a:pt x="496" y="701"/>
                    <a:pt x="496" y="701"/>
                    <a:pt x="496" y="701"/>
                  </a:cubicBezTo>
                  <a:cubicBezTo>
                    <a:pt x="476" y="701"/>
                    <a:pt x="460" y="717"/>
                    <a:pt x="460" y="737"/>
                  </a:cubicBezTo>
                  <a:cubicBezTo>
                    <a:pt x="460" y="757"/>
                    <a:pt x="476" y="773"/>
                    <a:pt x="496" y="773"/>
                  </a:cubicBezTo>
                  <a:cubicBezTo>
                    <a:pt x="867" y="773"/>
                    <a:pt x="867" y="773"/>
                    <a:pt x="867" y="773"/>
                  </a:cubicBezTo>
                  <a:cubicBezTo>
                    <a:pt x="871" y="773"/>
                    <a:pt x="874" y="776"/>
                    <a:pt x="874" y="780"/>
                  </a:cubicBezTo>
                  <a:cubicBezTo>
                    <a:pt x="874" y="783"/>
                    <a:pt x="871" y="786"/>
                    <a:pt x="867" y="786"/>
                  </a:cubicBezTo>
                  <a:cubicBezTo>
                    <a:pt x="469" y="786"/>
                    <a:pt x="469" y="786"/>
                    <a:pt x="469" y="786"/>
                  </a:cubicBezTo>
                  <a:cubicBezTo>
                    <a:pt x="450" y="786"/>
                    <a:pt x="434" y="802"/>
                    <a:pt x="434" y="822"/>
                  </a:cubicBezTo>
                  <a:cubicBezTo>
                    <a:pt x="434" y="842"/>
                    <a:pt x="450" y="858"/>
                    <a:pt x="469" y="858"/>
                  </a:cubicBezTo>
                  <a:cubicBezTo>
                    <a:pt x="791" y="858"/>
                    <a:pt x="791" y="858"/>
                    <a:pt x="791" y="858"/>
                  </a:cubicBezTo>
                  <a:cubicBezTo>
                    <a:pt x="795" y="858"/>
                    <a:pt x="798" y="861"/>
                    <a:pt x="798" y="865"/>
                  </a:cubicBezTo>
                  <a:cubicBezTo>
                    <a:pt x="798" y="868"/>
                    <a:pt x="795" y="871"/>
                    <a:pt x="791" y="871"/>
                  </a:cubicBezTo>
                  <a:cubicBezTo>
                    <a:pt x="510" y="871"/>
                    <a:pt x="510" y="871"/>
                    <a:pt x="510" y="871"/>
                  </a:cubicBezTo>
                  <a:cubicBezTo>
                    <a:pt x="491" y="871"/>
                    <a:pt x="475" y="888"/>
                    <a:pt x="475" y="907"/>
                  </a:cubicBezTo>
                  <a:cubicBezTo>
                    <a:pt x="475" y="927"/>
                    <a:pt x="491" y="943"/>
                    <a:pt x="510" y="943"/>
                  </a:cubicBezTo>
                  <a:cubicBezTo>
                    <a:pt x="623" y="943"/>
                    <a:pt x="623" y="943"/>
                    <a:pt x="623" y="943"/>
                  </a:cubicBezTo>
                  <a:cubicBezTo>
                    <a:pt x="626" y="943"/>
                    <a:pt x="629" y="946"/>
                    <a:pt x="629" y="950"/>
                  </a:cubicBezTo>
                  <a:cubicBezTo>
                    <a:pt x="629" y="953"/>
                    <a:pt x="626" y="956"/>
                    <a:pt x="623" y="956"/>
                  </a:cubicBezTo>
                  <a:cubicBezTo>
                    <a:pt x="579" y="956"/>
                    <a:pt x="579" y="956"/>
                    <a:pt x="579" y="956"/>
                  </a:cubicBezTo>
                  <a:cubicBezTo>
                    <a:pt x="559" y="956"/>
                    <a:pt x="543" y="973"/>
                    <a:pt x="543" y="992"/>
                  </a:cubicBezTo>
                  <a:cubicBezTo>
                    <a:pt x="543" y="1012"/>
                    <a:pt x="559" y="1028"/>
                    <a:pt x="579" y="1028"/>
                  </a:cubicBezTo>
                  <a:cubicBezTo>
                    <a:pt x="637" y="1028"/>
                    <a:pt x="637" y="1028"/>
                    <a:pt x="637" y="1028"/>
                  </a:cubicBezTo>
                  <a:cubicBezTo>
                    <a:pt x="640" y="1028"/>
                    <a:pt x="643" y="1031"/>
                    <a:pt x="643" y="1035"/>
                  </a:cubicBezTo>
                  <a:cubicBezTo>
                    <a:pt x="643" y="1039"/>
                    <a:pt x="640" y="1042"/>
                    <a:pt x="637" y="1042"/>
                  </a:cubicBezTo>
                  <a:cubicBezTo>
                    <a:pt x="633" y="1042"/>
                    <a:pt x="633" y="1042"/>
                    <a:pt x="633" y="1042"/>
                  </a:cubicBezTo>
                  <a:cubicBezTo>
                    <a:pt x="613" y="1042"/>
                    <a:pt x="597" y="1058"/>
                    <a:pt x="597" y="1077"/>
                  </a:cubicBezTo>
                  <a:cubicBezTo>
                    <a:pt x="597" y="1097"/>
                    <a:pt x="613" y="1113"/>
                    <a:pt x="633" y="1113"/>
                  </a:cubicBezTo>
                  <a:cubicBezTo>
                    <a:pt x="750" y="1113"/>
                    <a:pt x="750" y="1113"/>
                    <a:pt x="750" y="1113"/>
                  </a:cubicBezTo>
                  <a:cubicBezTo>
                    <a:pt x="754" y="1113"/>
                    <a:pt x="757" y="1116"/>
                    <a:pt x="757" y="1120"/>
                  </a:cubicBezTo>
                  <a:cubicBezTo>
                    <a:pt x="757" y="1124"/>
                    <a:pt x="754" y="1127"/>
                    <a:pt x="750" y="1127"/>
                  </a:cubicBezTo>
                  <a:cubicBezTo>
                    <a:pt x="727" y="1127"/>
                    <a:pt x="727" y="1127"/>
                    <a:pt x="727" y="1127"/>
                  </a:cubicBezTo>
                  <a:cubicBezTo>
                    <a:pt x="707" y="1127"/>
                    <a:pt x="691" y="1143"/>
                    <a:pt x="691" y="1162"/>
                  </a:cubicBezTo>
                  <a:cubicBezTo>
                    <a:pt x="691" y="1182"/>
                    <a:pt x="707" y="1198"/>
                    <a:pt x="727" y="1198"/>
                  </a:cubicBezTo>
                  <a:cubicBezTo>
                    <a:pt x="1009" y="1198"/>
                    <a:pt x="1009" y="1198"/>
                    <a:pt x="1009" y="1198"/>
                  </a:cubicBezTo>
                  <a:cubicBezTo>
                    <a:pt x="1013" y="1198"/>
                    <a:pt x="1016" y="1201"/>
                    <a:pt x="1016" y="1205"/>
                  </a:cubicBezTo>
                  <a:cubicBezTo>
                    <a:pt x="1016" y="1209"/>
                    <a:pt x="1013" y="1212"/>
                    <a:pt x="1009" y="1212"/>
                  </a:cubicBezTo>
                  <a:cubicBezTo>
                    <a:pt x="786" y="1212"/>
                    <a:pt x="786" y="1212"/>
                    <a:pt x="786" y="1212"/>
                  </a:cubicBezTo>
                  <a:cubicBezTo>
                    <a:pt x="766" y="1212"/>
                    <a:pt x="750" y="1228"/>
                    <a:pt x="750" y="1247"/>
                  </a:cubicBezTo>
                  <a:cubicBezTo>
                    <a:pt x="750" y="1267"/>
                    <a:pt x="766" y="1283"/>
                    <a:pt x="786" y="1283"/>
                  </a:cubicBezTo>
                  <a:cubicBezTo>
                    <a:pt x="1124" y="1283"/>
                    <a:pt x="1124" y="1283"/>
                    <a:pt x="1124" y="1283"/>
                  </a:cubicBezTo>
                  <a:cubicBezTo>
                    <a:pt x="1127" y="1283"/>
                    <a:pt x="1130" y="1286"/>
                    <a:pt x="1130" y="1289"/>
                  </a:cubicBezTo>
                  <a:cubicBezTo>
                    <a:pt x="1129" y="1291"/>
                    <a:pt x="1125" y="1294"/>
                    <a:pt x="1120" y="1297"/>
                  </a:cubicBezTo>
                  <a:cubicBezTo>
                    <a:pt x="845" y="1297"/>
                    <a:pt x="845" y="1297"/>
                    <a:pt x="845" y="1297"/>
                  </a:cubicBezTo>
                  <a:cubicBezTo>
                    <a:pt x="825" y="1297"/>
                    <a:pt x="809" y="1313"/>
                    <a:pt x="809" y="1333"/>
                  </a:cubicBezTo>
                  <a:cubicBezTo>
                    <a:pt x="809" y="1352"/>
                    <a:pt x="825" y="1368"/>
                    <a:pt x="845" y="1368"/>
                  </a:cubicBezTo>
                  <a:cubicBezTo>
                    <a:pt x="1102" y="1368"/>
                    <a:pt x="1102" y="1368"/>
                    <a:pt x="1102" y="1368"/>
                  </a:cubicBezTo>
                  <a:cubicBezTo>
                    <a:pt x="1106" y="1368"/>
                    <a:pt x="1109" y="1371"/>
                    <a:pt x="1109" y="1375"/>
                  </a:cubicBezTo>
                  <a:cubicBezTo>
                    <a:pt x="1109" y="1379"/>
                    <a:pt x="1106" y="1382"/>
                    <a:pt x="1102" y="1382"/>
                  </a:cubicBezTo>
                  <a:cubicBezTo>
                    <a:pt x="887" y="1382"/>
                    <a:pt x="887" y="1382"/>
                    <a:pt x="887" y="1382"/>
                  </a:cubicBezTo>
                  <a:cubicBezTo>
                    <a:pt x="868" y="1382"/>
                    <a:pt x="852" y="1398"/>
                    <a:pt x="852" y="1418"/>
                  </a:cubicBezTo>
                  <a:cubicBezTo>
                    <a:pt x="852" y="1437"/>
                    <a:pt x="868" y="1453"/>
                    <a:pt x="887" y="1453"/>
                  </a:cubicBezTo>
                  <a:cubicBezTo>
                    <a:pt x="1040" y="1453"/>
                    <a:pt x="1040" y="1453"/>
                    <a:pt x="1040" y="1453"/>
                  </a:cubicBezTo>
                  <a:cubicBezTo>
                    <a:pt x="1044" y="1453"/>
                    <a:pt x="1047" y="1456"/>
                    <a:pt x="1047" y="1460"/>
                  </a:cubicBezTo>
                  <a:cubicBezTo>
                    <a:pt x="1047" y="1464"/>
                    <a:pt x="1044" y="1467"/>
                    <a:pt x="1040" y="1467"/>
                  </a:cubicBezTo>
                  <a:cubicBezTo>
                    <a:pt x="875" y="1467"/>
                    <a:pt x="875" y="1467"/>
                    <a:pt x="875" y="1467"/>
                  </a:cubicBezTo>
                  <a:cubicBezTo>
                    <a:pt x="856" y="1467"/>
                    <a:pt x="840" y="1483"/>
                    <a:pt x="840" y="1503"/>
                  </a:cubicBezTo>
                  <a:cubicBezTo>
                    <a:pt x="840" y="1522"/>
                    <a:pt x="856" y="1538"/>
                    <a:pt x="875" y="1538"/>
                  </a:cubicBezTo>
                  <a:cubicBezTo>
                    <a:pt x="959" y="1538"/>
                    <a:pt x="959" y="1538"/>
                    <a:pt x="959" y="1538"/>
                  </a:cubicBezTo>
                  <a:cubicBezTo>
                    <a:pt x="963" y="1538"/>
                    <a:pt x="966" y="1541"/>
                    <a:pt x="966" y="1545"/>
                  </a:cubicBezTo>
                  <a:cubicBezTo>
                    <a:pt x="966" y="1549"/>
                    <a:pt x="963" y="1552"/>
                    <a:pt x="959" y="1552"/>
                  </a:cubicBezTo>
                  <a:cubicBezTo>
                    <a:pt x="883" y="1552"/>
                    <a:pt x="883" y="1552"/>
                    <a:pt x="883" y="1552"/>
                  </a:cubicBezTo>
                  <a:cubicBezTo>
                    <a:pt x="863" y="1552"/>
                    <a:pt x="847" y="1568"/>
                    <a:pt x="847" y="1588"/>
                  </a:cubicBezTo>
                  <a:cubicBezTo>
                    <a:pt x="847" y="1607"/>
                    <a:pt x="863" y="1624"/>
                    <a:pt x="883" y="1624"/>
                  </a:cubicBezTo>
                  <a:cubicBezTo>
                    <a:pt x="925" y="1624"/>
                    <a:pt x="925" y="1624"/>
                    <a:pt x="925" y="1624"/>
                  </a:cubicBezTo>
                  <a:cubicBezTo>
                    <a:pt x="928" y="1624"/>
                    <a:pt x="931" y="1627"/>
                    <a:pt x="931" y="1630"/>
                  </a:cubicBezTo>
                  <a:cubicBezTo>
                    <a:pt x="931" y="1634"/>
                    <a:pt x="928" y="1637"/>
                    <a:pt x="925" y="1637"/>
                  </a:cubicBezTo>
                  <a:cubicBezTo>
                    <a:pt x="883" y="1637"/>
                    <a:pt x="883" y="1637"/>
                    <a:pt x="883" y="1637"/>
                  </a:cubicBezTo>
                  <a:cubicBezTo>
                    <a:pt x="878" y="1636"/>
                    <a:pt x="878" y="1636"/>
                    <a:pt x="878" y="1636"/>
                  </a:cubicBezTo>
                  <a:cubicBezTo>
                    <a:pt x="876" y="1636"/>
                    <a:pt x="876" y="1636"/>
                    <a:pt x="876" y="1636"/>
                  </a:cubicBezTo>
                  <a:cubicBezTo>
                    <a:pt x="660" y="1636"/>
                    <a:pt x="458" y="1552"/>
                    <a:pt x="305" y="1399"/>
                  </a:cubicBezTo>
                  <a:cubicBezTo>
                    <a:pt x="152" y="1246"/>
                    <a:pt x="68" y="1043"/>
                    <a:pt x="68" y="827"/>
                  </a:cubicBezTo>
                  <a:cubicBezTo>
                    <a:pt x="68" y="693"/>
                    <a:pt x="100" y="566"/>
                    <a:pt x="162" y="449"/>
                  </a:cubicBezTo>
                  <a:cubicBezTo>
                    <a:pt x="163" y="448"/>
                    <a:pt x="163" y="448"/>
                    <a:pt x="163" y="448"/>
                  </a:cubicBezTo>
                  <a:cubicBezTo>
                    <a:pt x="164" y="446"/>
                    <a:pt x="164" y="446"/>
                    <a:pt x="164" y="446"/>
                  </a:cubicBezTo>
                  <a:cubicBezTo>
                    <a:pt x="184" y="403"/>
                    <a:pt x="187" y="354"/>
                    <a:pt x="171" y="309"/>
                  </a:cubicBezTo>
                  <a:cubicBezTo>
                    <a:pt x="157" y="267"/>
                    <a:pt x="128" y="234"/>
                    <a:pt x="91" y="212"/>
                  </a:cubicBezTo>
                  <a:cubicBezTo>
                    <a:pt x="91" y="210"/>
                    <a:pt x="91" y="207"/>
                    <a:pt x="91" y="204"/>
                  </a:cubicBezTo>
                  <a:cubicBezTo>
                    <a:pt x="91" y="179"/>
                    <a:pt x="71" y="158"/>
                    <a:pt x="46" y="158"/>
                  </a:cubicBezTo>
                  <a:cubicBezTo>
                    <a:pt x="21" y="158"/>
                    <a:pt x="0" y="179"/>
                    <a:pt x="0" y="204"/>
                  </a:cubicBezTo>
                  <a:cubicBezTo>
                    <a:pt x="0" y="229"/>
                    <a:pt x="21" y="250"/>
                    <a:pt x="46" y="250"/>
                  </a:cubicBezTo>
                  <a:cubicBezTo>
                    <a:pt x="58" y="250"/>
                    <a:pt x="69" y="245"/>
                    <a:pt x="77" y="237"/>
                  </a:cubicBezTo>
                  <a:cubicBezTo>
                    <a:pt x="109" y="255"/>
                    <a:pt x="133" y="283"/>
                    <a:pt x="145" y="318"/>
                  </a:cubicBezTo>
                  <a:cubicBezTo>
                    <a:pt x="158" y="355"/>
                    <a:pt x="156" y="396"/>
                    <a:pt x="139" y="432"/>
                  </a:cubicBezTo>
                  <a:cubicBezTo>
                    <a:pt x="139" y="433"/>
                    <a:pt x="139" y="433"/>
                    <a:pt x="139" y="433"/>
                  </a:cubicBezTo>
                  <a:cubicBezTo>
                    <a:pt x="138" y="434"/>
                    <a:pt x="138" y="434"/>
                    <a:pt x="138" y="434"/>
                  </a:cubicBezTo>
                  <a:cubicBezTo>
                    <a:pt x="73" y="555"/>
                    <a:pt x="40" y="688"/>
                    <a:pt x="40" y="827"/>
                  </a:cubicBezTo>
                  <a:cubicBezTo>
                    <a:pt x="40" y="1051"/>
                    <a:pt x="127" y="1261"/>
                    <a:pt x="285" y="1419"/>
                  </a:cubicBezTo>
                  <a:cubicBezTo>
                    <a:pt x="443" y="1577"/>
                    <a:pt x="652" y="1664"/>
                    <a:pt x="875" y="1664"/>
                  </a:cubicBezTo>
                  <a:cubicBezTo>
                    <a:pt x="879" y="1665"/>
                    <a:pt x="879" y="1665"/>
                    <a:pt x="879" y="1665"/>
                  </a:cubicBezTo>
                  <a:cubicBezTo>
                    <a:pt x="925" y="1665"/>
                    <a:pt x="925" y="1665"/>
                    <a:pt x="925" y="1665"/>
                  </a:cubicBezTo>
                  <a:cubicBezTo>
                    <a:pt x="944" y="1665"/>
                    <a:pt x="959" y="1649"/>
                    <a:pt x="959" y="1630"/>
                  </a:cubicBezTo>
                  <a:cubicBezTo>
                    <a:pt x="959" y="1611"/>
                    <a:pt x="944" y="1596"/>
                    <a:pt x="925" y="1596"/>
                  </a:cubicBezTo>
                  <a:cubicBezTo>
                    <a:pt x="883" y="1596"/>
                    <a:pt x="883" y="1596"/>
                    <a:pt x="883" y="1596"/>
                  </a:cubicBezTo>
                  <a:cubicBezTo>
                    <a:pt x="879" y="1596"/>
                    <a:pt x="875" y="1592"/>
                    <a:pt x="875" y="1588"/>
                  </a:cubicBezTo>
                  <a:cubicBezTo>
                    <a:pt x="875" y="1583"/>
                    <a:pt x="879" y="1580"/>
                    <a:pt x="883" y="1580"/>
                  </a:cubicBezTo>
                  <a:cubicBezTo>
                    <a:pt x="959" y="1580"/>
                    <a:pt x="959" y="1580"/>
                    <a:pt x="959" y="1580"/>
                  </a:cubicBezTo>
                  <a:cubicBezTo>
                    <a:pt x="978" y="1580"/>
                    <a:pt x="994" y="1564"/>
                    <a:pt x="994" y="1545"/>
                  </a:cubicBezTo>
                  <a:cubicBezTo>
                    <a:pt x="994" y="1526"/>
                    <a:pt x="978" y="1510"/>
                    <a:pt x="959" y="1510"/>
                  </a:cubicBezTo>
                  <a:cubicBezTo>
                    <a:pt x="875" y="1510"/>
                    <a:pt x="875" y="1510"/>
                    <a:pt x="875" y="1510"/>
                  </a:cubicBezTo>
                  <a:cubicBezTo>
                    <a:pt x="871" y="1510"/>
                    <a:pt x="868" y="1507"/>
                    <a:pt x="868" y="1503"/>
                  </a:cubicBezTo>
                  <a:cubicBezTo>
                    <a:pt x="868" y="1498"/>
                    <a:pt x="871" y="1495"/>
                    <a:pt x="875" y="1495"/>
                  </a:cubicBezTo>
                  <a:cubicBezTo>
                    <a:pt x="1040" y="1495"/>
                    <a:pt x="1040" y="1495"/>
                    <a:pt x="1040" y="1495"/>
                  </a:cubicBezTo>
                  <a:cubicBezTo>
                    <a:pt x="1060" y="1495"/>
                    <a:pt x="1075" y="1479"/>
                    <a:pt x="1075" y="1460"/>
                  </a:cubicBezTo>
                  <a:cubicBezTo>
                    <a:pt x="1075" y="1441"/>
                    <a:pt x="1060" y="1425"/>
                    <a:pt x="1040" y="1425"/>
                  </a:cubicBezTo>
                  <a:cubicBezTo>
                    <a:pt x="887" y="1425"/>
                    <a:pt x="887" y="1425"/>
                    <a:pt x="887" y="1425"/>
                  </a:cubicBezTo>
                  <a:cubicBezTo>
                    <a:pt x="883" y="1425"/>
                    <a:pt x="880" y="1422"/>
                    <a:pt x="880" y="1418"/>
                  </a:cubicBezTo>
                  <a:cubicBezTo>
                    <a:pt x="880" y="1413"/>
                    <a:pt x="883" y="1410"/>
                    <a:pt x="887" y="1410"/>
                  </a:cubicBezTo>
                  <a:cubicBezTo>
                    <a:pt x="1102" y="1410"/>
                    <a:pt x="1102" y="1410"/>
                    <a:pt x="1102" y="1410"/>
                  </a:cubicBezTo>
                  <a:cubicBezTo>
                    <a:pt x="1121" y="1410"/>
                    <a:pt x="1137" y="1394"/>
                    <a:pt x="1137" y="1375"/>
                  </a:cubicBezTo>
                  <a:cubicBezTo>
                    <a:pt x="1137" y="1356"/>
                    <a:pt x="1121" y="1340"/>
                    <a:pt x="1102" y="1340"/>
                  </a:cubicBezTo>
                  <a:cubicBezTo>
                    <a:pt x="845" y="1340"/>
                    <a:pt x="845" y="1340"/>
                    <a:pt x="845" y="1340"/>
                  </a:cubicBezTo>
                  <a:cubicBezTo>
                    <a:pt x="840" y="1340"/>
                    <a:pt x="837" y="1337"/>
                    <a:pt x="837" y="1333"/>
                  </a:cubicBezTo>
                  <a:cubicBezTo>
                    <a:pt x="837" y="1328"/>
                    <a:pt x="840" y="1325"/>
                    <a:pt x="845" y="1325"/>
                  </a:cubicBezTo>
                  <a:cubicBezTo>
                    <a:pt x="1127" y="1325"/>
                    <a:pt x="1127" y="1325"/>
                    <a:pt x="1127" y="1325"/>
                  </a:cubicBezTo>
                  <a:cubicBezTo>
                    <a:pt x="1129" y="1323"/>
                    <a:pt x="1129" y="1323"/>
                    <a:pt x="1129" y="1323"/>
                  </a:cubicBezTo>
                  <a:cubicBezTo>
                    <a:pt x="1136" y="1320"/>
                    <a:pt x="1158" y="1309"/>
                    <a:pt x="1158" y="1290"/>
                  </a:cubicBezTo>
                  <a:cubicBezTo>
                    <a:pt x="1158" y="1271"/>
                    <a:pt x="1143" y="1255"/>
                    <a:pt x="1124" y="1255"/>
                  </a:cubicBezTo>
                  <a:cubicBezTo>
                    <a:pt x="786" y="1255"/>
                    <a:pt x="786" y="1255"/>
                    <a:pt x="786" y="1255"/>
                  </a:cubicBezTo>
                  <a:cubicBezTo>
                    <a:pt x="782" y="1255"/>
                    <a:pt x="778" y="1252"/>
                    <a:pt x="778" y="1247"/>
                  </a:cubicBezTo>
                  <a:cubicBezTo>
                    <a:pt x="778" y="1243"/>
                    <a:pt x="782" y="1240"/>
                    <a:pt x="786" y="1240"/>
                  </a:cubicBezTo>
                  <a:cubicBezTo>
                    <a:pt x="1009" y="1240"/>
                    <a:pt x="1009" y="1240"/>
                    <a:pt x="1009" y="1240"/>
                  </a:cubicBezTo>
                  <a:cubicBezTo>
                    <a:pt x="1029" y="1240"/>
                    <a:pt x="1044" y="1224"/>
                    <a:pt x="1044" y="1205"/>
                  </a:cubicBezTo>
                  <a:cubicBezTo>
                    <a:pt x="1044" y="1186"/>
                    <a:pt x="1029" y="1170"/>
                    <a:pt x="1009" y="1170"/>
                  </a:cubicBezTo>
                  <a:cubicBezTo>
                    <a:pt x="727" y="1170"/>
                    <a:pt x="727" y="1170"/>
                    <a:pt x="727" y="1170"/>
                  </a:cubicBezTo>
                  <a:cubicBezTo>
                    <a:pt x="723" y="1170"/>
                    <a:pt x="719" y="1167"/>
                    <a:pt x="719" y="1162"/>
                  </a:cubicBezTo>
                  <a:cubicBezTo>
                    <a:pt x="719" y="1158"/>
                    <a:pt x="723" y="1155"/>
                    <a:pt x="727" y="1155"/>
                  </a:cubicBezTo>
                  <a:cubicBezTo>
                    <a:pt x="750" y="1155"/>
                    <a:pt x="750" y="1155"/>
                    <a:pt x="750" y="1155"/>
                  </a:cubicBezTo>
                  <a:cubicBezTo>
                    <a:pt x="769" y="1155"/>
                    <a:pt x="785" y="1139"/>
                    <a:pt x="785" y="1120"/>
                  </a:cubicBezTo>
                  <a:cubicBezTo>
                    <a:pt x="785" y="1101"/>
                    <a:pt x="769" y="1085"/>
                    <a:pt x="750" y="1085"/>
                  </a:cubicBezTo>
                  <a:cubicBezTo>
                    <a:pt x="633" y="1085"/>
                    <a:pt x="633" y="1085"/>
                    <a:pt x="633" y="1085"/>
                  </a:cubicBezTo>
                  <a:cubicBezTo>
                    <a:pt x="629" y="1085"/>
                    <a:pt x="625" y="1082"/>
                    <a:pt x="625" y="1077"/>
                  </a:cubicBezTo>
                  <a:cubicBezTo>
                    <a:pt x="625" y="1073"/>
                    <a:pt x="629" y="1070"/>
                    <a:pt x="633" y="1070"/>
                  </a:cubicBezTo>
                  <a:cubicBezTo>
                    <a:pt x="637" y="1070"/>
                    <a:pt x="637" y="1070"/>
                    <a:pt x="637" y="1070"/>
                  </a:cubicBezTo>
                  <a:cubicBezTo>
                    <a:pt x="656" y="1070"/>
                    <a:pt x="671" y="1054"/>
                    <a:pt x="671" y="1035"/>
                  </a:cubicBezTo>
                  <a:cubicBezTo>
                    <a:pt x="671" y="1016"/>
                    <a:pt x="656" y="1000"/>
                    <a:pt x="637" y="1000"/>
                  </a:cubicBezTo>
                  <a:cubicBezTo>
                    <a:pt x="579" y="1000"/>
                    <a:pt x="579" y="1000"/>
                    <a:pt x="579" y="1000"/>
                  </a:cubicBezTo>
                  <a:cubicBezTo>
                    <a:pt x="575" y="1000"/>
                    <a:pt x="571" y="997"/>
                    <a:pt x="571" y="992"/>
                  </a:cubicBezTo>
                  <a:cubicBezTo>
                    <a:pt x="571" y="988"/>
                    <a:pt x="575" y="984"/>
                    <a:pt x="579" y="984"/>
                  </a:cubicBezTo>
                  <a:cubicBezTo>
                    <a:pt x="623" y="984"/>
                    <a:pt x="623" y="984"/>
                    <a:pt x="623" y="984"/>
                  </a:cubicBezTo>
                  <a:cubicBezTo>
                    <a:pt x="642" y="984"/>
                    <a:pt x="657" y="969"/>
                    <a:pt x="657" y="950"/>
                  </a:cubicBezTo>
                  <a:cubicBezTo>
                    <a:pt x="657" y="931"/>
                    <a:pt x="642" y="915"/>
                    <a:pt x="623" y="915"/>
                  </a:cubicBezTo>
                  <a:cubicBezTo>
                    <a:pt x="510" y="915"/>
                    <a:pt x="510" y="915"/>
                    <a:pt x="510" y="915"/>
                  </a:cubicBezTo>
                  <a:cubicBezTo>
                    <a:pt x="506" y="915"/>
                    <a:pt x="503" y="912"/>
                    <a:pt x="503" y="907"/>
                  </a:cubicBezTo>
                  <a:cubicBezTo>
                    <a:pt x="503" y="903"/>
                    <a:pt x="506" y="899"/>
                    <a:pt x="510" y="899"/>
                  </a:cubicBezTo>
                  <a:cubicBezTo>
                    <a:pt x="791" y="899"/>
                    <a:pt x="791" y="899"/>
                    <a:pt x="791" y="899"/>
                  </a:cubicBezTo>
                  <a:cubicBezTo>
                    <a:pt x="810" y="899"/>
                    <a:pt x="826" y="884"/>
                    <a:pt x="826" y="865"/>
                  </a:cubicBezTo>
                  <a:cubicBezTo>
                    <a:pt x="826" y="846"/>
                    <a:pt x="810" y="830"/>
                    <a:pt x="791" y="830"/>
                  </a:cubicBezTo>
                  <a:cubicBezTo>
                    <a:pt x="469" y="830"/>
                    <a:pt x="469" y="830"/>
                    <a:pt x="469" y="830"/>
                  </a:cubicBezTo>
                  <a:cubicBezTo>
                    <a:pt x="465" y="830"/>
                    <a:pt x="462" y="827"/>
                    <a:pt x="462" y="822"/>
                  </a:cubicBezTo>
                  <a:cubicBezTo>
                    <a:pt x="462" y="818"/>
                    <a:pt x="465" y="814"/>
                    <a:pt x="469" y="814"/>
                  </a:cubicBezTo>
                  <a:cubicBezTo>
                    <a:pt x="867" y="814"/>
                    <a:pt x="867" y="814"/>
                    <a:pt x="867" y="814"/>
                  </a:cubicBezTo>
                  <a:cubicBezTo>
                    <a:pt x="887" y="814"/>
                    <a:pt x="902" y="799"/>
                    <a:pt x="902" y="780"/>
                  </a:cubicBezTo>
                  <a:cubicBezTo>
                    <a:pt x="902" y="761"/>
                    <a:pt x="887" y="745"/>
                    <a:pt x="867" y="745"/>
                  </a:cubicBezTo>
                  <a:cubicBezTo>
                    <a:pt x="496" y="745"/>
                    <a:pt x="496" y="745"/>
                    <a:pt x="496" y="745"/>
                  </a:cubicBezTo>
                  <a:cubicBezTo>
                    <a:pt x="492" y="745"/>
                    <a:pt x="488" y="741"/>
                    <a:pt x="488" y="737"/>
                  </a:cubicBezTo>
                  <a:cubicBezTo>
                    <a:pt x="488" y="733"/>
                    <a:pt x="492" y="729"/>
                    <a:pt x="496" y="729"/>
                  </a:cubicBezTo>
                  <a:cubicBezTo>
                    <a:pt x="993" y="729"/>
                    <a:pt x="993" y="729"/>
                    <a:pt x="993" y="729"/>
                  </a:cubicBezTo>
                  <a:cubicBezTo>
                    <a:pt x="1012" y="729"/>
                    <a:pt x="1027" y="714"/>
                    <a:pt x="1027" y="695"/>
                  </a:cubicBezTo>
                  <a:cubicBezTo>
                    <a:pt x="1027" y="675"/>
                    <a:pt x="1012" y="660"/>
                    <a:pt x="993" y="660"/>
                  </a:cubicBezTo>
                  <a:cubicBezTo>
                    <a:pt x="472" y="660"/>
                    <a:pt x="472" y="660"/>
                    <a:pt x="472" y="660"/>
                  </a:cubicBezTo>
                  <a:cubicBezTo>
                    <a:pt x="468" y="660"/>
                    <a:pt x="464" y="656"/>
                    <a:pt x="464" y="652"/>
                  </a:cubicBezTo>
                  <a:cubicBezTo>
                    <a:pt x="464" y="648"/>
                    <a:pt x="468" y="644"/>
                    <a:pt x="472" y="644"/>
                  </a:cubicBezTo>
                  <a:cubicBezTo>
                    <a:pt x="999" y="644"/>
                    <a:pt x="999" y="644"/>
                    <a:pt x="999" y="644"/>
                  </a:cubicBezTo>
                  <a:cubicBezTo>
                    <a:pt x="1018" y="644"/>
                    <a:pt x="1033" y="629"/>
                    <a:pt x="1033" y="610"/>
                  </a:cubicBezTo>
                  <a:cubicBezTo>
                    <a:pt x="1033" y="594"/>
                    <a:pt x="1024" y="581"/>
                    <a:pt x="1009" y="576"/>
                  </a:cubicBezTo>
                  <a:cubicBezTo>
                    <a:pt x="1006" y="575"/>
                    <a:pt x="1006" y="575"/>
                    <a:pt x="1006" y="575"/>
                  </a:cubicBezTo>
                  <a:cubicBezTo>
                    <a:pt x="985" y="575"/>
                    <a:pt x="985" y="575"/>
                    <a:pt x="985" y="575"/>
                  </a:cubicBezTo>
                  <a:cubicBezTo>
                    <a:pt x="985" y="575"/>
                    <a:pt x="985" y="575"/>
                    <a:pt x="985" y="575"/>
                  </a:cubicBezTo>
                  <a:cubicBezTo>
                    <a:pt x="462" y="575"/>
                    <a:pt x="462" y="575"/>
                    <a:pt x="462" y="575"/>
                  </a:cubicBezTo>
                  <a:cubicBezTo>
                    <a:pt x="458" y="575"/>
                    <a:pt x="454" y="571"/>
                    <a:pt x="454" y="567"/>
                  </a:cubicBezTo>
                  <a:cubicBezTo>
                    <a:pt x="454" y="563"/>
                    <a:pt x="458" y="559"/>
                    <a:pt x="462" y="559"/>
                  </a:cubicBezTo>
                  <a:cubicBezTo>
                    <a:pt x="770" y="559"/>
                    <a:pt x="770" y="559"/>
                    <a:pt x="770" y="559"/>
                  </a:cubicBezTo>
                  <a:cubicBezTo>
                    <a:pt x="789" y="559"/>
                    <a:pt x="805" y="544"/>
                    <a:pt x="805" y="524"/>
                  </a:cubicBezTo>
                  <a:cubicBezTo>
                    <a:pt x="805" y="505"/>
                    <a:pt x="789" y="490"/>
                    <a:pt x="770" y="490"/>
                  </a:cubicBezTo>
                  <a:cubicBezTo>
                    <a:pt x="264" y="490"/>
                    <a:pt x="264" y="490"/>
                    <a:pt x="264" y="490"/>
                  </a:cubicBezTo>
                  <a:cubicBezTo>
                    <a:pt x="260" y="490"/>
                    <a:pt x="256" y="486"/>
                    <a:pt x="256" y="482"/>
                  </a:cubicBezTo>
                  <a:cubicBezTo>
                    <a:pt x="256" y="478"/>
                    <a:pt x="260" y="474"/>
                    <a:pt x="264" y="474"/>
                  </a:cubicBezTo>
                  <a:cubicBezTo>
                    <a:pt x="740" y="474"/>
                    <a:pt x="740" y="474"/>
                    <a:pt x="740" y="474"/>
                  </a:cubicBezTo>
                  <a:cubicBezTo>
                    <a:pt x="759" y="474"/>
                    <a:pt x="774" y="459"/>
                    <a:pt x="774" y="439"/>
                  </a:cubicBezTo>
                  <a:cubicBezTo>
                    <a:pt x="774" y="420"/>
                    <a:pt x="759" y="405"/>
                    <a:pt x="740" y="405"/>
                  </a:cubicBezTo>
                  <a:cubicBezTo>
                    <a:pt x="318" y="405"/>
                    <a:pt x="318" y="405"/>
                    <a:pt x="318" y="405"/>
                  </a:cubicBezTo>
                  <a:cubicBezTo>
                    <a:pt x="314" y="405"/>
                    <a:pt x="311" y="401"/>
                    <a:pt x="311" y="397"/>
                  </a:cubicBezTo>
                  <a:cubicBezTo>
                    <a:pt x="311" y="393"/>
                    <a:pt x="314" y="389"/>
                    <a:pt x="318" y="389"/>
                  </a:cubicBezTo>
                  <a:cubicBezTo>
                    <a:pt x="580" y="389"/>
                    <a:pt x="580" y="389"/>
                    <a:pt x="580" y="389"/>
                  </a:cubicBezTo>
                  <a:cubicBezTo>
                    <a:pt x="599" y="389"/>
                    <a:pt x="614" y="374"/>
                    <a:pt x="614" y="354"/>
                  </a:cubicBezTo>
                  <a:cubicBezTo>
                    <a:pt x="614" y="335"/>
                    <a:pt x="599" y="320"/>
                    <a:pt x="580" y="320"/>
                  </a:cubicBezTo>
                  <a:cubicBezTo>
                    <a:pt x="263" y="320"/>
                    <a:pt x="263" y="320"/>
                    <a:pt x="263" y="320"/>
                  </a:cubicBezTo>
                  <a:cubicBezTo>
                    <a:pt x="259" y="320"/>
                    <a:pt x="255" y="316"/>
                    <a:pt x="255" y="312"/>
                  </a:cubicBezTo>
                  <a:cubicBezTo>
                    <a:pt x="255" y="312"/>
                    <a:pt x="255" y="311"/>
                    <a:pt x="255" y="311"/>
                  </a:cubicBezTo>
                  <a:cubicBezTo>
                    <a:pt x="257" y="309"/>
                    <a:pt x="257" y="309"/>
                    <a:pt x="257" y="309"/>
                  </a:cubicBezTo>
                  <a:cubicBezTo>
                    <a:pt x="410" y="131"/>
                    <a:pt x="633" y="28"/>
                    <a:pt x="869" y="28"/>
                  </a:cubicBezTo>
                  <a:cubicBezTo>
                    <a:pt x="877" y="28"/>
                    <a:pt x="877" y="28"/>
                    <a:pt x="877" y="28"/>
                  </a:cubicBezTo>
                  <a:cubicBezTo>
                    <a:pt x="950" y="28"/>
                    <a:pt x="1022" y="38"/>
                    <a:pt x="1091" y="57"/>
                  </a:cubicBezTo>
                  <a:cubicBezTo>
                    <a:pt x="1093" y="58"/>
                    <a:pt x="1093" y="58"/>
                    <a:pt x="1093" y="58"/>
                  </a:cubicBezTo>
                  <a:cubicBezTo>
                    <a:pt x="1096" y="59"/>
                    <a:pt x="1096" y="62"/>
                    <a:pt x="1096" y="64"/>
                  </a:cubicBezTo>
                  <a:cubicBezTo>
                    <a:pt x="1096" y="68"/>
                    <a:pt x="1093" y="71"/>
                    <a:pt x="1089" y="71"/>
                  </a:cubicBezTo>
                  <a:cubicBezTo>
                    <a:pt x="1066" y="71"/>
                    <a:pt x="1066" y="71"/>
                    <a:pt x="1066" y="71"/>
                  </a:cubicBezTo>
                  <a:cubicBezTo>
                    <a:pt x="1046" y="71"/>
                    <a:pt x="1030" y="87"/>
                    <a:pt x="1030" y="107"/>
                  </a:cubicBezTo>
                  <a:cubicBezTo>
                    <a:pt x="1030" y="126"/>
                    <a:pt x="1046" y="142"/>
                    <a:pt x="1066" y="142"/>
                  </a:cubicBezTo>
                  <a:cubicBezTo>
                    <a:pt x="1289" y="142"/>
                    <a:pt x="1289" y="142"/>
                    <a:pt x="1289" y="142"/>
                  </a:cubicBezTo>
                  <a:cubicBezTo>
                    <a:pt x="1292" y="142"/>
                    <a:pt x="1295" y="145"/>
                    <a:pt x="1295" y="149"/>
                  </a:cubicBezTo>
                  <a:cubicBezTo>
                    <a:pt x="1295" y="153"/>
                    <a:pt x="1292" y="156"/>
                    <a:pt x="1289" y="156"/>
                  </a:cubicBezTo>
                  <a:cubicBezTo>
                    <a:pt x="1125" y="156"/>
                    <a:pt x="1125" y="156"/>
                    <a:pt x="1125" y="156"/>
                  </a:cubicBezTo>
                  <a:cubicBezTo>
                    <a:pt x="1105" y="156"/>
                    <a:pt x="1089" y="172"/>
                    <a:pt x="1089" y="192"/>
                  </a:cubicBezTo>
                  <a:cubicBezTo>
                    <a:pt x="1089" y="211"/>
                    <a:pt x="1105" y="227"/>
                    <a:pt x="1125" y="227"/>
                  </a:cubicBezTo>
                  <a:cubicBezTo>
                    <a:pt x="1398" y="227"/>
                    <a:pt x="1398" y="227"/>
                    <a:pt x="1398" y="227"/>
                  </a:cubicBezTo>
                  <a:cubicBezTo>
                    <a:pt x="1402" y="227"/>
                    <a:pt x="1405" y="230"/>
                    <a:pt x="1405" y="234"/>
                  </a:cubicBezTo>
                  <a:cubicBezTo>
                    <a:pt x="1405" y="238"/>
                    <a:pt x="1402" y="241"/>
                    <a:pt x="1398" y="241"/>
                  </a:cubicBezTo>
                  <a:cubicBezTo>
                    <a:pt x="1070" y="241"/>
                    <a:pt x="1070" y="241"/>
                    <a:pt x="1070" y="241"/>
                  </a:cubicBezTo>
                  <a:cubicBezTo>
                    <a:pt x="1051" y="241"/>
                    <a:pt x="1035" y="257"/>
                    <a:pt x="1035" y="277"/>
                  </a:cubicBezTo>
                  <a:cubicBezTo>
                    <a:pt x="1035" y="296"/>
                    <a:pt x="1051" y="313"/>
                    <a:pt x="1070" y="313"/>
                  </a:cubicBezTo>
                  <a:cubicBezTo>
                    <a:pt x="1442" y="313"/>
                    <a:pt x="1442" y="313"/>
                    <a:pt x="1442" y="313"/>
                  </a:cubicBezTo>
                  <a:cubicBezTo>
                    <a:pt x="1445" y="313"/>
                    <a:pt x="1448" y="316"/>
                    <a:pt x="1448" y="319"/>
                  </a:cubicBezTo>
                  <a:cubicBezTo>
                    <a:pt x="1448" y="323"/>
                    <a:pt x="1445" y="326"/>
                    <a:pt x="1442" y="326"/>
                  </a:cubicBezTo>
                  <a:cubicBezTo>
                    <a:pt x="1124" y="326"/>
                    <a:pt x="1124" y="326"/>
                    <a:pt x="1124" y="326"/>
                  </a:cubicBezTo>
                  <a:cubicBezTo>
                    <a:pt x="1104" y="326"/>
                    <a:pt x="1088" y="342"/>
                    <a:pt x="1088" y="362"/>
                  </a:cubicBezTo>
                  <a:cubicBezTo>
                    <a:pt x="1088" y="382"/>
                    <a:pt x="1104" y="398"/>
                    <a:pt x="1124" y="398"/>
                  </a:cubicBezTo>
                  <a:cubicBezTo>
                    <a:pt x="1547" y="398"/>
                    <a:pt x="1547" y="398"/>
                    <a:pt x="1547" y="398"/>
                  </a:cubicBezTo>
                  <a:cubicBezTo>
                    <a:pt x="1549" y="398"/>
                    <a:pt x="1551" y="399"/>
                    <a:pt x="1552" y="401"/>
                  </a:cubicBezTo>
                  <a:cubicBezTo>
                    <a:pt x="1555" y="404"/>
                    <a:pt x="1555" y="404"/>
                    <a:pt x="1555" y="404"/>
                  </a:cubicBezTo>
                  <a:cubicBezTo>
                    <a:pt x="1634" y="531"/>
                    <a:pt x="1676" y="677"/>
                    <a:pt x="1676" y="827"/>
                  </a:cubicBezTo>
                  <a:cubicBezTo>
                    <a:pt x="1676" y="835"/>
                    <a:pt x="1676" y="835"/>
                    <a:pt x="1676" y="835"/>
                  </a:cubicBezTo>
                  <a:cubicBezTo>
                    <a:pt x="1676" y="835"/>
                    <a:pt x="1676" y="835"/>
                    <a:pt x="1676" y="835"/>
                  </a:cubicBezTo>
                  <a:cubicBezTo>
                    <a:pt x="1676" y="1204"/>
                    <a:pt x="1427" y="1525"/>
                    <a:pt x="1071" y="1617"/>
                  </a:cubicBezTo>
                  <a:cubicBezTo>
                    <a:pt x="1062" y="1618"/>
                    <a:pt x="1062" y="1618"/>
                    <a:pt x="1062" y="1618"/>
                  </a:cubicBezTo>
                  <a:cubicBezTo>
                    <a:pt x="1061" y="1619"/>
                    <a:pt x="1061" y="1619"/>
                    <a:pt x="1061" y="1619"/>
                  </a:cubicBezTo>
                  <a:cubicBezTo>
                    <a:pt x="969" y="1641"/>
                    <a:pt x="911" y="1732"/>
                    <a:pt x="927" y="1824"/>
                  </a:cubicBezTo>
                  <a:cubicBezTo>
                    <a:pt x="897" y="1832"/>
                    <a:pt x="897" y="1832"/>
                    <a:pt x="897" y="1832"/>
                  </a:cubicBezTo>
                  <a:cubicBezTo>
                    <a:pt x="919" y="1920"/>
                    <a:pt x="919" y="1920"/>
                    <a:pt x="919" y="1920"/>
                  </a:cubicBezTo>
                  <a:cubicBezTo>
                    <a:pt x="1007" y="1898"/>
                    <a:pt x="1007" y="1898"/>
                    <a:pt x="1007" y="1898"/>
                  </a:cubicBezTo>
                  <a:cubicBezTo>
                    <a:pt x="985" y="1810"/>
                    <a:pt x="985" y="1810"/>
                    <a:pt x="985" y="1810"/>
                  </a:cubicBezTo>
                  <a:cubicBezTo>
                    <a:pt x="955" y="1817"/>
                    <a:pt x="955" y="1817"/>
                    <a:pt x="955" y="1817"/>
                  </a:cubicBezTo>
                  <a:cubicBezTo>
                    <a:pt x="942" y="1740"/>
                    <a:pt x="991" y="1665"/>
                    <a:pt x="1067" y="1646"/>
                  </a:cubicBezTo>
                  <a:cubicBezTo>
                    <a:pt x="1076" y="1644"/>
                    <a:pt x="1076" y="1644"/>
                    <a:pt x="1076" y="1644"/>
                  </a:cubicBezTo>
                  <a:cubicBezTo>
                    <a:pt x="1077" y="1644"/>
                    <a:pt x="1077" y="1644"/>
                    <a:pt x="1077" y="1644"/>
                  </a:cubicBezTo>
                  <a:cubicBezTo>
                    <a:pt x="1446" y="1549"/>
                    <a:pt x="1704" y="1217"/>
                    <a:pt x="1704" y="836"/>
                  </a:cubicBezTo>
                  <a:cubicBezTo>
                    <a:pt x="1704" y="828"/>
                    <a:pt x="1704" y="828"/>
                    <a:pt x="1704" y="828"/>
                  </a:cubicBezTo>
                  <a:cubicBezTo>
                    <a:pt x="1704" y="827"/>
                    <a:pt x="1704" y="827"/>
                    <a:pt x="1704" y="827"/>
                  </a:cubicBezTo>
                  <a:cubicBezTo>
                    <a:pt x="1704" y="672"/>
                    <a:pt x="1660" y="520"/>
                    <a:pt x="1578" y="389"/>
                  </a:cubicBezTo>
                  <a:close/>
                  <a:moveTo>
                    <a:pt x="61" y="213"/>
                  </a:moveTo>
                  <a:cubicBezTo>
                    <a:pt x="61" y="213"/>
                    <a:pt x="61" y="213"/>
                    <a:pt x="61" y="213"/>
                  </a:cubicBezTo>
                  <a:cubicBezTo>
                    <a:pt x="61" y="213"/>
                    <a:pt x="61" y="213"/>
                    <a:pt x="61" y="213"/>
                  </a:cubicBezTo>
                  <a:cubicBezTo>
                    <a:pt x="58" y="218"/>
                    <a:pt x="52" y="222"/>
                    <a:pt x="46" y="222"/>
                  </a:cubicBezTo>
                  <a:cubicBezTo>
                    <a:pt x="36" y="222"/>
                    <a:pt x="28" y="214"/>
                    <a:pt x="28" y="204"/>
                  </a:cubicBezTo>
                  <a:cubicBezTo>
                    <a:pt x="28" y="194"/>
                    <a:pt x="36" y="186"/>
                    <a:pt x="46" y="186"/>
                  </a:cubicBezTo>
                  <a:cubicBezTo>
                    <a:pt x="55" y="186"/>
                    <a:pt x="63" y="194"/>
                    <a:pt x="63" y="204"/>
                  </a:cubicBezTo>
                  <a:cubicBezTo>
                    <a:pt x="63" y="207"/>
                    <a:pt x="62" y="210"/>
                    <a:pt x="61" y="213"/>
                  </a:cubicBezTo>
                  <a:close/>
                  <a:moveTo>
                    <a:pt x="974" y="1878"/>
                  </a:moveTo>
                  <a:cubicBezTo>
                    <a:pt x="939" y="1886"/>
                    <a:pt x="939" y="1886"/>
                    <a:pt x="939" y="1886"/>
                  </a:cubicBezTo>
                  <a:cubicBezTo>
                    <a:pt x="931" y="1852"/>
                    <a:pt x="931" y="1852"/>
                    <a:pt x="931" y="1852"/>
                  </a:cubicBezTo>
                  <a:cubicBezTo>
                    <a:pt x="965" y="1844"/>
                    <a:pt x="965" y="1844"/>
                    <a:pt x="965" y="1844"/>
                  </a:cubicBezTo>
                  <a:lnTo>
                    <a:pt x="974" y="1878"/>
                  </a:lnTo>
                  <a:close/>
                </a:path>
              </a:pathLst>
            </a:custGeom>
            <a:solidFill>
              <a:srgbClr val="7FBA00"/>
            </a:solidFill>
            <a:ln>
              <a:noFill/>
            </a:ln>
          </p:spPr>
          <p:style>
            <a:lnRef idx="0">
              <a:scrgbClr r="0" g="0" b="0"/>
            </a:lnRef>
            <a:fillRef idx="0">
              <a:scrgbClr r="0" g="0" b="0"/>
            </a:fillRef>
            <a:effectRef idx="0">
              <a:scrgbClr r="0" g="0" b="0"/>
            </a:effectRef>
            <a:fontRef idx="minor"/>
          </p:style>
        </p:sp>
      </p:grpSp>
      <p:sp>
        <p:nvSpPr>
          <p:cNvPr id="13" name="Footer Placeholder 1">
            <a:extLst>
              <a:ext uri="{FF2B5EF4-FFF2-40B4-BE49-F238E27FC236}">
                <a16:creationId xmlns:a16="http://schemas.microsoft.com/office/drawing/2014/main" id="{528EAB3E-A458-43DA-8C2D-C55FDDFED78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04234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D1E33-63C6-4B58-9E69-FA65C538F754}"/>
              </a:ext>
            </a:extLst>
          </p:cNvPr>
          <p:cNvSpPr>
            <a:spLocks noGrp="1"/>
          </p:cNvSpPr>
          <p:nvPr>
            <p:ph type="title"/>
          </p:nvPr>
        </p:nvSpPr>
        <p:spPr/>
        <p:txBody>
          <a:bodyPr/>
          <a:lstStyle/>
          <a:p>
            <a:r>
              <a:rPr lang="en-US" sz="3921" dirty="0"/>
              <a:t>Availability Options</a:t>
            </a:r>
          </a:p>
        </p:txBody>
      </p:sp>
      <p:grpSp>
        <p:nvGrpSpPr>
          <p:cNvPr id="52" name="Group 51" descr="Three phase picture.  First phase on the left shows a single VM in the cloud, second phase shows several VM's running in an Availability Set, and third phase on the right showing VM's distributed across multiple regions.">
            <a:extLst>
              <a:ext uri="{FF2B5EF4-FFF2-40B4-BE49-F238E27FC236}">
                <a16:creationId xmlns:a16="http://schemas.microsoft.com/office/drawing/2014/main" id="{D8CEDAC8-6488-4905-8507-0E2C8F059862}"/>
              </a:ext>
            </a:extLst>
          </p:cNvPr>
          <p:cNvGrpSpPr/>
          <p:nvPr/>
        </p:nvGrpSpPr>
        <p:grpSpPr>
          <a:xfrm>
            <a:off x="639119" y="1507893"/>
            <a:ext cx="10913762" cy="4028635"/>
            <a:chOff x="639119" y="1753697"/>
            <a:chExt cx="10913762" cy="4028635"/>
          </a:xfrm>
        </p:grpSpPr>
        <p:sp>
          <p:nvSpPr>
            <p:cNvPr id="6" name="Freeform: Shape 5">
              <a:extLst>
                <a:ext uri="{FF2B5EF4-FFF2-40B4-BE49-F238E27FC236}">
                  <a16:creationId xmlns:a16="http://schemas.microsoft.com/office/drawing/2014/main" id="{C8CFEE28-AA80-4187-9DA6-664AD8EAEF28}"/>
                </a:ext>
              </a:extLst>
            </p:cNvPr>
            <p:cNvSpPr/>
            <p:nvPr/>
          </p:nvSpPr>
          <p:spPr bwMode="auto">
            <a:xfrm>
              <a:off x="639119" y="4962069"/>
              <a:ext cx="2741087"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12" name="Rectangle 11">
              <a:extLst>
                <a:ext uri="{FF2B5EF4-FFF2-40B4-BE49-F238E27FC236}">
                  <a16:creationId xmlns:a16="http://schemas.microsoft.com/office/drawing/2014/main" id="{542839BF-0F52-4ABD-A570-5F17F433DDBD}"/>
                </a:ext>
              </a:extLst>
            </p:cNvPr>
            <p:cNvSpPr/>
            <p:nvPr/>
          </p:nvSpPr>
          <p:spPr>
            <a:xfrm>
              <a:off x="639119" y="5054435"/>
              <a:ext cx="2741089" cy="523220"/>
            </a:xfrm>
            <a:prstGeom prst="rect">
              <a:avLst/>
            </a:prstGeom>
          </p:spPr>
          <p:txBody>
            <a:bodyPr wrap="square">
              <a:spAutoFit/>
            </a:bodyPr>
            <a:lstStyle/>
            <a:p>
              <a:pPr algn="ctr" defTabSz="896354">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SINGLE VM</a:t>
              </a:r>
              <a:endPar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endParaRPr>
            </a:p>
            <a:p>
              <a:pPr marL="0" marR="0" lvl="0" indent="0" algn="ctr" defTabSz="896354"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ea typeface="+mn-ea"/>
                </a:rPr>
                <a:t>Easier lift and shift</a:t>
              </a:r>
            </a:p>
          </p:txBody>
        </p:sp>
        <p:sp>
          <p:nvSpPr>
            <p:cNvPr id="15" name="Rectangle 365">
              <a:extLst>
                <a:ext uri="{FF2B5EF4-FFF2-40B4-BE49-F238E27FC236}">
                  <a16:creationId xmlns:a16="http://schemas.microsoft.com/office/drawing/2014/main" id="{E406852C-3B6F-4AE9-89FE-8DE4C82F78D1}"/>
                </a:ext>
              </a:extLst>
            </p:cNvPr>
            <p:cNvSpPr>
              <a:spLocks noChangeArrowheads="1"/>
            </p:cNvSpPr>
            <p:nvPr/>
          </p:nvSpPr>
          <p:spPr bwMode="auto">
            <a:xfrm>
              <a:off x="683068" y="1753697"/>
              <a:ext cx="2741089" cy="51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7880" tIns="43940" rIns="87880" bIns="4394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ctr" defTabSz="896354" eaLnBrk="1" hangingPunct="1">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VM SLA</a:t>
              </a:r>
              <a:endPar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cs typeface="Segoe UI" panose="020B0502040204020203" pitchFamily="34" charset="0"/>
              </a:endParaRPr>
            </a:p>
            <a:p>
              <a:pPr marL="0" marR="0" lvl="0" indent="0" algn="ctr" defTabSz="896354"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cs typeface="Segoe UI" panose="020B0502040204020203" pitchFamily="34" charset="0"/>
                </a:rPr>
                <a:t>99.9% </a:t>
              </a:r>
              <a:r>
                <a:rPr kumimoji="0" lang="en-US" altLang="en-US" sz="12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rPr>
                <a:t>with Premium Storage</a:t>
              </a:r>
              <a:endPar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endParaRPr>
            </a:p>
          </p:txBody>
        </p:sp>
        <p:sp>
          <p:nvSpPr>
            <p:cNvPr id="28" name="Freeform: Shape 27">
              <a:extLst>
                <a:ext uri="{FF2B5EF4-FFF2-40B4-BE49-F238E27FC236}">
                  <a16:creationId xmlns:a16="http://schemas.microsoft.com/office/drawing/2014/main" id="{1D1B7222-CC0D-4FD6-AA74-095F1C2E5CE6}"/>
                </a:ext>
              </a:extLst>
            </p:cNvPr>
            <p:cNvSpPr/>
            <p:nvPr/>
          </p:nvSpPr>
          <p:spPr bwMode="auto">
            <a:xfrm flipV="1">
              <a:off x="639119" y="2299825"/>
              <a:ext cx="2741087"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41" name="PC1_E977">
              <a:extLst>
                <a:ext uri="{FF2B5EF4-FFF2-40B4-BE49-F238E27FC236}">
                  <a16:creationId xmlns:a16="http://schemas.microsoft.com/office/drawing/2014/main" id="{05BCE54E-DA0E-4BF0-BA0A-4DE9A18587D9}"/>
                </a:ext>
              </a:extLst>
            </p:cNvPr>
            <p:cNvSpPr>
              <a:spLocks noChangeAspect="1" noEditPoints="1"/>
            </p:cNvSpPr>
            <p:nvPr/>
          </p:nvSpPr>
          <p:spPr bwMode="auto">
            <a:xfrm>
              <a:off x="933694" y="2629463"/>
              <a:ext cx="2239838" cy="2076162"/>
            </a:xfrm>
            <a:custGeom>
              <a:avLst/>
              <a:gdLst>
                <a:gd name="T0" fmla="*/ 1697 w 5093"/>
                <a:gd name="T1" fmla="*/ 1359 h 4076"/>
                <a:gd name="T2" fmla="*/ 5093 w 5093"/>
                <a:gd name="T3" fmla="*/ 1359 h 4076"/>
                <a:gd name="T4" fmla="*/ 5093 w 5093"/>
                <a:gd name="T5" fmla="*/ 3398 h 4076"/>
                <a:gd name="T6" fmla="*/ 1697 w 5093"/>
                <a:gd name="T7" fmla="*/ 3398 h 4076"/>
                <a:gd name="T8" fmla="*/ 1697 w 5093"/>
                <a:gd name="T9" fmla="*/ 1359 h 4076"/>
                <a:gd name="T10" fmla="*/ 3396 w 5093"/>
                <a:gd name="T11" fmla="*/ 3398 h 4076"/>
                <a:gd name="T12" fmla="*/ 3396 w 5093"/>
                <a:gd name="T13" fmla="*/ 4076 h 4076"/>
                <a:gd name="T14" fmla="*/ 2547 w 5093"/>
                <a:gd name="T15" fmla="*/ 4076 h 4076"/>
                <a:gd name="T16" fmla="*/ 4244 w 5093"/>
                <a:gd name="T17" fmla="*/ 4076 h 4076"/>
                <a:gd name="T18" fmla="*/ 510 w 5093"/>
                <a:gd name="T19" fmla="*/ 680 h 4076"/>
                <a:gd name="T20" fmla="*/ 1528 w 5093"/>
                <a:gd name="T21" fmla="*/ 680 h 4076"/>
                <a:gd name="T22" fmla="*/ 510 w 5093"/>
                <a:gd name="T23" fmla="*/ 3398 h 4076"/>
                <a:gd name="T24" fmla="*/ 1697 w 5093"/>
                <a:gd name="T25" fmla="*/ 3398 h 4076"/>
                <a:gd name="T26" fmla="*/ 510 w 5093"/>
                <a:gd name="T27" fmla="*/ 2718 h 4076"/>
                <a:gd name="T28" fmla="*/ 1705 w 5093"/>
                <a:gd name="T29" fmla="*/ 2718 h 4076"/>
                <a:gd name="T30" fmla="*/ 2038 w 5093"/>
                <a:gd name="T31" fmla="*/ 1359 h 4076"/>
                <a:gd name="T32" fmla="*/ 2038 w 5093"/>
                <a:gd name="T33" fmla="*/ 0 h 4076"/>
                <a:gd name="T34" fmla="*/ 0 w 5093"/>
                <a:gd name="T35" fmla="*/ 0 h 4076"/>
                <a:gd name="T36" fmla="*/ 0 w 5093"/>
                <a:gd name="T37" fmla="*/ 4076 h 4076"/>
                <a:gd name="T38" fmla="*/ 2038 w 5093"/>
                <a:gd name="T39" fmla="*/ 4076 h 4076"/>
                <a:gd name="T40" fmla="*/ 2038 w 5093"/>
                <a:gd name="T41" fmla="*/ 3398 h 40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093" h="4076">
                  <a:moveTo>
                    <a:pt x="1697" y="1359"/>
                  </a:moveTo>
                  <a:lnTo>
                    <a:pt x="5093" y="1359"/>
                  </a:lnTo>
                  <a:lnTo>
                    <a:pt x="5093" y="3398"/>
                  </a:lnTo>
                  <a:lnTo>
                    <a:pt x="1697" y="3398"/>
                  </a:lnTo>
                  <a:lnTo>
                    <a:pt x="1697" y="1359"/>
                  </a:lnTo>
                  <a:moveTo>
                    <a:pt x="3396" y="3398"/>
                  </a:moveTo>
                  <a:lnTo>
                    <a:pt x="3396" y="4076"/>
                  </a:lnTo>
                  <a:moveTo>
                    <a:pt x="2547" y="4076"/>
                  </a:moveTo>
                  <a:lnTo>
                    <a:pt x="4244" y="4076"/>
                  </a:lnTo>
                  <a:moveTo>
                    <a:pt x="510" y="680"/>
                  </a:moveTo>
                  <a:lnTo>
                    <a:pt x="1528" y="680"/>
                  </a:lnTo>
                  <a:moveTo>
                    <a:pt x="510" y="3398"/>
                  </a:moveTo>
                  <a:lnTo>
                    <a:pt x="1697" y="3398"/>
                  </a:lnTo>
                  <a:moveTo>
                    <a:pt x="510" y="2718"/>
                  </a:moveTo>
                  <a:lnTo>
                    <a:pt x="1705" y="2718"/>
                  </a:lnTo>
                  <a:moveTo>
                    <a:pt x="2038" y="1359"/>
                  </a:moveTo>
                  <a:lnTo>
                    <a:pt x="2038" y="0"/>
                  </a:lnTo>
                  <a:lnTo>
                    <a:pt x="0" y="0"/>
                  </a:lnTo>
                  <a:lnTo>
                    <a:pt x="0" y="4076"/>
                  </a:lnTo>
                  <a:lnTo>
                    <a:pt x="2038" y="4076"/>
                  </a:lnTo>
                  <a:lnTo>
                    <a:pt x="2038" y="3398"/>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gradFill>
                  <a:gsLst>
                    <a:gs pos="0">
                      <a:srgbClr val="505050"/>
                    </a:gs>
                    <a:gs pos="100000">
                      <a:srgbClr val="505050"/>
                    </a:gs>
                  </a:gsLst>
                </a:gradFill>
                <a:effectLst/>
                <a:uLnTx/>
                <a:uFillTx/>
                <a:latin typeface="Segoe UI Semilight"/>
                <a:ea typeface="+mn-ea"/>
                <a:cs typeface="+mn-cs"/>
              </a:endParaRPr>
            </a:p>
          </p:txBody>
        </p:sp>
        <p:sp>
          <p:nvSpPr>
            <p:cNvPr id="9" name="Freeform: Shape 8">
              <a:extLst>
                <a:ext uri="{FF2B5EF4-FFF2-40B4-BE49-F238E27FC236}">
                  <a16:creationId xmlns:a16="http://schemas.microsoft.com/office/drawing/2014/main" id="{E13D51CB-62C9-4BD6-B804-E9B898F40A34}"/>
                </a:ext>
              </a:extLst>
            </p:cNvPr>
            <p:cNvSpPr/>
            <p:nvPr/>
          </p:nvSpPr>
          <p:spPr bwMode="auto">
            <a:xfrm>
              <a:off x="7990882" y="4962069"/>
              <a:ext cx="3561999"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26" name="Rectangle 25">
              <a:extLst>
                <a:ext uri="{FF2B5EF4-FFF2-40B4-BE49-F238E27FC236}">
                  <a16:creationId xmlns:a16="http://schemas.microsoft.com/office/drawing/2014/main" id="{F29F91C1-7DD7-4F3E-A9D7-9FD218EC2450}"/>
                </a:ext>
              </a:extLst>
            </p:cNvPr>
            <p:cNvSpPr/>
            <p:nvPr/>
          </p:nvSpPr>
          <p:spPr>
            <a:xfrm>
              <a:off x="7986568" y="5043668"/>
              <a:ext cx="3561999" cy="738664"/>
            </a:xfrm>
            <a:prstGeom prst="rect">
              <a:avLst/>
            </a:prstGeom>
          </p:spPr>
          <p:txBody>
            <a:bodyPr wrap="square">
              <a:spAutoFit/>
            </a:bodyPr>
            <a:lstStyle/>
            <a:p>
              <a:pPr algn="ctr" defTabSz="896354">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REGION PAIRS</a:t>
              </a:r>
              <a:endPar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endParaRPr>
            </a:p>
            <a:p>
              <a:pPr marL="0" marR="0" lvl="0" indent="0" algn="ctr" defTabSz="896354"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ea typeface="+mn-ea"/>
                </a:rPr>
                <a:t>Regional protection within Data Residency Boundaries</a:t>
              </a:r>
            </a:p>
          </p:txBody>
        </p:sp>
        <p:sp>
          <p:nvSpPr>
            <p:cNvPr id="31" name="Freeform: Shape 30">
              <a:extLst>
                <a:ext uri="{FF2B5EF4-FFF2-40B4-BE49-F238E27FC236}">
                  <a16:creationId xmlns:a16="http://schemas.microsoft.com/office/drawing/2014/main" id="{6D58DF6F-F4F6-4434-9F42-6F1AF2304DE7}"/>
                </a:ext>
              </a:extLst>
            </p:cNvPr>
            <p:cNvSpPr/>
            <p:nvPr/>
          </p:nvSpPr>
          <p:spPr bwMode="auto">
            <a:xfrm>
              <a:off x="7990882" y="2299825"/>
              <a:ext cx="3561999"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39" name="Rectangle 362">
              <a:extLst>
                <a:ext uri="{FF2B5EF4-FFF2-40B4-BE49-F238E27FC236}">
                  <a16:creationId xmlns:a16="http://schemas.microsoft.com/office/drawing/2014/main" id="{EA50117F-28D2-4058-B941-79C44F7DDF37}"/>
                </a:ext>
              </a:extLst>
            </p:cNvPr>
            <p:cNvSpPr>
              <a:spLocks noChangeArrowheads="1"/>
            </p:cNvSpPr>
            <p:nvPr/>
          </p:nvSpPr>
          <p:spPr bwMode="auto">
            <a:xfrm>
              <a:off x="7986567" y="1757900"/>
              <a:ext cx="3561999" cy="304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7880" tIns="43940" rIns="87880" bIns="4394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96354"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MULTI-REGION DISASTER RECOVERY</a:t>
              </a:r>
            </a:p>
          </p:txBody>
        </p:sp>
        <p:grpSp>
          <p:nvGrpSpPr>
            <p:cNvPr id="5" name="Group 4">
              <a:extLst>
                <a:ext uri="{FF2B5EF4-FFF2-40B4-BE49-F238E27FC236}">
                  <a16:creationId xmlns:a16="http://schemas.microsoft.com/office/drawing/2014/main" id="{20B62707-FB7B-43CA-BC0D-7857B566D30A}"/>
                </a:ext>
              </a:extLst>
            </p:cNvPr>
            <p:cNvGrpSpPr/>
            <p:nvPr/>
          </p:nvGrpSpPr>
          <p:grpSpPr>
            <a:xfrm>
              <a:off x="8022946" y="2672490"/>
              <a:ext cx="3525621" cy="1968572"/>
              <a:chOff x="6183185" y="2526144"/>
              <a:chExt cx="2627152" cy="1430917"/>
            </a:xfrm>
          </p:grpSpPr>
          <p:sp>
            <p:nvSpPr>
              <p:cNvPr id="58" name="Freeform 11">
                <a:extLst>
                  <a:ext uri="{FF2B5EF4-FFF2-40B4-BE49-F238E27FC236}">
                    <a16:creationId xmlns:a16="http://schemas.microsoft.com/office/drawing/2014/main" id="{354CE7FD-1E1D-469C-93DB-93C7A02E3961}"/>
                  </a:ext>
                </a:extLst>
              </p:cNvPr>
              <p:cNvSpPr>
                <a:spLocks/>
              </p:cNvSpPr>
              <p:nvPr/>
            </p:nvSpPr>
            <p:spPr bwMode="auto">
              <a:xfrm>
                <a:off x="7806822" y="3089594"/>
                <a:ext cx="543841" cy="402875"/>
              </a:xfrm>
              <a:custGeom>
                <a:avLst/>
                <a:gdLst>
                  <a:gd name="T0" fmla="*/ 752 w 1651"/>
                  <a:gd name="T1" fmla="*/ 1056 h 1056"/>
                  <a:gd name="T2" fmla="*/ 0 w 1651"/>
                  <a:gd name="T3" fmla="*/ 1056 h 1056"/>
                  <a:gd name="T4" fmla="*/ 0 w 1651"/>
                  <a:gd name="T5" fmla="*/ 153 h 1056"/>
                  <a:gd name="T6" fmla="*/ 452 w 1651"/>
                  <a:gd name="T7" fmla="*/ 153 h 1056"/>
                  <a:gd name="T8" fmla="*/ 452 w 1651"/>
                  <a:gd name="T9" fmla="*/ 755 h 1056"/>
                  <a:gd name="T10" fmla="*/ 360 w 1651"/>
                  <a:gd name="T11" fmla="*/ 755 h 1056"/>
                  <a:gd name="T12" fmla="*/ 452 w 1651"/>
                  <a:gd name="T13" fmla="*/ 755 h 1056"/>
                  <a:gd name="T14" fmla="*/ 452 w 1651"/>
                  <a:gd name="T15" fmla="*/ 0 h 1056"/>
                  <a:gd name="T16" fmla="*/ 1199 w 1651"/>
                  <a:gd name="T17" fmla="*/ 0 h 1056"/>
                  <a:gd name="T18" fmla="*/ 1199 w 1651"/>
                  <a:gd name="T19" fmla="*/ 755 h 1056"/>
                  <a:gd name="T20" fmla="*/ 1291 w 1651"/>
                  <a:gd name="T21" fmla="*/ 755 h 1056"/>
                  <a:gd name="T22" fmla="*/ 1199 w 1651"/>
                  <a:gd name="T23" fmla="*/ 755 h 1056"/>
                  <a:gd name="T24" fmla="*/ 1199 w 1651"/>
                  <a:gd name="T25" fmla="*/ 153 h 1056"/>
                  <a:gd name="T26" fmla="*/ 1651 w 1651"/>
                  <a:gd name="T27" fmla="*/ 153 h 1056"/>
                  <a:gd name="T28" fmla="*/ 1651 w 1651"/>
                  <a:gd name="T29" fmla="*/ 1056 h 1056"/>
                  <a:gd name="T30" fmla="*/ 900 w 1651"/>
                  <a:gd name="T31" fmla="*/ 1056 h 1056"/>
                  <a:gd name="T32" fmla="*/ 900 w 1651"/>
                  <a:gd name="T33" fmla="*/ 751 h 1056"/>
                  <a:gd name="T34" fmla="*/ 752 w 1651"/>
                  <a:gd name="T35" fmla="*/ 751 h 1056"/>
                  <a:gd name="T36" fmla="*/ 752 w 1651"/>
                  <a:gd name="T37" fmla="*/ 1056 h 1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51" h="1056">
                    <a:moveTo>
                      <a:pt x="752" y="1056"/>
                    </a:moveTo>
                    <a:lnTo>
                      <a:pt x="0" y="1056"/>
                    </a:lnTo>
                    <a:lnTo>
                      <a:pt x="0" y="153"/>
                    </a:lnTo>
                    <a:lnTo>
                      <a:pt x="452" y="153"/>
                    </a:lnTo>
                    <a:lnTo>
                      <a:pt x="452" y="755"/>
                    </a:lnTo>
                    <a:lnTo>
                      <a:pt x="360" y="755"/>
                    </a:lnTo>
                    <a:lnTo>
                      <a:pt x="452" y="755"/>
                    </a:lnTo>
                    <a:lnTo>
                      <a:pt x="452" y="0"/>
                    </a:lnTo>
                    <a:lnTo>
                      <a:pt x="1199" y="0"/>
                    </a:lnTo>
                    <a:lnTo>
                      <a:pt x="1199" y="755"/>
                    </a:lnTo>
                    <a:lnTo>
                      <a:pt x="1291" y="755"/>
                    </a:lnTo>
                    <a:lnTo>
                      <a:pt x="1199" y="755"/>
                    </a:lnTo>
                    <a:lnTo>
                      <a:pt x="1199" y="153"/>
                    </a:lnTo>
                    <a:lnTo>
                      <a:pt x="1651" y="153"/>
                    </a:lnTo>
                    <a:lnTo>
                      <a:pt x="1651" y="1056"/>
                    </a:lnTo>
                    <a:lnTo>
                      <a:pt x="900" y="1056"/>
                    </a:lnTo>
                    <a:lnTo>
                      <a:pt x="900" y="751"/>
                    </a:lnTo>
                    <a:lnTo>
                      <a:pt x="752" y="751"/>
                    </a:lnTo>
                    <a:lnTo>
                      <a:pt x="752" y="1056"/>
                    </a:lnTo>
                    <a:close/>
                  </a:path>
                </a:pathLst>
              </a:custGeom>
              <a:noFill/>
              <a:ln w="15875" cap="flat">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53535"/>
                  </a:solidFill>
                  <a:effectLst/>
                  <a:uLnTx/>
                  <a:uFillTx/>
                  <a:latin typeface="Segoe UI Semilight"/>
                  <a:ea typeface="+mn-ea"/>
                  <a:cs typeface="+mn-cs"/>
                </a:endParaRPr>
              </a:p>
            </p:txBody>
          </p:sp>
          <p:sp>
            <p:nvSpPr>
              <p:cNvPr id="59" name="Freeform 11">
                <a:extLst>
                  <a:ext uri="{FF2B5EF4-FFF2-40B4-BE49-F238E27FC236}">
                    <a16:creationId xmlns:a16="http://schemas.microsoft.com/office/drawing/2014/main" id="{42C20B2E-6AD8-4352-A210-78AABD4AF724}"/>
                  </a:ext>
                </a:extLst>
              </p:cNvPr>
              <p:cNvSpPr>
                <a:spLocks/>
              </p:cNvSpPr>
              <p:nvPr/>
            </p:nvSpPr>
            <p:spPr bwMode="auto">
              <a:xfrm>
                <a:off x="6642861" y="3089594"/>
                <a:ext cx="543841" cy="402875"/>
              </a:xfrm>
              <a:custGeom>
                <a:avLst/>
                <a:gdLst>
                  <a:gd name="T0" fmla="*/ 752 w 1651"/>
                  <a:gd name="T1" fmla="*/ 1056 h 1056"/>
                  <a:gd name="T2" fmla="*/ 0 w 1651"/>
                  <a:gd name="T3" fmla="*/ 1056 h 1056"/>
                  <a:gd name="T4" fmla="*/ 0 w 1651"/>
                  <a:gd name="T5" fmla="*/ 153 h 1056"/>
                  <a:gd name="T6" fmla="*/ 452 w 1651"/>
                  <a:gd name="T7" fmla="*/ 153 h 1056"/>
                  <a:gd name="T8" fmla="*/ 452 w 1651"/>
                  <a:gd name="T9" fmla="*/ 755 h 1056"/>
                  <a:gd name="T10" fmla="*/ 360 w 1651"/>
                  <a:gd name="T11" fmla="*/ 755 h 1056"/>
                  <a:gd name="T12" fmla="*/ 452 w 1651"/>
                  <a:gd name="T13" fmla="*/ 755 h 1056"/>
                  <a:gd name="T14" fmla="*/ 452 w 1651"/>
                  <a:gd name="T15" fmla="*/ 0 h 1056"/>
                  <a:gd name="T16" fmla="*/ 1199 w 1651"/>
                  <a:gd name="T17" fmla="*/ 0 h 1056"/>
                  <a:gd name="T18" fmla="*/ 1199 w 1651"/>
                  <a:gd name="T19" fmla="*/ 755 h 1056"/>
                  <a:gd name="T20" fmla="*/ 1291 w 1651"/>
                  <a:gd name="T21" fmla="*/ 755 h 1056"/>
                  <a:gd name="T22" fmla="*/ 1199 w 1651"/>
                  <a:gd name="T23" fmla="*/ 755 h 1056"/>
                  <a:gd name="T24" fmla="*/ 1199 w 1651"/>
                  <a:gd name="T25" fmla="*/ 153 h 1056"/>
                  <a:gd name="T26" fmla="*/ 1651 w 1651"/>
                  <a:gd name="T27" fmla="*/ 153 h 1056"/>
                  <a:gd name="T28" fmla="*/ 1651 w 1651"/>
                  <a:gd name="T29" fmla="*/ 1056 h 1056"/>
                  <a:gd name="T30" fmla="*/ 900 w 1651"/>
                  <a:gd name="T31" fmla="*/ 1056 h 1056"/>
                  <a:gd name="T32" fmla="*/ 900 w 1651"/>
                  <a:gd name="T33" fmla="*/ 751 h 1056"/>
                  <a:gd name="T34" fmla="*/ 752 w 1651"/>
                  <a:gd name="T35" fmla="*/ 751 h 1056"/>
                  <a:gd name="T36" fmla="*/ 752 w 1651"/>
                  <a:gd name="T37" fmla="*/ 1056 h 1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51" h="1056">
                    <a:moveTo>
                      <a:pt x="752" y="1056"/>
                    </a:moveTo>
                    <a:lnTo>
                      <a:pt x="0" y="1056"/>
                    </a:lnTo>
                    <a:lnTo>
                      <a:pt x="0" y="153"/>
                    </a:lnTo>
                    <a:lnTo>
                      <a:pt x="452" y="153"/>
                    </a:lnTo>
                    <a:lnTo>
                      <a:pt x="452" y="755"/>
                    </a:lnTo>
                    <a:lnTo>
                      <a:pt x="360" y="755"/>
                    </a:lnTo>
                    <a:lnTo>
                      <a:pt x="452" y="755"/>
                    </a:lnTo>
                    <a:lnTo>
                      <a:pt x="452" y="0"/>
                    </a:lnTo>
                    <a:lnTo>
                      <a:pt x="1199" y="0"/>
                    </a:lnTo>
                    <a:lnTo>
                      <a:pt x="1199" y="755"/>
                    </a:lnTo>
                    <a:lnTo>
                      <a:pt x="1291" y="755"/>
                    </a:lnTo>
                    <a:lnTo>
                      <a:pt x="1199" y="755"/>
                    </a:lnTo>
                    <a:lnTo>
                      <a:pt x="1199" y="153"/>
                    </a:lnTo>
                    <a:lnTo>
                      <a:pt x="1651" y="153"/>
                    </a:lnTo>
                    <a:lnTo>
                      <a:pt x="1651" y="1056"/>
                    </a:lnTo>
                    <a:lnTo>
                      <a:pt x="900" y="1056"/>
                    </a:lnTo>
                    <a:lnTo>
                      <a:pt x="900" y="751"/>
                    </a:lnTo>
                    <a:lnTo>
                      <a:pt x="752" y="751"/>
                    </a:lnTo>
                    <a:lnTo>
                      <a:pt x="752" y="1056"/>
                    </a:lnTo>
                    <a:close/>
                  </a:path>
                </a:pathLst>
              </a:custGeom>
              <a:noFill/>
              <a:ln w="15875" cap="flat">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53535"/>
                  </a:solidFill>
                  <a:effectLst/>
                  <a:uLnTx/>
                  <a:uFillTx/>
                  <a:latin typeface="Segoe UI Semilight"/>
                  <a:ea typeface="+mn-ea"/>
                  <a:cs typeface="+mn-cs"/>
                </a:endParaRPr>
              </a:p>
            </p:txBody>
          </p:sp>
          <p:sp>
            <p:nvSpPr>
              <p:cNvPr id="60" name="Freeform: Shape 59">
                <a:extLst>
                  <a:ext uri="{FF2B5EF4-FFF2-40B4-BE49-F238E27FC236}">
                    <a16:creationId xmlns:a16="http://schemas.microsoft.com/office/drawing/2014/main" id="{448185C4-5019-45BF-82EE-BF5084DB4B29}"/>
                  </a:ext>
                </a:extLst>
              </p:cNvPr>
              <p:cNvSpPr/>
              <p:nvPr/>
            </p:nvSpPr>
            <p:spPr bwMode="auto">
              <a:xfrm>
                <a:off x="7274929" y="3291031"/>
                <a:ext cx="443667" cy="0"/>
              </a:xfrm>
              <a:custGeom>
                <a:avLst/>
                <a:gdLst>
                  <a:gd name="connsiteX0" fmla="*/ 0 w 461638"/>
                  <a:gd name="connsiteY0" fmla="*/ 0 h 0"/>
                  <a:gd name="connsiteX1" fmla="*/ 461638 w 461638"/>
                  <a:gd name="connsiteY1" fmla="*/ 0 h 0"/>
                </a:gdLst>
                <a:ahLst/>
                <a:cxnLst>
                  <a:cxn ang="0">
                    <a:pos x="connsiteX0" y="connsiteY0"/>
                  </a:cxn>
                  <a:cxn ang="0">
                    <a:pos x="connsiteX1" y="connsiteY1"/>
                  </a:cxn>
                </a:cxnLst>
                <a:rect l="l" t="t" r="r" b="b"/>
                <a:pathLst>
                  <a:path w="461638">
                    <a:moveTo>
                      <a:pt x="0" y="0"/>
                    </a:moveTo>
                    <a:lnTo>
                      <a:pt x="461638" y="0"/>
                    </a:lnTo>
                  </a:path>
                </a:pathLst>
              </a:custGeom>
              <a:noFill/>
              <a:ln w="19050">
                <a:solidFill>
                  <a:schemeClr val="bg1">
                    <a:lumMod val="65000"/>
                  </a:schemeClr>
                </a:solidFill>
                <a:headEnd type="arrow" w="lg" len="sm"/>
                <a:tailEnd type="arrow" w="lg" len="sm"/>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61" name="Rectangle 60">
                <a:extLst>
                  <a:ext uri="{FF2B5EF4-FFF2-40B4-BE49-F238E27FC236}">
                    <a16:creationId xmlns:a16="http://schemas.microsoft.com/office/drawing/2014/main" id="{9C7CD9A6-6E55-4AB5-828F-D665C8D12687}"/>
                  </a:ext>
                </a:extLst>
              </p:cNvPr>
              <p:cNvSpPr/>
              <p:nvPr/>
            </p:nvSpPr>
            <p:spPr bwMode="auto">
              <a:xfrm>
                <a:off x="6183185" y="2526144"/>
                <a:ext cx="2627152" cy="1430917"/>
              </a:xfrm>
              <a:prstGeom prst="rect">
                <a:avLst/>
              </a:prstGeom>
              <a:no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62" name="Rectangle 61">
                <a:extLst>
                  <a:ext uri="{FF2B5EF4-FFF2-40B4-BE49-F238E27FC236}">
                    <a16:creationId xmlns:a16="http://schemas.microsoft.com/office/drawing/2014/main" id="{B5B59BA0-BF3D-442B-811A-0E1B5027A07D}"/>
                  </a:ext>
                </a:extLst>
              </p:cNvPr>
              <p:cNvSpPr/>
              <p:nvPr/>
            </p:nvSpPr>
            <p:spPr bwMode="auto">
              <a:xfrm>
                <a:off x="6470958" y="2607252"/>
                <a:ext cx="887647" cy="398585"/>
              </a:xfrm>
              <a:prstGeom prst="rect">
                <a:avLst/>
              </a:prstGeom>
              <a:solidFill>
                <a:srgbClr val="EEEEE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r>
                  <a:rPr kumimoji="0" lang="en-US" sz="1200" b="0" i="0" u="none" strike="noStrike" kern="0" cap="none" spc="0" normalizeH="0" baseline="0" noProof="0">
                    <a:ln>
                      <a:noFill/>
                    </a:ln>
                    <a:gradFill>
                      <a:gsLst>
                        <a:gs pos="1770">
                          <a:srgbClr val="353535"/>
                        </a:gs>
                        <a:gs pos="9800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Region 1</a:t>
                </a:r>
              </a:p>
            </p:txBody>
          </p:sp>
          <p:sp>
            <p:nvSpPr>
              <p:cNvPr id="64" name="Rectangle 63">
                <a:extLst>
                  <a:ext uri="{FF2B5EF4-FFF2-40B4-BE49-F238E27FC236}">
                    <a16:creationId xmlns:a16="http://schemas.microsoft.com/office/drawing/2014/main" id="{C22FD308-6140-4DD8-9CF8-6011167F5430}"/>
                  </a:ext>
                </a:extLst>
              </p:cNvPr>
              <p:cNvSpPr/>
              <p:nvPr/>
            </p:nvSpPr>
            <p:spPr bwMode="auto">
              <a:xfrm>
                <a:off x="7634919" y="2594392"/>
                <a:ext cx="887647" cy="398585"/>
              </a:xfrm>
              <a:prstGeom prst="rect">
                <a:avLst/>
              </a:prstGeom>
              <a:solidFill>
                <a:srgbClr val="EEEEE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r>
                  <a:rPr kumimoji="0" lang="en-US" sz="1200" b="0" i="0" u="none" strike="noStrike" kern="0" cap="none" spc="0" normalizeH="0" baseline="0" noProof="0">
                    <a:ln>
                      <a:noFill/>
                    </a:ln>
                    <a:gradFill>
                      <a:gsLst>
                        <a:gs pos="1770">
                          <a:srgbClr val="353535"/>
                        </a:gs>
                        <a:gs pos="9800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Region 2</a:t>
                </a:r>
              </a:p>
            </p:txBody>
          </p:sp>
        </p:grpSp>
        <p:sp>
          <p:nvSpPr>
            <p:cNvPr id="8" name="Freeform: Shape 7">
              <a:extLst>
                <a:ext uri="{FF2B5EF4-FFF2-40B4-BE49-F238E27FC236}">
                  <a16:creationId xmlns:a16="http://schemas.microsoft.com/office/drawing/2014/main" id="{6F14173F-3CB1-4A4D-A8CF-1057BCBAC0F7}"/>
                </a:ext>
              </a:extLst>
            </p:cNvPr>
            <p:cNvSpPr/>
            <p:nvPr/>
          </p:nvSpPr>
          <p:spPr bwMode="auto">
            <a:xfrm>
              <a:off x="3743817" y="4962069"/>
              <a:ext cx="3879144"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22" name="Rectangle 21">
              <a:extLst>
                <a:ext uri="{FF2B5EF4-FFF2-40B4-BE49-F238E27FC236}">
                  <a16:creationId xmlns:a16="http://schemas.microsoft.com/office/drawing/2014/main" id="{7FF6A33F-CB65-4809-A907-A7B1AAEDA725}"/>
                </a:ext>
              </a:extLst>
            </p:cNvPr>
            <p:cNvSpPr/>
            <p:nvPr/>
          </p:nvSpPr>
          <p:spPr>
            <a:xfrm>
              <a:off x="3743817" y="5023649"/>
              <a:ext cx="3879144" cy="523220"/>
            </a:xfrm>
            <a:prstGeom prst="rect">
              <a:avLst/>
            </a:prstGeom>
          </p:spPr>
          <p:txBody>
            <a:bodyPr wrap="square">
              <a:spAutoFit/>
            </a:bodyPr>
            <a:lstStyle/>
            <a:p>
              <a:pPr algn="ctr" defTabSz="896354">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AVAILABILITY ZONES</a:t>
              </a:r>
              <a:endPar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endParaRPr>
            </a:p>
            <a:p>
              <a:pPr marL="0" marR="0" lvl="0" indent="0" algn="ctr" defTabSz="896354"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ea typeface="+mn-ea"/>
                </a:rPr>
                <a:t>Protection from entire datacenter failures</a:t>
              </a:r>
            </a:p>
          </p:txBody>
        </p:sp>
        <p:sp>
          <p:nvSpPr>
            <p:cNvPr id="30" name="Freeform: Shape 29">
              <a:extLst>
                <a:ext uri="{FF2B5EF4-FFF2-40B4-BE49-F238E27FC236}">
                  <a16:creationId xmlns:a16="http://schemas.microsoft.com/office/drawing/2014/main" id="{8E9E16CB-CD08-4660-942B-4CB1A5400F11}"/>
                </a:ext>
              </a:extLst>
            </p:cNvPr>
            <p:cNvSpPr/>
            <p:nvPr/>
          </p:nvSpPr>
          <p:spPr bwMode="auto">
            <a:xfrm>
              <a:off x="3743817" y="2299825"/>
              <a:ext cx="3879144"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36" name="Rectangle 362">
              <a:extLst>
                <a:ext uri="{FF2B5EF4-FFF2-40B4-BE49-F238E27FC236}">
                  <a16:creationId xmlns:a16="http://schemas.microsoft.com/office/drawing/2014/main" id="{5D069575-3D1A-455D-AA42-E0E15F785F75}"/>
                </a:ext>
              </a:extLst>
            </p:cNvPr>
            <p:cNvSpPr>
              <a:spLocks noChangeArrowheads="1"/>
            </p:cNvSpPr>
            <p:nvPr/>
          </p:nvSpPr>
          <p:spPr bwMode="auto">
            <a:xfrm>
              <a:off x="3730632" y="1753697"/>
              <a:ext cx="3879143" cy="51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7880" tIns="43940" rIns="87880" bIns="4394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96354"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VM SLA</a:t>
              </a:r>
            </a:p>
            <a:p>
              <a:pPr algn="ctr" defTabSz="896354" eaLnBrk="1" hangingPunct="1">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panose="020B0502040204020203" pitchFamily="34" charset="0"/>
                  <a:ea typeface="+mn-ea"/>
                  <a:cs typeface="Segoe UI" panose="020B0502040204020203" pitchFamily="34" charset="0"/>
                </a:rPr>
                <a:t>99.99% </a:t>
              </a:r>
              <a:endPar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Semilight"/>
                <a:ea typeface="+mn-ea"/>
              </a:endParaRPr>
            </a:p>
          </p:txBody>
        </p:sp>
        <p:grpSp>
          <p:nvGrpSpPr>
            <p:cNvPr id="4" name="Group 3">
              <a:extLst>
                <a:ext uri="{FF2B5EF4-FFF2-40B4-BE49-F238E27FC236}">
                  <a16:creationId xmlns:a16="http://schemas.microsoft.com/office/drawing/2014/main" id="{D53A1EB4-E62E-494C-B98E-5F35B03F7ED6}"/>
                </a:ext>
              </a:extLst>
            </p:cNvPr>
            <p:cNvGrpSpPr/>
            <p:nvPr/>
          </p:nvGrpSpPr>
          <p:grpSpPr>
            <a:xfrm>
              <a:off x="4200237" y="2576743"/>
              <a:ext cx="2939934" cy="2120031"/>
              <a:chOff x="3005784" y="2526144"/>
              <a:chExt cx="1984311" cy="1430917"/>
            </a:xfrm>
          </p:grpSpPr>
          <p:sp>
            <p:nvSpPr>
              <p:cNvPr id="65" name="Freeform 11">
                <a:extLst>
                  <a:ext uri="{FF2B5EF4-FFF2-40B4-BE49-F238E27FC236}">
                    <a16:creationId xmlns:a16="http://schemas.microsoft.com/office/drawing/2014/main" id="{C367DE45-DA53-40F0-876A-699C18141EFD}"/>
                  </a:ext>
                </a:extLst>
              </p:cNvPr>
              <p:cNvSpPr>
                <a:spLocks/>
              </p:cNvSpPr>
              <p:nvPr/>
            </p:nvSpPr>
            <p:spPr bwMode="auto">
              <a:xfrm>
                <a:off x="3005784" y="2526144"/>
                <a:ext cx="1984311" cy="1430917"/>
              </a:xfrm>
              <a:custGeom>
                <a:avLst/>
                <a:gdLst>
                  <a:gd name="T0" fmla="*/ 752 w 1651"/>
                  <a:gd name="T1" fmla="*/ 1056 h 1056"/>
                  <a:gd name="T2" fmla="*/ 0 w 1651"/>
                  <a:gd name="T3" fmla="*/ 1056 h 1056"/>
                  <a:gd name="T4" fmla="*/ 0 w 1651"/>
                  <a:gd name="T5" fmla="*/ 153 h 1056"/>
                  <a:gd name="T6" fmla="*/ 452 w 1651"/>
                  <a:gd name="T7" fmla="*/ 153 h 1056"/>
                  <a:gd name="T8" fmla="*/ 452 w 1651"/>
                  <a:gd name="T9" fmla="*/ 755 h 1056"/>
                  <a:gd name="T10" fmla="*/ 360 w 1651"/>
                  <a:gd name="T11" fmla="*/ 755 h 1056"/>
                  <a:gd name="T12" fmla="*/ 452 w 1651"/>
                  <a:gd name="T13" fmla="*/ 755 h 1056"/>
                  <a:gd name="T14" fmla="*/ 452 w 1651"/>
                  <a:gd name="T15" fmla="*/ 0 h 1056"/>
                  <a:gd name="T16" fmla="*/ 1199 w 1651"/>
                  <a:gd name="T17" fmla="*/ 0 h 1056"/>
                  <a:gd name="T18" fmla="*/ 1199 w 1651"/>
                  <a:gd name="T19" fmla="*/ 755 h 1056"/>
                  <a:gd name="T20" fmla="*/ 1291 w 1651"/>
                  <a:gd name="T21" fmla="*/ 755 h 1056"/>
                  <a:gd name="T22" fmla="*/ 1199 w 1651"/>
                  <a:gd name="T23" fmla="*/ 755 h 1056"/>
                  <a:gd name="T24" fmla="*/ 1199 w 1651"/>
                  <a:gd name="T25" fmla="*/ 153 h 1056"/>
                  <a:gd name="T26" fmla="*/ 1651 w 1651"/>
                  <a:gd name="T27" fmla="*/ 153 h 1056"/>
                  <a:gd name="T28" fmla="*/ 1651 w 1651"/>
                  <a:gd name="T29" fmla="*/ 1056 h 1056"/>
                  <a:gd name="T30" fmla="*/ 900 w 1651"/>
                  <a:gd name="T31" fmla="*/ 1056 h 1056"/>
                  <a:gd name="T32" fmla="*/ 900 w 1651"/>
                  <a:gd name="T33" fmla="*/ 751 h 1056"/>
                  <a:gd name="T34" fmla="*/ 752 w 1651"/>
                  <a:gd name="T35" fmla="*/ 751 h 1056"/>
                  <a:gd name="T36" fmla="*/ 752 w 1651"/>
                  <a:gd name="T37" fmla="*/ 1056 h 1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51" h="1056">
                    <a:moveTo>
                      <a:pt x="752" y="1056"/>
                    </a:moveTo>
                    <a:lnTo>
                      <a:pt x="0" y="1056"/>
                    </a:lnTo>
                    <a:lnTo>
                      <a:pt x="0" y="153"/>
                    </a:lnTo>
                    <a:lnTo>
                      <a:pt x="452" y="153"/>
                    </a:lnTo>
                    <a:lnTo>
                      <a:pt x="452" y="755"/>
                    </a:lnTo>
                    <a:lnTo>
                      <a:pt x="360" y="755"/>
                    </a:lnTo>
                    <a:lnTo>
                      <a:pt x="452" y="755"/>
                    </a:lnTo>
                    <a:lnTo>
                      <a:pt x="452" y="0"/>
                    </a:lnTo>
                    <a:lnTo>
                      <a:pt x="1199" y="0"/>
                    </a:lnTo>
                    <a:lnTo>
                      <a:pt x="1199" y="755"/>
                    </a:lnTo>
                    <a:lnTo>
                      <a:pt x="1291" y="755"/>
                    </a:lnTo>
                    <a:lnTo>
                      <a:pt x="1199" y="755"/>
                    </a:lnTo>
                    <a:lnTo>
                      <a:pt x="1199" y="153"/>
                    </a:lnTo>
                    <a:lnTo>
                      <a:pt x="1651" y="153"/>
                    </a:lnTo>
                    <a:lnTo>
                      <a:pt x="1651" y="1056"/>
                    </a:lnTo>
                    <a:lnTo>
                      <a:pt x="900" y="1056"/>
                    </a:lnTo>
                    <a:lnTo>
                      <a:pt x="900" y="751"/>
                    </a:lnTo>
                    <a:lnTo>
                      <a:pt x="752" y="751"/>
                    </a:lnTo>
                    <a:lnTo>
                      <a:pt x="752" y="1056"/>
                    </a:lnTo>
                    <a:close/>
                  </a:path>
                </a:pathLst>
              </a:custGeom>
              <a:noFill/>
              <a:ln w="15875" cap="flat">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53535"/>
                  </a:solidFill>
                  <a:effectLst/>
                  <a:uLnTx/>
                  <a:uFillTx/>
                  <a:latin typeface="Segoe UI Semilight"/>
                  <a:ea typeface="+mn-ea"/>
                  <a:cs typeface="+mn-cs"/>
                </a:endParaRPr>
              </a:p>
            </p:txBody>
          </p:sp>
          <p:sp>
            <p:nvSpPr>
              <p:cNvPr id="66" name="Rectangle 65">
                <a:extLst>
                  <a:ext uri="{FF2B5EF4-FFF2-40B4-BE49-F238E27FC236}">
                    <a16:creationId xmlns:a16="http://schemas.microsoft.com/office/drawing/2014/main" id="{576ED55F-90A5-499D-BBB8-CD8189F30A26}"/>
                  </a:ext>
                </a:extLst>
              </p:cNvPr>
              <p:cNvSpPr/>
              <p:nvPr/>
            </p:nvSpPr>
            <p:spPr bwMode="auto">
              <a:xfrm rot="5400000">
                <a:off x="2880435" y="3045660"/>
                <a:ext cx="835521" cy="454715"/>
              </a:xfrm>
              <a:prstGeom prst="rect">
                <a:avLst/>
              </a:prstGeom>
              <a:solidFill>
                <a:schemeClr val="bg1"/>
              </a:solid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67" name="monitor">
                <a:extLst>
                  <a:ext uri="{FF2B5EF4-FFF2-40B4-BE49-F238E27FC236}">
                    <a16:creationId xmlns:a16="http://schemas.microsoft.com/office/drawing/2014/main" id="{69C20AB9-F19C-491F-BA81-DE58455D0E85}"/>
                  </a:ext>
                </a:extLst>
              </p:cNvPr>
              <p:cNvSpPr>
                <a:spLocks noChangeAspect="1" noEditPoints="1"/>
              </p:cNvSpPr>
              <p:nvPr/>
            </p:nvSpPr>
            <p:spPr bwMode="auto">
              <a:xfrm>
                <a:off x="3130261" y="2926859"/>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68" name="monitor">
                <a:extLst>
                  <a:ext uri="{FF2B5EF4-FFF2-40B4-BE49-F238E27FC236}">
                    <a16:creationId xmlns:a16="http://schemas.microsoft.com/office/drawing/2014/main" id="{D0025875-75AD-46FF-A03E-BA4D744FEB8A}"/>
                  </a:ext>
                </a:extLst>
              </p:cNvPr>
              <p:cNvSpPr>
                <a:spLocks noChangeAspect="1" noEditPoints="1"/>
              </p:cNvSpPr>
              <p:nvPr/>
            </p:nvSpPr>
            <p:spPr bwMode="auto">
              <a:xfrm>
                <a:off x="3130261" y="3284433"/>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69" name="Rectangle 68">
                <a:extLst>
                  <a:ext uri="{FF2B5EF4-FFF2-40B4-BE49-F238E27FC236}">
                    <a16:creationId xmlns:a16="http://schemas.microsoft.com/office/drawing/2014/main" id="{420C9F38-4BB9-47AC-82F5-940C586F280D}"/>
                  </a:ext>
                </a:extLst>
              </p:cNvPr>
              <p:cNvSpPr/>
              <p:nvPr/>
            </p:nvSpPr>
            <p:spPr bwMode="auto">
              <a:xfrm rot="5400000">
                <a:off x="3559578" y="2824992"/>
                <a:ext cx="835521" cy="454715"/>
              </a:xfrm>
              <a:prstGeom prst="rect">
                <a:avLst/>
              </a:prstGeom>
              <a:solidFill>
                <a:schemeClr val="bg1"/>
              </a:solid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70" name="monitor">
                <a:extLst>
                  <a:ext uri="{FF2B5EF4-FFF2-40B4-BE49-F238E27FC236}">
                    <a16:creationId xmlns:a16="http://schemas.microsoft.com/office/drawing/2014/main" id="{04FC05E3-9FED-49F4-92F0-BE09CFF5009B}"/>
                  </a:ext>
                </a:extLst>
              </p:cNvPr>
              <p:cNvSpPr>
                <a:spLocks noChangeAspect="1" noEditPoints="1"/>
              </p:cNvSpPr>
              <p:nvPr/>
            </p:nvSpPr>
            <p:spPr bwMode="auto">
              <a:xfrm>
                <a:off x="3809404" y="2706190"/>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71" name="monitor">
                <a:extLst>
                  <a:ext uri="{FF2B5EF4-FFF2-40B4-BE49-F238E27FC236}">
                    <a16:creationId xmlns:a16="http://schemas.microsoft.com/office/drawing/2014/main" id="{57132751-AD31-463B-A7EF-EF1BF5F9C063}"/>
                  </a:ext>
                </a:extLst>
              </p:cNvPr>
              <p:cNvSpPr>
                <a:spLocks noChangeAspect="1" noEditPoints="1"/>
              </p:cNvSpPr>
              <p:nvPr/>
            </p:nvSpPr>
            <p:spPr bwMode="auto">
              <a:xfrm>
                <a:off x="3809404" y="3063764"/>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72" name="Rectangle 71">
                <a:extLst>
                  <a:ext uri="{FF2B5EF4-FFF2-40B4-BE49-F238E27FC236}">
                    <a16:creationId xmlns:a16="http://schemas.microsoft.com/office/drawing/2014/main" id="{1254A47F-4ACE-49D2-8224-CC92F1B8ACE9}"/>
                  </a:ext>
                </a:extLst>
              </p:cNvPr>
              <p:cNvSpPr/>
              <p:nvPr/>
            </p:nvSpPr>
            <p:spPr bwMode="auto">
              <a:xfrm rot="5400000">
                <a:off x="4310893" y="3025160"/>
                <a:ext cx="835521" cy="454715"/>
              </a:xfrm>
              <a:prstGeom prst="rect">
                <a:avLst/>
              </a:prstGeom>
              <a:solidFill>
                <a:schemeClr val="bg1"/>
              </a:solid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73" name="monitor">
                <a:extLst>
                  <a:ext uri="{FF2B5EF4-FFF2-40B4-BE49-F238E27FC236}">
                    <a16:creationId xmlns:a16="http://schemas.microsoft.com/office/drawing/2014/main" id="{81C9059D-222B-490B-9B6F-EB93F6A70C47}"/>
                  </a:ext>
                </a:extLst>
              </p:cNvPr>
              <p:cNvSpPr>
                <a:spLocks noChangeAspect="1" noEditPoints="1"/>
              </p:cNvSpPr>
              <p:nvPr/>
            </p:nvSpPr>
            <p:spPr bwMode="auto">
              <a:xfrm>
                <a:off x="4560718" y="2906359"/>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74" name="monitor">
                <a:extLst>
                  <a:ext uri="{FF2B5EF4-FFF2-40B4-BE49-F238E27FC236}">
                    <a16:creationId xmlns:a16="http://schemas.microsoft.com/office/drawing/2014/main" id="{D130BF16-B558-4D2D-A609-BC32EC9A6BD1}"/>
                  </a:ext>
                </a:extLst>
              </p:cNvPr>
              <p:cNvSpPr>
                <a:spLocks noChangeAspect="1" noEditPoints="1"/>
              </p:cNvSpPr>
              <p:nvPr/>
            </p:nvSpPr>
            <p:spPr bwMode="auto">
              <a:xfrm>
                <a:off x="4560718" y="3263933"/>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grpSp>
      </p:grpSp>
    </p:spTree>
    <p:extLst>
      <p:ext uri="{BB962C8B-B14F-4D97-AF65-F5344CB8AC3E}">
        <p14:creationId xmlns:p14="http://schemas.microsoft.com/office/powerpoint/2010/main" val="24248978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Availability zones</a:t>
            </a:r>
          </a:p>
        </p:txBody>
      </p:sp>
      <p:sp>
        <p:nvSpPr>
          <p:cNvPr id="6" name="Text Placeholder 5"/>
          <p:cNvSpPr>
            <a:spLocks noGrp="1"/>
          </p:cNvSpPr>
          <p:nvPr>
            <p:ph sz="quarter" idx="10"/>
          </p:nvPr>
        </p:nvSpPr>
        <p:spPr>
          <a:xfrm>
            <a:off x="441252" y="1453155"/>
            <a:ext cx="6319409" cy="3893374"/>
          </a:xfrm>
        </p:spPr>
        <p:txBody>
          <a:bodyPr vert="horz" wrap="square" lIns="0" tIns="91440" rIns="146304" bIns="91440" rtlCol="0" anchor="t">
            <a:spAutoFit/>
          </a:bodyPr>
          <a:lstStyle/>
          <a:p>
            <a:pPr marL="342900" indent="-342900">
              <a:buFont typeface="Arial" panose="020B0604020202020204" pitchFamily="34" charset="0"/>
              <a:buChar char="•"/>
            </a:pPr>
            <a:r>
              <a:rPr lang="en-IE" dirty="0">
                <a:latin typeface="+mn-lt"/>
              </a:rPr>
              <a:t>Provide protection against downtime due to datacenter failure.</a:t>
            </a:r>
          </a:p>
          <a:p>
            <a:pPr marL="342900" indent="-342900">
              <a:buFont typeface="Arial" panose="020B0604020202020204" pitchFamily="34" charset="0"/>
              <a:buChar char="•"/>
            </a:pPr>
            <a:r>
              <a:rPr lang="en-IE" dirty="0">
                <a:latin typeface="+mn-lt"/>
              </a:rPr>
              <a:t>Physically separate datacenters within the same region.</a:t>
            </a:r>
          </a:p>
          <a:p>
            <a:pPr marL="342900" indent="-342900">
              <a:buFont typeface="Arial" panose="020B0604020202020204" pitchFamily="34" charset="0"/>
              <a:buChar char="•"/>
            </a:pPr>
            <a:r>
              <a:rPr lang="en-IE" dirty="0">
                <a:latin typeface="+mn-lt"/>
              </a:rPr>
              <a:t>Each datacenter is equipped with independent power, cooling, and networking.</a:t>
            </a:r>
            <a:r>
              <a:rPr lang="en-IE" dirty="0"/>
              <a:t> </a:t>
            </a:r>
            <a:endParaRPr lang="en-IE" dirty="0">
              <a:latin typeface="+mn-lt"/>
            </a:endParaRPr>
          </a:p>
          <a:p>
            <a:pPr marL="342900" indent="-342900">
              <a:buFont typeface="Arial" panose="020B0604020202020204" pitchFamily="34" charset="0"/>
              <a:buChar char="•"/>
            </a:pPr>
            <a:r>
              <a:rPr lang="en-IE" dirty="0">
                <a:latin typeface="+mn-lt"/>
              </a:rPr>
              <a:t>Connected through private fibre-optic networks.</a:t>
            </a:r>
          </a:p>
        </p:txBody>
      </p:sp>
      <p:grpSp>
        <p:nvGrpSpPr>
          <p:cNvPr id="5" name="Group 4" descr="Conceptual graphic containing a box entitled Azure region and within that box re three separate pictures of Availability zones, each with arrows point to the other two so show connectivity.">
            <a:extLst>
              <a:ext uri="{FF2B5EF4-FFF2-40B4-BE49-F238E27FC236}">
                <a16:creationId xmlns:a16="http://schemas.microsoft.com/office/drawing/2014/main" id="{3AEDB905-FC8D-448D-AC0A-15F4C45D8B15}"/>
              </a:ext>
            </a:extLst>
          </p:cNvPr>
          <p:cNvGrpSpPr/>
          <p:nvPr/>
        </p:nvGrpSpPr>
        <p:grpSpPr>
          <a:xfrm>
            <a:off x="7050529" y="1255870"/>
            <a:ext cx="4719046" cy="4189761"/>
            <a:chOff x="6818439" y="1571306"/>
            <a:chExt cx="4785298" cy="4248581"/>
          </a:xfrm>
        </p:grpSpPr>
        <p:grpSp>
          <p:nvGrpSpPr>
            <p:cNvPr id="7" name="Group 6">
              <a:extLst>
                <a:ext uri="{FF2B5EF4-FFF2-40B4-BE49-F238E27FC236}">
                  <a16:creationId xmlns:a16="http://schemas.microsoft.com/office/drawing/2014/main" id="{4DADC3C6-7E2B-431E-80AD-8E39793EC04B}"/>
                </a:ext>
              </a:extLst>
            </p:cNvPr>
            <p:cNvGrpSpPr/>
            <p:nvPr/>
          </p:nvGrpSpPr>
          <p:grpSpPr>
            <a:xfrm>
              <a:off x="7117431" y="2517295"/>
              <a:ext cx="1691584" cy="999225"/>
              <a:chOff x="6999098" y="4432150"/>
              <a:chExt cx="1691584" cy="999225"/>
            </a:xfrm>
          </p:grpSpPr>
          <p:pic>
            <p:nvPicPr>
              <p:cNvPr id="23" name="Picture 22" descr="diagram of three fault domains, FD0, FD1 and FD1. FD0 contains one UD 0 and FD1 contains two update domains, UD1 and UD2.">
                <a:extLst>
                  <a:ext uri="{FF2B5EF4-FFF2-40B4-BE49-F238E27FC236}">
                    <a16:creationId xmlns:a16="http://schemas.microsoft.com/office/drawing/2014/main" id="{59A63A6C-4FD2-435A-A924-75784D6AFF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1498" y="4584550"/>
                <a:ext cx="1539184" cy="846825"/>
              </a:xfrm>
              <a:prstGeom prst="rect">
                <a:avLst/>
              </a:prstGeom>
              <a:ln>
                <a:solidFill>
                  <a:schemeClr val="tx1"/>
                </a:solidFill>
              </a:ln>
            </p:spPr>
          </p:pic>
          <p:pic>
            <p:nvPicPr>
              <p:cNvPr id="24" name="Picture 23" descr="diagram of three fault domains, FD0, FD1 and FD1. FD0 contains one UD 0 and FD1 contains two update domains, UD1 and UD2.">
                <a:extLst>
                  <a:ext uri="{FF2B5EF4-FFF2-40B4-BE49-F238E27FC236}">
                    <a16:creationId xmlns:a16="http://schemas.microsoft.com/office/drawing/2014/main" id="{33D9E7F5-BEF0-4433-B11F-A53824A7A1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9098" y="4432150"/>
                <a:ext cx="1539184" cy="846825"/>
              </a:xfrm>
              <a:prstGeom prst="rect">
                <a:avLst/>
              </a:prstGeom>
              <a:ln>
                <a:solidFill>
                  <a:schemeClr val="tx1"/>
                </a:solidFill>
              </a:ln>
            </p:spPr>
          </p:pic>
        </p:grpSp>
        <p:grpSp>
          <p:nvGrpSpPr>
            <p:cNvPr id="8" name="Group 7">
              <a:extLst>
                <a:ext uri="{FF2B5EF4-FFF2-40B4-BE49-F238E27FC236}">
                  <a16:creationId xmlns:a16="http://schemas.microsoft.com/office/drawing/2014/main" id="{921F8F84-DD3C-48AE-87D9-64E79023DDE7}"/>
                </a:ext>
              </a:extLst>
            </p:cNvPr>
            <p:cNvGrpSpPr/>
            <p:nvPr/>
          </p:nvGrpSpPr>
          <p:grpSpPr>
            <a:xfrm>
              <a:off x="9586238" y="2513688"/>
              <a:ext cx="1691584" cy="999225"/>
              <a:chOff x="6999098" y="4432150"/>
              <a:chExt cx="1691584" cy="999225"/>
            </a:xfrm>
          </p:grpSpPr>
          <p:pic>
            <p:nvPicPr>
              <p:cNvPr id="21" name="Picture 20" descr="diagram of three fault domains, FD0, FD1 and FD1. FD0 contains one UD 0 and FD1 contains two update domains, UD1 and UD2.">
                <a:extLst>
                  <a:ext uri="{FF2B5EF4-FFF2-40B4-BE49-F238E27FC236}">
                    <a16:creationId xmlns:a16="http://schemas.microsoft.com/office/drawing/2014/main" id="{27DD964D-B9C7-449F-8749-704A22005B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1498" y="4584550"/>
                <a:ext cx="1539184" cy="846825"/>
              </a:xfrm>
              <a:prstGeom prst="rect">
                <a:avLst/>
              </a:prstGeom>
              <a:ln>
                <a:solidFill>
                  <a:schemeClr val="tx1"/>
                </a:solidFill>
              </a:ln>
            </p:spPr>
          </p:pic>
          <p:pic>
            <p:nvPicPr>
              <p:cNvPr id="22" name="Picture 21" descr="diagram of three fault domains, FD0, FD1 and FD1. FD0 contains one UD 0 and FD1 contains two update domains, UD1 and UD2.">
                <a:extLst>
                  <a:ext uri="{FF2B5EF4-FFF2-40B4-BE49-F238E27FC236}">
                    <a16:creationId xmlns:a16="http://schemas.microsoft.com/office/drawing/2014/main" id="{EF911D1C-93E1-4852-9B3A-C1BB751553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9098" y="4432150"/>
                <a:ext cx="1539184" cy="846825"/>
              </a:xfrm>
              <a:prstGeom prst="rect">
                <a:avLst/>
              </a:prstGeom>
              <a:ln>
                <a:solidFill>
                  <a:schemeClr val="tx1"/>
                </a:solidFill>
              </a:ln>
            </p:spPr>
          </p:pic>
        </p:grpSp>
        <p:grpSp>
          <p:nvGrpSpPr>
            <p:cNvPr id="9" name="Group 8">
              <a:extLst>
                <a:ext uri="{FF2B5EF4-FFF2-40B4-BE49-F238E27FC236}">
                  <a16:creationId xmlns:a16="http://schemas.microsoft.com/office/drawing/2014/main" id="{22360E82-8941-4388-8D8C-6A94D5EA18A1}"/>
                </a:ext>
              </a:extLst>
            </p:cNvPr>
            <p:cNvGrpSpPr/>
            <p:nvPr/>
          </p:nvGrpSpPr>
          <p:grpSpPr>
            <a:xfrm>
              <a:off x="8425270" y="4311420"/>
              <a:ext cx="1691584" cy="999225"/>
              <a:chOff x="6999098" y="4432150"/>
              <a:chExt cx="1691584" cy="999225"/>
            </a:xfrm>
          </p:grpSpPr>
          <p:pic>
            <p:nvPicPr>
              <p:cNvPr id="19" name="Picture 18" descr="diagram of three fault domains, FD0, FD1 and FD1. FD0 contains one UD 0 and FD1 contains two update domains, UD1 and UD2.">
                <a:extLst>
                  <a:ext uri="{FF2B5EF4-FFF2-40B4-BE49-F238E27FC236}">
                    <a16:creationId xmlns:a16="http://schemas.microsoft.com/office/drawing/2014/main" id="{2B24F88C-F664-4133-91D6-9C69424D1E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1498" y="4584550"/>
                <a:ext cx="1539184" cy="846825"/>
              </a:xfrm>
              <a:prstGeom prst="rect">
                <a:avLst/>
              </a:prstGeom>
              <a:ln>
                <a:solidFill>
                  <a:schemeClr val="tx1"/>
                </a:solidFill>
              </a:ln>
            </p:spPr>
          </p:pic>
          <p:pic>
            <p:nvPicPr>
              <p:cNvPr id="20" name="Picture 19" descr="diagram of three fault domains, FD0, FD1 and FD1. FD0 contains one UD 0 and FD1 contains two update domains, UD1 and UD2.">
                <a:extLst>
                  <a:ext uri="{FF2B5EF4-FFF2-40B4-BE49-F238E27FC236}">
                    <a16:creationId xmlns:a16="http://schemas.microsoft.com/office/drawing/2014/main" id="{109A3630-DE95-4268-B3A6-1CFB48B851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9098" y="4432150"/>
                <a:ext cx="1539184" cy="846825"/>
              </a:xfrm>
              <a:prstGeom prst="rect">
                <a:avLst/>
              </a:prstGeom>
              <a:ln>
                <a:solidFill>
                  <a:schemeClr val="tx1"/>
                </a:solidFill>
              </a:ln>
            </p:spPr>
          </p:pic>
        </p:grpSp>
        <p:sp>
          <p:nvSpPr>
            <p:cNvPr id="10" name="Rectangle 9">
              <a:extLst>
                <a:ext uri="{FF2B5EF4-FFF2-40B4-BE49-F238E27FC236}">
                  <a16:creationId xmlns:a16="http://schemas.microsoft.com/office/drawing/2014/main" id="{90C3513A-1756-4789-9F87-82047F90C544}"/>
                </a:ext>
              </a:extLst>
            </p:cNvPr>
            <p:cNvSpPr/>
            <p:nvPr/>
          </p:nvSpPr>
          <p:spPr>
            <a:xfrm>
              <a:off x="6926019" y="2138699"/>
              <a:ext cx="2009653" cy="363946"/>
            </a:xfrm>
            <a:prstGeom prst="rect">
              <a:avLst/>
            </a:prstGeom>
          </p:spPr>
          <p:txBody>
            <a:bodyPr wrap="none">
              <a:spAutoFit/>
            </a:bodyPr>
            <a:lstStyle/>
            <a:p>
              <a:r>
                <a:rPr lang="en-IE" dirty="0"/>
                <a:t>Availability Zone 1</a:t>
              </a:r>
              <a:endParaRPr lang="en-US" dirty="0"/>
            </a:p>
          </p:txBody>
        </p:sp>
        <p:sp>
          <p:nvSpPr>
            <p:cNvPr id="11" name="Rectangle 10">
              <a:extLst>
                <a:ext uri="{FF2B5EF4-FFF2-40B4-BE49-F238E27FC236}">
                  <a16:creationId xmlns:a16="http://schemas.microsoft.com/office/drawing/2014/main" id="{A118B9BF-950B-4A33-B5EC-A51AF5CD77DB}"/>
                </a:ext>
              </a:extLst>
            </p:cNvPr>
            <p:cNvSpPr/>
            <p:nvPr/>
          </p:nvSpPr>
          <p:spPr>
            <a:xfrm>
              <a:off x="8288645" y="5360218"/>
              <a:ext cx="2009653" cy="363946"/>
            </a:xfrm>
            <a:prstGeom prst="rect">
              <a:avLst/>
            </a:prstGeom>
          </p:spPr>
          <p:txBody>
            <a:bodyPr wrap="none">
              <a:spAutoFit/>
            </a:bodyPr>
            <a:lstStyle/>
            <a:p>
              <a:r>
                <a:rPr lang="en-IE"/>
                <a:t>Availability Zone 3</a:t>
              </a:r>
              <a:endParaRPr lang="en-US"/>
            </a:p>
          </p:txBody>
        </p:sp>
        <p:sp>
          <p:nvSpPr>
            <p:cNvPr id="12" name="Rectangle 11">
              <a:extLst>
                <a:ext uri="{FF2B5EF4-FFF2-40B4-BE49-F238E27FC236}">
                  <a16:creationId xmlns:a16="http://schemas.microsoft.com/office/drawing/2014/main" id="{DED9248F-ADD8-4814-8471-968A3DC3042E}"/>
                </a:ext>
              </a:extLst>
            </p:cNvPr>
            <p:cNvSpPr/>
            <p:nvPr/>
          </p:nvSpPr>
          <p:spPr>
            <a:xfrm>
              <a:off x="9426309" y="2104282"/>
              <a:ext cx="2009653" cy="363946"/>
            </a:xfrm>
            <a:prstGeom prst="rect">
              <a:avLst/>
            </a:prstGeom>
          </p:spPr>
          <p:txBody>
            <a:bodyPr wrap="none">
              <a:spAutoFit/>
            </a:bodyPr>
            <a:lstStyle/>
            <a:p>
              <a:r>
                <a:rPr lang="en-IE"/>
                <a:t>Availability Zone 2</a:t>
              </a:r>
              <a:endParaRPr lang="en-US"/>
            </a:p>
          </p:txBody>
        </p:sp>
        <p:sp>
          <p:nvSpPr>
            <p:cNvPr id="13" name="Arrow: Left-Right 12">
              <a:extLst>
                <a:ext uri="{FF2B5EF4-FFF2-40B4-BE49-F238E27FC236}">
                  <a16:creationId xmlns:a16="http://schemas.microsoft.com/office/drawing/2014/main" id="{D2351211-A447-4536-AACF-ED13AB686E72}"/>
                </a:ext>
              </a:extLst>
            </p:cNvPr>
            <p:cNvSpPr/>
            <p:nvPr/>
          </p:nvSpPr>
          <p:spPr bwMode="auto">
            <a:xfrm>
              <a:off x="8870804" y="2861541"/>
              <a:ext cx="734489" cy="346616"/>
            </a:xfrm>
            <a:prstGeom prst="leftRightArrow">
              <a:avLst/>
            </a:prstGeom>
            <a:solidFill>
              <a:srgbClr val="2E6CA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14" name="Arrow: Left-Right 13">
              <a:extLst>
                <a:ext uri="{FF2B5EF4-FFF2-40B4-BE49-F238E27FC236}">
                  <a16:creationId xmlns:a16="http://schemas.microsoft.com/office/drawing/2014/main" id="{06D8D8D5-8485-4E62-809C-7D564FFE123D}"/>
                </a:ext>
              </a:extLst>
            </p:cNvPr>
            <p:cNvSpPr/>
            <p:nvPr/>
          </p:nvSpPr>
          <p:spPr bwMode="auto">
            <a:xfrm rot="3143699">
              <a:off x="8184190" y="3712099"/>
              <a:ext cx="734489" cy="346616"/>
            </a:xfrm>
            <a:prstGeom prst="leftRightArrow">
              <a:avLst/>
            </a:prstGeom>
            <a:solidFill>
              <a:srgbClr val="2E6CA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pic>
          <p:nvPicPr>
            <p:cNvPr id="15" name="Picture 14">
              <a:extLst>
                <a:ext uri="{FF2B5EF4-FFF2-40B4-BE49-F238E27FC236}">
                  <a16:creationId xmlns:a16="http://schemas.microsoft.com/office/drawing/2014/main" id="{805E6B2A-E6C2-4E3A-BA2E-226A1E5A328F}"/>
                </a:ext>
              </a:extLst>
            </p:cNvPr>
            <p:cNvPicPr>
              <a:picLocks noChangeAspect="1"/>
            </p:cNvPicPr>
            <p:nvPr/>
          </p:nvPicPr>
          <p:blipFill>
            <a:blip r:embed="rId4"/>
            <a:stretch>
              <a:fillRect/>
            </a:stretch>
          </p:blipFill>
          <p:spPr>
            <a:xfrm flipH="1">
              <a:off x="9598649" y="3590370"/>
              <a:ext cx="518205" cy="585267"/>
            </a:xfrm>
            <a:prstGeom prst="rect">
              <a:avLst/>
            </a:prstGeom>
          </p:spPr>
        </p:pic>
        <p:sp>
          <p:nvSpPr>
            <p:cNvPr id="16" name="Rectangle 15">
              <a:extLst>
                <a:ext uri="{FF2B5EF4-FFF2-40B4-BE49-F238E27FC236}">
                  <a16:creationId xmlns:a16="http://schemas.microsoft.com/office/drawing/2014/main" id="{EDDE5154-A715-4498-B1F6-76C92411F7AD}"/>
                </a:ext>
              </a:extLst>
            </p:cNvPr>
            <p:cNvSpPr/>
            <p:nvPr/>
          </p:nvSpPr>
          <p:spPr bwMode="auto">
            <a:xfrm>
              <a:off x="6818439" y="1775012"/>
              <a:ext cx="4785298" cy="4044875"/>
            </a:xfrm>
            <a:prstGeom prst="rect">
              <a:avLst/>
            </a:prstGeom>
            <a:noFill/>
            <a:ln w="12700">
              <a:solidFill>
                <a:schemeClr val="tx1"/>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18" name="Rectangle 17">
              <a:extLst>
                <a:ext uri="{FF2B5EF4-FFF2-40B4-BE49-F238E27FC236}">
                  <a16:creationId xmlns:a16="http://schemas.microsoft.com/office/drawing/2014/main" id="{80FC8344-0717-4DF1-8D6C-319B8618D90C}"/>
                </a:ext>
              </a:extLst>
            </p:cNvPr>
            <p:cNvSpPr/>
            <p:nvPr/>
          </p:nvSpPr>
          <p:spPr>
            <a:xfrm>
              <a:off x="8330344" y="1571306"/>
              <a:ext cx="1693797" cy="400110"/>
            </a:xfrm>
            <a:prstGeom prst="rect">
              <a:avLst/>
            </a:prstGeom>
            <a:solidFill>
              <a:schemeClr val="bg1"/>
            </a:solidFill>
          </p:spPr>
          <p:txBody>
            <a:bodyPr wrap="none">
              <a:spAutoFit/>
            </a:bodyPr>
            <a:lstStyle/>
            <a:p>
              <a:r>
                <a:rPr lang="en-IE" sz="2000"/>
                <a:t>Azure Region</a:t>
              </a:r>
              <a:endParaRPr lang="en-US" sz="2000"/>
            </a:p>
          </p:txBody>
        </p:sp>
      </p:grpSp>
      <p:sp>
        <p:nvSpPr>
          <p:cNvPr id="3" name="Footer Placeholder 1">
            <a:extLst>
              <a:ext uri="{FF2B5EF4-FFF2-40B4-BE49-F238E27FC236}">
                <a16:creationId xmlns:a16="http://schemas.microsoft.com/office/drawing/2014/main" id="{ED33A386-9779-4C37-94E8-F2D8A9F6206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793706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922517-322A-43B7-9CF0-D6D66DD3DD88}"/>
              </a:ext>
            </a:extLst>
          </p:cNvPr>
          <p:cNvSpPr>
            <a:spLocks noGrp="1"/>
          </p:cNvSpPr>
          <p:nvPr>
            <p:ph type="title"/>
          </p:nvPr>
        </p:nvSpPr>
        <p:spPr>
          <a:xfrm>
            <a:off x="418643" y="183319"/>
            <a:ext cx="11341268" cy="680196"/>
          </a:xfrm>
        </p:spPr>
        <p:txBody>
          <a:bodyPr/>
          <a:lstStyle/>
          <a:p>
            <a:r>
              <a:rPr lang="en-US" dirty="0"/>
              <a:t>Azure Resources</a:t>
            </a:r>
          </a:p>
        </p:txBody>
      </p:sp>
      <p:sp>
        <p:nvSpPr>
          <p:cNvPr id="6" name="Content Placeholder 5">
            <a:extLst>
              <a:ext uri="{FF2B5EF4-FFF2-40B4-BE49-F238E27FC236}">
                <a16:creationId xmlns:a16="http://schemas.microsoft.com/office/drawing/2014/main" id="{C0FF092D-7D8A-4651-A3C4-98C7FC9A7685}"/>
              </a:ext>
            </a:extLst>
          </p:cNvPr>
          <p:cNvSpPr>
            <a:spLocks noGrp="1"/>
          </p:cNvSpPr>
          <p:nvPr>
            <p:ph sz="quarter" idx="10"/>
          </p:nvPr>
        </p:nvSpPr>
        <p:spPr>
          <a:xfrm>
            <a:off x="434510" y="1002016"/>
            <a:ext cx="11340811" cy="923330"/>
          </a:xfrm>
        </p:spPr>
        <p:txBody>
          <a:bodyPr vert="horz" wrap="square" lIns="0" tIns="91440" rIns="146304" bIns="91440" rtlCol="0" anchor="t">
            <a:spAutoFit/>
          </a:bodyPr>
          <a:lstStyle/>
          <a:p>
            <a:r>
              <a:rPr lang="en-US" dirty="0">
                <a:latin typeface="Segoe UI"/>
                <a:cs typeface="Segoe UI"/>
              </a:rPr>
              <a:t>Azure </a:t>
            </a:r>
            <a:r>
              <a:rPr lang="en-US" b="1" dirty="0">
                <a:latin typeface="Segoe UI"/>
                <a:cs typeface="Segoe UI"/>
              </a:rPr>
              <a:t>resources</a:t>
            </a:r>
            <a:r>
              <a:rPr lang="en-US" dirty="0">
                <a:latin typeface="Segoe UI"/>
                <a:cs typeface="Segoe UI"/>
              </a:rPr>
              <a:t> are components like storage, virtual machines, and networks that are available to build cloud solutions.</a:t>
            </a:r>
          </a:p>
        </p:txBody>
      </p:sp>
      <p:grpSp>
        <p:nvGrpSpPr>
          <p:cNvPr id="40" name="Group 39" descr="Group of 6 icons showing different types of Azure resources available.  The are Virtual Machine, Storage, Networks, App Services, SQL Databases, and Functions.">
            <a:extLst>
              <a:ext uri="{FF2B5EF4-FFF2-40B4-BE49-F238E27FC236}">
                <a16:creationId xmlns:a16="http://schemas.microsoft.com/office/drawing/2014/main" id="{B122006E-D25E-4CBD-9B42-EC2BB5B0F25E}"/>
              </a:ext>
            </a:extLst>
          </p:cNvPr>
          <p:cNvGrpSpPr/>
          <p:nvPr/>
        </p:nvGrpSpPr>
        <p:grpSpPr>
          <a:xfrm>
            <a:off x="1207858" y="1889478"/>
            <a:ext cx="9776285" cy="3704067"/>
            <a:chOff x="1091695" y="2530110"/>
            <a:chExt cx="9776285" cy="3704067"/>
          </a:xfrm>
        </p:grpSpPr>
        <p:grpSp>
          <p:nvGrpSpPr>
            <p:cNvPr id="37" name="Group 36">
              <a:extLst>
                <a:ext uri="{FF2B5EF4-FFF2-40B4-BE49-F238E27FC236}">
                  <a16:creationId xmlns:a16="http://schemas.microsoft.com/office/drawing/2014/main" id="{A4E7AC43-C3DB-4D3F-B94D-5F486AC7C88B}"/>
                </a:ext>
              </a:extLst>
            </p:cNvPr>
            <p:cNvGrpSpPr/>
            <p:nvPr/>
          </p:nvGrpSpPr>
          <p:grpSpPr>
            <a:xfrm>
              <a:off x="1091695" y="2641404"/>
              <a:ext cx="2638415" cy="1678252"/>
              <a:chOff x="552680" y="2675092"/>
              <a:chExt cx="2638415" cy="1678252"/>
            </a:xfrm>
          </p:grpSpPr>
          <p:pic>
            <p:nvPicPr>
              <p:cNvPr id="9" name="Picture 8">
                <a:extLst>
                  <a:ext uri="{FF2B5EF4-FFF2-40B4-BE49-F238E27FC236}">
                    <a16:creationId xmlns:a16="http://schemas.microsoft.com/office/drawing/2014/main" id="{4FD7DEAC-8E87-4AC2-81B9-437471FB6D7A}"/>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1299094" y="2675092"/>
                <a:ext cx="1141353" cy="1141353"/>
              </a:xfrm>
              <a:prstGeom prst="rect">
                <a:avLst/>
              </a:prstGeom>
            </p:spPr>
          </p:pic>
          <p:sp>
            <p:nvSpPr>
              <p:cNvPr id="2" name="TextBox 1">
                <a:extLst>
                  <a:ext uri="{FF2B5EF4-FFF2-40B4-BE49-F238E27FC236}">
                    <a16:creationId xmlns:a16="http://schemas.microsoft.com/office/drawing/2014/main" id="{D0F08480-CCB0-437B-8C78-A36C810934C8}"/>
                  </a:ext>
                </a:extLst>
              </p:cNvPr>
              <p:cNvSpPr txBox="1"/>
              <p:nvPr/>
            </p:nvSpPr>
            <p:spPr>
              <a:xfrm>
                <a:off x="552680" y="3725480"/>
                <a:ext cx="2638415"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Virtual Machines</a:t>
                </a:r>
              </a:p>
            </p:txBody>
          </p:sp>
        </p:grpSp>
        <p:grpSp>
          <p:nvGrpSpPr>
            <p:cNvPr id="38" name="Group 37">
              <a:extLst>
                <a:ext uri="{FF2B5EF4-FFF2-40B4-BE49-F238E27FC236}">
                  <a16:creationId xmlns:a16="http://schemas.microsoft.com/office/drawing/2014/main" id="{2C3A9148-E402-4A38-8986-71A09FC6353C}"/>
                </a:ext>
              </a:extLst>
            </p:cNvPr>
            <p:cNvGrpSpPr/>
            <p:nvPr/>
          </p:nvGrpSpPr>
          <p:grpSpPr>
            <a:xfrm>
              <a:off x="4608372" y="2667191"/>
              <a:ext cx="2745432" cy="1652465"/>
              <a:chOff x="3759281" y="2700879"/>
              <a:chExt cx="2745432" cy="1652465"/>
            </a:xfrm>
          </p:grpSpPr>
          <p:pic>
            <p:nvPicPr>
              <p:cNvPr id="25" name="Graphic 24">
                <a:extLst>
                  <a:ext uri="{FF2B5EF4-FFF2-40B4-BE49-F238E27FC236}">
                    <a16:creationId xmlns:a16="http://schemas.microsoft.com/office/drawing/2014/main" id="{88F29FB0-B242-4567-84B1-E49DD154323E}"/>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t="9562" b="7965"/>
              <a:stretch/>
            </p:blipFill>
            <p:spPr>
              <a:xfrm>
                <a:off x="4468751" y="2700879"/>
                <a:ext cx="1326493" cy="1094013"/>
              </a:xfrm>
              <a:prstGeom prst="rect">
                <a:avLst/>
              </a:prstGeom>
            </p:spPr>
          </p:pic>
          <p:sp>
            <p:nvSpPr>
              <p:cNvPr id="4" name="TextBox 3">
                <a:extLst>
                  <a:ext uri="{FF2B5EF4-FFF2-40B4-BE49-F238E27FC236}">
                    <a16:creationId xmlns:a16="http://schemas.microsoft.com/office/drawing/2014/main" id="{DAD5727A-D0F2-48A0-83C4-E848BD10AB09}"/>
                  </a:ext>
                </a:extLst>
              </p:cNvPr>
              <p:cNvSpPr txBox="1"/>
              <p:nvPr/>
            </p:nvSpPr>
            <p:spPr>
              <a:xfrm>
                <a:off x="3759281" y="3725480"/>
                <a:ext cx="2745432"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Storage Accounts</a:t>
                </a:r>
              </a:p>
            </p:txBody>
          </p:sp>
        </p:grpSp>
        <p:grpSp>
          <p:nvGrpSpPr>
            <p:cNvPr id="39" name="Group 38">
              <a:extLst>
                <a:ext uri="{FF2B5EF4-FFF2-40B4-BE49-F238E27FC236}">
                  <a16:creationId xmlns:a16="http://schemas.microsoft.com/office/drawing/2014/main" id="{92D0A42B-FDB0-4970-BFEB-A9BDCA5E6038}"/>
                </a:ext>
              </a:extLst>
            </p:cNvPr>
            <p:cNvGrpSpPr/>
            <p:nvPr/>
          </p:nvGrpSpPr>
          <p:grpSpPr>
            <a:xfrm>
              <a:off x="8232066" y="2530110"/>
              <a:ext cx="2635914" cy="1789546"/>
              <a:chOff x="7693051" y="2563798"/>
              <a:chExt cx="2635914" cy="1789546"/>
            </a:xfrm>
          </p:grpSpPr>
          <p:pic>
            <p:nvPicPr>
              <p:cNvPr id="17" name="Picture 16">
                <a:extLst>
                  <a:ext uri="{FF2B5EF4-FFF2-40B4-BE49-F238E27FC236}">
                    <a16:creationId xmlns:a16="http://schemas.microsoft.com/office/drawing/2014/main" id="{9D9A277B-EC91-412A-8467-C1232A6B28A6}"/>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8326921" y="2563798"/>
                <a:ext cx="1368175" cy="1368175"/>
              </a:xfrm>
              <a:prstGeom prst="rect">
                <a:avLst/>
              </a:prstGeom>
            </p:spPr>
          </p:pic>
          <p:sp>
            <p:nvSpPr>
              <p:cNvPr id="8" name="TextBox 7">
                <a:extLst>
                  <a:ext uri="{FF2B5EF4-FFF2-40B4-BE49-F238E27FC236}">
                    <a16:creationId xmlns:a16="http://schemas.microsoft.com/office/drawing/2014/main" id="{AA19368E-E94C-4716-998F-FDC4BBDFA1A8}"/>
                  </a:ext>
                </a:extLst>
              </p:cNvPr>
              <p:cNvSpPr txBox="1"/>
              <p:nvPr/>
            </p:nvSpPr>
            <p:spPr>
              <a:xfrm>
                <a:off x="7693051" y="3725480"/>
                <a:ext cx="2635914"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Virtual Networks</a:t>
                </a:r>
              </a:p>
            </p:txBody>
          </p:sp>
        </p:grpSp>
        <p:grpSp>
          <p:nvGrpSpPr>
            <p:cNvPr id="36" name="Group 35">
              <a:extLst>
                <a:ext uri="{FF2B5EF4-FFF2-40B4-BE49-F238E27FC236}">
                  <a16:creationId xmlns:a16="http://schemas.microsoft.com/office/drawing/2014/main" id="{39FB2BF0-DC09-4397-AF96-867CA42C6976}"/>
                </a:ext>
              </a:extLst>
            </p:cNvPr>
            <p:cNvGrpSpPr/>
            <p:nvPr/>
          </p:nvGrpSpPr>
          <p:grpSpPr>
            <a:xfrm>
              <a:off x="1353657" y="4425721"/>
              <a:ext cx="2114490" cy="1808456"/>
              <a:chOff x="814643" y="4528018"/>
              <a:chExt cx="2114490" cy="1808456"/>
            </a:xfrm>
          </p:grpSpPr>
          <p:pic>
            <p:nvPicPr>
              <p:cNvPr id="21" name="Picture 20">
                <a:extLst>
                  <a:ext uri="{FF2B5EF4-FFF2-40B4-BE49-F238E27FC236}">
                    <a16:creationId xmlns:a16="http://schemas.microsoft.com/office/drawing/2014/main" id="{389E0D63-D73E-4B9B-A1D0-CEC5496B13F3}"/>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1299095" y="4528018"/>
                <a:ext cx="1145586" cy="1145586"/>
              </a:xfrm>
              <a:prstGeom prst="rect">
                <a:avLst/>
              </a:prstGeom>
            </p:spPr>
          </p:pic>
          <p:sp>
            <p:nvSpPr>
              <p:cNvPr id="11" name="TextBox 10">
                <a:extLst>
                  <a:ext uri="{FF2B5EF4-FFF2-40B4-BE49-F238E27FC236}">
                    <a16:creationId xmlns:a16="http://schemas.microsoft.com/office/drawing/2014/main" id="{CB68CFE9-7315-45B3-BC83-F23B058383BC}"/>
                  </a:ext>
                </a:extLst>
              </p:cNvPr>
              <p:cNvSpPr txBox="1"/>
              <p:nvPr/>
            </p:nvSpPr>
            <p:spPr>
              <a:xfrm>
                <a:off x="814643" y="5708610"/>
                <a:ext cx="2114490"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App Services</a:t>
                </a:r>
              </a:p>
            </p:txBody>
          </p:sp>
        </p:grpSp>
        <p:grpSp>
          <p:nvGrpSpPr>
            <p:cNvPr id="35" name="Group 34">
              <a:extLst>
                <a:ext uri="{FF2B5EF4-FFF2-40B4-BE49-F238E27FC236}">
                  <a16:creationId xmlns:a16="http://schemas.microsoft.com/office/drawing/2014/main" id="{6E24FB3E-78F6-4D83-8FC0-7A33DBFDD352}"/>
                </a:ext>
              </a:extLst>
            </p:cNvPr>
            <p:cNvGrpSpPr/>
            <p:nvPr/>
          </p:nvGrpSpPr>
          <p:grpSpPr>
            <a:xfrm>
              <a:off x="4737243" y="4425721"/>
              <a:ext cx="2390719" cy="1808456"/>
              <a:chOff x="3668838" y="4528018"/>
              <a:chExt cx="2390719" cy="1808456"/>
            </a:xfrm>
          </p:grpSpPr>
          <p:pic>
            <p:nvPicPr>
              <p:cNvPr id="13" name="Picture 12">
                <a:extLst>
                  <a:ext uri="{FF2B5EF4-FFF2-40B4-BE49-F238E27FC236}">
                    <a16:creationId xmlns:a16="http://schemas.microsoft.com/office/drawing/2014/main" id="{529D27F6-8177-4231-9DCC-022A63BD63DF}"/>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4291404" y="4528018"/>
                <a:ext cx="1145586" cy="1145586"/>
              </a:xfrm>
              <a:prstGeom prst="rect">
                <a:avLst/>
              </a:prstGeom>
            </p:spPr>
          </p:pic>
          <p:sp>
            <p:nvSpPr>
              <p:cNvPr id="14" name="TextBox 13">
                <a:extLst>
                  <a:ext uri="{FF2B5EF4-FFF2-40B4-BE49-F238E27FC236}">
                    <a16:creationId xmlns:a16="http://schemas.microsoft.com/office/drawing/2014/main" id="{B6C87DB8-DFA1-451C-9999-EE9DD0D3B4E1}"/>
                  </a:ext>
                </a:extLst>
              </p:cNvPr>
              <p:cNvSpPr txBox="1"/>
              <p:nvPr/>
            </p:nvSpPr>
            <p:spPr>
              <a:xfrm>
                <a:off x="3668838" y="5708610"/>
                <a:ext cx="2390719"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SQL Databases</a:t>
                </a:r>
              </a:p>
            </p:txBody>
          </p:sp>
        </p:grpSp>
        <p:grpSp>
          <p:nvGrpSpPr>
            <p:cNvPr id="34" name="Group 33">
              <a:extLst>
                <a:ext uri="{FF2B5EF4-FFF2-40B4-BE49-F238E27FC236}">
                  <a16:creationId xmlns:a16="http://schemas.microsoft.com/office/drawing/2014/main" id="{965486E5-4B44-4E77-9E28-297A8F046048}"/>
                </a:ext>
              </a:extLst>
            </p:cNvPr>
            <p:cNvGrpSpPr/>
            <p:nvPr/>
          </p:nvGrpSpPr>
          <p:grpSpPr>
            <a:xfrm>
              <a:off x="8657100" y="4466719"/>
              <a:ext cx="1677382" cy="1767458"/>
              <a:chOff x="7333626" y="4569016"/>
              <a:chExt cx="1677382" cy="1767458"/>
            </a:xfrm>
          </p:grpSpPr>
          <p:pic>
            <p:nvPicPr>
              <p:cNvPr id="27" name="Graphic 26">
                <a:extLst>
                  <a:ext uri="{FF2B5EF4-FFF2-40B4-BE49-F238E27FC236}">
                    <a16:creationId xmlns:a16="http://schemas.microsoft.com/office/drawing/2014/main" id="{3740DC95-358B-4C11-9982-6AA809E98277}"/>
                  </a:ext>
                </a:extLst>
              </p:cNvPr>
              <p:cNvPicPr>
                <a:picLocks noChangeAspect="1"/>
              </p:cNvPicPr>
              <p:nvPr/>
            </p:nvPicPr>
            <p:blipFill>
              <a:blip r:embed="rId13">
                <a:extLst>
                  <a:ext uri="{96DAC541-7B7A-43D3-8B79-37D633B846F1}">
                    <asvg:svgBlip xmlns:asvg="http://schemas.microsoft.com/office/drawing/2016/SVG/main" r:embed="rId14"/>
                  </a:ext>
                </a:extLst>
              </a:blip>
              <a:srcRect/>
              <a:stretch/>
            </p:blipFill>
            <p:spPr>
              <a:xfrm>
                <a:off x="7640522" y="4569016"/>
                <a:ext cx="1145586" cy="1145586"/>
              </a:xfrm>
              <a:prstGeom prst="rect">
                <a:avLst/>
              </a:prstGeom>
            </p:spPr>
          </p:pic>
          <p:sp>
            <p:nvSpPr>
              <p:cNvPr id="16" name="TextBox 15">
                <a:extLst>
                  <a:ext uri="{FF2B5EF4-FFF2-40B4-BE49-F238E27FC236}">
                    <a16:creationId xmlns:a16="http://schemas.microsoft.com/office/drawing/2014/main" id="{7DA81A19-FA5C-4E6D-8465-C7EB31542308}"/>
                  </a:ext>
                </a:extLst>
              </p:cNvPr>
              <p:cNvSpPr txBox="1"/>
              <p:nvPr/>
            </p:nvSpPr>
            <p:spPr>
              <a:xfrm>
                <a:off x="7333626" y="5708610"/>
                <a:ext cx="1677382"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Functions</a:t>
                </a:r>
              </a:p>
            </p:txBody>
          </p:sp>
        </p:grpSp>
      </p:grpSp>
    </p:spTree>
    <p:extLst>
      <p:ext uri="{BB962C8B-B14F-4D97-AF65-F5344CB8AC3E}">
        <p14:creationId xmlns:p14="http://schemas.microsoft.com/office/powerpoint/2010/main" val="194417333"/>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Resource groups</a:t>
            </a:r>
          </a:p>
        </p:txBody>
      </p:sp>
      <p:sp>
        <p:nvSpPr>
          <p:cNvPr id="2" name="Content Placeholder 1">
            <a:extLst>
              <a:ext uri="{FF2B5EF4-FFF2-40B4-BE49-F238E27FC236}">
                <a16:creationId xmlns:a16="http://schemas.microsoft.com/office/drawing/2014/main" id="{CA660EB7-DC05-45A1-9F5C-02ABC31AF64C}"/>
              </a:ext>
            </a:extLst>
          </p:cNvPr>
          <p:cNvSpPr>
            <a:spLocks noGrp="1"/>
          </p:cNvSpPr>
          <p:nvPr>
            <p:ph sz="quarter" idx="10"/>
          </p:nvPr>
        </p:nvSpPr>
        <p:spPr>
          <a:xfrm>
            <a:off x="419100" y="1456896"/>
            <a:ext cx="5808907" cy="4519186"/>
          </a:xfrm>
        </p:spPr>
        <p:txBody>
          <a:bodyPr/>
          <a:lstStyle/>
          <a:p>
            <a:r>
              <a:rPr lang="en-US" dirty="0">
                <a:latin typeface="+mn-lt"/>
              </a:rPr>
              <a:t>A </a:t>
            </a:r>
            <a:r>
              <a:rPr lang="en-US" b="1" dirty="0">
                <a:latin typeface="+mn-lt"/>
              </a:rPr>
              <a:t>resource group</a:t>
            </a:r>
            <a:r>
              <a:rPr lang="en-US" dirty="0">
                <a:latin typeface="+mn-lt"/>
              </a:rPr>
              <a:t> is a container to manage and aggregate resources in a single unit. </a:t>
            </a:r>
          </a:p>
          <a:p>
            <a:pPr marL="342900" indent="-342900">
              <a:buFont typeface="Arial" panose="020B0604020202020204" pitchFamily="34" charset="0"/>
              <a:buChar char="•"/>
            </a:pPr>
            <a:r>
              <a:rPr lang="en-US" dirty="0">
                <a:latin typeface="+mn-lt"/>
              </a:rPr>
              <a:t>Resources can exist in only one resource group.</a:t>
            </a:r>
          </a:p>
          <a:p>
            <a:pPr marL="342900" indent="-342900">
              <a:buFont typeface="Arial" panose="020B0604020202020204" pitchFamily="34" charset="0"/>
              <a:buChar char="•"/>
            </a:pPr>
            <a:r>
              <a:rPr lang="en-US" dirty="0">
                <a:latin typeface="+mn-lt"/>
              </a:rPr>
              <a:t>Resources can exist in different regions. </a:t>
            </a:r>
          </a:p>
          <a:p>
            <a:pPr marL="342900" indent="-342900">
              <a:buFont typeface="Arial" panose="020B0604020202020204" pitchFamily="34" charset="0"/>
              <a:buChar char="•"/>
            </a:pPr>
            <a:r>
              <a:rPr lang="en-US" dirty="0">
                <a:latin typeface="+mn-lt"/>
              </a:rPr>
              <a:t>Resources can be moved to different resource groups. </a:t>
            </a:r>
          </a:p>
          <a:p>
            <a:pPr marL="342900" indent="-342900">
              <a:buFont typeface="Arial" panose="020B0604020202020204" pitchFamily="34" charset="0"/>
              <a:buChar char="•"/>
            </a:pPr>
            <a:r>
              <a:rPr lang="en-US" dirty="0">
                <a:latin typeface="+mn-lt"/>
              </a:rPr>
              <a:t>Applications can utilize multiple resource groups.</a:t>
            </a:r>
          </a:p>
          <a:p>
            <a:endParaRPr lang="en-US" dirty="0"/>
          </a:p>
        </p:txBody>
      </p:sp>
      <p:grpSp>
        <p:nvGrpSpPr>
          <p:cNvPr id="18" name="Group 17">
            <a:extLst>
              <a:ext uri="{FF2B5EF4-FFF2-40B4-BE49-F238E27FC236}">
                <a16:creationId xmlns:a16="http://schemas.microsoft.com/office/drawing/2014/main" id="{5E2B8897-2C33-44F4-BA75-D7C3B7E5CCFA}"/>
              </a:ext>
              <a:ext uri="{C183D7F6-B498-43B3-948B-1728B52AA6E4}">
                <adec:decorative xmlns:adec="http://schemas.microsoft.com/office/drawing/2017/decorative" val="1"/>
              </a:ext>
            </a:extLst>
          </p:cNvPr>
          <p:cNvGrpSpPr/>
          <p:nvPr/>
        </p:nvGrpSpPr>
        <p:grpSpPr>
          <a:xfrm>
            <a:off x="6454422" y="2719608"/>
            <a:ext cx="5236495" cy="451535"/>
            <a:chOff x="5241462" y="3342290"/>
            <a:chExt cx="6612401" cy="554762"/>
          </a:xfrm>
        </p:grpSpPr>
        <p:sp>
          <p:nvSpPr>
            <p:cNvPr id="19" name="Freeform 306">
              <a:extLst>
                <a:ext uri="{FF2B5EF4-FFF2-40B4-BE49-F238E27FC236}">
                  <a16:creationId xmlns:a16="http://schemas.microsoft.com/office/drawing/2014/main" id="{E6AAD464-9EF6-4786-B20C-7800D2EEF820}"/>
                </a:ext>
              </a:extLst>
            </p:cNvPr>
            <p:cNvSpPr>
              <a:spLocks/>
            </p:cNvSpPr>
            <p:nvPr/>
          </p:nvSpPr>
          <p:spPr bwMode="auto">
            <a:xfrm>
              <a:off x="5241462" y="3615197"/>
              <a:ext cx="6612401" cy="8948"/>
            </a:xfrm>
            <a:custGeom>
              <a:avLst/>
              <a:gdLst>
                <a:gd name="T0" fmla="*/ 0 w 3695"/>
                <a:gd name="T1" fmla="*/ 5 h 5"/>
                <a:gd name="T2" fmla="*/ 3695 w 3695"/>
                <a:gd name="T3" fmla="*/ 5 h 5"/>
                <a:gd name="T4" fmla="*/ 3695 w 3695"/>
                <a:gd name="T5" fmla="*/ 0 h 5"/>
                <a:gd name="T6" fmla="*/ 0 w 3695"/>
                <a:gd name="T7" fmla="*/ 0 h 5"/>
              </a:gdLst>
              <a:ahLst/>
              <a:cxnLst>
                <a:cxn ang="0">
                  <a:pos x="T0" y="T1"/>
                </a:cxn>
                <a:cxn ang="0">
                  <a:pos x="T2" y="T3"/>
                </a:cxn>
                <a:cxn ang="0">
                  <a:pos x="T4" y="T5"/>
                </a:cxn>
                <a:cxn ang="0">
                  <a:pos x="T6" y="T7"/>
                </a:cxn>
              </a:cxnLst>
              <a:rect l="0" t="0" r="r" b="b"/>
              <a:pathLst>
                <a:path w="3695" h="5">
                  <a:moveTo>
                    <a:pt x="0" y="5"/>
                  </a:moveTo>
                  <a:lnTo>
                    <a:pt x="3695" y="5"/>
                  </a:lnTo>
                  <a:lnTo>
                    <a:pt x="3695" y="0"/>
                  </a:lnTo>
                  <a:lnTo>
                    <a:pt x="0" y="0"/>
                  </a:lnTo>
                </a:path>
              </a:pathLst>
            </a:custGeom>
            <a:noFill/>
            <a:ln w="9525">
              <a:solidFill>
                <a:schemeClr val="bg1">
                  <a:lumMod val="75000"/>
                </a:schemeClr>
              </a:solidFill>
              <a:round/>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36" b="0" i="0" u="none" strike="noStrike" kern="0" cap="none" spc="0" normalizeH="0" baseline="0" noProof="0">
                <a:ln>
                  <a:noFill/>
                </a:ln>
                <a:solidFill>
                  <a:srgbClr val="505050"/>
                </a:solidFill>
                <a:effectLst/>
                <a:uLnTx/>
                <a:uFillTx/>
                <a:latin typeface="Segoe UI"/>
                <a:ea typeface="+mn-ea"/>
                <a:cs typeface="+mn-cs"/>
              </a:endParaRPr>
            </a:p>
          </p:txBody>
        </p:sp>
        <p:sp>
          <p:nvSpPr>
            <p:cNvPr id="20" name="Oval 307">
              <a:extLst>
                <a:ext uri="{FF2B5EF4-FFF2-40B4-BE49-F238E27FC236}">
                  <a16:creationId xmlns:a16="http://schemas.microsoft.com/office/drawing/2014/main" id="{1975E4FF-A96A-4FA6-AF7E-63D864429558}"/>
                </a:ext>
              </a:extLst>
            </p:cNvPr>
            <p:cNvSpPr>
              <a:spLocks noChangeArrowheads="1"/>
            </p:cNvSpPr>
            <p:nvPr/>
          </p:nvSpPr>
          <p:spPr bwMode="auto">
            <a:xfrm>
              <a:off x="8270281" y="3342290"/>
              <a:ext cx="554762" cy="554762"/>
            </a:xfrm>
            <a:prstGeom prst="ellipse">
              <a:avLst/>
            </a:prstGeom>
            <a:solidFill>
              <a:schemeClr val="bg1">
                <a:lumMod val="50000"/>
              </a:schemeClr>
            </a:solidFill>
            <a:ln w="9525">
              <a:noFill/>
              <a:round/>
              <a:headEnd/>
              <a:tailEnd/>
            </a:ln>
          </p:spPr>
          <p:txBody>
            <a:bodyPr vert="horz" wrap="none" lIns="93260" tIns="46630" rIns="93260" bIns="46630" numCol="1" anchor="t" anchorCtr="0" compatLnSpc="1">
              <a:prstTxWarp prst="textNoShape">
                <a:avLst/>
              </a:prstTxWarp>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36" b="0" i="0" u="none" strike="noStrike" kern="0" cap="none" spc="0" normalizeH="0" baseline="0" noProof="0">
                  <a:ln>
                    <a:noFill/>
                  </a:ln>
                  <a:solidFill>
                    <a:srgbClr val="FFFFFF"/>
                  </a:solidFill>
                  <a:effectLst/>
                  <a:uLnTx/>
                  <a:uFillTx/>
                  <a:latin typeface="Segoe UI"/>
                  <a:ea typeface="+mn-ea"/>
                  <a:cs typeface="+mn-cs"/>
                </a:rPr>
                <a:t>OR</a:t>
              </a:r>
            </a:p>
          </p:txBody>
        </p:sp>
      </p:grpSp>
      <p:grpSp>
        <p:nvGrpSpPr>
          <p:cNvPr id="3" name="Group 2" descr="One resource group is shown with web, database, virtual machine, and storage resources. ">
            <a:extLst>
              <a:ext uri="{FF2B5EF4-FFF2-40B4-BE49-F238E27FC236}">
                <a16:creationId xmlns:a16="http://schemas.microsoft.com/office/drawing/2014/main" id="{71C0458E-EF11-4ED0-AC3D-73D36D47C00F}"/>
              </a:ext>
            </a:extLst>
          </p:cNvPr>
          <p:cNvGrpSpPr/>
          <p:nvPr/>
        </p:nvGrpSpPr>
        <p:grpSpPr>
          <a:xfrm>
            <a:off x="6454420" y="967680"/>
            <a:ext cx="5236495" cy="1675123"/>
            <a:chOff x="6509084" y="1326857"/>
            <a:chExt cx="5236495" cy="1675123"/>
          </a:xfrm>
        </p:grpSpPr>
        <p:sp>
          <p:nvSpPr>
            <p:cNvPr id="30" name="Rectangle 29">
              <a:extLst>
                <a:ext uri="{FF2B5EF4-FFF2-40B4-BE49-F238E27FC236}">
                  <a16:creationId xmlns:a16="http://schemas.microsoft.com/office/drawing/2014/main" id="{8802B0BE-69D8-48BA-B2E3-940A5229ED9C}"/>
                </a:ext>
              </a:extLst>
            </p:cNvPr>
            <p:cNvSpPr>
              <a:spLocks/>
            </p:cNvSpPr>
            <p:nvPr/>
          </p:nvSpPr>
          <p:spPr bwMode="auto">
            <a:xfrm>
              <a:off x="6509084" y="1326857"/>
              <a:ext cx="5236495" cy="1675123"/>
            </a:xfrm>
            <a:prstGeom prst="rect">
              <a:avLst/>
            </a:prstGeom>
            <a:solidFill>
              <a:schemeClr val="bg1">
                <a:lumMod val="95000"/>
              </a:schemeClr>
            </a:solidFill>
            <a:ln w="3175">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600" b="0" i="0" u="none" strike="noStrike" kern="1200" cap="none" spc="0" normalizeH="0" baseline="0" noProof="0">
                <a:ln>
                  <a:noFill/>
                </a:ln>
                <a:gradFill>
                  <a:gsLst>
                    <a:gs pos="2917">
                      <a:srgbClr val="FFFFFF"/>
                    </a:gs>
                    <a:gs pos="30000">
                      <a:srgbClr val="FFFFFF"/>
                    </a:gs>
                  </a:gsLst>
                  <a:lin ang="5400000" scaled="0"/>
                </a:gradFill>
                <a:effectLst/>
                <a:uLnTx/>
                <a:uFillTx/>
                <a:latin typeface="Segoe UI"/>
                <a:ea typeface="+mn-ea"/>
                <a:cs typeface="+mn-cs"/>
              </a:endParaRPr>
            </a:p>
          </p:txBody>
        </p:sp>
        <p:grpSp>
          <p:nvGrpSpPr>
            <p:cNvPr id="31" name="Group 4">
              <a:extLst>
                <a:ext uri="{FF2B5EF4-FFF2-40B4-BE49-F238E27FC236}">
                  <a16:creationId xmlns:a16="http://schemas.microsoft.com/office/drawing/2014/main" id="{D3EC6A38-C549-4DD3-BDC6-53A24DE919C5}"/>
                </a:ext>
              </a:extLst>
            </p:cNvPr>
            <p:cNvGrpSpPr>
              <a:grpSpLocks noChangeAspect="1"/>
            </p:cNvGrpSpPr>
            <p:nvPr/>
          </p:nvGrpSpPr>
          <p:grpSpPr bwMode="auto">
            <a:xfrm>
              <a:off x="8006248" y="2406935"/>
              <a:ext cx="336922" cy="219659"/>
              <a:chOff x="2" y="0"/>
              <a:chExt cx="268" cy="170"/>
            </a:xfrm>
            <a:solidFill>
              <a:schemeClr val="bg1">
                <a:lumMod val="75000"/>
              </a:schemeClr>
            </a:solidFill>
          </p:grpSpPr>
          <p:sp>
            <p:nvSpPr>
              <p:cNvPr id="32" name="Freeform 5">
                <a:extLst>
                  <a:ext uri="{FF2B5EF4-FFF2-40B4-BE49-F238E27FC236}">
                    <a16:creationId xmlns:a16="http://schemas.microsoft.com/office/drawing/2014/main" id="{FBF3F1B5-6240-4510-88DF-969B57755A4B}"/>
                  </a:ext>
                </a:extLst>
              </p:cNvPr>
              <p:cNvSpPr>
                <a:spLocks/>
              </p:cNvSpPr>
              <p:nvPr/>
            </p:nvSpPr>
            <p:spPr bwMode="auto">
              <a:xfrm>
                <a:off x="2" y="0"/>
                <a:ext cx="168" cy="119"/>
              </a:xfrm>
              <a:custGeom>
                <a:avLst/>
                <a:gdLst>
                  <a:gd name="T0" fmla="*/ 80 w 80"/>
                  <a:gd name="T1" fmla="*/ 40 h 56"/>
                  <a:gd name="T2" fmla="*/ 72 w 80"/>
                  <a:gd name="T3" fmla="*/ 40 h 56"/>
                  <a:gd name="T4" fmla="*/ 64 w 80"/>
                  <a:gd name="T5" fmla="*/ 48 h 56"/>
                  <a:gd name="T6" fmla="*/ 16 w 80"/>
                  <a:gd name="T7" fmla="*/ 48 h 56"/>
                  <a:gd name="T8" fmla="*/ 8 w 80"/>
                  <a:gd name="T9" fmla="*/ 40 h 56"/>
                  <a:gd name="T10" fmla="*/ 8 w 80"/>
                  <a:gd name="T11" fmla="*/ 16 h 56"/>
                  <a:gd name="T12" fmla="*/ 16 w 80"/>
                  <a:gd name="T13" fmla="*/ 8 h 56"/>
                  <a:gd name="T14" fmla="*/ 64 w 80"/>
                  <a:gd name="T15" fmla="*/ 8 h 56"/>
                  <a:gd name="T16" fmla="*/ 72 w 80"/>
                  <a:gd name="T17" fmla="*/ 16 h 56"/>
                  <a:gd name="T18" fmla="*/ 80 w 80"/>
                  <a:gd name="T19" fmla="*/ 16 h 56"/>
                  <a:gd name="T20" fmla="*/ 64 w 80"/>
                  <a:gd name="T21" fmla="*/ 0 h 56"/>
                  <a:gd name="T22" fmla="*/ 16 w 80"/>
                  <a:gd name="T23" fmla="*/ 0 h 56"/>
                  <a:gd name="T24" fmla="*/ 0 w 80"/>
                  <a:gd name="T25" fmla="*/ 16 h 56"/>
                  <a:gd name="T26" fmla="*/ 0 w 80"/>
                  <a:gd name="T27" fmla="*/ 40 h 56"/>
                  <a:gd name="T28" fmla="*/ 16 w 80"/>
                  <a:gd name="T29" fmla="*/ 56 h 56"/>
                  <a:gd name="T30" fmla="*/ 64 w 80"/>
                  <a:gd name="T31" fmla="*/ 56 h 56"/>
                  <a:gd name="T32" fmla="*/ 80 w 80"/>
                  <a:gd name="T33" fmla="*/ 4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80" y="40"/>
                    </a:moveTo>
                    <a:cubicBezTo>
                      <a:pt x="72" y="40"/>
                      <a:pt x="72" y="40"/>
                      <a:pt x="72" y="40"/>
                    </a:cubicBezTo>
                    <a:cubicBezTo>
                      <a:pt x="72" y="44"/>
                      <a:pt x="68" y="48"/>
                      <a:pt x="64" y="48"/>
                    </a:cubicBezTo>
                    <a:cubicBezTo>
                      <a:pt x="16" y="48"/>
                      <a:pt x="16" y="48"/>
                      <a:pt x="16" y="48"/>
                    </a:cubicBezTo>
                    <a:cubicBezTo>
                      <a:pt x="12" y="48"/>
                      <a:pt x="8" y="44"/>
                      <a:pt x="8" y="40"/>
                    </a:cubicBezTo>
                    <a:cubicBezTo>
                      <a:pt x="8" y="16"/>
                      <a:pt x="8" y="16"/>
                      <a:pt x="8" y="16"/>
                    </a:cubicBezTo>
                    <a:cubicBezTo>
                      <a:pt x="8" y="12"/>
                      <a:pt x="12" y="8"/>
                      <a:pt x="16" y="8"/>
                    </a:cubicBezTo>
                    <a:cubicBezTo>
                      <a:pt x="64" y="8"/>
                      <a:pt x="64" y="8"/>
                      <a:pt x="64" y="8"/>
                    </a:cubicBezTo>
                    <a:cubicBezTo>
                      <a:pt x="68" y="8"/>
                      <a:pt x="72" y="12"/>
                      <a:pt x="72" y="16"/>
                    </a:cubicBezTo>
                    <a:cubicBezTo>
                      <a:pt x="80" y="16"/>
                      <a:pt x="80" y="16"/>
                      <a:pt x="80" y="16"/>
                    </a:cubicBezTo>
                    <a:cubicBezTo>
                      <a:pt x="80" y="7"/>
                      <a:pt x="73" y="0"/>
                      <a:pt x="64" y="0"/>
                    </a:cubicBezTo>
                    <a:cubicBezTo>
                      <a:pt x="16" y="0"/>
                      <a:pt x="16" y="0"/>
                      <a:pt x="16" y="0"/>
                    </a:cubicBezTo>
                    <a:cubicBezTo>
                      <a:pt x="7" y="0"/>
                      <a:pt x="0" y="7"/>
                      <a:pt x="0" y="16"/>
                    </a:cubicBezTo>
                    <a:cubicBezTo>
                      <a:pt x="0" y="40"/>
                      <a:pt x="0" y="40"/>
                      <a:pt x="0" y="40"/>
                    </a:cubicBezTo>
                    <a:cubicBezTo>
                      <a:pt x="0" y="49"/>
                      <a:pt x="7" y="56"/>
                      <a:pt x="16" y="56"/>
                    </a:cubicBezTo>
                    <a:cubicBezTo>
                      <a:pt x="64" y="56"/>
                      <a:pt x="64" y="56"/>
                      <a:pt x="64" y="56"/>
                    </a:cubicBezTo>
                    <a:cubicBezTo>
                      <a:pt x="73" y="56"/>
                      <a:pt x="80" y="49"/>
                      <a:pt x="80" y="4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33" name="Freeform 6">
                <a:extLst>
                  <a:ext uri="{FF2B5EF4-FFF2-40B4-BE49-F238E27FC236}">
                    <a16:creationId xmlns:a16="http://schemas.microsoft.com/office/drawing/2014/main" id="{597DD81C-9BD8-4FD5-9BEC-DFCBCD217AFB}"/>
                  </a:ext>
                </a:extLst>
              </p:cNvPr>
              <p:cNvSpPr>
                <a:spLocks/>
              </p:cNvSpPr>
              <p:nvPr/>
            </p:nvSpPr>
            <p:spPr bwMode="auto">
              <a:xfrm>
                <a:off x="102" y="51"/>
                <a:ext cx="168" cy="119"/>
              </a:xfrm>
              <a:custGeom>
                <a:avLst/>
                <a:gdLst>
                  <a:gd name="T0" fmla="*/ 64 w 80"/>
                  <a:gd name="T1" fmla="*/ 0 h 56"/>
                  <a:gd name="T2" fmla="*/ 16 w 80"/>
                  <a:gd name="T3" fmla="*/ 0 h 56"/>
                  <a:gd name="T4" fmla="*/ 0 w 80"/>
                  <a:gd name="T5" fmla="*/ 16 h 56"/>
                  <a:gd name="T6" fmla="*/ 8 w 80"/>
                  <a:gd name="T7" fmla="*/ 16 h 56"/>
                  <a:gd name="T8" fmla="*/ 16 w 80"/>
                  <a:gd name="T9" fmla="*/ 8 h 56"/>
                  <a:gd name="T10" fmla="*/ 64 w 80"/>
                  <a:gd name="T11" fmla="*/ 8 h 56"/>
                  <a:gd name="T12" fmla="*/ 72 w 80"/>
                  <a:gd name="T13" fmla="*/ 16 h 56"/>
                  <a:gd name="T14" fmla="*/ 72 w 80"/>
                  <a:gd name="T15" fmla="*/ 40 h 56"/>
                  <a:gd name="T16" fmla="*/ 64 w 80"/>
                  <a:gd name="T17" fmla="*/ 48 h 56"/>
                  <a:gd name="T18" fmla="*/ 16 w 80"/>
                  <a:gd name="T19" fmla="*/ 48 h 56"/>
                  <a:gd name="T20" fmla="*/ 8 w 80"/>
                  <a:gd name="T21" fmla="*/ 40 h 56"/>
                  <a:gd name="T22" fmla="*/ 0 w 80"/>
                  <a:gd name="T23" fmla="*/ 40 h 56"/>
                  <a:gd name="T24" fmla="*/ 16 w 80"/>
                  <a:gd name="T25" fmla="*/ 56 h 56"/>
                  <a:gd name="T26" fmla="*/ 64 w 80"/>
                  <a:gd name="T27" fmla="*/ 56 h 56"/>
                  <a:gd name="T28" fmla="*/ 80 w 80"/>
                  <a:gd name="T29" fmla="*/ 40 h 56"/>
                  <a:gd name="T30" fmla="*/ 80 w 80"/>
                  <a:gd name="T31" fmla="*/ 16 h 56"/>
                  <a:gd name="T32" fmla="*/ 64 w 80"/>
                  <a:gd name="T33"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64" y="0"/>
                    </a:moveTo>
                    <a:cubicBezTo>
                      <a:pt x="16" y="0"/>
                      <a:pt x="16" y="0"/>
                      <a:pt x="16" y="0"/>
                    </a:cubicBezTo>
                    <a:cubicBezTo>
                      <a:pt x="7" y="0"/>
                      <a:pt x="0" y="7"/>
                      <a:pt x="0" y="16"/>
                    </a:cubicBezTo>
                    <a:cubicBezTo>
                      <a:pt x="8" y="16"/>
                      <a:pt x="8" y="16"/>
                      <a:pt x="8" y="16"/>
                    </a:cubicBezTo>
                    <a:cubicBezTo>
                      <a:pt x="8" y="12"/>
                      <a:pt x="12" y="8"/>
                      <a:pt x="16" y="8"/>
                    </a:cubicBezTo>
                    <a:cubicBezTo>
                      <a:pt x="64" y="8"/>
                      <a:pt x="64" y="8"/>
                      <a:pt x="64" y="8"/>
                    </a:cubicBezTo>
                    <a:cubicBezTo>
                      <a:pt x="68" y="8"/>
                      <a:pt x="72" y="12"/>
                      <a:pt x="72" y="16"/>
                    </a:cubicBezTo>
                    <a:cubicBezTo>
                      <a:pt x="72" y="40"/>
                      <a:pt x="72" y="40"/>
                      <a:pt x="72" y="40"/>
                    </a:cubicBezTo>
                    <a:cubicBezTo>
                      <a:pt x="72" y="44"/>
                      <a:pt x="68" y="48"/>
                      <a:pt x="64" y="48"/>
                    </a:cubicBezTo>
                    <a:cubicBezTo>
                      <a:pt x="16" y="48"/>
                      <a:pt x="16" y="48"/>
                      <a:pt x="16" y="48"/>
                    </a:cubicBezTo>
                    <a:cubicBezTo>
                      <a:pt x="12" y="48"/>
                      <a:pt x="8" y="44"/>
                      <a:pt x="8" y="40"/>
                    </a:cubicBezTo>
                    <a:cubicBezTo>
                      <a:pt x="0" y="40"/>
                      <a:pt x="0" y="40"/>
                      <a:pt x="0" y="40"/>
                    </a:cubicBezTo>
                    <a:cubicBezTo>
                      <a:pt x="0" y="49"/>
                      <a:pt x="7" y="56"/>
                      <a:pt x="16" y="56"/>
                    </a:cubicBezTo>
                    <a:cubicBezTo>
                      <a:pt x="64" y="56"/>
                      <a:pt x="64" y="56"/>
                      <a:pt x="64" y="56"/>
                    </a:cubicBezTo>
                    <a:cubicBezTo>
                      <a:pt x="73" y="56"/>
                      <a:pt x="80" y="49"/>
                      <a:pt x="80" y="40"/>
                    </a:cubicBezTo>
                    <a:cubicBezTo>
                      <a:pt x="80" y="16"/>
                      <a:pt x="80" y="16"/>
                      <a:pt x="80" y="16"/>
                    </a:cubicBezTo>
                    <a:cubicBezTo>
                      <a:pt x="80" y="7"/>
                      <a:pt x="73" y="0"/>
                      <a:pt x="6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grpSp>
        <p:grpSp>
          <p:nvGrpSpPr>
            <p:cNvPr id="34" name="Group 33">
              <a:extLst>
                <a:ext uri="{FF2B5EF4-FFF2-40B4-BE49-F238E27FC236}">
                  <a16:creationId xmlns:a16="http://schemas.microsoft.com/office/drawing/2014/main" id="{B76E200A-2E13-4260-AD7A-E5C3CE6C98E1}"/>
                </a:ext>
              </a:extLst>
            </p:cNvPr>
            <p:cNvGrpSpPr>
              <a:grpSpLocks noChangeAspect="1"/>
            </p:cNvGrpSpPr>
            <p:nvPr/>
          </p:nvGrpSpPr>
          <p:grpSpPr bwMode="auto">
            <a:xfrm>
              <a:off x="9955496" y="2406935"/>
              <a:ext cx="336922" cy="219659"/>
              <a:chOff x="2" y="0"/>
              <a:chExt cx="268" cy="170"/>
            </a:xfrm>
            <a:solidFill>
              <a:schemeClr val="bg1">
                <a:lumMod val="75000"/>
              </a:schemeClr>
            </a:solidFill>
          </p:grpSpPr>
          <p:sp>
            <p:nvSpPr>
              <p:cNvPr id="35" name="Freeform 5">
                <a:extLst>
                  <a:ext uri="{FF2B5EF4-FFF2-40B4-BE49-F238E27FC236}">
                    <a16:creationId xmlns:a16="http://schemas.microsoft.com/office/drawing/2014/main" id="{B404A507-054A-4A2A-A483-61AD685AB967}"/>
                  </a:ext>
                </a:extLst>
              </p:cNvPr>
              <p:cNvSpPr>
                <a:spLocks/>
              </p:cNvSpPr>
              <p:nvPr/>
            </p:nvSpPr>
            <p:spPr bwMode="auto">
              <a:xfrm>
                <a:off x="2" y="0"/>
                <a:ext cx="168" cy="119"/>
              </a:xfrm>
              <a:custGeom>
                <a:avLst/>
                <a:gdLst>
                  <a:gd name="T0" fmla="*/ 80 w 80"/>
                  <a:gd name="T1" fmla="*/ 40 h 56"/>
                  <a:gd name="T2" fmla="*/ 72 w 80"/>
                  <a:gd name="T3" fmla="*/ 40 h 56"/>
                  <a:gd name="T4" fmla="*/ 64 w 80"/>
                  <a:gd name="T5" fmla="*/ 48 h 56"/>
                  <a:gd name="T6" fmla="*/ 16 w 80"/>
                  <a:gd name="T7" fmla="*/ 48 h 56"/>
                  <a:gd name="T8" fmla="*/ 8 w 80"/>
                  <a:gd name="T9" fmla="*/ 40 h 56"/>
                  <a:gd name="T10" fmla="*/ 8 w 80"/>
                  <a:gd name="T11" fmla="*/ 16 h 56"/>
                  <a:gd name="T12" fmla="*/ 16 w 80"/>
                  <a:gd name="T13" fmla="*/ 8 h 56"/>
                  <a:gd name="T14" fmla="*/ 64 w 80"/>
                  <a:gd name="T15" fmla="*/ 8 h 56"/>
                  <a:gd name="T16" fmla="*/ 72 w 80"/>
                  <a:gd name="T17" fmla="*/ 16 h 56"/>
                  <a:gd name="T18" fmla="*/ 80 w 80"/>
                  <a:gd name="T19" fmla="*/ 16 h 56"/>
                  <a:gd name="T20" fmla="*/ 64 w 80"/>
                  <a:gd name="T21" fmla="*/ 0 h 56"/>
                  <a:gd name="T22" fmla="*/ 16 w 80"/>
                  <a:gd name="T23" fmla="*/ 0 h 56"/>
                  <a:gd name="T24" fmla="*/ 0 w 80"/>
                  <a:gd name="T25" fmla="*/ 16 h 56"/>
                  <a:gd name="T26" fmla="*/ 0 w 80"/>
                  <a:gd name="T27" fmla="*/ 40 h 56"/>
                  <a:gd name="T28" fmla="*/ 16 w 80"/>
                  <a:gd name="T29" fmla="*/ 56 h 56"/>
                  <a:gd name="T30" fmla="*/ 64 w 80"/>
                  <a:gd name="T31" fmla="*/ 56 h 56"/>
                  <a:gd name="T32" fmla="*/ 80 w 80"/>
                  <a:gd name="T33" fmla="*/ 4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80" y="40"/>
                    </a:moveTo>
                    <a:cubicBezTo>
                      <a:pt x="72" y="40"/>
                      <a:pt x="72" y="40"/>
                      <a:pt x="72" y="40"/>
                    </a:cubicBezTo>
                    <a:cubicBezTo>
                      <a:pt x="72" y="44"/>
                      <a:pt x="68" y="48"/>
                      <a:pt x="64" y="48"/>
                    </a:cubicBezTo>
                    <a:cubicBezTo>
                      <a:pt x="16" y="48"/>
                      <a:pt x="16" y="48"/>
                      <a:pt x="16" y="48"/>
                    </a:cubicBezTo>
                    <a:cubicBezTo>
                      <a:pt x="12" y="48"/>
                      <a:pt x="8" y="44"/>
                      <a:pt x="8" y="40"/>
                    </a:cubicBezTo>
                    <a:cubicBezTo>
                      <a:pt x="8" y="16"/>
                      <a:pt x="8" y="16"/>
                      <a:pt x="8" y="16"/>
                    </a:cubicBezTo>
                    <a:cubicBezTo>
                      <a:pt x="8" y="12"/>
                      <a:pt x="12" y="8"/>
                      <a:pt x="16" y="8"/>
                    </a:cubicBezTo>
                    <a:cubicBezTo>
                      <a:pt x="64" y="8"/>
                      <a:pt x="64" y="8"/>
                      <a:pt x="64" y="8"/>
                    </a:cubicBezTo>
                    <a:cubicBezTo>
                      <a:pt x="68" y="8"/>
                      <a:pt x="72" y="12"/>
                      <a:pt x="72" y="16"/>
                    </a:cubicBezTo>
                    <a:cubicBezTo>
                      <a:pt x="80" y="16"/>
                      <a:pt x="80" y="16"/>
                      <a:pt x="80" y="16"/>
                    </a:cubicBezTo>
                    <a:cubicBezTo>
                      <a:pt x="80" y="7"/>
                      <a:pt x="73" y="0"/>
                      <a:pt x="64" y="0"/>
                    </a:cubicBezTo>
                    <a:cubicBezTo>
                      <a:pt x="16" y="0"/>
                      <a:pt x="16" y="0"/>
                      <a:pt x="16" y="0"/>
                    </a:cubicBezTo>
                    <a:cubicBezTo>
                      <a:pt x="7" y="0"/>
                      <a:pt x="0" y="7"/>
                      <a:pt x="0" y="16"/>
                    </a:cubicBezTo>
                    <a:cubicBezTo>
                      <a:pt x="0" y="40"/>
                      <a:pt x="0" y="40"/>
                      <a:pt x="0" y="40"/>
                    </a:cubicBezTo>
                    <a:cubicBezTo>
                      <a:pt x="0" y="49"/>
                      <a:pt x="7" y="56"/>
                      <a:pt x="16" y="56"/>
                    </a:cubicBezTo>
                    <a:cubicBezTo>
                      <a:pt x="64" y="56"/>
                      <a:pt x="64" y="56"/>
                      <a:pt x="64" y="56"/>
                    </a:cubicBezTo>
                    <a:cubicBezTo>
                      <a:pt x="73" y="56"/>
                      <a:pt x="80" y="49"/>
                      <a:pt x="80" y="4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36" name="Freeform 6">
                <a:extLst>
                  <a:ext uri="{FF2B5EF4-FFF2-40B4-BE49-F238E27FC236}">
                    <a16:creationId xmlns:a16="http://schemas.microsoft.com/office/drawing/2014/main" id="{F72B929F-B240-4181-BF4F-1FBE206CC267}"/>
                  </a:ext>
                </a:extLst>
              </p:cNvPr>
              <p:cNvSpPr>
                <a:spLocks/>
              </p:cNvSpPr>
              <p:nvPr/>
            </p:nvSpPr>
            <p:spPr bwMode="auto">
              <a:xfrm>
                <a:off x="102" y="51"/>
                <a:ext cx="168" cy="119"/>
              </a:xfrm>
              <a:custGeom>
                <a:avLst/>
                <a:gdLst>
                  <a:gd name="T0" fmla="*/ 64 w 80"/>
                  <a:gd name="T1" fmla="*/ 0 h 56"/>
                  <a:gd name="T2" fmla="*/ 16 w 80"/>
                  <a:gd name="T3" fmla="*/ 0 h 56"/>
                  <a:gd name="T4" fmla="*/ 0 w 80"/>
                  <a:gd name="T5" fmla="*/ 16 h 56"/>
                  <a:gd name="T6" fmla="*/ 8 w 80"/>
                  <a:gd name="T7" fmla="*/ 16 h 56"/>
                  <a:gd name="T8" fmla="*/ 16 w 80"/>
                  <a:gd name="T9" fmla="*/ 8 h 56"/>
                  <a:gd name="T10" fmla="*/ 64 w 80"/>
                  <a:gd name="T11" fmla="*/ 8 h 56"/>
                  <a:gd name="T12" fmla="*/ 72 w 80"/>
                  <a:gd name="T13" fmla="*/ 16 h 56"/>
                  <a:gd name="T14" fmla="*/ 72 w 80"/>
                  <a:gd name="T15" fmla="*/ 40 h 56"/>
                  <a:gd name="T16" fmla="*/ 64 w 80"/>
                  <a:gd name="T17" fmla="*/ 48 h 56"/>
                  <a:gd name="T18" fmla="*/ 16 w 80"/>
                  <a:gd name="T19" fmla="*/ 48 h 56"/>
                  <a:gd name="T20" fmla="*/ 8 w 80"/>
                  <a:gd name="T21" fmla="*/ 40 h 56"/>
                  <a:gd name="T22" fmla="*/ 0 w 80"/>
                  <a:gd name="T23" fmla="*/ 40 h 56"/>
                  <a:gd name="T24" fmla="*/ 16 w 80"/>
                  <a:gd name="T25" fmla="*/ 56 h 56"/>
                  <a:gd name="T26" fmla="*/ 64 w 80"/>
                  <a:gd name="T27" fmla="*/ 56 h 56"/>
                  <a:gd name="T28" fmla="*/ 80 w 80"/>
                  <a:gd name="T29" fmla="*/ 40 h 56"/>
                  <a:gd name="T30" fmla="*/ 80 w 80"/>
                  <a:gd name="T31" fmla="*/ 16 h 56"/>
                  <a:gd name="T32" fmla="*/ 64 w 80"/>
                  <a:gd name="T33"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64" y="0"/>
                    </a:moveTo>
                    <a:cubicBezTo>
                      <a:pt x="16" y="0"/>
                      <a:pt x="16" y="0"/>
                      <a:pt x="16" y="0"/>
                    </a:cubicBezTo>
                    <a:cubicBezTo>
                      <a:pt x="7" y="0"/>
                      <a:pt x="0" y="7"/>
                      <a:pt x="0" y="16"/>
                    </a:cubicBezTo>
                    <a:cubicBezTo>
                      <a:pt x="8" y="16"/>
                      <a:pt x="8" y="16"/>
                      <a:pt x="8" y="16"/>
                    </a:cubicBezTo>
                    <a:cubicBezTo>
                      <a:pt x="8" y="12"/>
                      <a:pt x="12" y="8"/>
                      <a:pt x="16" y="8"/>
                    </a:cubicBezTo>
                    <a:cubicBezTo>
                      <a:pt x="64" y="8"/>
                      <a:pt x="64" y="8"/>
                      <a:pt x="64" y="8"/>
                    </a:cubicBezTo>
                    <a:cubicBezTo>
                      <a:pt x="68" y="8"/>
                      <a:pt x="72" y="12"/>
                      <a:pt x="72" y="16"/>
                    </a:cubicBezTo>
                    <a:cubicBezTo>
                      <a:pt x="72" y="40"/>
                      <a:pt x="72" y="40"/>
                      <a:pt x="72" y="40"/>
                    </a:cubicBezTo>
                    <a:cubicBezTo>
                      <a:pt x="72" y="44"/>
                      <a:pt x="68" y="48"/>
                      <a:pt x="64" y="48"/>
                    </a:cubicBezTo>
                    <a:cubicBezTo>
                      <a:pt x="16" y="48"/>
                      <a:pt x="16" y="48"/>
                      <a:pt x="16" y="48"/>
                    </a:cubicBezTo>
                    <a:cubicBezTo>
                      <a:pt x="12" y="48"/>
                      <a:pt x="8" y="44"/>
                      <a:pt x="8" y="40"/>
                    </a:cubicBezTo>
                    <a:cubicBezTo>
                      <a:pt x="0" y="40"/>
                      <a:pt x="0" y="40"/>
                      <a:pt x="0" y="40"/>
                    </a:cubicBezTo>
                    <a:cubicBezTo>
                      <a:pt x="0" y="49"/>
                      <a:pt x="7" y="56"/>
                      <a:pt x="16" y="56"/>
                    </a:cubicBezTo>
                    <a:cubicBezTo>
                      <a:pt x="64" y="56"/>
                      <a:pt x="64" y="56"/>
                      <a:pt x="64" y="56"/>
                    </a:cubicBezTo>
                    <a:cubicBezTo>
                      <a:pt x="73" y="56"/>
                      <a:pt x="80" y="49"/>
                      <a:pt x="80" y="40"/>
                    </a:cubicBezTo>
                    <a:cubicBezTo>
                      <a:pt x="80" y="16"/>
                      <a:pt x="80" y="16"/>
                      <a:pt x="80" y="16"/>
                    </a:cubicBezTo>
                    <a:cubicBezTo>
                      <a:pt x="80" y="7"/>
                      <a:pt x="73" y="0"/>
                      <a:pt x="6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grpSp>
        <p:sp>
          <p:nvSpPr>
            <p:cNvPr id="37" name="Freeform 256">
              <a:extLst>
                <a:ext uri="{FF2B5EF4-FFF2-40B4-BE49-F238E27FC236}">
                  <a16:creationId xmlns:a16="http://schemas.microsoft.com/office/drawing/2014/main" id="{594B90BD-C27F-4229-A1CD-55F245F0F9EF}"/>
                </a:ext>
              </a:extLst>
            </p:cNvPr>
            <p:cNvSpPr>
              <a:spLocks noEditPoints="1"/>
            </p:cNvSpPr>
            <p:nvPr/>
          </p:nvSpPr>
          <p:spPr bwMode="auto">
            <a:xfrm>
              <a:off x="6840706" y="2149807"/>
              <a:ext cx="735447" cy="733914"/>
            </a:xfrm>
            <a:custGeom>
              <a:avLst/>
              <a:gdLst>
                <a:gd name="T0" fmla="*/ 423 w 517"/>
                <a:gd name="T1" fmla="*/ 502 h 502"/>
                <a:gd name="T2" fmla="*/ 161 w 517"/>
                <a:gd name="T3" fmla="*/ 348 h 502"/>
                <a:gd name="T4" fmla="*/ 24 w 517"/>
                <a:gd name="T5" fmla="*/ 158 h 502"/>
                <a:gd name="T6" fmla="*/ 31 w 517"/>
                <a:gd name="T7" fmla="*/ 24 h 502"/>
                <a:gd name="T8" fmla="*/ 94 w 517"/>
                <a:gd name="T9" fmla="*/ 0 h 502"/>
                <a:gd name="T10" fmla="*/ 356 w 517"/>
                <a:gd name="T11" fmla="*/ 154 h 502"/>
                <a:gd name="T12" fmla="*/ 493 w 517"/>
                <a:gd name="T13" fmla="*/ 344 h 502"/>
                <a:gd name="T14" fmla="*/ 486 w 517"/>
                <a:gd name="T15" fmla="*/ 479 h 502"/>
                <a:gd name="T16" fmla="*/ 423 w 517"/>
                <a:gd name="T17" fmla="*/ 502 h 502"/>
                <a:gd name="T18" fmla="*/ 94 w 517"/>
                <a:gd name="T19" fmla="*/ 31 h 502"/>
                <a:gd name="T20" fmla="*/ 53 w 517"/>
                <a:gd name="T21" fmla="*/ 46 h 502"/>
                <a:gd name="T22" fmla="*/ 52 w 517"/>
                <a:gd name="T23" fmla="*/ 147 h 502"/>
                <a:gd name="T24" fmla="*/ 183 w 517"/>
                <a:gd name="T25" fmla="*/ 327 h 502"/>
                <a:gd name="T26" fmla="*/ 423 w 517"/>
                <a:gd name="T27" fmla="*/ 471 h 502"/>
                <a:gd name="T28" fmla="*/ 464 w 517"/>
                <a:gd name="T29" fmla="*/ 457 h 502"/>
                <a:gd name="T30" fmla="*/ 465 w 517"/>
                <a:gd name="T31" fmla="*/ 356 h 502"/>
                <a:gd name="T32" fmla="*/ 334 w 517"/>
                <a:gd name="T33" fmla="*/ 176 h 502"/>
                <a:gd name="T34" fmla="*/ 94 w 517"/>
                <a:gd name="T35" fmla="*/ 31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17" h="502">
                  <a:moveTo>
                    <a:pt x="423" y="502"/>
                  </a:moveTo>
                  <a:cubicBezTo>
                    <a:pt x="355" y="502"/>
                    <a:pt x="259" y="446"/>
                    <a:pt x="161" y="348"/>
                  </a:cubicBezTo>
                  <a:cubicBezTo>
                    <a:pt x="95" y="282"/>
                    <a:pt x="47" y="216"/>
                    <a:pt x="24" y="158"/>
                  </a:cubicBezTo>
                  <a:cubicBezTo>
                    <a:pt x="0" y="100"/>
                    <a:pt x="2" y="52"/>
                    <a:pt x="31" y="24"/>
                  </a:cubicBezTo>
                  <a:cubicBezTo>
                    <a:pt x="46" y="8"/>
                    <a:pt x="68" y="0"/>
                    <a:pt x="94" y="0"/>
                  </a:cubicBezTo>
                  <a:cubicBezTo>
                    <a:pt x="162" y="0"/>
                    <a:pt x="258" y="56"/>
                    <a:pt x="356" y="154"/>
                  </a:cubicBezTo>
                  <a:cubicBezTo>
                    <a:pt x="422" y="221"/>
                    <a:pt x="470" y="286"/>
                    <a:pt x="493" y="344"/>
                  </a:cubicBezTo>
                  <a:cubicBezTo>
                    <a:pt x="517" y="402"/>
                    <a:pt x="515" y="450"/>
                    <a:pt x="486" y="479"/>
                  </a:cubicBezTo>
                  <a:cubicBezTo>
                    <a:pt x="471" y="494"/>
                    <a:pt x="449" y="502"/>
                    <a:pt x="423" y="502"/>
                  </a:cubicBezTo>
                  <a:close/>
                  <a:moveTo>
                    <a:pt x="94" y="31"/>
                  </a:moveTo>
                  <a:cubicBezTo>
                    <a:pt x="76" y="31"/>
                    <a:pt x="62" y="36"/>
                    <a:pt x="53" y="46"/>
                  </a:cubicBezTo>
                  <a:cubicBezTo>
                    <a:pt x="34" y="65"/>
                    <a:pt x="33" y="101"/>
                    <a:pt x="52" y="147"/>
                  </a:cubicBezTo>
                  <a:cubicBezTo>
                    <a:pt x="74" y="201"/>
                    <a:pt x="119" y="263"/>
                    <a:pt x="183" y="327"/>
                  </a:cubicBezTo>
                  <a:cubicBezTo>
                    <a:pt x="274" y="417"/>
                    <a:pt x="364" y="471"/>
                    <a:pt x="423" y="471"/>
                  </a:cubicBezTo>
                  <a:cubicBezTo>
                    <a:pt x="441" y="471"/>
                    <a:pt x="455" y="467"/>
                    <a:pt x="464" y="457"/>
                  </a:cubicBezTo>
                  <a:cubicBezTo>
                    <a:pt x="483" y="438"/>
                    <a:pt x="484" y="402"/>
                    <a:pt x="465" y="356"/>
                  </a:cubicBezTo>
                  <a:cubicBezTo>
                    <a:pt x="443" y="302"/>
                    <a:pt x="398" y="240"/>
                    <a:pt x="334" y="176"/>
                  </a:cubicBezTo>
                  <a:cubicBezTo>
                    <a:pt x="243" y="85"/>
                    <a:pt x="153" y="31"/>
                    <a:pt x="94" y="31"/>
                  </a:cubicBezTo>
                  <a:close/>
                </a:path>
              </a:pathLst>
            </a:custGeom>
            <a:solidFill>
              <a:srgbClr val="D8D9D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38" name="Freeform 257">
              <a:extLst>
                <a:ext uri="{FF2B5EF4-FFF2-40B4-BE49-F238E27FC236}">
                  <a16:creationId xmlns:a16="http://schemas.microsoft.com/office/drawing/2014/main" id="{4BA2D207-8796-4D0F-9FBD-0E2BC09E6423}"/>
                </a:ext>
              </a:extLst>
            </p:cNvPr>
            <p:cNvSpPr>
              <a:spLocks noEditPoints="1"/>
            </p:cNvSpPr>
            <p:nvPr/>
          </p:nvSpPr>
          <p:spPr bwMode="auto">
            <a:xfrm>
              <a:off x="6840706" y="2149807"/>
              <a:ext cx="735447" cy="733914"/>
            </a:xfrm>
            <a:custGeom>
              <a:avLst/>
              <a:gdLst>
                <a:gd name="T0" fmla="*/ 94 w 517"/>
                <a:gd name="T1" fmla="*/ 502 h 502"/>
                <a:gd name="T2" fmla="*/ 31 w 517"/>
                <a:gd name="T3" fmla="*/ 479 h 502"/>
                <a:gd name="T4" fmla="*/ 24 w 517"/>
                <a:gd name="T5" fmla="*/ 344 h 502"/>
                <a:gd name="T6" fmla="*/ 161 w 517"/>
                <a:gd name="T7" fmla="*/ 154 h 502"/>
                <a:gd name="T8" fmla="*/ 423 w 517"/>
                <a:gd name="T9" fmla="*/ 0 h 502"/>
                <a:gd name="T10" fmla="*/ 486 w 517"/>
                <a:gd name="T11" fmla="*/ 24 h 502"/>
                <a:gd name="T12" fmla="*/ 493 w 517"/>
                <a:gd name="T13" fmla="*/ 158 h 502"/>
                <a:gd name="T14" fmla="*/ 356 w 517"/>
                <a:gd name="T15" fmla="*/ 348 h 502"/>
                <a:gd name="T16" fmla="*/ 94 w 517"/>
                <a:gd name="T17" fmla="*/ 502 h 502"/>
                <a:gd name="T18" fmla="*/ 423 w 517"/>
                <a:gd name="T19" fmla="*/ 31 h 502"/>
                <a:gd name="T20" fmla="*/ 183 w 517"/>
                <a:gd name="T21" fmla="*/ 176 h 502"/>
                <a:gd name="T22" fmla="*/ 52 w 517"/>
                <a:gd name="T23" fmla="*/ 356 h 502"/>
                <a:gd name="T24" fmla="*/ 53 w 517"/>
                <a:gd name="T25" fmla="*/ 457 h 502"/>
                <a:gd name="T26" fmla="*/ 94 w 517"/>
                <a:gd name="T27" fmla="*/ 471 h 502"/>
                <a:gd name="T28" fmla="*/ 334 w 517"/>
                <a:gd name="T29" fmla="*/ 327 h 502"/>
                <a:gd name="T30" fmla="*/ 465 w 517"/>
                <a:gd name="T31" fmla="*/ 147 h 502"/>
                <a:gd name="T32" fmla="*/ 464 w 517"/>
                <a:gd name="T33" fmla="*/ 46 h 502"/>
                <a:gd name="T34" fmla="*/ 423 w 517"/>
                <a:gd name="T35" fmla="*/ 31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17" h="502">
                  <a:moveTo>
                    <a:pt x="94" y="502"/>
                  </a:moveTo>
                  <a:cubicBezTo>
                    <a:pt x="68" y="502"/>
                    <a:pt x="46" y="494"/>
                    <a:pt x="31" y="479"/>
                  </a:cubicBezTo>
                  <a:cubicBezTo>
                    <a:pt x="2" y="450"/>
                    <a:pt x="0" y="402"/>
                    <a:pt x="24" y="344"/>
                  </a:cubicBezTo>
                  <a:cubicBezTo>
                    <a:pt x="47" y="286"/>
                    <a:pt x="95" y="221"/>
                    <a:pt x="161" y="154"/>
                  </a:cubicBezTo>
                  <a:cubicBezTo>
                    <a:pt x="259" y="56"/>
                    <a:pt x="355" y="0"/>
                    <a:pt x="423" y="0"/>
                  </a:cubicBezTo>
                  <a:cubicBezTo>
                    <a:pt x="449" y="0"/>
                    <a:pt x="471" y="8"/>
                    <a:pt x="486" y="24"/>
                  </a:cubicBezTo>
                  <a:cubicBezTo>
                    <a:pt x="515" y="52"/>
                    <a:pt x="517" y="100"/>
                    <a:pt x="493" y="158"/>
                  </a:cubicBezTo>
                  <a:cubicBezTo>
                    <a:pt x="470" y="216"/>
                    <a:pt x="422" y="282"/>
                    <a:pt x="356" y="348"/>
                  </a:cubicBezTo>
                  <a:cubicBezTo>
                    <a:pt x="258" y="446"/>
                    <a:pt x="162" y="502"/>
                    <a:pt x="94" y="502"/>
                  </a:cubicBezTo>
                  <a:close/>
                  <a:moveTo>
                    <a:pt x="423" y="31"/>
                  </a:moveTo>
                  <a:cubicBezTo>
                    <a:pt x="364" y="31"/>
                    <a:pt x="274" y="85"/>
                    <a:pt x="183" y="176"/>
                  </a:cubicBezTo>
                  <a:cubicBezTo>
                    <a:pt x="119" y="240"/>
                    <a:pt x="74" y="302"/>
                    <a:pt x="52" y="356"/>
                  </a:cubicBezTo>
                  <a:cubicBezTo>
                    <a:pt x="33" y="402"/>
                    <a:pt x="34" y="438"/>
                    <a:pt x="53" y="457"/>
                  </a:cubicBezTo>
                  <a:cubicBezTo>
                    <a:pt x="62" y="467"/>
                    <a:pt x="76" y="471"/>
                    <a:pt x="94" y="471"/>
                  </a:cubicBezTo>
                  <a:cubicBezTo>
                    <a:pt x="153" y="471"/>
                    <a:pt x="243" y="417"/>
                    <a:pt x="334" y="327"/>
                  </a:cubicBezTo>
                  <a:cubicBezTo>
                    <a:pt x="398" y="263"/>
                    <a:pt x="443" y="201"/>
                    <a:pt x="465" y="147"/>
                  </a:cubicBezTo>
                  <a:cubicBezTo>
                    <a:pt x="484" y="101"/>
                    <a:pt x="483" y="65"/>
                    <a:pt x="464" y="46"/>
                  </a:cubicBezTo>
                  <a:cubicBezTo>
                    <a:pt x="455" y="36"/>
                    <a:pt x="441" y="31"/>
                    <a:pt x="423" y="31"/>
                  </a:cubicBezTo>
                  <a:close/>
                </a:path>
              </a:pathLst>
            </a:custGeom>
            <a:solidFill>
              <a:srgbClr val="98999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39" name="Text Placeholder 1">
              <a:extLst>
                <a:ext uri="{FF2B5EF4-FFF2-40B4-BE49-F238E27FC236}">
                  <a16:creationId xmlns:a16="http://schemas.microsoft.com/office/drawing/2014/main" id="{8BBAEE7F-10F8-4F14-963A-392D68322743}"/>
                </a:ext>
              </a:extLst>
            </p:cNvPr>
            <p:cNvSpPr txBox="1">
              <a:spLocks/>
            </p:cNvSpPr>
            <p:nvPr/>
          </p:nvSpPr>
          <p:spPr>
            <a:xfrm>
              <a:off x="6531834" y="1326857"/>
              <a:ext cx="4657534" cy="680356"/>
            </a:xfrm>
            <a:prstGeom prst="rect">
              <a:avLst/>
            </a:prstGeom>
          </p:spPr>
          <p:txBody>
            <a:bodyPr vert="horz" wrap="square" lIns="147600" tIns="90000" rIns="147600" bIns="90000" rtlCol="0">
              <a:spAutoFit/>
            </a:bodyPr>
            <a:lstStyle>
              <a:lvl1pPr marL="347472" indent="-347472" algn="l" defTabSz="914400" rtl="0" eaLnBrk="1" latinLnBrk="0" hangingPunct="1">
                <a:lnSpc>
                  <a:spcPct val="90000"/>
                </a:lnSpc>
                <a:spcBef>
                  <a:spcPts val="24"/>
                </a:spcBef>
                <a:buFont typeface="Arial" panose="020B0604020202020204" pitchFamily="34" charset="0"/>
                <a:buChar char="•"/>
                <a:defRPr lang="en-US" sz="2600" kern="1200">
                  <a:solidFill>
                    <a:schemeClr val="tx1"/>
                  </a:solidFill>
                  <a:latin typeface="+mn-lt"/>
                  <a:ea typeface="+mn-ea"/>
                  <a:cs typeface="Segoe UI" panose="020B0502040204020203" pitchFamily="34" charset="0"/>
                </a:defRPr>
              </a:lvl1pPr>
              <a:lvl2pPr marL="583200" indent="-241200" algn="l" defTabSz="914400" rtl="0" eaLnBrk="1" latinLnBrk="0" hangingPunct="1">
                <a:lnSpc>
                  <a:spcPct val="90000"/>
                </a:lnSpc>
                <a:spcBef>
                  <a:spcPts val="24"/>
                </a:spcBef>
                <a:buFont typeface="Arial" panose="020B0604020202020204" pitchFamily="34" charset="0"/>
                <a:buChar char="•"/>
                <a:defRPr lang="en-US" sz="2400" kern="1200">
                  <a:solidFill>
                    <a:schemeClr val="tx1"/>
                  </a:solidFill>
                  <a:latin typeface="+mn-lt"/>
                  <a:ea typeface="+mn-ea"/>
                  <a:cs typeface="Segoe UI" panose="020B0502040204020203" pitchFamily="34" charset="0"/>
                </a:defRPr>
              </a:lvl2pPr>
              <a:lvl3pPr marL="804672" indent="-230400" algn="l" defTabSz="914400" rtl="0" eaLnBrk="1" latinLnBrk="0" hangingPunct="1">
                <a:lnSpc>
                  <a:spcPct val="90000"/>
                </a:lnSpc>
                <a:spcBef>
                  <a:spcPts val="24"/>
                </a:spcBef>
                <a:buFont typeface="Arial" panose="020B0604020202020204" pitchFamily="34" charset="0"/>
                <a:buChar char="•"/>
                <a:defRPr lang="en-US" sz="2400" kern="1200">
                  <a:solidFill>
                    <a:schemeClr val="tx1"/>
                  </a:solidFill>
                  <a:latin typeface="+mn-lt"/>
                  <a:ea typeface="+mn-ea"/>
                  <a:cs typeface="Segoe UI" panose="020B0502040204020203" pitchFamily="34" charset="0"/>
                </a:defRPr>
              </a:lvl3pPr>
              <a:lvl4pPr marL="1029600" indent="-230400" algn="l" defTabSz="914400" rtl="0" eaLnBrk="1" latinLnBrk="0" hangingPunct="1">
                <a:lnSpc>
                  <a:spcPct val="90000"/>
                </a:lnSpc>
                <a:spcBef>
                  <a:spcPts val="24"/>
                </a:spcBef>
                <a:buFont typeface="Arial" panose="020B0604020202020204" pitchFamily="34" charset="0"/>
                <a:buChar char="•"/>
                <a:defRPr lang="en-US" sz="2000" kern="1200">
                  <a:solidFill>
                    <a:schemeClr val="tx1"/>
                  </a:solidFill>
                  <a:latin typeface="+mn-lt"/>
                  <a:ea typeface="+mn-ea"/>
                  <a:cs typeface="Segoe UI" panose="020B0502040204020203" pitchFamily="34" charset="0"/>
                </a:defRPr>
              </a:lvl4pPr>
              <a:lvl5pPr marL="1261872" indent="-230400" algn="l" defTabSz="914400" rtl="0" eaLnBrk="1" latinLnBrk="0" hangingPunct="1">
                <a:lnSpc>
                  <a:spcPct val="90000"/>
                </a:lnSpc>
                <a:spcBef>
                  <a:spcPts val="24"/>
                </a:spcBef>
                <a:buFont typeface="Arial" panose="020B0604020202020204" pitchFamily="34" charset="0"/>
                <a:buChar char="•"/>
                <a:defRPr lang="en-US" sz="2000" kern="1200">
                  <a:solidFill>
                    <a:schemeClr val="tx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24"/>
                </a:spcBef>
                <a:spcAft>
                  <a:spcPts val="0"/>
                </a:spcAft>
                <a:buClrTx/>
                <a:buSzTx/>
                <a:buFont typeface="Arial" panose="020B0604020202020204" pitchFamily="34" charset="0"/>
                <a:buNone/>
                <a:tabLst/>
                <a:defRPr/>
              </a:pPr>
              <a:r>
                <a:rPr kumimoji="0" lang="en-US" sz="1800" b="0" i="0" u="none" strike="noStrike" kern="1200" cap="none" spc="0" normalizeH="0" baseline="0" noProof="0">
                  <a:ln>
                    <a:noFill/>
                  </a:ln>
                  <a:solidFill>
                    <a:srgbClr val="505050"/>
                  </a:solidFill>
                  <a:effectLst/>
                  <a:uLnTx/>
                  <a:uFillTx/>
                  <a:latin typeface="Segoe UI"/>
                  <a:ea typeface="+mn-ea"/>
                  <a:cs typeface="Segoe UI" panose="020B0502040204020203" pitchFamily="34" charset="0"/>
                </a:rPr>
                <a:t>Resource groups </a:t>
              </a:r>
              <a:br>
                <a:rPr kumimoji="0" lang="en-US" sz="1800" b="0" i="0" u="none" strike="noStrike" kern="1200" cap="none" spc="0" normalizeH="0" baseline="0" noProof="0">
                  <a:ln>
                    <a:noFill/>
                  </a:ln>
                  <a:solidFill>
                    <a:srgbClr val="505050"/>
                  </a:solidFill>
                  <a:effectLst/>
                  <a:uLnTx/>
                  <a:uFillTx/>
                  <a:latin typeface="Segoe UI"/>
                  <a:ea typeface="+mn-ea"/>
                  <a:cs typeface="Segoe UI" panose="020B0502040204020203" pitchFamily="34" charset="0"/>
                </a:rPr>
              </a:br>
              <a:r>
                <a:rPr kumimoji="0" lang="en-US" sz="1800" b="0" i="0" u="none" strike="noStrike" kern="1200" cap="none" spc="0" normalizeH="0" baseline="0" noProof="0">
                  <a:ln>
                    <a:noFill/>
                  </a:ln>
                  <a:solidFill>
                    <a:srgbClr val="505050"/>
                  </a:solidFill>
                  <a:effectLst/>
                  <a:uLnTx/>
                  <a:uFillTx/>
                  <a:latin typeface="Segoe UI"/>
                  <a:ea typeface="+mn-ea"/>
                  <a:cs typeface="Segoe UI" panose="020B0502040204020203" pitchFamily="34" charset="0"/>
                </a:rPr>
                <a:t>(web + DB, VM, Storage) in one group</a:t>
              </a:r>
            </a:p>
          </p:txBody>
        </p:sp>
        <p:pic>
          <p:nvPicPr>
            <p:cNvPr id="40" name="Picture 39">
              <a:extLst>
                <a:ext uri="{FF2B5EF4-FFF2-40B4-BE49-F238E27FC236}">
                  <a16:creationId xmlns:a16="http://schemas.microsoft.com/office/drawing/2014/main" id="{9A723F40-0B6E-48D3-B8E0-FAD40D926D4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44975" y="2153334"/>
              <a:ext cx="707213" cy="726862"/>
            </a:xfrm>
            <a:prstGeom prst="rect">
              <a:avLst/>
            </a:prstGeom>
          </p:spPr>
        </p:pic>
        <p:pic>
          <p:nvPicPr>
            <p:cNvPr id="41" name="Picture 40">
              <a:extLst>
                <a:ext uri="{FF2B5EF4-FFF2-40B4-BE49-F238E27FC236}">
                  <a16:creationId xmlns:a16="http://schemas.microsoft.com/office/drawing/2014/main" id="{E8DC7FF9-BC18-4DC0-811C-02D2F3C38D9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39530" y="2095575"/>
              <a:ext cx="819606" cy="842378"/>
            </a:xfrm>
            <a:prstGeom prst="rect">
              <a:avLst/>
            </a:prstGeom>
          </p:spPr>
        </p:pic>
        <p:pic>
          <p:nvPicPr>
            <p:cNvPr id="45" name="Picture 44">
              <a:extLst>
                <a:ext uri="{FF2B5EF4-FFF2-40B4-BE49-F238E27FC236}">
                  <a16:creationId xmlns:a16="http://schemas.microsoft.com/office/drawing/2014/main" id="{96C1778D-52C5-4D38-BAF1-406BC09B562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97411" y="2401356"/>
              <a:ext cx="229579" cy="235958"/>
            </a:xfrm>
            <a:prstGeom prst="rect">
              <a:avLst/>
            </a:prstGeom>
          </p:spPr>
        </p:pic>
      </p:grpSp>
      <p:grpSp>
        <p:nvGrpSpPr>
          <p:cNvPr id="4" name="Group 3" descr="Three separate resource groups are shown. One for web and databases. One for virtual machines. One for storage. ">
            <a:extLst>
              <a:ext uri="{FF2B5EF4-FFF2-40B4-BE49-F238E27FC236}">
                <a16:creationId xmlns:a16="http://schemas.microsoft.com/office/drawing/2014/main" id="{A73583E8-7340-4B7D-AA31-50A9B4F50673}"/>
              </a:ext>
            </a:extLst>
          </p:cNvPr>
          <p:cNvGrpSpPr/>
          <p:nvPr/>
        </p:nvGrpSpPr>
        <p:grpSpPr>
          <a:xfrm>
            <a:off x="6454422" y="3231875"/>
            <a:ext cx="5236495" cy="2107615"/>
            <a:chOff x="6509084" y="3591976"/>
            <a:chExt cx="5236495" cy="2107615"/>
          </a:xfrm>
        </p:grpSpPr>
        <p:sp>
          <p:nvSpPr>
            <p:cNvPr id="22" name="Freeform 5">
              <a:extLst>
                <a:ext uri="{FF2B5EF4-FFF2-40B4-BE49-F238E27FC236}">
                  <a16:creationId xmlns:a16="http://schemas.microsoft.com/office/drawing/2014/main" id="{B8996744-E131-4185-9584-7B4DE510612C}"/>
                </a:ext>
              </a:extLst>
            </p:cNvPr>
            <p:cNvSpPr>
              <a:spLocks/>
            </p:cNvSpPr>
            <p:nvPr/>
          </p:nvSpPr>
          <p:spPr bwMode="auto">
            <a:xfrm>
              <a:off x="7986133" y="4550692"/>
              <a:ext cx="211205" cy="153760"/>
            </a:xfrm>
            <a:custGeom>
              <a:avLst/>
              <a:gdLst>
                <a:gd name="T0" fmla="*/ 80 w 80"/>
                <a:gd name="T1" fmla="*/ 40 h 56"/>
                <a:gd name="T2" fmla="*/ 72 w 80"/>
                <a:gd name="T3" fmla="*/ 40 h 56"/>
                <a:gd name="T4" fmla="*/ 64 w 80"/>
                <a:gd name="T5" fmla="*/ 48 h 56"/>
                <a:gd name="T6" fmla="*/ 16 w 80"/>
                <a:gd name="T7" fmla="*/ 48 h 56"/>
                <a:gd name="T8" fmla="*/ 8 w 80"/>
                <a:gd name="T9" fmla="*/ 40 h 56"/>
                <a:gd name="T10" fmla="*/ 8 w 80"/>
                <a:gd name="T11" fmla="*/ 16 h 56"/>
                <a:gd name="T12" fmla="*/ 16 w 80"/>
                <a:gd name="T13" fmla="*/ 8 h 56"/>
                <a:gd name="T14" fmla="*/ 64 w 80"/>
                <a:gd name="T15" fmla="*/ 8 h 56"/>
                <a:gd name="T16" fmla="*/ 72 w 80"/>
                <a:gd name="T17" fmla="*/ 16 h 56"/>
                <a:gd name="T18" fmla="*/ 80 w 80"/>
                <a:gd name="T19" fmla="*/ 16 h 56"/>
                <a:gd name="T20" fmla="*/ 64 w 80"/>
                <a:gd name="T21" fmla="*/ 0 h 56"/>
                <a:gd name="T22" fmla="*/ 16 w 80"/>
                <a:gd name="T23" fmla="*/ 0 h 56"/>
                <a:gd name="T24" fmla="*/ 0 w 80"/>
                <a:gd name="T25" fmla="*/ 16 h 56"/>
                <a:gd name="T26" fmla="*/ 0 w 80"/>
                <a:gd name="T27" fmla="*/ 40 h 56"/>
                <a:gd name="T28" fmla="*/ 16 w 80"/>
                <a:gd name="T29" fmla="*/ 56 h 56"/>
                <a:gd name="T30" fmla="*/ 64 w 80"/>
                <a:gd name="T31" fmla="*/ 56 h 56"/>
                <a:gd name="T32" fmla="*/ 80 w 80"/>
                <a:gd name="T33" fmla="*/ 4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80" y="40"/>
                  </a:moveTo>
                  <a:cubicBezTo>
                    <a:pt x="72" y="40"/>
                    <a:pt x="72" y="40"/>
                    <a:pt x="72" y="40"/>
                  </a:cubicBezTo>
                  <a:cubicBezTo>
                    <a:pt x="72" y="44"/>
                    <a:pt x="68" y="48"/>
                    <a:pt x="64" y="48"/>
                  </a:cubicBezTo>
                  <a:cubicBezTo>
                    <a:pt x="16" y="48"/>
                    <a:pt x="16" y="48"/>
                    <a:pt x="16" y="48"/>
                  </a:cubicBezTo>
                  <a:cubicBezTo>
                    <a:pt x="12" y="48"/>
                    <a:pt x="8" y="44"/>
                    <a:pt x="8" y="40"/>
                  </a:cubicBezTo>
                  <a:cubicBezTo>
                    <a:pt x="8" y="16"/>
                    <a:pt x="8" y="16"/>
                    <a:pt x="8" y="16"/>
                  </a:cubicBezTo>
                  <a:cubicBezTo>
                    <a:pt x="8" y="12"/>
                    <a:pt x="12" y="8"/>
                    <a:pt x="16" y="8"/>
                  </a:cubicBezTo>
                  <a:cubicBezTo>
                    <a:pt x="64" y="8"/>
                    <a:pt x="64" y="8"/>
                    <a:pt x="64" y="8"/>
                  </a:cubicBezTo>
                  <a:cubicBezTo>
                    <a:pt x="68" y="8"/>
                    <a:pt x="72" y="12"/>
                    <a:pt x="72" y="16"/>
                  </a:cubicBezTo>
                  <a:cubicBezTo>
                    <a:pt x="80" y="16"/>
                    <a:pt x="80" y="16"/>
                    <a:pt x="80" y="16"/>
                  </a:cubicBezTo>
                  <a:cubicBezTo>
                    <a:pt x="80" y="7"/>
                    <a:pt x="73" y="0"/>
                    <a:pt x="64" y="0"/>
                  </a:cubicBezTo>
                  <a:cubicBezTo>
                    <a:pt x="16" y="0"/>
                    <a:pt x="16" y="0"/>
                    <a:pt x="16" y="0"/>
                  </a:cubicBezTo>
                  <a:cubicBezTo>
                    <a:pt x="7" y="0"/>
                    <a:pt x="0" y="7"/>
                    <a:pt x="0" y="16"/>
                  </a:cubicBezTo>
                  <a:cubicBezTo>
                    <a:pt x="0" y="40"/>
                    <a:pt x="0" y="40"/>
                    <a:pt x="0" y="40"/>
                  </a:cubicBezTo>
                  <a:cubicBezTo>
                    <a:pt x="0" y="49"/>
                    <a:pt x="7" y="56"/>
                    <a:pt x="16" y="56"/>
                  </a:cubicBezTo>
                  <a:cubicBezTo>
                    <a:pt x="64" y="56"/>
                    <a:pt x="64" y="56"/>
                    <a:pt x="64" y="56"/>
                  </a:cubicBezTo>
                  <a:cubicBezTo>
                    <a:pt x="73" y="56"/>
                    <a:pt x="80" y="49"/>
                    <a:pt x="80" y="40"/>
                  </a:cubicBezTo>
                  <a:close/>
                </a:path>
              </a:pathLst>
            </a:custGeom>
            <a:solidFill>
              <a:schemeClr val="bg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23" name="Freeform 6">
              <a:extLst>
                <a:ext uri="{FF2B5EF4-FFF2-40B4-BE49-F238E27FC236}">
                  <a16:creationId xmlns:a16="http://schemas.microsoft.com/office/drawing/2014/main" id="{60A9C15B-B498-4347-8A2D-3B0213921C54}"/>
                </a:ext>
              </a:extLst>
            </p:cNvPr>
            <p:cNvSpPr>
              <a:spLocks/>
            </p:cNvSpPr>
            <p:nvPr/>
          </p:nvSpPr>
          <p:spPr bwMode="auto">
            <a:xfrm>
              <a:off x="8111851" y="4616589"/>
              <a:ext cx="211205" cy="153760"/>
            </a:xfrm>
            <a:custGeom>
              <a:avLst/>
              <a:gdLst>
                <a:gd name="T0" fmla="*/ 64 w 80"/>
                <a:gd name="T1" fmla="*/ 0 h 56"/>
                <a:gd name="T2" fmla="*/ 16 w 80"/>
                <a:gd name="T3" fmla="*/ 0 h 56"/>
                <a:gd name="T4" fmla="*/ 0 w 80"/>
                <a:gd name="T5" fmla="*/ 16 h 56"/>
                <a:gd name="T6" fmla="*/ 8 w 80"/>
                <a:gd name="T7" fmla="*/ 16 h 56"/>
                <a:gd name="T8" fmla="*/ 16 w 80"/>
                <a:gd name="T9" fmla="*/ 8 h 56"/>
                <a:gd name="T10" fmla="*/ 64 w 80"/>
                <a:gd name="T11" fmla="*/ 8 h 56"/>
                <a:gd name="T12" fmla="*/ 72 w 80"/>
                <a:gd name="T13" fmla="*/ 16 h 56"/>
                <a:gd name="T14" fmla="*/ 72 w 80"/>
                <a:gd name="T15" fmla="*/ 40 h 56"/>
                <a:gd name="T16" fmla="*/ 64 w 80"/>
                <a:gd name="T17" fmla="*/ 48 h 56"/>
                <a:gd name="T18" fmla="*/ 16 w 80"/>
                <a:gd name="T19" fmla="*/ 48 h 56"/>
                <a:gd name="T20" fmla="*/ 8 w 80"/>
                <a:gd name="T21" fmla="*/ 40 h 56"/>
                <a:gd name="T22" fmla="*/ 0 w 80"/>
                <a:gd name="T23" fmla="*/ 40 h 56"/>
                <a:gd name="T24" fmla="*/ 16 w 80"/>
                <a:gd name="T25" fmla="*/ 56 h 56"/>
                <a:gd name="T26" fmla="*/ 64 w 80"/>
                <a:gd name="T27" fmla="*/ 56 h 56"/>
                <a:gd name="T28" fmla="*/ 80 w 80"/>
                <a:gd name="T29" fmla="*/ 40 h 56"/>
                <a:gd name="T30" fmla="*/ 80 w 80"/>
                <a:gd name="T31" fmla="*/ 16 h 56"/>
                <a:gd name="T32" fmla="*/ 64 w 80"/>
                <a:gd name="T33"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64" y="0"/>
                  </a:moveTo>
                  <a:cubicBezTo>
                    <a:pt x="16" y="0"/>
                    <a:pt x="16" y="0"/>
                    <a:pt x="16" y="0"/>
                  </a:cubicBezTo>
                  <a:cubicBezTo>
                    <a:pt x="7" y="0"/>
                    <a:pt x="0" y="7"/>
                    <a:pt x="0" y="16"/>
                  </a:cubicBezTo>
                  <a:cubicBezTo>
                    <a:pt x="8" y="16"/>
                    <a:pt x="8" y="16"/>
                    <a:pt x="8" y="16"/>
                  </a:cubicBezTo>
                  <a:cubicBezTo>
                    <a:pt x="8" y="12"/>
                    <a:pt x="12" y="8"/>
                    <a:pt x="16" y="8"/>
                  </a:cubicBezTo>
                  <a:cubicBezTo>
                    <a:pt x="64" y="8"/>
                    <a:pt x="64" y="8"/>
                    <a:pt x="64" y="8"/>
                  </a:cubicBezTo>
                  <a:cubicBezTo>
                    <a:pt x="68" y="8"/>
                    <a:pt x="72" y="12"/>
                    <a:pt x="72" y="16"/>
                  </a:cubicBezTo>
                  <a:cubicBezTo>
                    <a:pt x="72" y="40"/>
                    <a:pt x="72" y="40"/>
                    <a:pt x="72" y="40"/>
                  </a:cubicBezTo>
                  <a:cubicBezTo>
                    <a:pt x="72" y="44"/>
                    <a:pt x="68" y="48"/>
                    <a:pt x="64" y="48"/>
                  </a:cubicBezTo>
                  <a:cubicBezTo>
                    <a:pt x="16" y="48"/>
                    <a:pt x="16" y="48"/>
                    <a:pt x="16" y="48"/>
                  </a:cubicBezTo>
                  <a:cubicBezTo>
                    <a:pt x="12" y="48"/>
                    <a:pt x="8" y="44"/>
                    <a:pt x="8" y="40"/>
                  </a:cubicBezTo>
                  <a:cubicBezTo>
                    <a:pt x="0" y="40"/>
                    <a:pt x="0" y="40"/>
                    <a:pt x="0" y="40"/>
                  </a:cubicBezTo>
                  <a:cubicBezTo>
                    <a:pt x="0" y="49"/>
                    <a:pt x="7" y="56"/>
                    <a:pt x="16" y="56"/>
                  </a:cubicBezTo>
                  <a:cubicBezTo>
                    <a:pt x="64" y="56"/>
                    <a:pt x="64" y="56"/>
                    <a:pt x="64" y="56"/>
                  </a:cubicBezTo>
                  <a:cubicBezTo>
                    <a:pt x="73" y="56"/>
                    <a:pt x="80" y="49"/>
                    <a:pt x="80" y="40"/>
                  </a:cubicBezTo>
                  <a:cubicBezTo>
                    <a:pt x="80" y="16"/>
                    <a:pt x="80" y="16"/>
                    <a:pt x="80" y="16"/>
                  </a:cubicBezTo>
                  <a:cubicBezTo>
                    <a:pt x="80" y="7"/>
                    <a:pt x="73" y="0"/>
                    <a:pt x="64" y="0"/>
                  </a:cubicBezTo>
                  <a:close/>
                </a:path>
              </a:pathLst>
            </a:custGeom>
            <a:solidFill>
              <a:schemeClr val="bg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25" name="Freeform 5">
              <a:extLst>
                <a:ext uri="{FF2B5EF4-FFF2-40B4-BE49-F238E27FC236}">
                  <a16:creationId xmlns:a16="http://schemas.microsoft.com/office/drawing/2014/main" id="{6251F2C3-5D8F-4D03-832C-31D8A60AB3E9}"/>
                </a:ext>
              </a:extLst>
            </p:cNvPr>
            <p:cNvSpPr>
              <a:spLocks/>
            </p:cNvSpPr>
            <p:nvPr/>
          </p:nvSpPr>
          <p:spPr bwMode="auto">
            <a:xfrm>
              <a:off x="9940410" y="4550692"/>
              <a:ext cx="211205" cy="153760"/>
            </a:xfrm>
            <a:custGeom>
              <a:avLst/>
              <a:gdLst>
                <a:gd name="T0" fmla="*/ 80 w 80"/>
                <a:gd name="T1" fmla="*/ 40 h 56"/>
                <a:gd name="T2" fmla="*/ 72 w 80"/>
                <a:gd name="T3" fmla="*/ 40 h 56"/>
                <a:gd name="T4" fmla="*/ 64 w 80"/>
                <a:gd name="T5" fmla="*/ 48 h 56"/>
                <a:gd name="T6" fmla="*/ 16 w 80"/>
                <a:gd name="T7" fmla="*/ 48 h 56"/>
                <a:gd name="T8" fmla="*/ 8 w 80"/>
                <a:gd name="T9" fmla="*/ 40 h 56"/>
                <a:gd name="T10" fmla="*/ 8 w 80"/>
                <a:gd name="T11" fmla="*/ 16 h 56"/>
                <a:gd name="T12" fmla="*/ 16 w 80"/>
                <a:gd name="T13" fmla="*/ 8 h 56"/>
                <a:gd name="T14" fmla="*/ 64 w 80"/>
                <a:gd name="T15" fmla="*/ 8 h 56"/>
                <a:gd name="T16" fmla="*/ 72 w 80"/>
                <a:gd name="T17" fmla="*/ 16 h 56"/>
                <a:gd name="T18" fmla="*/ 80 w 80"/>
                <a:gd name="T19" fmla="*/ 16 h 56"/>
                <a:gd name="T20" fmla="*/ 64 w 80"/>
                <a:gd name="T21" fmla="*/ 0 h 56"/>
                <a:gd name="T22" fmla="*/ 16 w 80"/>
                <a:gd name="T23" fmla="*/ 0 h 56"/>
                <a:gd name="T24" fmla="*/ 0 w 80"/>
                <a:gd name="T25" fmla="*/ 16 h 56"/>
                <a:gd name="T26" fmla="*/ 0 w 80"/>
                <a:gd name="T27" fmla="*/ 40 h 56"/>
                <a:gd name="T28" fmla="*/ 16 w 80"/>
                <a:gd name="T29" fmla="*/ 56 h 56"/>
                <a:gd name="T30" fmla="*/ 64 w 80"/>
                <a:gd name="T31" fmla="*/ 56 h 56"/>
                <a:gd name="T32" fmla="*/ 80 w 80"/>
                <a:gd name="T33" fmla="*/ 4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80" y="40"/>
                  </a:moveTo>
                  <a:cubicBezTo>
                    <a:pt x="72" y="40"/>
                    <a:pt x="72" y="40"/>
                    <a:pt x="72" y="40"/>
                  </a:cubicBezTo>
                  <a:cubicBezTo>
                    <a:pt x="72" y="44"/>
                    <a:pt x="68" y="48"/>
                    <a:pt x="64" y="48"/>
                  </a:cubicBezTo>
                  <a:cubicBezTo>
                    <a:pt x="16" y="48"/>
                    <a:pt x="16" y="48"/>
                    <a:pt x="16" y="48"/>
                  </a:cubicBezTo>
                  <a:cubicBezTo>
                    <a:pt x="12" y="48"/>
                    <a:pt x="8" y="44"/>
                    <a:pt x="8" y="40"/>
                  </a:cubicBezTo>
                  <a:cubicBezTo>
                    <a:pt x="8" y="16"/>
                    <a:pt x="8" y="16"/>
                    <a:pt x="8" y="16"/>
                  </a:cubicBezTo>
                  <a:cubicBezTo>
                    <a:pt x="8" y="12"/>
                    <a:pt x="12" y="8"/>
                    <a:pt x="16" y="8"/>
                  </a:cubicBezTo>
                  <a:cubicBezTo>
                    <a:pt x="64" y="8"/>
                    <a:pt x="64" y="8"/>
                    <a:pt x="64" y="8"/>
                  </a:cubicBezTo>
                  <a:cubicBezTo>
                    <a:pt x="68" y="8"/>
                    <a:pt x="72" y="12"/>
                    <a:pt x="72" y="16"/>
                  </a:cubicBezTo>
                  <a:cubicBezTo>
                    <a:pt x="80" y="16"/>
                    <a:pt x="80" y="16"/>
                    <a:pt x="80" y="16"/>
                  </a:cubicBezTo>
                  <a:cubicBezTo>
                    <a:pt x="80" y="7"/>
                    <a:pt x="73" y="0"/>
                    <a:pt x="64" y="0"/>
                  </a:cubicBezTo>
                  <a:cubicBezTo>
                    <a:pt x="16" y="0"/>
                    <a:pt x="16" y="0"/>
                    <a:pt x="16" y="0"/>
                  </a:cubicBezTo>
                  <a:cubicBezTo>
                    <a:pt x="7" y="0"/>
                    <a:pt x="0" y="7"/>
                    <a:pt x="0" y="16"/>
                  </a:cubicBezTo>
                  <a:cubicBezTo>
                    <a:pt x="0" y="40"/>
                    <a:pt x="0" y="40"/>
                    <a:pt x="0" y="40"/>
                  </a:cubicBezTo>
                  <a:cubicBezTo>
                    <a:pt x="0" y="49"/>
                    <a:pt x="7" y="56"/>
                    <a:pt x="16" y="56"/>
                  </a:cubicBezTo>
                  <a:cubicBezTo>
                    <a:pt x="64" y="56"/>
                    <a:pt x="64" y="56"/>
                    <a:pt x="64" y="56"/>
                  </a:cubicBezTo>
                  <a:cubicBezTo>
                    <a:pt x="73" y="56"/>
                    <a:pt x="80" y="49"/>
                    <a:pt x="80" y="40"/>
                  </a:cubicBezTo>
                  <a:close/>
                </a:path>
              </a:pathLst>
            </a:custGeom>
            <a:solidFill>
              <a:schemeClr val="bg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26" name="Freeform 6">
              <a:extLst>
                <a:ext uri="{FF2B5EF4-FFF2-40B4-BE49-F238E27FC236}">
                  <a16:creationId xmlns:a16="http://schemas.microsoft.com/office/drawing/2014/main" id="{ED248921-17BF-4CB3-B3D1-3D3F315FC1AD}"/>
                </a:ext>
              </a:extLst>
            </p:cNvPr>
            <p:cNvSpPr>
              <a:spLocks/>
            </p:cNvSpPr>
            <p:nvPr/>
          </p:nvSpPr>
          <p:spPr bwMode="auto">
            <a:xfrm>
              <a:off x="10066128" y="4616589"/>
              <a:ext cx="211205" cy="153760"/>
            </a:xfrm>
            <a:custGeom>
              <a:avLst/>
              <a:gdLst>
                <a:gd name="T0" fmla="*/ 64 w 80"/>
                <a:gd name="T1" fmla="*/ 0 h 56"/>
                <a:gd name="T2" fmla="*/ 16 w 80"/>
                <a:gd name="T3" fmla="*/ 0 h 56"/>
                <a:gd name="T4" fmla="*/ 0 w 80"/>
                <a:gd name="T5" fmla="*/ 16 h 56"/>
                <a:gd name="T6" fmla="*/ 8 w 80"/>
                <a:gd name="T7" fmla="*/ 16 h 56"/>
                <a:gd name="T8" fmla="*/ 16 w 80"/>
                <a:gd name="T9" fmla="*/ 8 h 56"/>
                <a:gd name="T10" fmla="*/ 64 w 80"/>
                <a:gd name="T11" fmla="*/ 8 h 56"/>
                <a:gd name="T12" fmla="*/ 72 w 80"/>
                <a:gd name="T13" fmla="*/ 16 h 56"/>
                <a:gd name="T14" fmla="*/ 72 w 80"/>
                <a:gd name="T15" fmla="*/ 40 h 56"/>
                <a:gd name="T16" fmla="*/ 64 w 80"/>
                <a:gd name="T17" fmla="*/ 48 h 56"/>
                <a:gd name="T18" fmla="*/ 16 w 80"/>
                <a:gd name="T19" fmla="*/ 48 h 56"/>
                <a:gd name="T20" fmla="*/ 8 w 80"/>
                <a:gd name="T21" fmla="*/ 40 h 56"/>
                <a:gd name="T22" fmla="*/ 0 w 80"/>
                <a:gd name="T23" fmla="*/ 40 h 56"/>
                <a:gd name="T24" fmla="*/ 16 w 80"/>
                <a:gd name="T25" fmla="*/ 56 h 56"/>
                <a:gd name="T26" fmla="*/ 64 w 80"/>
                <a:gd name="T27" fmla="*/ 56 h 56"/>
                <a:gd name="T28" fmla="*/ 80 w 80"/>
                <a:gd name="T29" fmla="*/ 40 h 56"/>
                <a:gd name="T30" fmla="*/ 80 w 80"/>
                <a:gd name="T31" fmla="*/ 16 h 56"/>
                <a:gd name="T32" fmla="*/ 64 w 80"/>
                <a:gd name="T33"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64" y="0"/>
                  </a:moveTo>
                  <a:cubicBezTo>
                    <a:pt x="16" y="0"/>
                    <a:pt x="16" y="0"/>
                    <a:pt x="16" y="0"/>
                  </a:cubicBezTo>
                  <a:cubicBezTo>
                    <a:pt x="7" y="0"/>
                    <a:pt x="0" y="7"/>
                    <a:pt x="0" y="16"/>
                  </a:cubicBezTo>
                  <a:cubicBezTo>
                    <a:pt x="8" y="16"/>
                    <a:pt x="8" y="16"/>
                    <a:pt x="8" y="16"/>
                  </a:cubicBezTo>
                  <a:cubicBezTo>
                    <a:pt x="8" y="12"/>
                    <a:pt x="12" y="8"/>
                    <a:pt x="16" y="8"/>
                  </a:cubicBezTo>
                  <a:cubicBezTo>
                    <a:pt x="64" y="8"/>
                    <a:pt x="64" y="8"/>
                    <a:pt x="64" y="8"/>
                  </a:cubicBezTo>
                  <a:cubicBezTo>
                    <a:pt x="68" y="8"/>
                    <a:pt x="72" y="12"/>
                    <a:pt x="72" y="16"/>
                  </a:cubicBezTo>
                  <a:cubicBezTo>
                    <a:pt x="72" y="40"/>
                    <a:pt x="72" y="40"/>
                    <a:pt x="72" y="40"/>
                  </a:cubicBezTo>
                  <a:cubicBezTo>
                    <a:pt x="72" y="44"/>
                    <a:pt x="68" y="48"/>
                    <a:pt x="64" y="48"/>
                  </a:cubicBezTo>
                  <a:cubicBezTo>
                    <a:pt x="16" y="48"/>
                    <a:pt x="16" y="48"/>
                    <a:pt x="16" y="48"/>
                  </a:cubicBezTo>
                  <a:cubicBezTo>
                    <a:pt x="12" y="48"/>
                    <a:pt x="8" y="44"/>
                    <a:pt x="8" y="40"/>
                  </a:cubicBezTo>
                  <a:cubicBezTo>
                    <a:pt x="0" y="40"/>
                    <a:pt x="0" y="40"/>
                    <a:pt x="0" y="40"/>
                  </a:cubicBezTo>
                  <a:cubicBezTo>
                    <a:pt x="0" y="49"/>
                    <a:pt x="7" y="56"/>
                    <a:pt x="16" y="56"/>
                  </a:cubicBezTo>
                  <a:cubicBezTo>
                    <a:pt x="64" y="56"/>
                    <a:pt x="64" y="56"/>
                    <a:pt x="64" y="56"/>
                  </a:cubicBezTo>
                  <a:cubicBezTo>
                    <a:pt x="73" y="56"/>
                    <a:pt x="80" y="49"/>
                    <a:pt x="80" y="40"/>
                  </a:cubicBezTo>
                  <a:cubicBezTo>
                    <a:pt x="80" y="16"/>
                    <a:pt x="80" y="16"/>
                    <a:pt x="80" y="16"/>
                  </a:cubicBezTo>
                  <a:cubicBezTo>
                    <a:pt x="80" y="7"/>
                    <a:pt x="73" y="0"/>
                    <a:pt x="64" y="0"/>
                  </a:cubicBezTo>
                  <a:close/>
                </a:path>
              </a:pathLst>
            </a:custGeom>
            <a:solidFill>
              <a:schemeClr val="bg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28" name="Rectangle 27">
              <a:extLst>
                <a:ext uri="{FF2B5EF4-FFF2-40B4-BE49-F238E27FC236}">
                  <a16:creationId xmlns:a16="http://schemas.microsoft.com/office/drawing/2014/main" id="{6EF2A56D-873A-4E9A-9338-76C04A2F44A7}"/>
                </a:ext>
              </a:extLst>
            </p:cNvPr>
            <p:cNvSpPr/>
            <p:nvPr/>
          </p:nvSpPr>
          <p:spPr bwMode="auto">
            <a:xfrm>
              <a:off x="10427816" y="3591976"/>
              <a:ext cx="1317763" cy="2107615"/>
            </a:xfrm>
            <a:prstGeom prst="rect">
              <a:avLst/>
            </a:prstGeom>
            <a:solidFill>
              <a:srgbClr val="FFFFFF"/>
            </a:solidFill>
            <a:ln w="3175" cap="flat" cmpd="sng" algn="ctr">
              <a:solidFill>
                <a:schemeClr val="bg1">
                  <a:lumMod val="75000"/>
                </a:schemeClr>
              </a:solidFill>
              <a:prstDash val="solid"/>
              <a:miter lim="800000"/>
              <a:headEnd type="none" w="med" len="med"/>
              <a:tailEnd type="none" w="med" len="med"/>
            </a:ln>
            <a:effectLst/>
          </p:spPr>
          <p:txBody>
            <a:bodyPr rot="0" spcFirstLastPara="0" vertOverflow="overflow" horzOverflow="overflow" vert="horz" wrap="square" lIns="182880" tIns="146304" rIns="182880" bIns="146304" numCol="1" spcCol="0" rtlCol="0" fromWordArt="0" anchor="b" anchorCtr="0" forceAA="0" compatLnSpc="1">
              <a:prstTxWarp prst="textNoShape">
                <a:avLst/>
              </a:prstTxWarp>
              <a:noAutofit/>
            </a:bodyPr>
            <a:lstStyle/>
            <a:p>
              <a:pPr marL="0" marR="0" lvl="0" indent="0" algn="l" defTabSz="932472" rtl="0" eaLnBrk="1" fontAlgn="base" latinLnBrk="0" hangingPunct="1">
                <a:lnSpc>
                  <a:spcPct val="90000"/>
                </a:lnSpc>
                <a:spcBef>
                  <a:spcPct val="0"/>
                </a:spcBef>
                <a:spcAft>
                  <a:spcPct val="0"/>
                </a:spcAft>
                <a:buClrTx/>
                <a:buSzTx/>
                <a:buFontTx/>
                <a:buNone/>
                <a:tabLst/>
                <a:defRPr/>
              </a:pPr>
              <a:r>
                <a:rPr kumimoji="0" lang="en-US" sz="1400" b="1" i="0" u="none" strike="noStrike" kern="0" cap="none" spc="0" normalizeH="0" baseline="0" noProof="0">
                  <a:ln>
                    <a:noFill/>
                  </a:ln>
                  <a:solidFill>
                    <a:srgbClr val="505050"/>
                  </a:solidFill>
                  <a:effectLst/>
                  <a:uLnTx/>
                  <a:uFillTx/>
                  <a:latin typeface="Segoe UI"/>
                  <a:ea typeface="Segoe UI" pitchFamily="34" charset="0"/>
                  <a:cs typeface="Segoe UI" pitchFamily="34" charset="0"/>
                </a:rPr>
                <a:t>Storage</a:t>
              </a:r>
              <a:r>
                <a:rPr kumimoji="0" lang="en-US" sz="1400" b="0" i="0" u="none" strike="noStrike" kern="0" cap="none" spc="0" normalizeH="0" baseline="0" noProof="0">
                  <a:ln>
                    <a:noFill/>
                  </a:ln>
                  <a:solidFill>
                    <a:srgbClr val="505050"/>
                  </a:solidFill>
                  <a:effectLst/>
                  <a:uLnTx/>
                  <a:uFillTx/>
                  <a:latin typeface="Segoe UI"/>
                  <a:ea typeface="Segoe UI" pitchFamily="34" charset="0"/>
                  <a:cs typeface="Segoe UI" pitchFamily="34" charset="0"/>
                </a:rPr>
                <a:t> resource group</a:t>
              </a:r>
            </a:p>
          </p:txBody>
        </p:sp>
        <p:pic>
          <p:nvPicPr>
            <p:cNvPr id="29" name="Picture 28">
              <a:extLst>
                <a:ext uri="{FF2B5EF4-FFF2-40B4-BE49-F238E27FC236}">
                  <a16:creationId xmlns:a16="http://schemas.microsoft.com/office/drawing/2014/main" id="{B00D76A6-FEE6-454B-AE5F-DF706BFB5F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44975" y="3753355"/>
              <a:ext cx="707212" cy="716837"/>
            </a:xfrm>
            <a:prstGeom prst="rect">
              <a:avLst/>
            </a:prstGeom>
          </p:spPr>
        </p:pic>
        <p:sp>
          <p:nvSpPr>
            <p:cNvPr id="43" name="Rectangle 42">
              <a:extLst>
                <a:ext uri="{FF2B5EF4-FFF2-40B4-BE49-F238E27FC236}">
                  <a16:creationId xmlns:a16="http://schemas.microsoft.com/office/drawing/2014/main" id="{224ED2E3-9A09-4880-A8DF-6990B9C409C5}"/>
                </a:ext>
              </a:extLst>
            </p:cNvPr>
            <p:cNvSpPr/>
            <p:nvPr/>
          </p:nvSpPr>
          <p:spPr bwMode="auto">
            <a:xfrm>
              <a:off x="8468449" y="3591976"/>
              <a:ext cx="1317763" cy="2107615"/>
            </a:xfrm>
            <a:prstGeom prst="rect">
              <a:avLst/>
            </a:prstGeom>
            <a:solidFill>
              <a:srgbClr val="FFFFFF"/>
            </a:solidFill>
            <a:ln w="3175" cap="flat" cmpd="sng" algn="ctr">
              <a:solidFill>
                <a:schemeClr val="bg1">
                  <a:lumMod val="75000"/>
                </a:schemeClr>
              </a:solidFill>
              <a:prstDash val="solid"/>
              <a:miter lim="800000"/>
              <a:headEnd type="none" w="med" len="med"/>
              <a:tailEnd type="none" w="med" len="med"/>
            </a:ln>
            <a:effectLst/>
          </p:spPr>
          <p:txBody>
            <a:bodyPr rot="0" spcFirstLastPara="0" vertOverflow="overflow" horzOverflow="overflow" vert="horz" wrap="square" lIns="182880" tIns="146304" rIns="91440" bIns="146304" numCol="1" spcCol="0" rtlCol="0" fromWordArt="0" anchor="b" anchorCtr="0" forceAA="0" compatLnSpc="1">
              <a:prstTxWarp prst="textNoShape">
                <a:avLst/>
              </a:prstTxWarp>
              <a:noAutofit/>
            </a:bodyPr>
            <a:lstStyle/>
            <a:p>
              <a:pPr marL="0" marR="0" lvl="0" indent="0" algn="l" defTabSz="932472" rtl="0" eaLnBrk="1" fontAlgn="base" latinLnBrk="0" hangingPunct="1">
                <a:lnSpc>
                  <a:spcPct val="90000"/>
                </a:lnSpc>
                <a:spcBef>
                  <a:spcPct val="0"/>
                </a:spcBef>
                <a:spcAft>
                  <a:spcPct val="0"/>
                </a:spcAft>
                <a:buClrTx/>
                <a:buSzTx/>
                <a:buFontTx/>
                <a:buNone/>
                <a:tabLst/>
                <a:defRPr/>
              </a:pPr>
              <a:r>
                <a:rPr kumimoji="0" lang="en-US" sz="1400" b="1" i="0" u="none" strike="noStrike" kern="0" cap="none" spc="0" normalizeH="0" baseline="0" noProof="0">
                  <a:ln>
                    <a:noFill/>
                  </a:ln>
                  <a:solidFill>
                    <a:srgbClr val="505050"/>
                  </a:solidFill>
                  <a:effectLst/>
                  <a:uLnTx/>
                  <a:uFillTx/>
                  <a:latin typeface="Segoe UI"/>
                  <a:ea typeface="Segoe UI" pitchFamily="34" charset="0"/>
                  <a:cs typeface="Segoe UI" pitchFamily="34" charset="0"/>
                </a:rPr>
                <a:t>Virtual machine </a:t>
              </a:r>
              <a:r>
                <a:rPr kumimoji="0" lang="en-US" sz="1400" b="0" i="0" u="none" strike="noStrike" kern="0" cap="none" spc="0" normalizeH="0" baseline="0" noProof="0">
                  <a:ln>
                    <a:noFill/>
                  </a:ln>
                  <a:solidFill>
                    <a:srgbClr val="505050"/>
                  </a:solidFill>
                  <a:effectLst/>
                  <a:uLnTx/>
                  <a:uFillTx/>
                  <a:latin typeface="Segoe UI"/>
                  <a:ea typeface="Segoe UI" pitchFamily="34" charset="0"/>
                  <a:cs typeface="Segoe UI" pitchFamily="34" charset="0"/>
                </a:rPr>
                <a:t>resource group</a:t>
              </a:r>
            </a:p>
          </p:txBody>
        </p:sp>
        <p:pic>
          <p:nvPicPr>
            <p:cNvPr id="44" name="Picture 43">
              <a:extLst>
                <a:ext uri="{FF2B5EF4-FFF2-40B4-BE49-F238E27FC236}">
                  <a16:creationId xmlns:a16="http://schemas.microsoft.com/office/drawing/2014/main" id="{348C082F-8D05-4AA6-B8CE-FDC0CE95BD8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29411" y="3726291"/>
              <a:ext cx="819606" cy="830759"/>
            </a:xfrm>
            <a:prstGeom prst="rect">
              <a:avLst/>
            </a:prstGeom>
          </p:spPr>
        </p:pic>
        <p:sp>
          <p:nvSpPr>
            <p:cNvPr id="47" name="Rectangle 46">
              <a:extLst>
                <a:ext uri="{FF2B5EF4-FFF2-40B4-BE49-F238E27FC236}">
                  <a16:creationId xmlns:a16="http://schemas.microsoft.com/office/drawing/2014/main" id="{4462B821-48A6-4216-86B4-E815748F1FAB}"/>
                </a:ext>
              </a:extLst>
            </p:cNvPr>
            <p:cNvSpPr/>
            <p:nvPr/>
          </p:nvSpPr>
          <p:spPr bwMode="auto">
            <a:xfrm>
              <a:off x="6509084" y="3591976"/>
              <a:ext cx="1317763" cy="2107615"/>
            </a:xfrm>
            <a:prstGeom prst="rect">
              <a:avLst/>
            </a:prstGeom>
            <a:solidFill>
              <a:srgbClr val="FFFFFF"/>
            </a:solidFill>
            <a:ln w="3175" cap="flat" cmpd="sng" algn="ctr">
              <a:solidFill>
                <a:schemeClr val="bg1">
                  <a:lumMod val="75000"/>
                </a:schemeClr>
              </a:solidFill>
              <a:prstDash val="solid"/>
              <a:miter lim="800000"/>
              <a:headEnd type="none" w="med" len="med"/>
              <a:tailEnd type="none" w="med" len="med"/>
            </a:ln>
            <a:effectLst/>
          </p:spPr>
          <p:txBody>
            <a:bodyPr rot="0" spcFirstLastPara="0" vertOverflow="overflow" horzOverflow="overflow" vert="horz" wrap="square" lIns="182880" tIns="146304" rIns="182880" bIns="146304" numCol="1" spcCol="0" rtlCol="0" fromWordArt="0" anchor="b" anchorCtr="0" forceAA="0" compatLnSpc="1">
              <a:prstTxWarp prst="textNoShape">
                <a:avLst/>
              </a:prstTxWarp>
              <a:noAutofit/>
            </a:bodyPr>
            <a:lstStyle/>
            <a:p>
              <a:pPr marL="0" marR="0" lvl="0" indent="0" algn="l" defTabSz="932472" rtl="0" eaLnBrk="1" fontAlgn="base" latinLnBrk="0" hangingPunct="1">
                <a:lnSpc>
                  <a:spcPct val="90000"/>
                </a:lnSpc>
                <a:spcBef>
                  <a:spcPct val="0"/>
                </a:spcBef>
                <a:spcAft>
                  <a:spcPct val="0"/>
                </a:spcAft>
                <a:buClrTx/>
                <a:buSzTx/>
                <a:buFontTx/>
                <a:buNone/>
                <a:tabLst/>
                <a:defRPr/>
              </a:pPr>
              <a:r>
                <a:rPr kumimoji="0" lang="en-US" sz="1400" b="1" i="0" u="none" strike="noStrike" kern="0" cap="none" spc="0" normalizeH="0" baseline="0" noProof="0">
                  <a:ln>
                    <a:noFill/>
                  </a:ln>
                  <a:solidFill>
                    <a:srgbClr val="505050"/>
                  </a:solidFill>
                  <a:effectLst/>
                  <a:uLnTx/>
                  <a:uFillTx/>
                  <a:latin typeface="Segoe UI"/>
                  <a:ea typeface="Segoe UI" pitchFamily="34" charset="0"/>
                  <a:cs typeface="Segoe UI" pitchFamily="34" charset="0"/>
                </a:rPr>
                <a:t>Web and DB </a:t>
              </a:r>
              <a:r>
                <a:rPr kumimoji="0" lang="en-US" sz="1400" b="0" i="0" u="none" strike="noStrike" kern="0" cap="none" spc="0" normalizeH="0" baseline="0" noProof="0">
                  <a:ln>
                    <a:noFill/>
                  </a:ln>
                  <a:solidFill>
                    <a:srgbClr val="505050"/>
                  </a:solidFill>
                  <a:effectLst/>
                  <a:uLnTx/>
                  <a:uFillTx/>
                  <a:latin typeface="Segoe UI"/>
                  <a:ea typeface="Segoe UI" pitchFamily="34" charset="0"/>
                  <a:cs typeface="Segoe UI" pitchFamily="34" charset="0"/>
                </a:rPr>
                <a:t>resource group</a:t>
              </a:r>
            </a:p>
          </p:txBody>
        </p:sp>
        <p:sp>
          <p:nvSpPr>
            <p:cNvPr id="48" name="Freeform 256">
              <a:extLst>
                <a:ext uri="{FF2B5EF4-FFF2-40B4-BE49-F238E27FC236}">
                  <a16:creationId xmlns:a16="http://schemas.microsoft.com/office/drawing/2014/main" id="{D138ECF2-659B-4571-8AA6-0BA92CC29902}"/>
                </a:ext>
              </a:extLst>
            </p:cNvPr>
            <p:cNvSpPr>
              <a:spLocks noEditPoints="1"/>
            </p:cNvSpPr>
            <p:nvPr/>
          </p:nvSpPr>
          <p:spPr bwMode="auto">
            <a:xfrm>
              <a:off x="6812125" y="3790309"/>
              <a:ext cx="735447" cy="723791"/>
            </a:xfrm>
            <a:custGeom>
              <a:avLst/>
              <a:gdLst>
                <a:gd name="T0" fmla="*/ 423 w 517"/>
                <a:gd name="T1" fmla="*/ 502 h 502"/>
                <a:gd name="T2" fmla="*/ 161 w 517"/>
                <a:gd name="T3" fmla="*/ 348 h 502"/>
                <a:gd name="T4" fmla="*/ 24 w 517"/>
                <a:gd name="T5" fmla="*/ 158 h 502"/>
                <a:gd name="T6" fmla="*/ 31 w 517"/>
                <a:gd name="T7" fmla="*/ 24 h 502"/>
                <a:gd name="T8" fmla="*/ 94 w 517"/>
                <a:gd name="T9" fmla="*/ 0 h 502"/>
                <a:gd name="T10" fmla="*/ 356 w 517"/>
                <a:gd name="T11" fmla="*/ 154 h 502"/>
                <a:gd name="T12" fmla="*/ 493 w 517"/>
                <a:gd name="T13" fmla="*/ 344 h 502"/>
                <a:gd name="T14" fmla="*/ 486 w 517"/>
                <a:gd name="T15" fmla="*/ 479 h 502"/>
                <a:gd name="T16" fmla="*/ 423 w 517"/>
                <a:gd name="T17" fmla="*/ 502 h 502"/>
                <a:gd name="T18" fmla="*/ 94 w 517"/>
                <a:gd name="T19" fmla="*/ 31 h 502"/>
                <a:gd name="T20" fmla="*/ 53 w 517"/>
                <a:gd name="T21" fmla="*/ 46 h 502"/>
                <a:gd name="T22" fmla="*/ 52 w 517"/>
                <a:gd name="T23" fmla="*/ 147 h 502"/>
                <a:gd name="T24" fmla="*/ 183 w 517"/>
                <a:gd name="T25" fmla="*/ 327 h 502"/>
                <a:gd name="T26" fmla="*/ 423 w 517"/>
                <a:gd name="T27" fmla="*/ 471 h 502"/>
                <a:gd name="T28" fmla="*/ 464 w 517"/>
                <a:gd name="T29" fmla="*/ 457 h 502"/>
                <a:gd name="T30" fmla="*/ 465 w 517"/>
                <a:gd name="T31" fmla="*/ 356 h 502"/>
                <a:gd name="T32" fmla="*/ 334 w 517"/>
                <a:gd name="T33" fmla="*/ 176 h 502"/>
                <a:gd name="T34" fmla="*/ 94 w 517"/>
                <a:gd name="T35" fmla="*/ 31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17" h="502">
                  <a:moveTo>
                    <a:pt x="423" y="502"/>
                  </a:moveTo>
                  <a:cubicBezTo>
                    <a:pt x="355" y="502"/>
                    <a:pt x="259" y="446"/>
                    <a:pt x="161" y="348"/>
                  </a:cubicBezTo>
                  <a:cubicBezTo>
                    <a:pt x="95" y="282"/>
                    <a:pt x="47" y="216"/>
                    <a:pt x="24" y="158"/>
                  </a:cubicBezTo>
                  <a:cubicBezTo>
                    <a:pt x="0" y="100"/>
                    <a:pt x="2" y="52"/>
                    <a:pt x="31" y="24"/>
                  </a:cubicBezTo>
                  <a:cubicBezTo>
                    <a:pt x="46" y="8"/>
                    <a:pt x="68" y="0"/>
                    <a:pt x="94" y="0"/>
                  </a:cubicBezTo>
                  <a:cubicBezTo>
                    <a:pt x="162" y="0"/>
                    <a:pt x="258" y="56"/>
                    <a:pt x="356" y="154"/>
                  </a:cubicBezTo>
                  <a:cubicBezTo>
                    <a:pt x="422" y="221"/>
                    <a:pt x="470" y="286"/>
                    <a:pt x="493" y="344"/>
                  </a:cubicBezTo>
                  <a:cubicBezTo>
                    <a:pt x="517" y="402"/>
                    <a:pt x="515" y="450"/>
                    <a:pt x="486" y="479"/>
                  </a:cubicBezTo>
                  <a:cubicBezTo>
                    <a:pt x="471" y="494"/>
                    <a:pt x="449" y="502"/>
                    <a:pt x="423" y="502"/>
                  </a:cubicBezTo>
                  <a:close/>
                  <a:moveTo>
                    <a:pt x="94" y="31"/>
                  </a:moveTo>
                  <a:cubicBezTo>
                    <a:pt x="76" y="31"/>
                    <a:pt x="62" y="36"/>
                    <a:pt x="53" y="46"/>
                  </a:cubicBezTo>
                  <a:cubicBezTo>
                    <a:pt x="34" y="65"/>
                    <a:pt x="33" y="101"/>
                    <a:pt x="52" y="147"/>
                  </a:cubicBezTo>
                  <a:cubicBezTo>
                    <a:pt x="74" y="201"/>
                    <a:pt x="119" y="263"/>
                    <a:pt x="183" y="327"/>
                  </a:cubicBezTo>
                  <a:cubicBezTo>
                    <a:pt x="274" y="417"/>
                    <a:pt x="364" y="471"/>
                    <a:pt x="423" y="471"/>
                  </a:cubicBezTo>
                  <a:cubicBezTo>
                    <a:pt x="441" y="471"/>
                    <a:pt x="455" y="467"/>
                    <a:pt x="464" y="457"/>
                  </a:cubicBezTo>
                  <a:cubicBezTo>
                    <a:pt x="483" y="438"/>
                    <a:pt x="484" y="402"/>
                    <a:pt x="465" y="356"/>
                  </a:cubicBezTo>
                  <a:cubicBezTo>
                    <a:pt x="443" y="302"/>
                    <a:pt x="398" y="240"/>
                    <a:pt x="334" y="176"/>
                  </a:cubicBezTo>
                  <a:cubicBezTo>
                    <a:pt x="243" y="85"/>
                    <a:pt x="153" y="31"/>
                    <a:pt x="94" y="31"/>
                  </a:cubicBezTo>
                  <a:close/>
                </a:path>
              </a:pathLst>
            </a:custGeom>
            <a:solidFill>
              <a:srgbClr val="D8D9D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49" name="Freeform 257">
              <a:extLst>
                <a:ext uri="{FF2B5EF4-FFF2-40B4-BE49-F238E27FC236}">
                  <a16:creationId xmlns:a16="http://schemas.microsoft.com/office/drawing/2014/main" id="{A98F4A3F-CE50-480A-90FF-C0C555ABA31C}"/>
                </a:ext>
              </a:extLst>
            </p:cNvPr>
            <p:cNvSpPr>
              <a:spLocks noEditPoints="1"/>
            </p:cNvSpPr>
            <p:nvPr/>
          </p:nvSpPr>
          <p:spPr bwMode="auto">
            <a:xfrm>
              <a:off x="6812125" y="3790309"/>
              <a:ext cx="735447" cy="723791"/>
            </a:xfrm>
            <a:custGeom>
              <a:avLst/>
              <a:gdLst>
                <a:gd name="T0" fmla="*/ 94 w 517"/>
                <a:gd name="T1" fmla="*/ 502 h 502"/>
                <a:gd name="T2" fmla="*/ 31 w 517"/>
                <a:gd name="T3" fmla="*/ 479 h 502"/>
                <a:gd name="T4" fmla="*/ 24 w 517"/>
                <a:gd name="T5" fmla="*/ 344 h 502"/>
                <a:gd name="T6" fmla="*/ 161 w 517"/>
                <a:gd name="T7" fmla="*/ 154 h 502"/>
                <a:gd name="T8" fmla="*/ 423 w 517"/>
                <a:gd name="T9" fmla="*/ 0 h 502"/>
                <a:gd name="T10" fmla="*/ 486 w 517"/>
                <a:gd name="T11" fmla="*/ 24 h 502"/>
                <a:gd name="T12" fmla="*/ 493 w 517"/>
                <a:gd name="T13" fmla="*/ 158 h 502"/>
                <a:gd name="T14" fmla="*/ 356 w 517"/>
                <a:gd name="T15" fmla="*/ 348 h 502"/>
                <a:gd name="T16" fmla="*/ 94 w 517"/>
                <a:gd name="T17" fmla="*/ 502 h 502"/>
                <a:gd name="T18" fmla="*/ 423 w 517"/>
                <a:gd name="T19" fmla="*/ 31 h 502"/>
                <a:gd name="T20" fmla="*/ 183 w 517"/>
                <a:gd name="T21" fmla="*/ 176 h 502"/>
                <a:gd name="T22" fmla="*/ 52 w 517"/>
                <a:gd name="T23" fmla="*/ 356 h 502"/>
                <a:gd name="T24" fmla="*/ 53 w 517"/>
                <a:gd name="T25" fmla="*/ 457 h 502"/>
                <a:gd name="T26" fmla="*/ 94 w 517"/>
                <a:gd name="T27" fmla="*/ 471 h 502"/>
                <a:gd name="T28" fmla="*/ 334 w 517"/>
                <a:gd name="T29" fmla="*/ 327 h 502"/>
                <a:gd name="T30" fmla="*/ 465 w 517"/>
                <a:gd name="T31" fmla="*/ 147 h 502"/>
                <a:gd name="T32" fmla="*/ 464 w 517"/>
                <a:gd name="T33" fmla="*/ 46 h 502"/>
                <a:gd name="T34" fmla="*/ 423 w 517"/>
                <a:gd name="T35" fmla="*/ 31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17" h="502">
                  <a:moveTo>
                    <a:pt x="94" y="502"/>
                  </a:moveTo>
                  <a:cubicBezTo>
                    <a:pt x="68" y="502"/>
                    <a:pt x="46" y="494"/>
                    <a:pt x="31" y="479"/>
                  </a:cubicBezTo>
                  <a:cubicBezTo>
                    <a:pt x="2" y="450"/>
                    <a:pt x="0" y="402"/>
                    <a:pt x="24" y="344"/>
                  </a:cubicBezTo>
                  <a:cubicBezTo>
                    <a:pt x="47" y="286"/>
                    <a:pt x="95" y="221"/>
                    <a:pt x="161" y="154"/>
                  </a:cubicBezTo>
                  <a:cubicBezTo>
                    <a:pt x="259" y="56"/>
                    <a:pt x="355" y="0"/>
                    <a:pt x="423" y="0"/>
                  </a:cubicBezTo>
                  <a:cubicBezTo>
                    <a:pt x="449" y="0"/>
                    <a:pt x="471" y="8"/>
                    <a:pt x="486" y="24"/>
                  </a:cubicBezTo>
                  <a:cubicBezTo>
                    <a:pt x="515" y="52"/>
                    <a:pt x="517" y="100"/>
                    <a:pt x="493" y="158"/>
                  </a:cubicBezTo>
                  <a:cubicBezTo>
                    <a:pt x="470" y="216"/>
                    <a:pt x="422" y="282"/>
                    <a:pt x="356" y="348"/>
                  </a:cubicBezTo>
                  <a:cubicBezTo>
                    <a:pt x="258" y="446"/>
                    <a:pt x="162" y="502"/>
                    <a:pt x="94" y="502"/>
                  </a:cubicBezTo>
                  <a:close/>
                  <a:moveTo>
                    <a:pt x="423" y="31"/>
                  </a:moveTo>
                  <a:cubicBezTo>
                    <a:pt x="364" y="31"/>
                    <a:pt x="274" y="85"/>
                    <a:pt x="183" y="176"/>
                  </a:cubicBezTo>
                  <a:cubicBezTo>
                    <a:pt x="119" y="240"/>
                    <a:pt x="74" y="302"/>
                    <a:pt x="52" y="356"/>
                  </a:cubicBezTo>
                  <a:cubicBezTo>
                    <a:pt x="33" y="402"/>
                    <a:pt x="34" y="438"/>
                    <a:pt x="53" y="457"/>
                  </a:cubicBezTo>
                  <a:cubicBezTo>
                    <a:pt x="62" y="467"/>
                    <a:pt x="76" y="471"/>
                    <a:pt x="94" y="471"/>
                  </a:cubicBezTo>
                  <a:cubicBezTo>
                    <a:pt x="153" y="471"/>
                    <a:pt x="243" y="417"/>
                    <a:pt x="334" y="327"/>
                  </a:cubicBezTo>
                  <a:cubicBezTo>
                    <a:pt x="398" y="263"/>
                    <a:pt x="443" y="201"/>
                    <a:pt x="465" y="147"/>
                  </a:cubicBezTo>
                  <a:cubicBezTo>
                    <a:pt x="484" y="101"/>
                    <a:pt x="483" y="65"/>
                    <a:pt x="464" y="46"/>
                  </a:cubicBezTo>
                  <a:cubicBezTo>
                    <a:pt x="455" y="36"/>
                    <a:pt x="441" y="31"/>
                    <a:pt x="423" y="31"/>
                  </a:cubicBezTo>
                  <a:close/>
                </a:path>
              </a:pathLst>
            </a:custGeom>
            <a:solidFill>
              <a:srgbClr val="98999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pic>
          <p:nvPicPr>
            <p:cNvPr id="50" name="Picture 49">
              <a:extLst>
                <a:ext uri="{FF2B5EF4-FFF2-40B4-BE49-F238E27FC236}">
                  <a16:creationId xmlns:a16="http://schemas.microsoft.com/office/drawing/2014/main" id="{4C5681D0-3D50-4966-942E-93D797E1971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54984" y="4027569"/>
              <a:ext cx="229579" cy="235958"/>
            </a:xfrm>
            <a:prstGeom prst="rect">
              <a:avLst/>
            </a:prstGeom>
          </p:spPr>
        </p:pic>
      </p:grpSp>
      <p:sp>
        <p:nvSpPr>
          <p:cNvPr id="5" name="Footer Placeholder 1">
            <a:extLst>
              <a:ext uri="{FF2B5EF4-FFF2-40B4-BE49-F238E27FC236}">
                <a16:creationId xmlns:a16="http://schemas.microsoft.com/office/drawing/2014/main" id="{BAB9D31E-7B43-4304-A89A-89AFAD0C74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94113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Azure Resource Manager</a:t>
            </a:r>
          </a:p>
        </p:txBody>
      </p:sp>
      <p:pic>
        <p:nvPicPr>
          <p:cNvPr id="3" name="Picture 2" descr="Resource Manager request model">
            <a:extLst>
              <a:ext uri="{FF2B5EF4-FFF2-40B4-BE49-F238E27FC236}">
                <a16:creationId xmlns:a16="http://schemas.microsoft.com/office/drawing/2014/main" id="{5254E02D-4590-4CE5-B9AA-6DB1E37AEC5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8268" y="1426690"/>
            <a:ext cx="7608779" cy="4004620"/>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5"/>
          <p:cNvSpPr>
            <a:spLocks noGrp="1"/>
          </p:cNvSpPr>
          <p:nvPr>
            <p:ph sz="quarter" idx="10"/>
          </p:nvPr>
        </p:nvSpPr>
        <p:spPr>
          <a:xfrm>
            <a:off x="8219767" y="1818856"/>
            <a:ext cx="3883742" cy="2410244"/>
          </a:xfrm>
        </p:spPr>
        <p:txBody>
          <a:bodyPr/>
          <a:lstStyle/>
          <a:p>
            <a:r>
              <a:rPr lang="en-US" dirty="0">
                <a:latin typeface="+mn-lt"/>
              </a:rPr>
              <a:t>The </a:t>
            </a:r>
            <a:r>
              <a:rPr lang="en-US" b="1" dirty="0">
                <a:latin typeface="+mn-lt"/>
              </a:rPr>
              <a:t>Azure Resource Manager (ARM) </a:t>
            </a:r>
            <a:r>
              <a:rPr lang="en-US" dirty="0">
                <a:latin typeface="+mn-lt"/>
              </a:rPr>
              <a:t>provides a management layer that enables you to create, update, and delete resources in your Azure subscription.</a:t>
            </a:r>
          </a:p>
        </p:txBody>
      </p:sp>
      <p:sp>
        <p:nvSpPr>
          <p:cNvPr id="2" name="Footer Placeholder 1">
            <a:extLst>
              <a:ext uri="{FF2B5EF4-FFF2-40B4-BE49-F238E27FC236}">
                <a16:creationId xmlns:a16="http://schemas.microsoft.com/office/drawing/2014/main" id="{150D22A2-AC6A-4254-BB57-F0E78E9809E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45069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Azure Subscriptions</a:t>
            </a:r>
          </a:p>
        </p:txBody>
      </p:sp>
      <p:sp>
        <p:nvSpPr>
          <p:cNvPr id="6" name="Text Placeholder 5"/>
          <p:cNvSpPr>
            <a:spLocks noGrp="1"/>
          </p:cNvSpPr>
          <p:nvPr>
            <p:ph sz="quarter" idx="10"/>
          </p:nvPr>
        </p:nvSpPr>
        <p:spPr>
          <a:xfrm>
            <a:off x="303287" y="1440862"/>
            <a:ext cx="6441141" cy="3395801"/>
          </a:xfrm>
        </p:spPr>
        <p:txBody>
          <a:bodyPr/>
          <a:lstStyle/>
          <a:p>
            <a:r>
              <a:rPr lang="en-IE" dirty="0">
                <a:latin typeface="+mn-lt"/>
              </a:rPr>
              <a:t>An Azure subscription provides you with authenticated and authorized access to Azure accounts.</a:t>
            </a:r>
          </a:p>
          <a:p>
            <a:pPr marL="457200" indent="-457200">
              <a:buFont typeface="Arial" panose="020B0604020202020204" pitchFamily="34" charset="0"/>
              <a:buChar char="•"/>
            </a:pPr>
            <a:r>
              <a:rPr lang="en-IE" b="1" dirty="0">
                <a:latin typeface="+mj-lt"/>
              </a:rPr>
              <a:t>Billing boundary:</a:t>
            </a:r>
            <a:r>
              <a:rPr lang="en-IE" dirty="0">
                <a:latin typeface="+mj-lt"/>
              </a:rPr>
              <a:t> </a:t>
            </a:r>
            <a:r>
              <a:rPr lang="en-US" dirty="0">
                <a:latin typeface="+mn-lt"/>
              </a:rPr>
              <a:t>generate separate billing reports and invoices for each subscription.</a:t>
            </a:r>
            <a:endParaRPr lang="en-IE" dirty="0">
              <a:latin typeface="+mn-lt"/>
            </a:endParaRPr>
          </a:p>
          <a:p>
            <a:pPr marL="457200" indent="-457200">
              <a:buFont typeface="Arial" panose="020B0604020202020204" pitchFamily="34" charset="0"/>
              <a:buChar char="•"/>
            </a:pPr>
            <a:r>
              <a:rPr lang="en-IE" b="1" dirty="0">
                <a:latin typeface="+mj-lt"/>
              </a:rPr>
              <a:t>Access control boundary:</a:t>
            </a:r>
            <a:r>
              <a:rPr lang="en-IE" dirty="0">
                <a:latin typeface="+mj-lt"/>
              </a:rPr>
              <a:t> </a:t>
            </a:r>
            <a:r>
              <a:rPr lang="en-US" dirty="0">
                <a:latin typeface="+mn-lt"/>
              </a:rPr>
              <a:t>manage and control access to the resources that users can provision with specific subscriptions.</a:t>
            </a:r>
            <a:endParaRPr lang="en-IE" dirty="0">
              <a:latin typeface="+mn-lt"/>
            </a:endParaRPr>
          </a:p>
        </p:txBody>
      </p:sp>
      <p:pic>
        <p:nvPicPr>
          <p:cNvPr id="2050" name="Picture 2" descr="Azure subscriptions are using authentication and authorization to access Azure accounts.">
            <a:extLst>
              <a:ext uri="{FF2B5EF4-FFF2-40B4-BE49-F238E27FC236}">
                <a16:creationId xmlns:a16="http://schemas.microsoft.com/office/drawing/2014/main" id="{C969DF39-E758-4DFC-8030-0DD803DAE7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4428" y="813039"/>
            <a:ext cx="5271408" cy="2168669"/>
          </a:xfrm>
          <a:prstGeom prst="rect">
            <a:avLst/>
          </a:prstGeom>
          <a:noFill/>
          <a:extLst>
            <a:ext uri="{909E8E84-426E-40DD-AFC4-6F175D3DCCD1}">
              <a14:hiddenFill xmlns:a14="http://schemas.microsoft.com/office/drawing/2010/main">
                <a:solidFill>
                  <a:srgbClr val="FFFFFF"/>
                </a:solidFill>
              </a14:hiddenFill>
            </a:ext>
          </a:extLst>
        </p:spPr>
      </p:pic>
      <p:sp>
        <p:nvSpPr>
          <p:cNvPr id="2" name="Freeform: Shape 1">
            <a:extLst>
              <a:ext uri="{FF2B5EF4-FFF2-40B4-BE49-F238E27FC236}">
                <a16:creationId xmlns:a16="http://schemas.microsoft.com/office/drawing/2014/main" id="{6245D8C8-A5B2-4A27-9362-7451956B9688}"/>
              </a:ext>
              <a:ext uri="{C183D7F6-B498-43B3-948B-1728B52AA6E4}">
                <adec:decorative xmlns:adec="http://schemas.microsoft.com/office/drawing/2017/decorative" val="1"/>
              </a:ext>
            </a:extLst>
          </p:cNvPr>
          <p:cNvSpPr/>
          <p:nvPr/>
        </p:nvSpPr>
        <p:spPr bwMode="auto">
          <a:xfrm>
            <a:off x="7569636" y="3058374"/>
            <a:ext cx="3561999"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pic>
        <p:nvPicPr>
          <p:cNvPr id="3074" name="Picture 2" descr="Flowchart style diagram showing an example of setting up a billing structure where different groups like marketing or development have their own Azure Subscription, that rolls up into a larger company paid Azure billing account.">
            <a:extLst>
              <a:ext uri="{FF2B5EF4-FFF2-40B4-BE49-F238E27FC236}">
                <a16:creationId xmlns:a16="http://schemas.microsoft.com/office/drawing/2014/main" id="{BB6F14C8-7966-4A94-BADE-49B1D22326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23993" y="3135041"/>
            <a:ext cx="5112277" cy="2259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6989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US" dirty="0">
                <a:cs typeface="Segoe UI"/>
              </a:rPr>
              <a:t>Walkthrough – Explore the Azure Portal</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9630" y="1602502"/>
            <a:ext cx="5677358" cy="3652282"/>
          </a:xfrm>
        </p:spPr>
        <p:txBody>
          <a:bodyPr/>
          <a:lstStyle/>
          <a:p>
            <a:r>
              <a:rPr lang="en-US" dirty="0">
                <a:cs typeface="Segoe UI Semilight"/>
              </a:rPr>
              <a:t>Launch the Azure Portal and have a look at the common components used everyday building cloud solutions</a:t>
            </a:r>
            <a:endParaRPr lang="en-US" dirty="0"/>
          </a:p>
          <a:p>
            <a:endParaRPr lang="en-US" dirty="0">
              <a:latin typeface="+mn-lt"/>
              <a:cs typeface="Segoe UI Semilight"/>
            </a:endParaRPr>
          </a:p>
          <a:p>
            <a:pPr marL="457200" indent="-457200">
              <a:buFont typeface="+mj-lt"/>
              <a:buAutoNum type="arabicPeriod"/>
            </a:pPr>
            <a:r>
              <a:rPr lang="en-US" dirty="0">
                <a:latin typeface="+mn-lt"/>
                <a:cs typeface="Segoe UI Semilight"/>
              </a:rPr>
              <a:t>Connect to https://portal.azure.com</a:t>
            </a:r>
          </a:p>
          <a:p>
            <a:pPr marL="457200" indent="-457200">
              <a:buFont typeface="+mj-lt"/>
              <a:buAutoNum type="arabicPeriod"/>
            </a:pPr>
            <a:r>
              <a:rPr lang="en-US" dirty="0">
                <a:latin typeface="+mn-lt"/>
                <a:cs typeface="Segoe UI Semilight"/>
              </a:rPr>
              <a:t>Explore the home screen.</a:t>
            </a:r>
          </a:p>
          <a:p>
            <a:pPr marL="457200" indent="-457200">
              <a:buFont typeface="+mj-lt"/>
              <a:buAutoNum type="arabicPeriod"/>
            </a:pPr>
            <a:r>
              <a:rPr lang="en-US" dirty="0">
                <a:latin typeface="+mn-lt"/>
                <a:cs typeface="Segoe UI Semilight"/>
              </a:rPr>
              <a:t>Find “All Services” and see what is available.</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7439025" y="1447034"/>
            <a:ext cx="3762375" cy="3963931"/>
          </a:xfrm>
          <a:prstGeom prst="rect">
            <a:avLst/>
          </a:prstGeom>
        </p:spPr>
      </p:pic>
    </p:spTree>
    <p:extLst>
      <p:ext uri="{BB962C8B-B14F-4D97-AF65-F5344CB8AC3E}">
        <p14:creationId xmlns:p14="http://schemas.microsoft.com/office/powerpoint/2010/main" val="946239430"/>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Management Groups</a:t>
            </a:r>
          </a:p>
        </p:txBody>
      </p:sp>
      <p:sp>
        <p:nvSpPr>
          <p:cNvPr id="6" name="Text Placeholder 5"/>
          <p:cNvSpPr>
            <a:spLocks noGrp="1"/>
          </p:cNvSpPr>
          <p:nvPr>
            <p:ph sz="quarter" idx="10"/>
          </p:nvPr>
        </p:nvSpPr>
        <p:spPr>
          <a:xfrm>
            <a:off x="418643" y="1719867"/>
            <a:ext cx="5636587" cy="4021614"/>
          </a:xfrm>
        </p:spPr>
        <p:txBody>
          <a:bodyPr/>
          <a:lstStyle/>
          <a:p>
            <a:pPr marL="342900" indent="-342900">
              <a:buFont typeface="Arial" panose="020B0604020202020204" pitchFamily="34" charset="0"/>
              <a:buChar char="•"/>
            </a:pPr>
            <a:r>
              <a:rPr lang="en-US" dirty="0">
                <a:latin typeface="+mn-lt"/>
              </a:rPr>
              <a:t>Management groups can include multiple Azure subscriptions.</a:t>
            </a:r>
          </a:p>
          <a:p>
            <a:pPr marL="342900" indent="-342900">
              <a:buFont typeface="Arial" panose="020B0604020202020204" pitchFamily="34" charset="0"/>
              <a:buChar char="•"/>
            </a:pPr>
            <a:r>
              <a:rPr lang="en-US" dirty="0">
                <a:latin typeface="+mn-lt"/>
              </a:rPr>
              <a:t>Subscriptions inherit conditions applied to the management group.</a:t>
            </a:r>
          </a:p>
          <a:p>
            <a:pPr marL="342900" indent="-342900">
              <a:buFont typeface="Arial" panose="020B0604020202020204" pitchFamily="34" charset="0"/>
              <a:buChar char="•"/>
            </a:pPr>
            <a:r>
              <a:rPr lang="en-US" dirty="0">
                <a:latin typeface="+mn-lt"/>
              </a:rPr>
              <a:t>10,000 management groups can be supported in a single directory.</a:t>
            </a:r>
          </a:p>
          <a:p>
            <a:pPr marL="342900" indent="-342900">
              <a:buFont typeface="Arial" panose="020B0604020202020204" pitchFamily="34" charset="0"/>
              <a:buChar char="•"/>
            </a:pPr>
            <a:r>
              <a:rPr lang="en-US" dirty="0">
                <a:latin typeface="+mn-lt"/>
              </a:rPr>
              <a:t>A management group tree can support up to six levels of depth.</a:t>
            </a:r>
          </a:p>
          <a:p>
            <a:endParaRPr lang="en-US" dirty="0">
              <a:latin typeface="+mn-lt"/>
            </a:endParaRPr>
          </a:p>
        </p:txBody>
      </p:sp>
      <p:pic>
        <p:nvPicPr>
          <p:cNvPr id="1026" name="Picture 2" descr="See the source image">
            <a:extLst>
              <a:ext uri="{FF2B5EF4-FFF2-40B4-BE49-F238E27FC236}">
                <a16:creationId xmlns:a16="http://schemas.microsoft.com/office/drawing/2014/main" id="{7643F234-CC3B-4AB0-A706-FA91996680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4690" y="1953086"/>
            <a:ext cx="4124325" cy="267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610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F388A-DA23-47B5-B1B4-5AA1C4F44269}"/>
              </a:ext>
            </a:extLst>
          </p:cNvPr>
          <p:cNvSpPr>
            <a:spLocks noGrp="1"/>
          </p:cNvSpPr>
          <p:nvPr>
            <p:ph type="title"/>
          </p:nvPr>
        </p:nvSpPr>
        <p:spPr/>
        <p:txBody>
          <a:bodyPr/>
          <a:lstStyle/>
          <a:p>
            <a:r>
              <a:rPr lang="en-US" dirty="0">
                <a:cs typeface="Segoe UI"/>
              </a:rPr>
              <a:t>Core Azure workload products</a:t>
            </a:r>
            <a:endParaRPr lang="en-US" dirty="0"/>
          </a:p>
        </p:txBody>
      </p:sp>
      <p:pic>
        <p:nvPicPr>
          <p:cNvPr id="5" name="Graphic 4" descr="Blockchain">
            <a:extLst>
              <a:ext uri="{FF2B5EF4-FFF2-40B4-BE49-F238E27FC236}">
                <a16:creationId xmlns:a16="http://schemas.microsoft.com/office/drawing/2014/main" id="{A7A056C9-D569-4189-8279-4A9B8253459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22308" y="2772696"/>
            <a:ext cx="1312607" cy="1312607"/>
          </a:xfrm>
          <a:prstGeom prst="rect">
            <a:avLst/>
          </a:prstGeom>
        </p:spPr>
      </p:pic>
    </p:spTree>
    <p:extLst>
      <p:ext uri="{BB962C8B-B14F-4D97-AF65-F5344CB8AC3E}">
        <p14:creationId xmlns:p14="http://schemas.microsoft.com/office/powerpoint/2010/main" val="4018983957"/>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C057F-1C10-4D43-8012-FA6F2681FD72}"/>
              </a:ext>
            </a:extLst>
          </p:cNvPr>
          <p:cNvSpPr>
            <a:spLocks noGrp="1"/>
          </p:cNvSpPr>
          <p:nvPr>
            <p:ph type="title"/>
          </p:nvPr>
        </p:nvSpPr>
        <p:spPr/>
        <p:txBody>
          <a:bodyPr/>
          <a:lstStyle/>
          <a:p>
            <a:r>
              <a:rPr lang="en-US" dirty="0">
                <a:cs typeface="Segoe UI"/>
              </a:rPr>
              <a:t>Core Azure Workloads - Objective Domain</a:t>
            </a:r>
          </a:p>
        </p:txBody>
      </p:sp>
      <p:sp>
        <p:nvSpPr>
          <p:cNvPr id="7" name="Text Placeholder 6">
            <a:extLst>
              <a:ext uri="{FF2B5EF4-FFF2-40B4-BE49-F238E27FC236}">
                <a16:creationId xmlns:a16="http://schemas.microsoft.com/office/drawing/2014/main" id="{2BBF596B-22F0-49C1-B3AD-1604FFC45F77}"/>
              </a:ext>
            </a:extLst>
          </p:cNvPr>
          <p:cNvSpPr>
            <a:spLocks noGrp="1"/>
          </p:cNvSpPr>
          <p:nvPr>
            <p:ph sz="quarter" idx="10"/>
          </p:nvPr>
        </p:nvSpPr>
        <p:spPr>
          <a:xfrm>
            <a:off x="425594" y="1419911"/>
            <a:ext cx="11340811" cy="3595856"/>
          </a:xfrm>
        </p:spPr>
        <p:txBody>
          <a:bodyPr vert="horz" wrap="square" lIns="0" tIns="0" rIns="0" bIns="0" rtlCol="0" anchor="t">
            <a:spAutoFit/>
          </a:bodyPr>
          <a:lstStyle/>
          <a:p>
            <a:r>
              <a:rPr lang="en-US" sz="2400" dirty="0">
                <a:latin typeface="+mj-lt"/>
                <a:cs typeface="Segoe UI Semilight"/>
              </a:rPr>
              <a:t>Describe the benefits and usage of:</a:t>
            </a:r>
          </a:p>
          <a:p>
            <a:pPr marL="457200" indent="-457200">
              <a:buFont typeface="Arial" panose="020B0604020202020204" pitchFamily="34" charset="0"/>
              <a:buChar char="•"/>
            </a:pPr>
            <a:r>
              <a:rPr lang="en-US" sz="2400" dirty="0">
                <a:latin typeface="+mn-lt"/>
                <a:cs typeface="Segoe UI Semilight"/>
              </a:rPr>
              <a:t>Virtual Machines, Azure App Services, Azure Container Instances (ACI), Azure Kubernetes Service (AKS), and Azure Virtual Desktop</a:t>
            </a:r>
          </a:p>
          <a:p>
            <a:pPr marL="457200" indent="-457200">
              <a:buFont typeface="Arial" panose="020B0604020202020204" pitchFamily="34" charset="0"/>
              <a:buChar char="•"/>
            </a:pPr>
            <a:r>
              <a:rPr lang="en-US" sz="2400" dirty="0">
                <a:latin typeface="+mn-lt"/>
                <a:cs typeface="Segoe UI Semilight"/>
              </a:rPr>
              <a:t>Virtual Networks, VPN Gateway, Virtual Network peering, and ExpressRoute</a:t>
            </a:r>
          </a:p>
          <a:p>
            <a:pPr marL="457200" indent="-457200">
              <a:buFont typeface="Arial" panose="020B0604020202020204" pitchFamily="34" charset="0"/>
              <a:buChar char="•"/>
            </a:pPr>
            <a:r>
              <a:rPr lang="en-US" sz="2400" dirty="0">
                <a:latin typeface="+mn-lt"/>
                <a:cs typeface="Segoe UI Semilight"/>
              </a:rPr>
              <a:t>Container (Blob) Storage, Disk Storage, File Storage, and storage tiers</a:t>
            </a:r>
          </a:p>
          <a:p>
            <a:pPr marL="457200" indent="-457200">
              <a:buFont typeface="Arial" panose="020B0604020202020204" pitchFamily="34" charset="0"/>
              <a:buChar char="•"/>
            </a:pPr>
            <a:r>
              <a:rPr lang="en-US" sz="2400" dirty="0">
                <a:latin typeface="+mn-lt"/>
                <a:cs typeface="Segoe UI Semilight"/>
              </a:rPr>
              <a:t>Cosmos DB, Azure SQL Database, Azure Database for MySQL, Azure Database for PostgreSQL, and SQL Managed Instance</a:t>
            </a:r>
          </a:p>
          <a:p>
            <a:pPr marL="457200" indent="-457200">
              <a:buFont typeface="Arial" panose="020B0604020202020204" pitchFamily="34" charset="0"/>
              <a:buChar char="•"/>
            </a:pPr>
            <a:r>
              <a:rPr lang="en-US" sz="2400" dirty="0">
                <a:latin typeface="+mn-lt"/>
                <a:cs typeface="Segoe UI Semilight"/>
              </a:rPr>
              <a:t>Azure Marketplace</a:t>
            </a:r>
          </a:p>
        </p:txBody>
      </p:sp>
    </p:spTree>
    <p:extLst>
      <p:ext uri="{BB962C8B-B14F-4D97-AF65-F5344CB8AC3E}">
        <p14:creationId xmlns:p14="http://schemas.microsoft.com/office/powerpoint/2010/main" val="3030545498"/>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6D27E-F58A-4B20-B941-5EC56B66F1D1}"/>
              </a:ext>
            </a:extLst>
          </p:cNvPr>
          <p:cNvSpPr>
            <a:spLocks noGrp="1"/>
          </p:cNvSpPr>
          <p:nvPr>
            <p:ph type="title"/>
          </p:nvPr>
        </p:nvSpPr>
        <p:spPr/>
        <p:txBody>
          <a:bodyPr/>
          <a:lstStyle/>
          <a:p>
            <a:r>
              <a:rPr lang="en-US" dirty="0"/>
              <a:t>Azure compute services</a:t>
            </a:r>
          </a:p>
        </p:txBody>
      </p:sp>
      <p:sp>
        <p:nvSpPr>
          <p:cNvPr id="21" name="Content Placeholder 20">
            <a:extLst>
              <a:ext uri="{FF2B5EF4-FFF2-40B4-BE49-F238E27FC236}">
                <a16:creationId xmlns:a16="http://schemas.microsoft.com/office/drawing/2014/main" id="{B640ED0B-E66F-468C-A8E2-E10C9FEDF3DF}"/>
              </a:ext>
            </a:extLst>
          </p:cNvPr>
          <p:cNvSpPr>
            <a:spLocks noGrp="1"/>
          </p:cNvSpPr>
          <p:nvPr>
            <p:ph sz="quarter" idx="10"/>
          </p:nvPr>
        </p:nvSpPr>
        <p:spPr>
          <a:xfrm>
            <a:off x="419100" y="1456897"/>
            <a:ext cx="11340811" cy="923330"/>
          </a:xfrm>
        </p:spPr>
        <p:txBody>
          <a:bodyPr/>
          <a:lstStyle/>
          <a:p>
            <a:r>
              <a:rPr lang="en-US" dirty="0">
                <a:latin typeface="+mn-lt"/>
              </a:rPr>
              <a:t>Azure </a:t>
            </a:r>
            <a:r>
              <a:rPr lang="en-US" b="1" dirty="0">
                <a:latin typeface="+mn-lt"/>
              </a:rPr>
              <a:t>compute</a:t>
            </a:r>
            <a:r>
              <a:rPr lang="en-US" dirty="0">
                <a:latin typeface="+mn-lt"/>
              </a:rPr>
              <a:t> is an on-demand computing service that provides computing resources such as disks, processors, memory, networking, and operating systems.</a:t>
            </a:r>
          </a:p>
        </p:txBody>
      </p:sp>
      <p:grpSp>
        <p:nvGrpSpPr>
          <p:cNvPr id="29" name="Group 28" descr="Group of 5 icons representing different on-demand compute resource like Virtual Machines, App Service, Containers, Azure Kubernetes Service, and Windows Virtual Desktop.">
            <a:extLst>
              <a:ext uri="{FF2B5EF4-FFF2-40B4-BE49-F238E27FC236}">
                <a16:creationId xmlns:a16="http://schemas.microsoft.com/office/drawing/2014/main" id="{EC9A2C1F-3853-44D8-A5C8-B5AD096B16D8}"/>
              </a:ext>
            </a:extLst>
          </p:cNvPr>
          <p:cNvGrpSpPr/>
          <p:nvPr/>
        </p:nvGrpSpPr>
        <p:grpSpPr>
          <a:xfrm>
            <a:off x="101941" y="3177242"/>
            <a:ext cx="11988117" cy="2379968"/>
            <a:chOff x="69927" y="3491749"/>
            <a:chExt cx="11988117" cy="2379968"/>
          </a:xfrm>
        </p:grpSpPr>
        <p:pic>
          <p:nvPicPr>
            <p:cNvPr id="11" name="Graphic 10">
              <a:extLst>
                <a:ext uri="{FF2B5EF4-FFF2-40B4-BE49-F238E27FC236}">
                  <a16:creationId xmlns:a16="http://schemas.microsoft.com/office/drawing/2014/main" id="{7E99825D-055E-421A-A609-57CA734EA4B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1219" y="3491749"/>
              <a:ext cx="1508960" cy="1508959"/>
            </a:xfrm>
            <a:prstGeom prst="rect">
              <a:avLst/>
            </a:prstGeom>
          </p:spPr>
        </p:pic>
        <p:sp>
          <p:nvSpPr>
            <p:cNvPr id="12" name="TextBox 11">
              <a:extLst>
                <a:ext uri="{FF2B5EF4-FFF2-40B4-BE49-F238E27FC236}">
                  <a16:creationId xmlns:a16="http://schemas.microsoft.com/office/drawing/2014/main" id="{09C215C7-3F79-4615-A31C-DEF0E0B0C008}"/>
                </a:ext>
              </a:extLst>
            </p:cNvPr>
            <p:cNvSpPr txBox="1"/>
            <p:nvPr/>
          </p:nvSpPr>
          <p:spPr>
            <a:xfrm>
              <a:off x="69927" y="5000709"/>
              <a:ext cx="2272907" cy="707075"/>
            </a:xfrm>
            <a:prstGeom prst="rect">
              <a:avLst/>
            </a:prstGeom>
            <a:noFill/>
          </p:spPr>
          <p:txBody>
            <a:bodyPr wrap="square" lIns="182880" tIns="146304" rIns="182880" bIns="146304" rtlCol="0">
              <a:spAutoFit/>
            </a:bodyPr>
            <a:lstStyle/>
            <a:p>
              <a:pPr algn="ctr">
                <a:lnSpc>
                  <a:spcPct val="90000"/>
                </a:lnSpc>
                <a:spcAft>
                  <a:spcPts val="600"/>
                </a:spcAft>
              </a:pPr>
              <a:r>
                <a:rPr lang="en-US" sz="1800" dirty="0">
                  <a:gradFill>
                    <a:gsLst>
                      <a:gs pos="2917">
                        <a:schemeClr val="tx1"/>
                      </a:gs>
                      <a:gs pos="30000">
                        <a:schemeClr val="tx1"/>
                      </a:gs>
                    </a:gsLst>
                    <a:lin ang="5400000" scaled="0"/>
                  </a:gradFill>
                </a:rPr>
                <a:t>Virtual </a:t>
              </a:r>
            </a:p>
            <a:p>
              <a:pPr algn="ctr">
                <a:lnSpc>
                  <a:spcPct val="90000"/>
                </a:lnSpc>
                <a:spcAft>
                  <a:spcPts val="600"/>
                </a:spcAft>
              </a:pPr>
              <a:r>
                <a:rPr lang="en-US" sz="1800" dirty="0">
                  <a:gradFill>
                    <a:gsLst>
                      <a:gs pos="2917">
                        <a:schemeClr val="tx1"/>
                      </a:gs>
                      <a:gs pos="30000">
                        <a:schemeClr val="tx1"/>
                      </a:gs>
                    </a:gsLst>
                    <a:lin ang="5400000" scaled="0"/>
                  </a:gradFill>
                </a:rPr>
                <a:t>Machines</a:t>
              </a:r>
            </a:p>
          </p:txBody>
        </p:sp>
        <p:pic>
          <p:nvPicPr>
            <p:cNvPr id="7" name="Graphic 6">
              <a:extLst>
                <a:ext uri="{FF2B5EF4-FFF2-40B4-BE49-F238E27FC236}">
                  <a16:creationId xmlns:a16="http://schemas.microsoft.com/office/drawing/2014/main" id="{8A4C6A50-9F4A-47D9-8109-8064E999342E}"/>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2879681" y="3497958"/>
              <a:ext cx="1508960" cy="1508960"/>
            </a:xfrm>
            <a:prstGeom prst="rect">
              <a:avLst/>
            </a:prstGeom>
          </p:spPr>
        </p:pic>
        <p:sp>
          <p:nvSpPr>
            <p:cNvPr id="13" name="TextBox 12">
              <a:extLst>
                <a:ext uri="{FF2B5EF4-FFF2-40B4-BE49-F238E27FC236}">
                  <a16:creationId xmlns:a16="http://schemas.microsoft.com/office/drawing/2014/main" id="{A7233128-8059-42A1-812B-E52181FF1EF3}"/>
                </a:ext>
              </a:extLst>
            </p:cNvPr>
            <p:cNvSpPr txBox="1"/>
            <p:nvPr/>
          </p:nvSpPr>
          <p:spPr>
            <a:xfrm>
              <a:off x="2497707" y="5000709"/>
              <a:ext cx="2274270" cy="871008"/>
            </a:xfrm>
            <a:prstGeom prst="rect">
              <a:avLst/>
            </a:prstGeom>
            <a:noFill/>
          </p:spPr>
          <p:txBody>
            <a:bodyPr wrap="square" lIns="182880" tIns="146304" rIns="182880" bIns="146304" rtlCol="0">
              <a:spAutoFit/>
            </a:bodyPr>
            <a:lstStyle/>
            <a:p>
              <a:pPr algn="ctr">
                <a:lnSpc>
                  <a:spcPct val="90000"/>
                </a:lnSpc>
                <a:spcAft>
                  <a:spcPts val="600"/>
                </a:spcAft>
              </a:pPr>
              <a:r>
                <a:rPr lang="en-US" sz="1800" dirty="0">
                  <a:gradFill>
                    <a:gsLst>
                      <a:gs pos="2917">
                        <a:schemeClr val="tx1"/>
                      </a:gs>
                      <a:gs pos="30000">
                        <a:schemeClr val="tx1"/>
                      </a:gs>
                    </a:gsLst>
                    <a:lin ang="5400000" scaled="0"/>
                  </a:gradFill>
                </a:rPr>
                <a:t>App </a:t>
              </a:r>
            </a:p>
            <a:p>
              <a:pPr algn="ctr">
                <a:lnSpc>
                  <a:spcPct val="90000"/>
                </a:lnSpc>
                <a:spcAft>
                  <a:spcPts val="600"/>
                </a:spcAft>
              </a:pPr>
              <a:r>
                <a:rPr lang="en-US" sz="1800" dirty="0">
                  <a:gradFill>
                    <a:gsLst>
                      <a:gs pos="2917">
                        <a:schemeClr val="tx1"/>
                      </a:gs>
                      <a:gs pos="30000">
                        <a:schemeClr val="tx1"/>
                      </a:gs>
                    </a:gsLst>
                    <a:lin ang="5400000" scaled="0"/>
                  </a:gradFill>
                </a:rPr>
                <a:t>Services</a:t>
              </a:r>
            </a:p>
          </p:txBody>
        </p:sp>
        <p:pic>
          <p:nvPicPr>
            <p:cNvPr id="9" name="Graphic 8">
              <a:extLst>
                <a:ext uri="{FF2B5EF4-FFF2-40B4-BE49-F238E27FC236}">
                  <a16:creationId xmlns:a16="http://schemas.microsoft.com/office/drawing/2014/main" id="{6DFB4A3E-1D70-43C4-A64E-3AE96B51E4F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38648" y="3491749"/>
              <a:ext cx="1508960" cy="1508960"/>
            </a:xfrm>
            <a:prstGeom prst="rect">
              <a:avLst/>
            </a:prstGeom>
          </p:spPr>
        </p:pic>
        <p:sp>
          <p:nvSpPr>
            <p:cNvPr id="14" name="TextBox 13">
              <a:extLst>
                <a:ext uri="{FF2B5EF4-FFF2-40B4-BE49-F238E27FC236}">
                  <a16:creationId xmlns:a16="http://schemas.microsoft.com/office/drawing/2014/main" id="{24A8DE95-589F-4D10-AE5B-6AEF0A4E3F83}"/>
                </a:ext>
              </a:extLst>
            </p:cNvPr>
            <p:cNvSpPr txBox="1"/>
            <p:nvPr/>
          </p:nvSpPr>
          <p:spPr>
            <a:xfrm>
              <a:off x="7355993" y="5000709"/>
              <a:ext cx="2274270" cy="644613"/>
            </a:xfrm>
            <a:prstGeom prst="rect">
              <a:avLst/>
            </a:prstGeom>
            <a:noFill/>
          </p:spPr>
          <p:txBody>
            <a:bodyPr wrap="square" lIns="182880" tIns="146304" rIns="182880" bIns="146304" rtlCol="0">
              <a:spAutoFit/>
            </a:bodyPr>
            <a:lstStyle/>
            <a:p>
              <a:pPr algn="ctr">
                <a:lnSpc>
                  <a:spcPct val="90000"/>
                </a:lnSpc>
                <a:spcAft>
                  <a:spcPts val="600"/>
                </a:spcAft>
              </a:pPr>
              <a:r>
                <a:rPr lang="en-US" sz="1800" dirty="0">
                  <a:gradFill>
                    <a:gsLst>
                      <a:gs pos="2917">
                        <a:schemeClr val="tx1"/>
                      </a:gs>
                      <a:gs pos="30000">
                        <a:schemeClr val="tx1"/>
                      </a:gs>
                    </a:gsLst>
                    <a:lin ang="5400000" scaled="0"/>
                  </a:gradFill>
                </a:rPr>
                <a:t>Azure Kubernetes Services (AKS)</a:t>
              </a:r>
            </a:p>
          </p:txBody>
        </p:sp>
        <p:pic>
          <p:nvPicPr>
            <p:cNvPr id="5" name="Graphic 4">
              <a:extLst>
                <a:ext uri="{FF2B5EF4-FFF2-40B4-BE49-F238E27FC236}">
                  <a16:creationId xmlns:a16="http://schemas.microsoft.com/office/drawing/2014/main" id="{722E562B-C4A2-4B55-9A3B-B8E7B3420A98}"/>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165067" y="3491749"/>
              <a:ext cx="1508960" cy="1508960"/>
            </a:xfrm>
            <a:prstGeom prst="rect">
              <a:avLst/>
            </a:prstGeom>
          </p:spPr>
        </p:pic>
        <p:sp>
          <p:nvSpPr>
            <p:cNvPr id="15" name="TextBox 14">
              <a:extLst>
                <a:ext uri="{FF2B5EF4-FFF2-40B4-BE49-F238E27FC236}">
                  <a16:creationId xmlns:a16="http://schemas.microsoft.com/office/drawing/2014/main" id="{C03EFE29-B17F-4773-B9CD-70D9177E81FB}"/>
                </a:ext>
              </a:extLst>
            </p:cNvPr>
            <p:cNvSpPr txBox="1"/>
            <p:nvPr/>
          </p:nvSpPr>
          <p:spPr>
            <a:xfrm>
              <a:off x="9785137" y="5000709"/>
              <a:ext cx="2272907" cy="794064"/>
            </a:xfrm>
            <a:prstGeom prst="rect">
              <a:avLst/>
            </a:prstGeom>
            <a:noFill/>
          </p:spPr>
          <p:txBody>
            <a:bodyPr wrap="square" lIns="182880" tIns="146304" rIns="182880" bIns="146304" rtlCol="0" anchor="t">
              <a:spAutoFit/>
            </a:bodyPr>
            <a:lstStyle/>
            <a:p>
              <a:pPr algn="ctr">
                <a:lnSpc>
                  <a:spcPct val="90000"/>
                </a:lnSpc>
                <a:spcAft>
                  <a:spcPts val="600"/>
                </a:spcAft>
              </a:pPr>
              <a:r>
                <a:rPr lang="en-US" sz="1800" dirty="0">
                  <a:gradFill>
                    <a:gsLst>
                      <a:gs pos="2917">
                        <a:schemeClr val="tx1"/>
                      </a:gs>
                      <a:gs pos="30000">
                        <a:schemeClr val="tx1"/>
                      </a:gs>
                    </a:gsLst>
                    <a:lin ang="5400000" scaled="0"/>
                  </a:gradFill>
                </a:rPr>
                <a:t>Azure Virtual Desktop</a:t>
              </a:r>
            </a:p>
          </p:txBody>
        </p:sp>
        <p:pic>
          <p:nvPicPr>
            <p:cNvPr id="24" name="Graphic 23">
              <a:extLst>
                <a:ext uri="{FF2B5EF4-FFF2-40B4-BE49-F238E27FC236}">
                  <a16:creationId xmlns:a16="http://schemas.microsoft.com/office/drawing/2014/main" id="{43EBD658-A0FF-45C1-B796-1D233D15F00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308143" y="3491749"/>
              <a:ext cx="1508960" cy="1508960"/>
            </a:xfrm>
            <a:prstGeom prst="rect">
              <a:avLst/>
            </a:prstGeom>
          </p:spPr>
        </p:pic>
        <p:sp>
          <p:nvSpPr>
            <p:cNvPr id="28" name="TextBox 27">
              <a:extLst>
                <a:ext uri="{FF2B5EF4-FFF2-40B4-BE49-F238E27FC236}">
                  <a16:creationId xmlns:a16="http://schemas.microsoft.com/office/drawing/2014/main" id="{FB20D3E5-220E-4E29-A87B-5AD608C8F82E}"/>
                </a:ext>
              </a:extLst>
            </p:cNvPr>
            <p:cNvSpPr txBox="1"/>
            <p:nvPr/>
          </p:nvSpPr>
          <p:spPr>
            <a:xfrm>
              <a:off x="4926850" y="5000709"/>
              <a:ext cx="2274270" cy="794064"/>
            </a:xfrm>
            <a:prstGeom prst="rect">
              <a:avLst/>
            </a:prstGeom>
            <a:noFill/>
          </p:spPr>
          <p:txBody>
            <a:bodyPr wrap="square" lIns="182880" tIns="146304" rIns="182880" bIns="146304" rtlCol="0">
              <a:spAutoFit/>
            </a:bodyPr>
            <a:lstStyle/>
            <a:p>
              <a:pPr algn="ctr">
                <a:lnSpc>
                  <a:spcPct val="90000"/>
                </a:lnSpc>
                <a:spcAft>
                  <a:spcPts val="600"/>
                </a:spcAft>
              </a:pPr>
              <a:r>
                <a:rPr lang="en-US" sz="1800" dirty="0">
                  <a:gradFill>
                    <a:gsLst>
                      <a:gs pos="2917">
                        <a:schemeClr val="tx1"/>
                      </a:gs>
                      <a:gs pos="30000">
                        <a:schemeClr val="tx1"/>
                      </a:gs>
                    </a:gsLst>
                    <a:lin ang="5400000" scaled="0"/>
                  </a:gradFill>
                </a:rPr>
                <a:t>Container Instances</a:t>
              </a:r>
            </a:p>
          </p:txBody>
        </p:sp>
      </p:grpSp>
    </p:spTree>
    <p:extLst>
      <p:ext uri="{BB962C8B-B14F-4D97-AF65-F5344CB8AC3E}">
        <p14:creationId xmlns:p14="http://schemas.microsoft.com/office/powerpoint/2010/main" val="1375726647"/>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virtual machines</a:t>
            </a:r>
            <a:endParaRPr lang="en-US" dirty="0"/>
          </a:p>
        </p:txBody>
      </p:sp>
      <p:sp>
        <p:nvSpPr>
          <p:cNvPr id="3" name="Text Placeholder 2">
            <a:extLst>
              <a:ext uri="{FF2B5EF4-FFF2-40B4-BE49-F238E27FC236}">
                <a16:creationId xmlns:a16="http://schemas.microsoft.com/office/drawing/2014/main" id="{1D0D85DA-5CB1-4943-9233-88059DFF0FF1}"/>
              </a:ext>
            </a:extLst>
          </p:cNvPr>
          <p:cNvSpPr>
            <a:spLocks noGrp="1"/>
          </p:cNvSpPr>
          <p:nvPr>
            <p:ph sz="quarter" idx="10"/>
          </p:nvPr>
        </p:nvSpPr>
        <p:spPr>
          <a:xfrm>
            <a:off x="418643" y="1595443"/>
            <a:ext cx="7090064" cy="3277820"/>
          </a:xfrm>
        </p:spPr>
        <p:txBody>
          <a:bodyPr vert="horz" wrap="square" lIns="0" tIns="0" rIns="0" bIns="0" rtlCol="0" anchor="t">
            <a:spAutoFit/>
          </a:bodyPr>
          <a:lstStyle/>
          <a:p>
            <a:pPr>
              <a:spcBef>
                <a:spcPts val="0"/>
              </a:spcBef>
              <a:spcAft>
                <a:spcPts val="1800"/>
              </a:spcAft>
            </a:pPr>
            <a:r>
              <a:rPr lang="en-IE" dirty="0">
                <a:latin typeface="+mn-lt"/>
                <a:cs typeface="Segoe UI Semilight"/>
              </a:rPr>
              <a:t>Azure</a:t>
            </a:r>
            <a:r>
              <a:rPr lang="en-IE" b="1" dirty="0">
                <a:latin typeface="+mn-lt"/>
                <a:cs typeface="Segoe UI Semilight"/>
              </a:rPr>
              <a:t> Virtual Machines (VM)</a:t>
            </a:r>
            <a:r>
              <a:rPr lang="en-IE" dirty="0">
                <a:latin typeface="+mn-lt"/>
                <a:cs typeface="Segoe UI Semilight"/>
              </a:rPr>
              <a:t> </a:t>
            </a:r>
            <a:r>
              <a:rPr lang="en-IE" dirty="0">
                <a:cs typeface="Segoe UI Semilight"/>
              </a:rPr>
              <a:t>are </a:t>
            </a:r>
            <a:r>
              <a:rPr lang="en-IE" dirty="0">
                <a:latin typeface="+mn-lt"/>
                <a:cs typeface="Segoe UI Semilight"/>
              </a:rPr>
              <a:t>software emulations of physical computers. </a:t>
            </a:r>
          </a:p>
          <a:p>
            <a:pPr marL="342900" indent="-342900">
              <a:spcBef>
                <a:spcPts val="0"/>
              </a:spcBef>
              <a:spcAft>
                <a:spcPts val="1800"/>
              </a:spcAft>
              <a:buFont typeface="Arial" panose="020B0604020202020204" pitchFamily="34" charset="0"/>
              <a:buChar char="•"/>
            </a:pPr>
            <a:r>
              <a:rPr lang="en-IE" dirty="0">
                <a:latin typeface="+mn-lt"/>
                <a:cs typeface="Segoe UI Semilight"/>
              </a:rPr>
              <a:t>Includes virtual processor, memory, storage, and networking. </a:t>
            </a:r>
          </a:p>
          <a:p>
            <a:pPr marL="342900" indent="-342900">
              <a:spcBef>
                <a:spcPts val="0"/>
              </a:spcBef>
              <a:spcAft>
                <a:spcPts val="1800"/>
              </a:spcAft>
              <a:buFont typeface="Arial" panose="020B0604020202020204" pitchFamily="34" charset="0"/>
              <a:buChar char="•"/>
            </a:pPr>
            <a:r>
              <a:rPr lang="en-IE" dirty="0">
                <a:cs typeface="Segoe UI Semilight"/>
              </a:rPr>
              <a:t>IaaS offering that provides total control and customization. </a:t>
            </a:r>
          </a:p>
          <a:p>
            <a:pPr marL="342900" indent="-342900">
              <a:spcBef>
                <a:spcPts val="0"/>
              </a:spcBef>
              <a:spcAft>
                <a:spcPts val="1800"/>
              </a:spcAft>
              <a:buFont typeface="Arial" panose="020B0604020202020204" pitchFamily="34" charset="0"/>
              <a:buChar char="•"/>
            </a:pPr>
            <a:endParaRPr lang="en-IE" dirty="0">
              <a:cs typeface="Segoe UI Semilight"/>
            </a:endParaRPr>
          </a:p>
        </p:txBody>
      </p:sp>
      <p:pic>
        <p:nvPicPr>
          <p:cNvPr id="7" name="Graphic 6">
            <a:extLst>
              <a:ext uri="{FF2B5EF4-FFF2-40B4-BE49-F238E27FC236}">
                <a16:creationId xmlns:a16="http://schemas.microsoft.com/office/drawing/2014/main" id="{28563136-AE71-4BE5-9B15-BD8066D524F1}"/>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22888" y="1595443"/>
            <a:ext cx="3392057" cy="3392057"/>
          </a:xfrm>
          <a:prstGeom prst="rect">
            <a:avLst/>
          </a:prstGeom>
        </p:spPr>
      </p:pic>
      <p:sp>
        <p:nvSpPr>
          <p:cNvPr id="4" name="Footer Placeholder 1">
            <a:extLst>
              <a:ext uri="{FF2B5EF4-FFF2-40B4-BE49-F238E27FC236}">
                <a16:creationId xmlns:a16="http://schemas.microsoft.com/office/drawing/2014/main" id="{387E4514-B0FC-4095-9DEC-60D36769182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360663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App Services</a:t>
            </a:r>
            <a:endParaRPr lang="en-US" dirty="0"/>
          </a:p>
        </p:txBody>
      </p:sp>
      <p:pic>
        <p:nvPicPr>
          <p:cNvPr id="7" name="Graphic 6" descr="The Azure App Service icon - cloud shape surrounded by several example apps.">
            <a:extLst>
              <a:ext uri="{FF2B5EF4-FFF2-40B4-BE49-F238E27FC236}">
                <a16:creationId xmlns:a16="http://schemas.microsoft.com/office/drawing/2014/main" id="{28563136-AE71-4BE5-9B15-BD8066D524F1}"/>
              </a:ext>
            </a:extLst>
          </p:cNvPr>
          <p:cNvPicPr>
            <a:picLocks noChangeAspect="1"/>
          </p:cNvPicPr>
          <p:nvPr/>
        </p:nvPicPr>
        <p:blipFill>
          <a:blip r:embed="rId3"/>
          <a:srcRect/>
          <a:stretch/>
        </p:blipFill>
        <p:spPr>
          <a:xfrm>
            <a:off x="418643" y="1674428"/>
            <a:ext cx="2825439" cy="2698453"/>
          </a:xfrm>
          <a:prstGeom prst="rect">
            <a:avLst/>
          </a:prstGeom>
        </p:spPr>
      </p:pic>
      <p:sp>
        <p:nvSpPr>
          <p:cNvPr id="3" name="Text Placeholder 2">
            <a:extLst>
              <a:ext uri="{FF2B5EF4-FFF2-40B4-BE49-F238E27FC236}">
                <a16:creationId xmlns:a16="http://schemas.microsoft.com/office/drawing/2014/main" id="{1D0D85DA-5CB1-4943-9233-88059DFF0FF1}"/>
              </a:ext>
            </a:extLst>
          </p:cNvPr>
          <p:cNvSpPr>
            <a:spLocks noGrp="1"/>
          </p:cNvSpPr>
          <p:nvPr>
            <p:ph sz="quarter" idx="10"/>
          </p:nvPr>
        </p:nvSpPr>
        <p:spPr>
          <a:xfrm>
            <a:off x="3558589" y="1674428"/>
            <a:ext cx="7840686" cy="2908489"/>
          </a:xfrm>
        </p:spPr>
        <p:txBody>
          <a:bodyPr vert="horz" wrap="square" lIns="0" tIns="0" rIns="0" bIns="0" rtlCol="0" anchor="t">
            <a:spAutoFit/>
          </a:bodyPr>
          <a:lstStyle/>
          <a:p>
            <a:pPr>
              <a:spcBef>
                <a:spcPts val="0"/>
              </a:spcBef>
              <a:spcAft>
                <a:spcPts val="1800"/>
              </a:spcAft>
            </a:pPr>
            <a:r>
              <a:rPr lang="en-IE" dirty="0">
                <a:latin typeface="+mn-lt"/>
                <a:cs typeface="Segoe UI Semilight"/>
              </a:rPr>
              <a:t>Azure</a:t>
            </a:r>
            <a:r>
              <a:rPr lang="en-IE" b="1" dirty="0">
                <a:latin typeface="+mn-lt"/>
                <a:cs typeface="Segoe UI Semilight"/>
              </a:rPr>
              <a:t> App Services </a:t>
            </a:r>
            <a:r>
              <a:rPr lang="en-IE" dirty="0">
                <a:latin typeface="+mn-lt"/>
                <a:cs typeface="Segoe UI Semilight"/>
              </a:rPr>
              <a:t>is a fully managed platform to build, deploy, and scale web apps and APIs quickly. </a:t>
            </a:r>
          </a:p>
          <a:p>
            <a:pPr marL="342900" indent="-342900">
              <a:spcBef>
                <a:spcPts val="0"/>
              </a:spcBef>
              <a:spcAft>
                <a:spcPts val="1800"/>
              </a:spcAft>
              <a:buFont typeface="Arial" panose="020B0604020202020204" pitchFamily="34" charset="0"/>
              <a:buChar char="•"/>
            </a:pPr>
            <a:r>
              <a:rPr lang="en-IE" dirty="0">
                <a:latin typeface="+mn-lt"/>
                <a:cs typeface="Segoe UI Semilight"/>
              </a:rPr>
              <a:t>Works with .</a:t>
            </a:r>
            <a:r>
              <a:rPr lang="en-IE" dirty="0">
                <a:cs typeface="Segoe UI Semilight"/>
              </a:rPr>
              <a:t>NET</a:t>
            </a:r>
            <a:r>
              <a:rPr lang="en-IE" dirty="0">
                <a:latin typeface="+mn-lt"/>
                <a:cs typeface="Segoe UI Semilight"/>
              </a:rPr>
              <a:t>, .</a:t>
            </a:r>
            <a:r>
              <a:rPr lang="en-IE" dirty="0">
                <a:cs typeface="Segoe UI Semilight"/>
              </a:rPr>
              <a:t>NET</a:t>
            </a:r>
            <a:r>
              <a:rPr lang="en-IE" dirty="0">
                <a:latin typeface="+mn-lt"/>
                <a:cs typeface="Segoe UI Semilight"/>
              </a:rPr>
              <a:t> Core, Node.js, Java, </a:t>
            </a:r>
            <a:r>
              <a:rPr lang="en-IE" dirty="0">
                <a:cs typeface="Segoe UI Semilight"/>
              </a:rPr>
              <a:t>Python</a:t>
            </a:r>
            <a:r>
              <a:rPr lang="en-IE" dirty="0">
                <a:latin typeface="+mn-lt"/>
                <a:cs typeface="Segoe UI Semilight"/>
              </a:rPr>
              <a:t>, or php.</a:t>
            </a:r>
          </a:p>
          <a:p>
            <a:pPr marL="342900" indent="-342900">
              <a:spcBef>
                <a:spcPts val="0"/>
              </a:spcBef>
              <a:spcAft>
                <a:spcPts val="1800"/>
              </a:spcAft>
              <a:buFont typeface="Arial" panose="020B0604020202020204" pitchFamily="34" charset="0"/>
              <a:buChar char="•"/>
            </a:pPr>
            <a:r>
              <a:rPr lang="en-IE" dirty="0">
                <a:cs typeface="Segoe UI Semilight"/>
              </a:rPr>
              <a:t>PaaS offering with enterprise-grade performance, security, and compliance requirements. </a:t>
            </a:r>
          </a:p>
          <a:p>
            <a:pPr marL="342900" indent="-342900">
              <a:spcBef>
                <a:spcPts val="0"/>
              </a:spcBef>
              <a:spcAft>
                <a:spcPts val="1800"/>
              </a:spcAft>
              <a:buFont typeface="Arial" panose="020B0604020202020204" pitchFamily="34" charset="0"/>
              <a:buChar char="•"/>
            </a:pPr>
            <a:endParaRPr lang="en-IE" dirty="0">
              <a:cs typeface="Segoe UI Semilight"/>
            </a:endParaRPr>
          </a:p>
        </p:txBody>
      </p:sp>
      <p:sp>
        <p:nvSpPr>
          <p:cNvPr id="2" name="Footer Placeholder 1">
            <a:extLst>
              <a:ext uri="{FF2B5EF4-FFF2-40B4-BE49-F238E27FC236}">
                <a16:creationId xmlns:a16="http://schemas.microsoft.com/office/drawing/2014/main" id="{5123E88A-F94C-488C-AB35-B5C239CE131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331153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Container Services</a:t>
            </a:r>
          </a:p>
        </p:txBody>
      </p:sp>
      <p:sp>
        <p:nvSpPr>
          <p:cNvPr id="6" name="Text Placeholder 5"/>
          <p:cNvSpPr>
            <a:spLocks noGrp="1"/>
          </p:cNvSpPr>
          <p:nvPr>
            <p:ph sz="quarter" idx="10"/>
          </p:nvPr>
        </p:nvSpPr>
        <p:spPr>
          <a:xfrm>
            <a:off x="418643" y="1277599"/>
            <a:ext cx="11340811" cy="923330"/>
          </a:xfrm>
        </p:spPr>
        <p:txBody>
          <a:bodyPr/>
          <a:lstStyle/>
          <a:p>
            <a:r>
              <a:rPr lang="en-IE" dirty="0"/>
              <a:t>Azure </a:t>
            </a:r>
            <a:r>
              <a:rPr lang="en-IE" b="1" dirty="0"/>
              <a:t>Containers</a:t>
            </a:r>
            <a:r>
              <a:rPr lang="en-IE" dirty="0"/>
              <a:t> are a light-weight, virtualized environment that does not require operating system management, and can respond to changes on demand. </a:t>
            </a:r>
          </a:p>
        </p:txBody>
      </p:sp>
      <p:grpSp>
        <p:nvGrpSpPr>
          <p:cNvPr id="13" name="Group 12" descr="Azure Container Instances icon.  A shipping container with an arrow showing it moved into the cloud.">
            <a:extLst>
              <a:ext uri="{FF2B5EF4-FFF2-40B4-BE49-F238E27FC236}">
                <a16:creationId xmlns:a16="http://schemas.microsoft.com/office/drawing/2014/main" id="{28508756-63D6-48F0-B569-3B60FB5E66DF}"/>
              </a:ext>
            </a:extLst>
          </p:cNvPr>
          <p:cNvGrpSpPr/>
          <p:nvPr/>
        </p:nvGrpSpPr>
        <p:grpSpPr>
          <a:xfrm>
            <a:off x="473880" y="2779196"/>
            <a:ext cx="11001661" cy="1107996"/>
            <a:chOff x="473880" y="2941121"/>
            <a:chExt cx="11001661" cy="1107996"/>
          </a:xfrm>
        </p:grpSpPr>
        <p:sp>
          <p:nvSpPr>
            <p:cNvPr id="4" name="Text Placeholder 5">
              <a:extLst>
                <a:ext uri="{FF2B5EF4-FFF2-40B4-BE49-F238E27FC236}">
                  <a16:creationId xmlns:a16="http://schemas.microsoft.com/office/drawing/2014/main" id="{CC3EB775-F83E-4AAC-8717-BFDED75EB77C}"/>
                </a:ext>
              </a:extLst>
            </p:cNvPr>
            <p:cNvSpPr txBox="1">
              <a:spLocks/>
            </p:cNvSpPr>
            <p:nvPr/>
          </p:nvSpPr>
          <p:spPr>
            <a:xfrm>
              <a:off x="1830969" y="2941121"/>
              <a:ext cx="9644572" cy="11079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gradFill>
                    <a:gsLst>
                      <a:gs pos="1250">
                        <a:schemeClr val="tx1"/>
                      </a:gs>
                      <a:gs pos="100000">
                        <a:schemeClr val="tx1"/>
                      </a:gs>
                    </a:gsLst>
                    <a:lin ang="5400000" scaled="0"/>
                  </a:gra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gradFill>
                    <a:gsLst>
                      <a:gs pos="1250">
                        <a:schemeClr val="tx1"/>
                      </a:gs>
                      <a:gs pos="100000">
                        <a:schemeClr val="tx1"/>
                      </a:gs>
                    </a:gsLst>
                    <a:lin ang="5400000" scaled="0"/>
                  </a:gradFill>
                  <a:latin typeface="+mn-lt"/>
                  <a:ea typeface="+mn-ea"/>
                  <a:cs typeface="+mn-cs"/>
                </a:defRPr>
              </a:lvl3pPr>
              <a:lvl4pPr marL="685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4pPr>
              <a:lvl5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IE" sz="2400" b="1" dirty="0">
                  <a:latin typeface="+mn-lt"/>
                  <a:cs typeface="Segoe UI Semilight"/>
                </a:rPr>
                <a:t>Azure Container Instances</a:t>
              </a:r>
              <a:r>
                <a:rPr lang="en-IE" sz="2400" dirty="0">
                  <a:latin typeface="+mn-lt"/>
                  <a:cs typeface="Segoe UI Semilight"/>
                </a:rPr>
                <a:t>: a PaaS offering that runs a container in Azure without the need to manage a virtual machine or additional services.</a:t>
              </a:r>
            </a:p>
          </p:txBody>
        </p:sp>
        <p:pic>
          <p:nvPicPr>
            <p:cNvPr id="7" name="Picture 6">
              <a:extLst>
                <a:ext uri="{FF2B5EF4-FFF2-40B4-BE49-F238E27FC236}">
                  <a16:creationId xmlns:a16="http://schemas.microsoft.com/office/drawing/2014/main" id="{72F1312C-D804-4C7C-8E8F-4840032DE05E}"/>
                </a:ext>
                <a:ext uri="{C183D7F6-B498-43B3-948B-1728B52AA6E4}">
                  <adec:decorative xmlns:adec="http://schemas.microsoft.com/office/drawing/2017/decorative" val="0"/>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473880" y="2947487"/>
              <a:ext cx="1095264" cy="1095264"/>
            </a:xfrm>
            <a:prstGeom prst="rect">
              <a:avLst/>
            </a:prstGeom>
          </p:spPr>
        </p:pic>
      </p:grpSp>
      <p:grpSp>
        <p:nvGrpSpPr>
          <p:cNvPr id="11" name="Group 10" descr="Azure Kubernetes Service icon.  It is a set of shipping containers being centrally managed.">
            <a:extLst>
              <a:ext uri="{FF2B5EF4-FFF2-40B4-BE49-F238E27FC236}">
                <a16:creationId xmlns:a16="http://schemas.microsoft.com/office/drawing/2014/main" id="{347A7735-766D-49BB-A02D-769B24B99483}"/>
              </a:ext>
            </a:extLst>
          </p:cNvPr>
          <p:cNvGrpSpPr/>
          <p:nvPr/>
        </p:nvGrpSpPr>
        <p:grpSpPr>
          <a:xfrm>
            <a:off x="473880" y="4415615"/>
            <a:ext cx="11001661" cy="1095264"/>
            <a:chOff x="473880" y="4577540"/>
            <a:chExt cx="11001661" cy="1095264"/>
          </a:xfrm>
        </p:grpSpPr>
        <p:pic>
          <p:nvPicPr>
            <p:cNvPr id="5" name="Picture 4">
              <a:extLst>
                <a:ext uri="{FF2B5EF4-FFF2-40B4-BE49-F238E27FC236}">
                  <a16:creationId xmlns:a16="http://schemas.microsoft.com/office/drawing/2014/main" id="{F129C648-7909-405C-94F8-94833DAF97CE}"/>
                </a:ext>
                <a:ext uri="{C183D7F6-B498-43B3-948B-1728B52AA6E4}">
                  <adec:decorative xmlns:adec="http://schemas.microsoft.com/office/drawing/2017/decorative" val="0"/>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473880" y="4577540"/>
              <a:ext cx="1095264" cy="1095264"/>
            </a:xfrm>
            <a:prstGeom prst="rect">
              <a:avLst/>
            </a:prstGeom>
          </p:spPr>
        </p:pic>
        <p:sp>
          <p:nvSpPr>
            <p:cNvPr id="12" name="Text Placeholder 5">
              <a:extLst>
                <a:ext uri="{FF2B5EF4-FFF2-40B4-BE49-F238E27FC236}">
                  <a16:creationId xmlns:a16="http://schemas.microsoft.com/office/drawing/2014/main" id="{B3C8FD62-5CAF-4032-9B81-6C6BFC22DDD5}"/>
                </a:ext>
              </a:extLst>
            </p:cNvPr>
            <p:cNvSpPr txBox="1">
              <a:spLocks/>
            </p:cNvSpPr>
            <p:nvPr/>
          </p:nvSpPr>
          <p:spPr>
            <a:xfrm>
              <a:off x="1830969" y="4755840"/>
              <a:ext cx="9644572" cy="738664"/>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gradFill>
                    <a:gsLst>
                      <a:gs pos="1250">
                        <a:schemeClr val="tx1"/>
                      </a:gs>
                      <a:gs pos="100000">
                        <a:schemeClr val="tx1"/>
                      </a:gs>
                    </a:gsLst>
                    <a:lin ang="5400000" scaled="0"/>
                  </a:gra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gradFill>
                    <a:gsLst>
                      <a:gs pos="1250">
                        <a:schemeClr val="tx1"/>
                      </a:gs>
                      <a:gs pos="100000">
                        <a:schemeClr val="tx1"/>
                      </a:gs>
                    </a:gsLst>
                    <a:lin ang="5400000" scaled="0"/>
                  </a:gradFill>
                  <a:latin typeface="+mn-lt"/>
                  <a:ea typeface="+mn-ea"/>
                  <a:cs typeface="+mn-cs"/>
                </a:defRPr>
              </a:lvl3pPr>
              <a:lvl4pPr marL="685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4pPr>
              <a:lvl5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b="1" dirty="0">
                  <a:latin typeface="+mn-lt"/>
                </a:rPr>
                <a:t>Azure Kubernetes Service</a:t>
              </a:r>
              <a:r>
                <a:rPr lang="en-US" sz="2400" dirty="0">
                  <a:latin typeface="+mn-lt"/>
                </a:rPr>
                <a:t>: an orchestration service for containers with distributed architectures and large volumes of containers. </a:t>
              </a:r>
            </a:p>
          </p:txBody>
        </p:sp>
      </p:grpSp>
      <p:sp>
        <p:nvSpPr>
          <p:cNvPr id="3" name="Footer Placeholder 1">
            <a:extLst>
              <a:ext uri="{FF2B5EF4-FFF2-40B4-BE49-F238E27FC236}">
                <a16:creationId xmlns:a16="http://schemas.microsoft.com/office/drawing/2014/main" id="{C4F4BA52-11C6-4759-8531-9FB62496D20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777195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Virtual Desktop</a:t>
            </a:r>
            <a:endParaRPr lang="en-US" dirty="0"/>
          </a:p>
        </p:txBody>
      </p:sp>
      <p:sp>
        <p:nvSpPr>
          <p:cNvPr id="3" name="Text Placeholder 2">
            <a:extLst>
              <a:ext uri="{FF2B5EF4-FFF2-40B4-BE49-F238E27FC236}">
                <a16:creationId xmlns:a16="http://schemas.microsoft.com/office/drawing/2014/main" id="{1D0D85DA-5CB1-4943-9233-88059DFF0FF1}"/>
              </a:ext>
            </a:extLst>
          </p:cNvPr>
          <p:cNvSpPr>
            <a:spLocks noGrp="1"/>
          </p:cNvSpPr>
          <p:nvPr>
            <p:ph sz="quarter" idx="10"/>
          </p:nvPr>
        </p:nvSpPr>
        <p:spPr>
          <a:xfrm>
            <a:off x="418643" y="1595443"/>
            <a:ext cx="8020628" cy="3877985"/>
          </a:xfrm>
        </p:spPr>
        <p:txBody>
          <a:bodyPr vert="horz" wrap="square" lIns="0" tIns="0" rIns="0" bIns="0" rtlCol="0" anchor="t">
            <a:spAutoFit/>
          </a:bodyPr>
          <a:lstStyle/>
          <a:p>
            <a:pPr>
              <a:spcBef>
                <a:spcPts val="0"/>
              </a:spcBef>
              <a:spcAft>
                <a:spcPts val="1800"/>
              </a:spcAft>
            </a:pPr>
            <a:r>
              <a:rPr lang="en-IE" b="1" dirty="0">
                <a:latin typeface="+mn-lt"/>
                <a:cs typeface="Segoe UI Semilight"/>
              </a:rPr>
              <a:t>Azure Virtual Desktop </a:t>
            </a:r>
            <a:r>
              <a:rPr lang="en-IE" dirty="0">
                <a:latin typeface="+mn-lt"/>
                <a:cs typeface="Segoe UI Semilight"/>
              </a:rPr>
              <a:t>is a desktop and app virtualization that runs in the cloud. </a:t>
            </a:r>
          </a:p>
          <a:p>
            <a:pPr marL="342900" indent="-342900">
              <a:spcBef>
                <a:spcPts val="0"/>
              </a:spcBef>
              <a:spcAft>
                <a:spcPts val="1800"/>
              </a:spcAft>
              <a:buFont typeface="Arial" panose="020B0604020202020204" pitchFamily="34" charset="0"/>
              <a:buChar char="•"/>
            </a:pPr>
            <a:r>
              <a:rPr lang="en-IE" dirty="0">
                <a:latin typeface="+mn-lt"/>
                <a:cs typeface="Segoe UI Semilight"/>
              </a:rPr>
              <a:t>Create a full desktop virtualization environment without having to run additional gateway servers. </a:t>
            </a:r>
          </a:p>
          <a:p>
            <a:pPr marL="342900" indent="-342900">
              <a:spcBef>
                <a:spcPts val="0"/>
              </a:spcBef>
              <a:spcAft>
                <a:spcPts val="1800"/>
              </a:spcAft>
              <a:buFont typeface="Arial" panose="020B0604020202020204" pitchFamily="34" charset="0"/>
              <a:buChar char="•"/>
            </a:pPr>
            <a:r>
              <a:rPr lang="en-IE" dirty="0">
                <a:cs typeface="Segoe UI Semilight"/>
              </a:rPr>
              <a:t>Publish unlimited host pools to accommodate diverse workloads.</a:t>
            </a:r>
            <a:endParaRPr lang="en-IE" dirty="0">
              <a:latin typeface="+mn-lt"/>
              <a:cs typeface="Segoe UI Semilight"/>
            </a:endParaRPr>
          </a:p>
          <a:p>
            <a:pPr marL="342900" indent="-342900">
              <a:spcBef>
                <a:spcPts val="0"/>
              </a:spcBef>
              <a:spcAft>
                <a:spcPts val="1800"/>
              </a:spcAft>
              <a:buFont typeface="Arial" panose="020B0604020202020204" pitchFamily="34" charset="0"/>
              <a:buChar char="•"/>
            </a:pPr>
            <a:r>
              <a:rPr lang="en-IE" dirty="0">
                <a:cs typeface="Segoe UI Semilight"/>
              </a:rPr>
              <a:t>Reduce costs with pooled, multi-session resources. </a:t>
            </a:r>
          </a:p>
          <a:p>
            <a:pPr marL="342900" indent="-342900">
              <a:spcBef>
                <a:spcPts val="0"/>
              </a:spcBef>
              <a:spcAft>
                <a:spcPts val="1800"/>
              </a:spcAft>
              <a:buFont typeface="Arial" panose="020B0604020202020204" pitchFamily="34" charset="0"/>
              <a:buChar char="•"/>
            </a:pPr>
            <a:endParaRPr lang="en-IE" dirty="0">
              <a:cs typeface="Segoe UI Semilight"/>
            </a:endParaRPr>
          </a:p>
        </p:txBody>
      </p:sp>
      <p:pic>
        <p:nvPicPr>
          <p:cNvPr id="7" name="Graphic 6">
            <a:extLst>
              <a:ext uri="{FF2B5EF4-FFF2-40B4-BE49-F238E27FC236}">
                <a16:creationId xmlns:a16="http://schemas.microsoft.com/office/drawing/2014/main" id="{28563136-AE71-4BE5-9B15-BD8066D524F1}"/>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8497614" y="1732971"/>
            <a:ext cx="3392057" cy="3392057"/>
          </a:xfrm>
          <a:prstGeom prst="rect">
            <a:avLst/>
          </a:prstGeom>
        </p:spPr>
      </p:pic>
      <p:sp>
        <p:nvSpPr>
          <p:cNvPr id="4" name="Footer Placeholder 1">
            <a:extLst>
              <a:ext uri="{FF2B5EF4-FFF2-40B4-BE49-F238E27FC236}">
                <a16:creationId xmlns:a16="http://schemas.microsoft.com/office/drawing/2014/main" id="{D0270D44-D267-47E7-97A7-F94967A0085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95012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networking services</a:t>
            </a:r>
            <a:endParaRPr lang="en-US" dirty="0"/>
          </a:p>
        </p:txBody>
      </p:sp>
      <p:grpSp>
        <p:nvGrpSpPr>
          <p:cNvPr id="13" name="Group 12" descr="Virtual Network icon.  A graphic of data flowing between locations.">
            <a:extLst>
              <a:ext uri="{FF2B5EF4-FFF2-40B4-BE49-F238E27FC236}">
                <a16:creationId xmlns:a16="http://schemas.microsoft.com/office/drawing/2014/main" id="{E2489CBE-9114-46C7-AFD9-3BFB170EF061}"/>
              </a:ext>
            </a:extLst>
          </p:cNvPr>
          <p:cNvGrpSpPr/>
          <p:nvPr/>
        </p:nvGrpSpPr>
        <p:grpSpPr>
          <a:xfrm>
            <a:off x="844812" y="1121827"/>
            <a:ext cx="9887148" cy="1292662"/>
            <a:chOff x="844812" y="1464727"/>
            <a:chExt cx="9887148" cy="1292662"/>
          </a:xfrm>
        </p:grpSpPr>
        <p:pic>
          <p:nvPicPr>
            <p:cNvPr id="5" name="Graphic 4">
              <a:extLst>
                <a:ext uri="{FF2B5EF4-FFF2-40B4-BE49-F238E27FC236}">
                  <a16:creationId xmlns:a16="http://schemas.microsoft.com/office/drawing/2014/main" id="{C95E61FB-B888-41F1-B316-390CD56FD3A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4812" y="1519687"/>
              <a:ext cx="1182743" cy="1182743"/>
            </a:xfrm>
            <a:prstGeom prst="rect">
              <a:avLst/>
            </a:prstGeom>
          </p:spPr>
        </p:pic>
        <p:sp>
          <p:nvSpPr>
            <p:cNvPr id="12" name="TextBox 11">
              <a:extLst>
                <a:ext uri="{FF2B5EF4-FFF2-40B4-BE49-F238E27FC236}">
                  <a16:creationId xmlns:a16="http://schemas.microsoft.com/office/drawing/2014/main" id="{EB5524AF-1C9E-4D8E-93A1-5C3CBBA8E202}"/>
                </a:ext>
              </a:extLst>
            </p:cNvPr>
            <p:cNvSpPr txBox="1"/>
            <p:nvPr/>
          </p:nvSpPr>
          <p:spPr>
            <a:xfrm>
              <a:off x="2246517" y="1464727"/>
              <a:ext cx="8485443" cy="1292662"/>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Virtual Network (</a:t>
              </a:r>
              <a:r>
                <a:rPr lang="en-US" sz="2400" b="1" dirty="0" err="1">
                  <a:gradFill>
                    <a:gsLst>
                      <a:gs pos="2917">
                        <a:schemeClr val="tx1"/>
                      </a:gs>
                      <a:gs pos="30000">
                        <a:schemeClr val="tx1"/>
                      </a:gs>
                    </a:gsLst>
                    <a:lin ang="5400000" scaled="0"/>
                  </a:gradFill>
                </a:rPr>
                <a:t>VNet</a:t>
              </a:r>
              <a:r>
                <a:rPr lang="en-US" sz="2400" b="1" dirty="0">
                  <a:gradFill>
                    <a:gsLst>
                      <a:gs pos="2917">
                        <a:schemeClr val="tx1"/>
                      </a:gs>
                      <a:gs pos="30000">
                        <a:schemeClr val="tx1"/>
                      </a:gs>
                    </a:gsLst>
                    <a:lin ang="5400000" scaled="0"/>
                  </a:gradFill>
                </a:rPr>
                <a:t>) </a:t>
              </a:r>
              <a:r>
                <a:rPr lang="en-US" sz="2400" dirty="0">
                  <a:gradFill>
                    <a:gsLst>
                      <a:gs pos="2917">
                        <a:schemeClr val="tx1"/>
                      </a:gs>
                      <a:gs pos="30000">
                        <a:schemeClr val="tx1"/>
                      </a:gs>
                    </a:gsLst>
                    <a:lin ang="5400000" scaled="0"/>
                  </a:gradFill>
                </a:rPr>
                <a:t>enables Azure resources to communicate with each other, the internet, and on-premises networks. </a:t>
              </a:r>
              <a:endParaRPr lang="en-US" sz="2400" b="1" dirty="0">
                <a:gradFill>
                  <a:gsLst>
                    <a:gs pos="2917">
                      <a:schemeClr val="tx1"/>
                    </a:gs>
                    <a:gs pos="30000">
                      <a:schemeClr val="tx1"/>
                    </a:gs>
                  </a:gsLst>
                  <a:lin ang="5400000" scaled="0"/>
                </a:gradFill>
              </a:endParaRPr>
            </a:p>
          </p:txBody>
        </p:sp>
      </p:grpSp>
      <p:grpSp>
        <p:nvGrpSpPr>
          <p:cNvPr id="16" name="Group 15" descr="Virtual Private Network (VPN) icon.  A locked network showing communication within a closed lock.">
            <a:extLst>
              <a:ext uri="{FF2B5EF4-FFF2-40B4-BE49-F238E27FC236}">
                <a16:creationId xmlns:a16="http://schemas.microsoft.com/office/drawing/2014/main" id="{B56E9E90-D28F-4222-96AC-701C2E4CD917}"/>
              </a:ext>
            </a:extLst>
          </p:cNvPr>
          <p:cNvGrpSpPr/>
          <p:nvPr/>
        </p:nvGrpSpPr>
        <p:grpSpPr>
          <a:xfrm>
            <a:off x="844813" y="2589054"/>
            <a:ext cx="9887147" cy="1292662"/>
            <a:chOff x="844813" y="2931954"/>
            <a:chExt cx="9887147" cy="1292662"/>
          </a:xfrm>
        </p:grpSpPr>
        <p:pic>
          <p:nvPicPr>
            <p:cNvPr id="8" name="Graphic 7">
              <a:extLst>
                <a:ext uri="{FF2B5EF4-FFF2-40B4-BE49-F238E27FC236}">
                  <a16:creationId xmlns:a16="http://schemas.microsoft.com/office/drawing/2014/main" id="{97612B73-C6BF-4556-AEF6-C0867FEA769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44813" y="2986914"/>
              <a:ext cx="1182743" cy="1182743"/>
            </a:xfrm>
            <a:prstGeom prst="rect">
              <a:avLst/>
            </a:prstGeom>
          </p:spPr>
        </p:pic>
        <p:sp>
          <p:nvSpPr>
            <p:cNvPr id="14" name="TextBox 13">
              <a:extLst>
                <a:ext uri="{FF2B5EF4-FFF2-40B4-BE49-F238E27FC236}">
                  <a16:creationId xmlns:a16="http://schemas.microsoft.com/office/drawing/2014/main" id="{2E152B57-46F5-4D1B-A9A7-62D076A97D86}"/>
                </a:ext>
              </a:extLst>
            </p:cNvPr>
            <p:cNvSpPr txBox="1"/>
            <p:nvPr/>
          </p:nvSpPr>
          <p:spPr>
            <a:xfrm>
              <a:off x="2246517" y="2931954"/>
              <a:ext cx="8485443" cy="1292662"/>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Virtual Private Network Gateway (VPN)</a:t>
              </a:r>
              <a:r>
                <a:rPr lang="en-US" sz="2400" dirty="0">
                  <a:gradFill>
                    <a:gsLst>
                      <a:gs pos="2917">
                        <a:schemeClr val="tx1"/>
                      </a:gs>
                      <a:gs pos="30000">
                        <a:schemeClr val="tx1"/>
                      </a:gs>
                    </a:gsLst>
                    <a:lin ang="5400000" scaled="0"/>
                  </a:gradFill>
                </a:rPr>
                <a:t> is used to send encrypted traffic between an Azure virtual network and an on-premises location over the public internet. </a:t>
              </a:r>
              <a:endParaRPr lang="en-US" sz="2400" b="1" dirty="0">
                <a:gradFill>
                  <a:gsLst>
                    <a:gs pos="2917">
                      <a:schemeClr val="tx1"/>
                    </a:gs>
                    <a:gs pos="30000">
                      <a:schemeClr val="tx1"/>
                    </a:gs>
                  </a:gsLst>
                  <a:lin ang="5400000" scaled="0"/>
                </a:gradFill>
              </a:endParaRPr>
            </a:p>
          </p:txBody>
        </p:sp>
      </p:grpSp>
      <p:grpSp>
        <p:nvGrpSpPr>
          <p:cNvPr id="18" name="Group 17" descr="Azure Express Route icon.  This is a decorative triangle with no specific meaning.">
            <a:extLst>
              <a:ext uri="{FF2B5EF4-FFF2-40B4-BE49-F238E27FC236}">
                <a16:creationId xmlns:a16="http://schemas.microsoft.com/office/drawing/2014/main" id="{0882801D-4AEF-45F4-A350-1134A3D40E39}"/>
              </a:ext>
            </a:extLst>
          </p:cNvPr>
          <p:cNvGrpSpPr/>
          <p:nvPr/>
        </p:nvGrpSpPr>
        <p:grpSpPr>
          <a:xfrm>
            <a:off x="844812" y="4196642"/>
            <a:ext cx="9887148" cy="1292662"/>
            <a:chOff x="844812" y="4539542"/>
            <a:chExt cx="9887148" cy="1292662"/>
          </a:xfrm>
        </p:grpSpPr>
        <p:pic>
          <p:nvPicPr>
            <p:cNvPr id="11" name="Graphic 10">
              <a:extLst>
                <a:ext uri="{FF2B5EF4-FFF2-40B4-BE49-F238E27FC236}">
                  <a16:creationId xmlns:a16="http://schemas.microsoft.com/office/drawing/2014/main" id="{01121803-1077-486A-9740-8A1A3970D93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4812" y="4594502"/>
              <a:ext cx="1182743" cy="1182743"/>
            </a:xfrm>
            <a:prstGeom prst="rect">
              <a:avLst/>
            </a:prstGeom>
          </p:spPr>
        </p:pic>
        <p:sp>
          <p:nvSpPr>
            <p:cNvPr id="15" name="TextBox 14">
              <a:extLst>
                <a:ext uri="{FF2B5EF4-FFF2-40B4-BE49-F238E27FC236}">
                  <a16:creationId xmlns:a16="http://schemas.microsoft.com/office/drawing/2014/main" id="{7183B690-E2CA-4645-AAE8-34051F0CF538}"/>
                </a:ext>
              </a:extLst>
            </p:cNvPr>
            <p:cNvSpPr txBox="1"/>
            <p:nvPr/>
          </p:nvSpPr>
          <p:spPr>
            <a:xfrm>
              <a:off x="2246517" y="4539542"/>
              <a:ext cx="8485443" cy="1292662"/>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Express Route</a:t>
              </a:r>
              <a:r>
                <a:rPr lang="en-US" sz="2400" dirty="0">
                  <a:gradFill>
                    <a:gsLst>
                      <a:gs pos="2917">
                        <a:schemeClr val="tx1"/>
                      </a:gs>
                      <a:gs pos="30000">
                        <a:schemeClr val="tx1"/>
                      </a:gs>
                    </a:gsLst>
                    <a:lin ang="5400000" scaled="0"/>
                  </a:gradFill>
                </a:rPr>
                <a:t> extends on-premises networks into Azure over a private connection that is facilitated by a connectivity provider. </a:t>
              </a:r>
              <a:endParaRPr lang="en-US" sz="2400" b="1" dirty="0">
                <a:gradFill>
                  <a:gsLst>
                    <a:gs pos="2917">
                      <a:schemeClr val="tx1"/>
                    </a:gs>
                    <a:gs pos="30000">
                      <a:schemeClr val="tx1"/>
                    </a:gs>
                  </a:gsLst>
                  <a:lin ang="5400000" scaled="0"/>
                </a:gradFill>
              </a:endParaRPr>
            </a:p>
          </p:txBody>
        </p:sp>
      </p:grpSp>
    </p:spTree>
    <p:extLst>
      <p:ext uri="{BB962C8B-B14F-4D97-AF65-F5344CB8AC3E}">
        <p14:creationId xmlns:p14="http://schemas.microsoft.com/office/powerpoint/2010/main" val="2424144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storage services</a:t>
            </a:r>
            <a:endParaRPr lang="en-US" dirty="0"/>
          </a:p>
        </p:txBody>
      </p:sp>
      <p:grpSp>
        <p:nvGrpSpPr>
          <p:cNvPr id="13" name="Group 12" descr="Container storage icon.  Box with example items stored in it.">
            <a:extLst>
              <a:ext uri="{FF2B5EF4-FFF2-40B4-BE49-F238E27FC236}">
                <a16:creationId xmlns:a16="http://schemas.microsoft.com/office/drawing/2014/main" id="{E2489CBE-9114-46C7-AFD9-3BFB170EF061}"/>
              </a:ext>
            </a:extLst>
          </p:cNvPr>
          <p:cNvGrpSpPr/>
          <p:nvPr/>
        </p:nvGrpSpPr>
        <p:grpSpPr>
          <a:xfrm>
            <a:off x="844812" y="1205362"/>
            <a:ext cx="10502376" cy="1182743"/>
            <a:chOff x="844812" y="1519687"/>
            <a:chExt cx="10502376" cy="1182743"/>
          </a:xfrm>
        </p:grpSpPr>
        <p:pic>
          <p:nvPicPr>
            <p:cNvPr id="5" name="Graphic 4">
              <a:extLst>
                <a:ext uri="{FF2B5EF4-FFF2-40B4-BE49-F238E27FC236}">
                  <a16:creationId xmlns:a16="http://schemas.microsoft.com/office/drawing/2014/main" id="{C95E61FB-B888-41F1-B316-390CD56FD3A4}"/>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844812" y="1519687"/>
              <a:ext cx="1182743" cy="1182743"/>
            </a:xfrm>
            <a:prstGeom prst="rect">
              <a:avLst/>
            </a:prstGeom>
          </p:spPr>
        </p:pic>
        <p:sp>
          <p:nvSpPr>
            <p:cNvPr id="12" name="TextBox 11">
              <a:extLst>
                <a:ext uri="{FF2B5EF4-FFF2-40B4-BE49-F238E27FC236}">
                  <a16:creationId xmlns:a16="http://schemas.microsoft.com/office/drawing/2014/main" id="{EB5524AF-1C9E-4D8E-93A1-5C3CBBA8E202}"/>
                </a:ext>
              </a:extLst>
            </p:cNvPr>
            <p:cNvSpPr txBox="1"/>
            <p:nvPr/>
          </p:nvSpPr>
          <p:spPr>
            <a:xfrm>
              <a:off x="2246517" y="1630926"/>
              <a:ext cx="9100671" cy="960263"/>
            </a:xfrm>
            <a:prstGeom prst="rect">
              <a:avLst/>
            </a:prstGeom>
            <a:noFill/>
          </p:spPr>
          <p:txBody>
            <a:bodyPr wrap="square" lIns="182880" tIns="146304" rIns="182880" bIns="146304" rtlCol="0">
              <a:spAutoFit/>
            </a:bodyPr>
            <a:lstStyle/>
            <a:p>
              <a:pPr>
                <a:lnSpc>
                  <a:spcPct val="90000"/>
                </a:lnSpc>
                <a:spcAft>
                  <a:spcPts val="600"/>
                </a:spcAft>
              </a:pPr>
              <a:r>
                <a:rPr lang="en-US" sz="2400" b="1" i="0" dirty="0">
                  <a:solidFill>
                    <a:srgbClr val="171717"/>
                  </a:solidFill>
                  <a:effectLst/>
                  <a:latin typeface="Segoe UI" panose="020B0502040204020203" pitchFamily="34" charset="0"/>
                </a:rPr>
                <a:t>Container storage (blob) </a:t>
              </a:r>
              <a:r>
                <a:rPr lang="en-US" sz="2400" b="0" i="0" dirty="0">
                  <a:solidFill>
                    <a:srgbClr val="171717"/>
                  </a:solidFill>
                  <a:effectLst/>
                  <a:latin typeface="Segoe UI" panose="020B0502040204020203" pitchFamily="34" charset="0"/>
                </a:rPr>
                <a:t>is optimized for storing massive amounts of unstructured data, such as text or binary data.</a:t>
              </a:r>
              <a:endParaRPr lang="en-US" sz="2400" b="1" dirty="0">
                <a:gradFill>
                  <a:gsLst>
                    <a:gs pos="2917">
                      <a:schemeClr val="tx1"/>
                    </a:gs>
                    <a:gs pos="30000">
                      <a:schemeClr val="tx1"/>
                    </a:gs>
                  </a:gsLst>
                  <a:lin ang="5400000" scaled="0"/>
                </a:gradFill>
              </a:endParaRPr>
            </a:p>
          </p:txBody>
        </p:sp>
      </p:grpSp>
      <p:grpSp>
        <p:nvGrpSpPr>
          <p:cNvPr id="16" name="Group 15" descr="Disk Storage icon.  A set of disks where data can be stored.">
            <a:extLst>
              <a:ext uri="{FF2B5EF4-FFF2-40B4-BE49-F238E27FC236}">
                <a16:creationId xmlns:a16="http://schemas.microsoft.com/office/drawing/2014/main" id="{B56E9E90-D28F-4222-96AC-701C2E4CD917}"/>
              </a:ext>
            </a:extLst>
          </p:cNvPr>
          <p:cNvGrpSpPr/>
          <p:nvPr/>
        </p:nvGrpSpPr>
        <p:grpSpPr>
          <a:xfrm>
            <a:off x="844813" y="2672589"/>
            <a:ext cx="10502374" cy="1182743"/>
            <a:chOff x="844813" y="2986914"/>
            <a:chExt cx="10502374" cy="1182743"/>
          </a:xfrm>
        </p:grpSpPr>
        <p:pic>
          <p:nvPicPr>
            <p:cNvPr id="8" name="Graphic 7">
              <a:extLst>
                <a:ext uri="{FF2B5EF4-FFF2-40B4-BE49-F238E27FC236}">
                  <a16:creationId xmlns:a16="http://schemas.microsoft.com/office/drawing/2014/main" id="{97612B73-C6BF-4556-AEF6-C0867FEA769C}"/>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844813" y="2986914"/>
              <a:ext cx="1182743" cy="1182743"/>
            </a:xfrm>
            <a:prstGeom prst="rect">
              <a:avLst/>
            </a:prstGeom>
          </p:spPr>
        </p:pic>
        <p:sp>
          <p:nvSpPr>
            <p:cNvPr id="14" name="TextBox 13">
              <a:extLst>
                <a:ext uri="{FF2B5EF4-FFF2-40B4-BE49-F238E27FC236}">
                  <a16:creationId xmlns:a16="http://schemas.microsoft.com/office/drawing/2014/main" id="{2E152B57-46F5-4D1B-A9A7-62D076A97D86}"/>
                </a:ext>
              </a:extLst>
            </p:cNvPr>
            <p:cNvSpPr txBox="1"/>
            <p:nvPr/>
          </p:nvSpPr>
          <p:spPr>
            <a:xfrm>
              <a:off x="2246517" y="3103074"/>
              <a:ext cx="9100670" cy="960263"/>
            </a:xfrm>
            <a:prstGeom prst="rect">
              <a:avLst/>
            </a:prstGeom>
            <a:noFill/>
          </p:spPr>
          <p:txBody>
            <a:bodyPr wrap="square" lIns="182880" tIns="146304" rIns="182880" bIns="146304" rtlCol="0">
              <a:spAutoFit/>
            </a:bodyPr>
            <a:lstStyle/>
            <a:p>
              <a:pPr>
                <a:lnSpc>
                  <a:spcPct val="90000"/>
                </a:lnSpc>
                <a:spcAft>
                  <a:spcPts val="600"/>
                </a:spcAft>
              </a:pPr>
              <a:r>
                <a:rPr lang="en-US" sz="2400" b="1" i="0" dirty="0">
                  <a:solidFill>
                    <a:srgbClr val="171717"/>
                  </a:solidFill>
                  <a:effectLst/>
                  <a:latin typeface="Segoe UI" panose="020B0502040204020203" pitchFamily="34" charset="0"/>
                </a:rPr>
                <a:t>Disk storage </a:t>
              </a:r>
              <a:r>
                <a:rPr lang="en-US" sz="2400" b="0" i="0" dirty="0">
                  <a:solidFill>
                    <a:srgbClr val="171717"/>
                  </a:solidFill>
                  <a:effectLst/>
                  <a:latin typeface="Segoe UI" panose="020B0502040204020203" pitchFamily="34" charset="0"/>
                </a:rPr>
                <a:t>provides disks for virtual machines, applications, and other services to access and use.</a:t>
              </a:r>
              <a:endParaRPr lang="en-US" sz="2400" b="1" dirty="0">
                <a:gradFill>
                  <a:gsLst>
                    <a:gs pos="2917">
                      <a:schemeClr val="tx1"/>
                    </a:gs>
                    <a:gs pos="30000">
                      <a:schemeClr val="tx1"/>
                    </a:gs>
                  </a:gsLst>
                  <a:lin ang="5400000" scaled="0"/>
                </a:gradFill>
              </a:endParaRPr>
            </a:p>
          </p:txBody>
        </p:sp>
      </p:grpSp>
      <p:grpSp>
        <p:nvGrpSpPr>
          <p:cNvPr id="18" name="Group 17" descr="Azure Files icon.  A file folder with many files in it, available in the cloud.">
            <a:extLst>
              <a:ext uri="{FF2B5EF4-FFF2-40B4-BE49-F238E27FC236}">
                <a16:creationId xmlns:a16="http://schemas.microsoft.com/office/drawing/2014/main" id="{0882801D-4AEF-45F4-A350-1134A3D40E39}"/>
              </a:ext>
            </a:extLst>
          </p:cNvPr>
          <p:cNvGrpSpPr/>
          <p:nvPr/>
        </p:nvGrpSpPr>
        <p:grpSpPr>
          <a:xfrm>
            <a:off x="844812" y="4225217"/>
            <a:ext cx="10502375" cy="1292662"/>
            <a:chOff x="844812" y="4539542"/>
            <a:chExt cx="10502375" cy="1292662"/>
          </a:xfrm>
        </p:grpSpPr>
        <p:pic>
          <p:nvPicPr>
            <p:cNvPr id="11" name="Graphic 10">
              <a:extLst>
                <a:ext uri="{FF2B5EF4-FFF2-40B4-BE49-F238E27FC236}">
                  <a16:creationId xmlns:a16="http://schemas.microsoft.com/office/drawing/2014/main" id="{01121803-1077-486A-9740-8A1A3970D932}"/>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844812" y="4594502"/>
              <a:ext cx="1182743" cy="1182743"/>
            </a:xfrm>
            <a:prstGeom prst="rect">
              <a:avLst/>
            </a:prstGeom>
          </p:spPr>
        </p:pic>
        <p:sp>
          <p:nvSpPr>
            <p:cNvPr id="15" name="TextBox 14">
              <a:extLst>
                <a:ext uri="{FF2B5EF4-FFF2-40B4-BE49-F238E27FC236}">
                  <a16:creationId xmlns:a16="http://schemas.microsoft.com/office/drawing/2014/main" id="{7183B690-E2CA-4645-AAE8-34051F0CF538}"/>
                </a:ext>
              </a:extLst>
            </p:cNvPr>
            <p:cNvSpPr txBox="1"/>
            <p:nvPr/>
          </p:nvSpPr>
          <p:spPr>
            <a:xfrm>
              <a:off x="2246517" y="4539542"/>
              <a:ext cx="9100670" cy="1292662"/>
            </a:xfrm>
            <a:prstGeom prst="rect">
              <a:avLst/>
            </a:prstGeom>
            <a:noFill/>
          </p:spPr>
          <p:txBody>
            <a:bodyPr wrap="square" lIns="182880" tIns="146304" rIns="182880" bIns="146304" rtlCol="0">
              <a:spAutoFit/>
            </a:bodyPr>
            <a:lstStyle/>
            <a:p>
              <a:pPr>
                <a:lnSpc>
                  <a:spcPct val="90000"/>
                </a:lnSpc>
                <a:spcAft>
                  <a:spcPts val="600"/>
                </a:spcAft>
              </a:pPr>
              <a:r>
                <a:rPr lang="en-US" sz="2400" b="1" i="0" dirty="0">
                  <a:solidFill>
                    <a:srgbClr val="171717"/>
                  </a:solidFill>
                  <a:effectLst/>
                  <a:latin typeface="Segoe UI" panose="020B0502040204020203" pitchFamily="34" charset="0"/>
                </a:rPr>
                <a:t>Azure Files </a:t>
              </a:r>
              <a:r>
                <a:rPr lang="en-US" sz="2400" b="0" i="0" dirty="0">
                  <a:solidFill>
                    <a:srgbClr val="171717"/>
                  </a:solidFill>
                  <a:effectLst/>
                  <a:latin typeface="Segoe UI" panose="020B0502040204020203" pitchFamily="34" charset="0"/>
                </a:rPr>
                <a:t>sets up a highly available network file shares that can be accessed by using the standard Server Message Block (SMB) protocol.</a:t>
              </a:r>
              <a:endParaRPr lang="en-US" sz="2400" b="1" dirty="0">
                <a:gradFill>
                  <a:gsLst>
                    <a:gs pos="2917">
                      <a:schemeClr val="tx1"/>
                    </a:gs>
                    <a:gs pos="30000">
                      <a:schemeClr val="tx1"/>
                    </a:gs>
                  </a:gsLst>
                  <a:lin ang="5400000" scaled="0"/>
                </a:gradFill>
              </a:endParaRPr>
            </a:p>
          </p:txBody>
        </p:sp>
      </p:grpSp>
    </p:spTree>
    <p:extLst>
      <p:ext uri="{BB962C8B-B14F-4D97-AF65-F5344CB8AC3E}">
        <p14:creationId xmlns:p14="http://schemas.microsoft.com/office/powerpoint/2010/main" val="354952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49901-1C02-4EDE-9394-87011DA83195}"/>
              </a:ext>
            </a:extLst>
          </p:cNvPr>
          <p:cNvSpPr>
            <a:spLocks noGrp="1"/>
          </p:cNvSpPr>
          <p:nvPr>
            <p:ph type="title"/>
          </p:nvPr>
        </p:nvSpPr>
        <p:spPr>
          <a:xfrm>
            <a:off x="425366" y="450019"/>
            <a:ext cx="11341268" cy="680196"/>
          </a:xfrm>
        </p:spPr>
        <p:txBody>
          <a:bodyPr wrap="square" anchor="t">
            <a:normAutofit/>
          </a:bodyPr>
          <a:lstStyle/>
          <a:p>
            <a:r>
              <a:rPr lang="en-US" dirty="0"/>
              <a:t>Azure storage access tiers</a:t>
            </a:r>
          </a:p>
        </p:txBody>
      </p:sp>
      <p:sp>
        <p:nvSpPr>
          <p:cNvPr id="6" name="TextBox 5">
            <a:extLst>
              <a:ext uri="{FF2B5EF4-FFF2-40B4-BE49-F238E27FC236}">
                <a16:creationId xmlns:a16="http://schemas.microsoft.com/office/drawing/2014/main" id="{FB6282FF-ECC3-43F6-8D73-CA7D2AE111BA}"/>
              </a:ext>
            </a:extLst>
          </p:cNvPr>
          <p:cNvSpPr txBox="1"/>
          <p:nvPr/>
        </p:nvSpPr>
        <p:spPr>
          <a:xfrm>
            <a:off x="3184138" y="5275929"/>
            <a:ext cx="6406374" cy="363946"/>
          </a:xfrm>
          <a:prstGeom prst="rect">
            <a:avLst/>
          </a:prstGeom>
          <a:noFill/>
        </p:spPr>
        <p:txBody>
          <a:bodyPr wrap="square">
            <a:spAutoFit/>
          </a:bodyPr>
          <a:lstStyle/>
          <a:p>
            <a:r>
              <a:rPr lang="en-US" dirty="0"/>
              <a:t>You can switch between these access tiers at any time.</a:t>
            </a:r>
          </a:p>
        </p:txBody>
      </p:sp>
      <p:graphicFrame>
        <p:nvGraphicFramePr>
          <p:cNvPr id="7" name="Table 7">
            <a:extLst>
              <a:ext uri="{FF2B5EF4-FFF2-40B4-BE49-F238E27FC236}">
                <a16:creationId xmlns:a16="http://schemas.microsoft.com/office/drawing/2014/main" id="{40CB08E3-636F-42F8-AF1E-09DF43804E18}"/>
              </a:ext>
            </a:extLst>
          </p:cNvPr>
          <p:cNvGraphicFramePr>
            <a:graphicFrameLocks noGrp="1"/>
          </p:cNvGraphicFramePr>
          <p:nvPr/>
        </p:nvGraphicFramePr>
        <p:xfrm>
          <a:off x="698642" y="1496819"/>
          <a:ext cx="10794711" cy="3786944"/>
        </p:xfrm>
        <a:graphic>
          <a:graphicData uri="http://schemas.openxmlformats.org/drawingml/2006/table">
            <a:tbl>
              <a:tblPr firstRow="1" bandRow="1">
                <a:tableStyleId>{5C22544A-7EE6-4342-B048-85BDC9FD1C3A}</a:tableStyleId>
              </a:tblPr>
              <a:tblGrid>
                <a:gridCol w="3598237">
                  <a:extLst>
                    <a:ext uri="{9D8B030D-6E8A-4147-A177-3AD203B41FA5}">
                      <a16:colId xmlns:a16="http://schemas.microsoft.com/office/drawing/2014/main" val="97352198"/>
                    </a:ext>
                  </a:extLst>
                </a:gridCol>
                <a:gridCol w="3598237">
                  <a:extLst>
                    <a:ext uri="{9D8B030D-6E8A-4147-A177-3AD203B41FA5}">
                      <a16:colId xmlns:a16="http://schemas.microsoft.com/office/drawing/2014/main" val="2450657685"/>
                    </a:ext>
                  </a:extLst>
                </a:gridCol>
                <a:gridCol w="3598237">
                  <a:extLst>
                    <a:ext uri="{9D8B030D-6E8A-4147-A177-3AD203B41FA5}">
                      <a16:colId xmlns:a16="http://schemas.microsoft.com/office/drawing/2014/main" val="4139560656"/>
                    </a:ext>
                  </a:extLst>
                </a:gridCol>
              </a:tblGrid>
              <a:tr h="1220699">
                <a:tc>
                  <a:txBody>
                    <a:bodyPr/>
                    <a:lstStyle/>
                    <a:p>
                      <a:pPr algn="ctr"/>
                      <a:r>
                        <a:rPr lang="en-US" sz="2400" b="0" dirty="0">
                          <a:latin typeface="+mj-lt"/>
                        </a:rPr>
                        <a:t>Hot</a:t>
                      </a:r>
                    </a:p>
                  </a:txBody>
                  <a:tcPr anchor="b">
                    <a:lnB w="12700" cap="flat" cmpd="sng" algn="ctr">
                      <a:solidFill>
                        <a:schemeClr val="tx1"/>
                      </a:solidFill>
                      <a:prstDash val="solid"/>
                      <a:round/>
                      <a:headEnd type="none" w="med" len="med"/>
                      <a:tailEnd type="none" w="med" len="med"/>
                    </a:lnB>
                    <a:solidFill>
                      <a:srgbClr val="243A5E"/>
                    </a:solidFill>
                  </a:tcPr>
                </a:tc>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2400" b="0" kern="1200" dirty="0">
                          <a:solidFill>
                            <a:schemeClr val="lt1"/>
                          </a:solidFill>
                          <a:latin typeface="+mj-lt"/>
                          <a:ea typeface="+mn-ea"/>
                          <a:cs typeface="+mn-cs"/>
                        </a:rPr>
                        <a:t>Cool</a:t>
                      </a:r>
                    </a:p>
                  </a:txBody>
                  <a:tcPr anchor="b">
                    <a:lnB w="12700" cap="flat" cmpd="sng" algn="ctr">
                      <a:solidFill>
                        <a:schemeClr val="tx1"/>
                      </a:solidFill>
                      <a:prstDash val="solid"/>
                      <a:round/>
                      <a:headEnd type="none" w="med" len="med"/>
                      <a:tailEnd type="none" w="med" len="med"/>
                    </a:lnB>
                    <a:solidFill>
                      <a:srgbClr val="243A5E"/>
                    </a:solidFill>
                  </a:tcPr>
                </a:tc>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2400" b="0" kern="1200" dirty="0">
                          <a:solidFill>
                            <a:schemeClr val="lt1"/>
                          </a:solidFill>
                          <a:latin typeface="+mj-lt"/>
                          <a:ea typeface="+mn-ea"/>
                          <a:cs typeface="+mn-cs"/>
                        </a:rPr>
                        <a:t>Archive</a:t>
                      </a:r>
                    </a:p>
                  </a:txBody>
                  <a:tcPr anchor="b">
                    <a:lnB w="12700" cap="flat" cmpd="sng" algn="ctr">
                      <a:solidFill>
                        <a:schemeClr val="tx1"/>
                      </a:solidFill>
                      <a:prstDash val="solid"/>
                      <a:round/>
                      <a:headEnd type="none" w="med" len="med"/>
                      <a:tailEnd type="none" w="med" len="med"/>
                    </a:lnB>
                    <a:solidFill>
                      <a:srgbClr val="243A5E"/>
                    </a:solidFill>
                  </a:tcPr>
                </a:tc>
                <a:extLst>
                  <a:ext uri="{0D108BD9-81ED-4DB2-BD59-A6C34878D82A}">
                    <a16:rowId xmlns:a16="http://schemas.microsoft.com/office/drawing/2014/main" val="3988002742"/>
                  </a:ext>
                </a:extLst>
              </a:tr>
              <a:tr h="2566245">
                <a:tc>
                  <a:txBody>
                    <a:bodyPr/>
                    <a:lstStyle/>
                    <a:p>
                      <a:pPr algn="ctr"/>
                      <a:r>
                        <a:rPr lang="en-US" sz="2400" b="0" i="0" kern="1200" dirty="0">
                          <a:solidFill>
                            <a:schemeClr val="dk1"/>
                          </a:solidFill>
                          <a:effectLst/>
                          <a:latin typeface="+mn-lt"/>
                          <a:ea typeface="+mn-ea"/>
                          <a:cs typeface="+mn-cs"/>
                        </a:rPr>
                        <a:t>Optimized for storing data that is accessed frequently.</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400" dirty="0"/>
                        <a:t>Optimized for storing data that is infrequently accessed and stored for at least 30 days.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400" dirty="0"/>
                        <a:t>Optimized for storing data that is rarely accessed and stored for at least 180 days with flexible latency requirements.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160099520"/>
                  </a:ext>
                </a:extLst>
              </a:tr>
            </a:tbl>
          </a:graphicData>
        </a:graphic>
      </p:graphicFrame>
      <p:grpSp>
        <p:nvGrpSpPr>
          <p:cNvPr id="3" name="Group 2">
            <a:extLst>
              <a:ext uri="{FF2B5EF4-FFF2-40B4-BE49-F238E27FC236}">
                <a16:creationId xmlns:a16="http://schemas.microsoft.com/office/drawing/2014/main" id="{E1986F9D-AFA7-4290-91D8-AF240E03013A}"/>
              </a:ext>
              <a:ext uri="{C183D7F6-B498-43B3-948B-1728B52AA6E4}">
                <adec:decorative xmlns:adec="http://schemas.microsoft.com/office/drawing/2017/decorative" val="1"/>
              </a:ext>
            </a:extLst>
          </p:cNvPr>
          <p:cNvGrpSpPr/>
          <p:nvPr/>
        </p:nvGrpSpPr>
        <p:grpSpPr>
          <a:xfrm>
            <a:off x="2015922" y="1496819"/>
            <a:ext cx="8160153" cy="944210"/>
            <a:chOff x="2015922" y="1496819"/>
            <a:chExt cx="8160153" cy="944210"/>
          </a:xfrm>
        </p:grpSpPr>
        <p:sp>
          <p:nvSpPr>
            <p:cNvPr id="10" name="Rectangle 9" descr="Database">
              <a:extLst>
                <a:ext uri="{FF2B5EF4-FFF2-40B4-BE49-F238E27FC236}">
                  <a16:creationId xmlns:a16="http://schemas.microsoft.com/office/drawing/2014/main" id="{56106647-2C2E-4592-877E-F15C23578C49}"/>
                </a:ext>
              </a:extLst>
            </p:cNvPr>
            <p:cNvSpPr/>
            <p:nvPr/>
          </p:nvSpPr>
          <p:spPr>
            <a:xfrm>
              <a:off x="2015922" y="1496819"/>
              <a:ext cx="944209" cy="944209"/>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sp>
          <p:nvSpPr>
            <p:cNvPr id="13" name="Rectangle 12">
              <a:extLst>
                <a:ext uri="{FF2B5EF4-FFF2-40B4-BE49-F238E27FC236}">
                  <a16:creationId xmlns:a16="http://schemas.microsoft.com/office/drawing/2014/main" id="{14456A6D-554C-45B1-896A-73088FBB99ED}"/>
                </a:ext>
              </a:extLst>
            </p:cNvPr>
            <p:cNvSpPr/>
            <p:nvPr/>
          </p:nvSpPr>
          <p:spPr>
            <a:xfrm>
              <a:off x="5623894" y="1496820"/>
              <a:ext cx="944209" cy="944209"/>
            </a:xfrm>
            <a:prstGeom prst="rect">
              <a:avLst/>
            </a:prstGeom>
            <a: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sp>
          <p:nvSpPr>
            <p:cNvPr id="16" name="Rectangle 15" descr="Stopwatch">
              <a:extLst>
                <a:ext uri="{FF2B5EF4-FFF2-40B4-BE49-F238E27FC236}">
                  <a16:creationId xmlns:a16="http://schemas.microsoft.com/office/drawing/2014/main" id="{AA94A8A0-D22A-4FFD-8F68-35F650BAAA0F}"/>
                </a:ext>
              </a:extLst>
            </p:cNvPr>
            <p:cNvSpPr/>
            <p:nvPr/>
          </p:nvSpPr>
          <p:spPr>
            <a:xfrm>
              <a:off x="9231866" y="1496819"/>
              <a:ext cx="944209" cy="944209"/>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grpSp>
    </p:spTree>
    <p:extLst>
      <p:ext uri="{BB962C8B-B14F-4D97-AF65-F5344CB8AC3E}">
        <p14:creationId xmlns:p14="http://schemas.microsoft.com/office/powerpoint/2010/main" val="2655780519"/>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30919"/>
            <a:ext cx="11341268" cy="680196"/>
          </a:xfrm>
        </p:spPr>
        <p:txBody>
          <a:bodyPr/>
          <a:lstStyle/>
          <a:p>
            <a:r>
              <a:rPr lang="en-US" dirty="0"/>
              <a:t>Azure database services</a:t>
            </a:r>
          </a:p>
        </p:txBody>
      </p:sp>
      <p:grpSp>
        <p:nvGrpSpPr>
          <p:cNvPr id="16" name="Group 15" descr="Azure Cosmos DB icon.  The world with data spinning around it.">
            <a:extLst>
              <a:ext uri="{FF2B5EF4-FFF2-40B4-BE49-F238E27FC236}">
                <a16:creationId xmlns:a16="http://schemas.microsoft.com/office/drawing/2014/main" id="{BB5B7098-DCC9-43F2-B9E8-B772BF455BE5}"/>
              </a:ext>
            </a:extLst>
          </p:cNvPr>
          <p:cNvGrpSpPr/>
          <p:nvPr/>
        </p:nvGrpSpPr>
        <p:grpSpPr>
          <a:xfrm>
            <a:off x="663959" y="841384"/>
            <a:ext cx="10767968" cy="1083945"/>
            <a:chOff x="661065" y="1250959"/>
            <a:chExt cx="10770860" cy="1083945"/>
          </a:xfrm>
        </p:grpSpPr>
        <p:pic>
          <p:nvPicPr>
            <p:cNvPr id="8" name="Graphic 7">
              <a:extLst>
                <a:ext uri="{FF2B5EF4-FFF2-40B4-BE49-F238E27FC236}">
                  <a16:creationId xmlns:a16="http://schemas.microsoft.com/office/drawing/2014/main" id="{D76AC99C-AE1C-410E-9BE4-03E32684A1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1065" y="1250959"/>
              <a:ext cx="1083945" cy="1083945"/>
            </a:xfrm>
            <a:prstGeom prst="rect">
              <a:avLst/>
            </a:prstGeom>
          </p:spPr>
        </p:pic>
        <p:sp>
          <p:nvSpPr>
            <p:cNvPr id="15" name="TextBox 14">
              <a:extLst>
                <a:ext uri="{FF2B5EF4-FFF2-40B4-BE49-F238E27FC236}">
                  <a16:creationId xmlns:a16="http://schemas.microsoft.com/office/drawing/2014/main" id="{0A81734B-C9E3-4851-A79A-67AE44CF576E}"/>
                </a:ext>
              </a:extLst>
            </p:cNvPr>
            <p:cNvSpPr txBox="1"/>
            <p:nvPr/>
          </p:nvSpPr>
          <p:spPr>
            <a:xfrm>
              <a:off x="1899305" y="1312800"/>
              <a:ext cx="9532620" cy="960263"/>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Cosmos Database </a:t>
              </a:r>
              <a:r>
                <a:rPr lang="en-US" sz="2400" dirty="0">
                  <a:gradFill>
                    <a:gsLst>
                      <a:gs pos="2917">
                        <a:schemeClr val="tx1"/>
                      </a:gs>
                      <a:gs pos="30000">
                        <a:schemeClr val="tx1"/>
                      </a:gs>
                    </a:gsLst>
                    <a:lin ang="5400000" scaled="0"/>
                  </a:gradFill>
                </a:rPr>
                <a:t>is a globally-distributed database service that elastically and independently scales throughput and storage. </a:t>
              </a:r>
            </a:p>
          </p:txBody>
        </p:sp>
      </p:grpSp>
      <p:grpSp>
        <p:nvGrpSpPr>
          <p:cNvPr id="21" name="Group 20" descr="Azure SQL database icon.  Cylinder where data can be stored with SQL written on it.">
            <a:extLst>
              <a:ext uri="{FF2B5EF4-FFF2-40B4-BE49-F238E27FC236}">
                <a16:creationId xmlns:a16="http://schemas.microsoft.com/office/drawing/2014/main" id="{2348C96D-B55F-4FD5-A584-16F21DD75CA7}"/>
              </a:ext>
            </a:extLst>
          </p:cNvPr>
          <p:cNvGrpSpPr/>
          <p:nvPr/>
        </p:nvGrpSpPr>
        <p:grpSpPr>
          <a:xfrm>
            <a:off x="663959" y="1903202"/>
            <a:ext cx="10767968" cy="1292662"/>
            <a:chOff x="661065" y="2626844"/>
            <a:chExt cx="10770860" cy="1292662"/>
          </a:xfrm>
        </p:grpSpPr>
        <p:pic>
          <p:nvPicPr>
            <p:cNvPr id="10" name="Graphic 9">
              <a:extLst>
                <a:ext uri="{FF2B5EF4-FFF2-40B4-BE49-F238E27FC236}">
                  <a16:creationId xmlns:a16="http://schemas.microsoft.com/office/drawing/2014/main" id="{11260FD4-CCDA-4AE8-B5B4-363E84C3E4E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065" y="2731202"/>
              <a:ext cx="1083945" cy="1083945"/>
            </a:xfrm>
            <a:prstGeom prst="rect">
              <a:avLst/>
            </a:prstGeom>
          </p:spPr>
        </p:pic>
        <p:sp>
          <p:nvSpPr>
            <p:cNvPr id="18" name="TextBox 17">
              <a:extLst>
                <a:ext uri="{FF2B5EF4-FFF2-40B4-BE49-F238E27FC236}">
                  <a16:creationId xmlns:a16="http://schemas.microsoft.com/office/drawing/2014/main" id="{9CE26080-F17B-4A06-8E57-47B04F7DC8FC}"/>
                </a:ext>
              </a:extLst>
            </p:cNvPr>
            <p:cNvSpPr txBox="1"/>
            <p:nvPr/>
          </p:nvSpPr>
          <p:spPr>
            <a:xfrm>
              <a:off x="1899305" y="2626844"/>
              <a:ext cx="9532620" cy="1292662"/>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SQL Database</a:t>
              </a:r>
              <a:r>
                <a:rPr lang="en-US" sz="2400" dirty="0">
                  <a:gradFill>
                    <a:gsLst>
                      <a:gs pos="2917">
                        <a:schemeClr val="tx1"/>
                      </a:gs>
                      <a:gs pos="30000">
                        <a:schemeClr val="tx1"/>
                      </a:gs>
                    </a:gsLst>
                    <a:lin ang="5400000" scaled="0"/>
                  </a:gradFill>
                </a:rPr>
                <a:t> is a relational database as a service (</a:t>
              </a:r>
              <a:r>
                <a:rPr lang="en-US" sz="2400" dirty="0" err="1">
                  <a:gradFill>
                    <a:gsLst>
                      <a:gs pos="2917">
                        <a:schemeClr val="tx1"/>
                      </a:gs>
                      <a:gs pos="30000">
                        <a:schemeClr val="tx1"/>
                      </a:gs>
                    </a:gsLst>
                    <a:lin ang="5400000" scaled="0"/>
                  </a:gradFill>
                </a:rPr>
                <a:t>DaaS</a:t>
              </a:r>
              <a:r>
                <a:rPr lang="en-US" sz="2400" dirty="0">
                  <a:gradFill>
                    <a:gsLst>
                      <a:gs pos="2917">
                        <a:schemeClr val="tx1"/>
                      </a:gs>
                      <a:gs pos="30000">
                        <a:schemeClr val="tx1"/>
                      </a:gs>
                    </a:gsLst>
                    <a:lin ang="5400000" scaled="0"/>
                  </a:gradFill>
                </a:rPr>
                <a:t>) based on the latest stable version of the Microsoft SQL Server database engine.</a:t>
              </a:r>
            </a:p>
          </p:txBody>
        </p:sp>
      </p:grpSp>
      <p:grpSp>
        <p:nvGrpSpPr>
          <p:cNvPr id="22" name="Group 21" descr="Azure MySQL Database icon.  Cylinder where data can be stored with MySQL written on it.">
            <a:extLst>
              <a:ext uri="{FF2B5EF4-FFF2-40B4-BE49-F238E27FC236}">
                <a16:creationId xmlns:a16="http://schemas.microsoft.com/office/drawing/2014/main" id="{D08733A0-E944-4170-A6C5-08CCB372876F}"/>
              </a:ext>
            </a:extLst>
          </p:cNvPr>
          <p:cNvGrpSpPr/>
          <p:nvPr/>
        </p:nvGrpSpPr>
        <p:grpSpPr>
          <a:xfrm>
            <a:off x="663959" y="3213064"/>
            <a:ext cx="10767968" cy="1083945"/>
            <a:chOff x="661065" y="4238593"/>
            <a:chExt cx="10770860" cy="1083945"/>
          </a:xfrm>
        </p:grpSpPr>
        <p:pic>
          <p:nvPicPr>
            <p:cNvPr id="12" name="Graphic 11">
              <a:extLst>
                <a:ext uri="{FF2B5EF4-FFF2-40B4-BE49-F238E27FC236}">
                  <a16:creationId xmlns:a16="http://schemas.microsoft.com/office/drawing/2014/main" id="{2FF28343-9BB9-4C71-91C1-D0CED20AA99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1065" y="4238593"/>
              <a:ext cx="1083945" cy="1083945"/>
            </a:xfrm>
            <a:prstGeom prst="rect">
              <a:avLst/>
            </a:prstGeom>
          </p:spPr>
        </p:pic>
        <p:sp>
          <p:nvSpPr>
            <p:cNvPr id="19" name="TextBox 18">
              <a:extLst>
                <a:ext uri="{FF2B5EF4-FFF2-40B4-BE49-F238E27FC236}">
                  <a16:creationId xmlns:a16="http://schemas.microsoft.com/office/drawing/2014/main" id="{D77DF5E7-14E7-423E-B840-688ADF6CA324}"/>
                </a:ext>
              </a:extLst>
            </p:cNvPr>
            <p:cNvSpPr txBox="1"/>
            <p:nvPr/>
          </p:nvSpPr>
          <p:spPr>
            <a:xfrm>
              <a:off x="1899305" y="4300435"/>
              <a:ext cx="9532620" cy="960263"/>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Database for MySQL </a:t>
              </a:r>
              <a:r>
                <a:rPr lang="en-US" sz="2400" dirty="0">
                  <a:gradFill>
                    <a:gsLst>
                      <a:gs pos="2917">
                        <a:schemeClr val="tx1"/>
                      </a:gs>
                      <a:gs pos="30000">
                        <a:schemeClr val="tx1"/>
                      </a:gs>
                    </a:gsLst>
                    <a:lin ang="5400000" scaled="0"/>
                  </a:gradFill>
                </a:rPr>
                <a:t>is a fully-managed MySQL database service for app developers.</a:t>
              </a:r>
            </a:p>
          </p:txBody>
        </p:sp>
      </p:grpSp>
      <p:grpSp>
        <p:nvGrpSpPr>
          <p:cNvPr id="23" name="Group 22" descr="Azure PostgreSQL database icon.  Cylinder where data can be stored with an elephant head on it.">
            <a:extLst>
              <a:ext uri="{FF2B5EF4-FFF2-40B4-BE49-F238E27FC236}">
                <a16:creationId xmlns:a16="http://schemas.microsoft.com/office/drawing/2014/main" id="{82D090D9-AC1B-4C70-98D1-5F92943D81C1}"/>
              </a:ext>
            </a:extLst>
          </p:cNvPr>
          <p:cNvGrpSpPr/>
          <p:nvPr/>
        </p:nvGrpSpPr>
        <p:grpSpPr>
          <a:xfrm>
            <a:off x="663958" y="4432197"/>
            <a:ext cx="10767969" cy="1083946"/>
            <a:chOff x="661064" y="5558376"/>
            <a:chExt cx="10770861" cy="1083946"/>
          </a:xfrm>
        </p:grpSpPr>
        <p:pic>
          <p:nvPicPr>
            <p:cNvPr id="14" name="Graphic 13">
              <a:extLst>
                <a:ext uri="{FF2B5EF4-FFF2-40B4-BE49-F238E27FC236}">
                  <a16:creationId xmlns:a16="http://schemas.microsoft.com/office/drawing/2014/main" id="{606B8AFD-CBE4-4100-AB4F-A1E669C1106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1064" y="5558376"/>
              <a:ext cx="1083946" cy="1083946"/>
            </a:xfrm>
            <a:prstGeom prst="rect">
              <a:avLst/>
            </a:prstGeom>
          </p:spPr>
        </p:pic>
        <p:sp>
          <p:nvSpPr>
            <p:cNvPr id="20" name="TextBox 19">
              <a:extLst>
                <a:ext uri="{FF2B5EF4-FFF2-40B4-BE49-F238E27FC236}">
                  <a16:creationId xmlns:a16="http://schemas.microsoft.com/office/drawing/2014/main" id="{2C07F6C7-AC66-4577-A476-E82543BA8AAD}"/>
                </a:ext>
              </a:extLst>
            </p:cNvPr>
            <p:cNvSpPr txBox="1"/>
            <p:nvPr/>
          </p:nvSpPr>
          <p:spPr>
            <a:xfrm>
              <a:off x="1899305" y="5620218"/>
              <a:ext cx="9532620" cy="960263"/>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Database for PostgreSQL </a:t>
              </a:r>
              <a:r>
                <a:rPr lang="en-US" sz="2400" dirty="0">
                  <a:gradFill>
                    <a:gsLst>
                      <a:gs pos="2917">
                        <a:schemeClr val="tx1"/>
                      </a:gs>
                      <a:gs pos="30000">
                        <a:schemeClr val="tx1"/>
                      </a:gs>
                    </a:gsLst>
                    <a:lin ang="5400000" scaled="0"/>
                  </a:gradFill>
                </a:rPr>
                <a:t>is a relational database service based on the open-source Postgres database engine. </a:t>
              </a:r>
            </a:p>
          </p:txBody>
        </p:sp>
      </p:grpSp>
      <p:sp>
        <p:nvSpPr>
          <p:cNvPr id="3" name="Footer Placeholder 1">
            <a:extLst>
              <a:ext uri="{FF2B5EF4-FFF2-40B4-BE49-F238E27FC236}">
                <a16:creationId xmlns:a16="http://schemas.microsoft.com/office/drawing/2014/main" id="{8419F70F-DEBC-44E6-B335-AD8E3E7C877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587513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7DC2D-208B-47E5-87B9-A57AD9EE6810}"/>
              </a:ext>
            </a:extLst>
          </p:cNvPr>
          <p:cNvSpPr>
            <a:spLocks noGrp="1"/>
          </p:cNvSpPr>
          <p:nvPr>
            <p:ph type="title"/>
          </p:nvPr>
        </p:nvSpPr>
        <p:spPr/>
        <p:txBody>
          <a:bodyPr/>
          <a:lstStyle/>
          <a:p>
            <a:r>
              <a:rPr lang="en-US" dirty="0"/>
              <a:t>Azure SQL Managed Instance</a:t>
            </a:r>
          </a:p>
        </p:txBody>
      </p:sp>
      <p:sp>
        <p:nvSpPr>
          <p:cNvPr id="6" name="Content Placeholder 5">
            <a:extLst>
              <a:ext uri="{FF2B5EF4-FFF2-40B4-BE49-F238E27FC236}">
                <a16:creationId xmlns:a16="http://schemas.microsoft.com/office/drawing/2014/main" id="{92AA6475-AAA1-4F68-AB7F-EBE05EEB6B6E}"/>
              </a:ext>
            </a:extLst>
          </p:cNvPr>
          <p:cNvSpPr>
            <a:spLocks noGrp="1"/>
          </p:cNvSpPr>
          <p:nvPr>
            <p:ph sz="quarter" idx="10"/>
          </p:nvPr>
        </p:nvSpPr>
        <p:spPr>
          <a:xfrm>
            <a:off x="419100" y="1456897"/>
            <a:ext cx="7777249" cy="4037003"/>
          </a:xfrm>
        </p:spPr>
        <p:txBody>
          <a:bodyPr/>
          <a:lstStyle/>
          <a:p>
            <a:r>
              <a:rPr lang="en-US" b="1" i="0" dirty="0">
                <a:solidFill>
                  <a:srgbClr val="171717"/>
                </a:solidFill>
                <a:effectLst/>
                <a:latin typeface="Segoe UI" panose="020B0502040204020203" pitchFamily="34" charset="0"/>
              </a:rPr>
              <a:t>Azure SQL Managed Instance </a:t>
            </a:r>
            <a:r>
              <a:rPr lang="en-US" b="0" i="0" dirty="0">
                <a:solidFill>
                  <a:srgbClr val="171717"/>
                </a:solidFill>
                <a:effectLst/>
                <a:latin typeface="Segoe UI" panose="020B0502040204020203" pitchFamily="34" charset="0"/>
              </a:rPr>
              <a:t>allows existing SQL Server customers to lift and shift their on-premises applications to the cloud with minimal application and database changes.</a:t>
            </a:r>
          </a:p>
          <a:p>
            <a:endParaRPr lang="en-US" sz="100" b="0" i="0" dirty="0">
              <a:solidFill>
                <a:srgbClr val="171717"/>
              </a:solidFill>
              <a:effectLst/>
              <a:latin typeface="Segoe UI" panose="020B0502040204020203" pitchFamily="34" charset="0"/>
            </a:endParaRPr>
          </a:p>
          <a:p>
            <a:pPr marL="342900" indent="-342900">
              <a:buFont typeface="Arial" panose="020B0604020202020204" pitchFamily="34" charset="0"/>
              <a:buChar char="•"/>
            </a:pPr>
            <a:r>
              <a:rPr lang="en-US" b="0" i="0" dirty="0">
                <a:solidFill>
                  <a:srgbClr val="171717"/>
                </a:solidFill>
                <a:effectLst/>
                <a:latin typeface="Segoe UI" panose="020B0502040204020203" pitchFamily="34" charset="0"/>
              </a:rPr>
              <a:t>Fully managed and evergreen platform as a service.</a:t>
            </a:r>
          </a:p>
          <a:p>
            <a:pPr marL="342900" indent="-342900">
              <a:buFont typeface="Arial" panose="020B0604020202020204" pitchFamily="34" charset="0"/>
              <a:buChar char="•"/>
            </a:pPr>
            <a:r>
              <a:rPr lang="en-US" dirty="0">
                <a:latin typeface="+mn-lt"/>
              </a:rPr>
              <a:t>Preserves all PaaS capabilities (automatic patching and version updates, automated backups, and high availability)</a:t>
            </a:r>
          </a:p>
          <a:p>
            <a:pPr marL="342900" indent="-342900">
              <a:buFont typeface="Arial" panose="020B0604020202020204" pitchFamily="34" charset="0"/>
              <a:buChar char="•"/>
            </a:pPr>
            <a:r>
              <a:rPr lang="en-US" dirty="0">
                <a:solidFill>
                  <a:srgbClr val="171717"/>
                </a:solidFill>
                <a:latin typeface="Segoe UI" panose="020B0502040204020203" pitchFamily="34" charset="0"/>
              </a:rPr>
              <a:t>E</a:t>
            </a:r>
            <a:r>
              <a:rPr lang="en-US" b="0" i="0" dirty="0">
                <a:solidFill>
                  <a:srgbClr val="171717"/>
                </a:solidFill>
                <a:effectLst/>
                <a:latin typeface="Segoe UI" panose="020B0502040204020203" pitchFamily="34" charset="0"/>
              </a:rPr>
              <a:t>xchange existing licenses for discounted rates on SQL Managed Instance using the </a:t>
            </a:r>
            <a:r>
              <a:rPr lang="en-US" b="0" i="0" u="none" strike="noStrike" dirty="0">
                <a:effectLst/>
                <a:latin typeface="Segoe UI" panose="020B0502040204020203" pitchFamily="34" charset="0"/>
              </a:rPr>
              <a:t>Azure Hybrid Benefit</a:t>
            </a:r>
            <a:endParaRPr lang="en-US" dirty="0"/>
          </a:p>
        </p:txBody>
      </p:sp>
      <p:pic>
        <p:nvPicPr>
          <p:cNvPr id="4" name="Graphic 3">
            <a:extLst>
              <a:ext uri="{FF2B5EF4-FFF2-40B4-BE49-F238E27FC236}">
                <a16:creationId xmlns:a16="http://schemas.microsoft.com/office/drawing/2014/main" id="{37F2F498-31CD-495E-8A83-8EAB70BD99A7}"/>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515202" y="1980618"/>
            <a:ext cx="3409308" cy="2386516"/>
          </a:xfrm>
          <a:prstGeom prst="rect">
            <a:avLst/>
          </a:prstGeom>
        </p:spPr>
      </p:pic>
    </p:spTree>
    <p:extLst>
      <p:ext uri="{BB962C8B-B14F-4D97-AF65-F5344CB8AC3E}">
        <p14:creationId xmlns:p14="http://schemas.microsoft.com/office/powerpoint/2010/main" val="1900012503"/>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Explore Azure Marketplace</a:t>
            </a:r>
          </a:p>
        </p:txBody>
      </p:sp>
      <p:sp>
        <p:nvSpPr>
          <p:cNvPr id="6" name="Text Placeholder 5"/>
          <p:cNvSpPr>
            <a:spLocks noGrp="1"/>
          </p:cNvSpPr>
          <p:nvPr>
            <p:ph sz="quarter" idx="10"/>
          </p:nvPr>
        </p:nvSpPr>
        <p:spPr>
          <a:xfrm>
            <a:off x="418643" y="1423258"/>
            <a:ext cx="11080173" cy="3780522"/>
          </a:xfrm>
        </p:spPr>
        <p:txBody>
          <a:bodyPr vert="horz" wrap="square" lIns="0" tIns="91440" rIns="146304" bIns="91440" rtlCol="0" anchor="t">
            <a:spAutoFit/>
          </a:bodyPr>
          <a:lstStyle/>
          <a:p>
            <a:r>
              <a:rPr lang="en-US" b="0" i="0" dirty="0">
                <a:solidFill>
                  <a:srgbClr val="171717"/>
                </a:solidFill>
                <a:effectLst/>
                <a:latin typeface="Segoe UI Semibold"/>
                <a:cs typeface="Segoe UI Semibold"/>
              </a:rPr>
              <a:t>Azure </a:t>
            </a:r>
            <a:r>
              <a:rPr lang="en-US" b="1" i="0" dirty="0">
                <a:solidFill>
                  <a:srgbClr val="171717"/>
                </a:solidFill>
                <a:effectLst/>
                <a:latin typeface="Segoe UI Semibold"/>
                <a:cs typeface="Segoe UI Semibold"/>
              </a:rPr>
              <a:t>Marketplace</a:t>
            </a:r>
            <a:r>
              <a:rPr lang="en-US" b="0" i="0" dirty="0">
                <a:solidFill>
                  <a:srgbClr val="171717"/>
                </a:solidFill>
                <a:effectLst/>
                <a:latin typeface="Segoe UI Semibold"/>
                <a:cs typeface="Segoe UI Semibold"/>
              </a:rPr>
              <a:t> </a:t>
            </a:r>
            <a:r>
              <a:rPr lang="en-US" b="0" i="0" dirty="0">
                <a:solidFill>
                  <a:srgbClr val="171717"/>
                </a:solidFill>
                <a:effectLst/>
                <a:latin typeface="Segoe UI"/>
                <a:cs typeface="Segoe UI"/>
              </a:rPr>
              <a:t>allows customers to find, try, purchase, and provision applications and services from hundreds of leading service providers, which are </a:t>
            </a:r>
            <a:br>
              <a:rPr lang="en-US" dirty="0">
                <a:solidFill>
                  <a:srgbClr val="171717"/>
                </a:solidFill>
                <a:latin typeface="Segoe UI"/>
                <a:cs typeface="Segoe UI"/>
              </a:rPr>
            </a:br>
            <a:r>
              <a:rPr lang="en-US" b="0" i="0" dirty="0">
                <a:solidFill>
                  <a:srgbClr val="171717"/>
                </a:solidFill>
                <a:effectLst/>
                <a:latin typeface="Segoe UI"/>
                <a:cs typeface="Segoe UI"/>
              </a:rPr>
              <a:t>all certified to run on Azure.</a:t>
            </a:r>
          </a:p>
          <a:p>
            <a:pPr marL="342900" indent="-342900">
              <a:buFont typeface="Arial" panose="020B0604020202020204" pitchFamily="34" charset="0"/>
              <a:buChar char="•"/>
            </a:pPr>
            <a:r>
              <a:rPr lang="en-US" dirty="0">
                <a:solidFill>
                  <a:srgbClr val="171717"/>
                </a:solidFill>
                <a:latin typeface="Segoe UI" panose="020B0502040204020203" pitchFamily="34" charset="0"/>
              </a:rPr>
              <a:t>Open-source container platforms.</a:t>
            </a:r>
          </a:p>
          <a:p>
            <a:pPr marL="342900" indent="-342900">
              <a:buFont typeface="Arial" panose="020B0604020202020204" pitchFamily="34" charset="0"/>
              <a:buChar char="•"/>
            </a:pPr>
            <a:r>
              <a:rPr lang="en-US" dirty="0">
                <a:solidFill>
                  <a:srgbClr val="171717"/>
                </a:solidFill>
                <a:latin typeface="Segoe UI" panose="020B0502040204020203" pitchFamily="34" charset="0"/>
              </a:rPr>
              <a:t>Virtual machine and database images.</a:t>
            </a:r>
          </a:p>
          <a:p>
            <a:pPr marL="342900" indent="-342900">
              <a:buFont typeface="Arial" panose="020B0604020202020204" pitchFamily="34" charset="0"/>
              <a:buChar char="•"/>
            </a:pPr>
            <a:r>
              <a:rPr lang="en-US" dirty="0">
                <a:solidFill>
                  <a:srgbClr val="171717"/>
                </a:solidFill>
                <a:latin typeface="Segoe UI" panose="020B0502040204020203" pitchFamily="34" charset="0"/>
              </a:rPr>
              <a:t>Application build and deployment software.</a:t>
            </a:r>
          </a:p>
          <a:p>
            <a:pPr marL="342900" indent="-342900">
              <a:buFont typeface="Arial" panose="020B0604020202020204" pitchFamily="34" charset="0"/>
              <a:buChar char="•"/>
            </a:pPr>
            <a:r>
              <a:rPr lang="en-US" dirty="0">
                <a:solidFill>
                  <a:srgbClr val="171717"/>
                </a:solidFill>
                <a:latin typeface="Segoe UI" panose="020B0502040204020203" pitchFamily="34" charset="0"/>
              </a:rPr>
              <a:t>Developer tools.</a:t>
            </a:r>
          </a:p>
          <a:p>
            <a:pPr marL="342900" indent="-342900">
              <a:buFont typeface="Arial" panose="020B0604020202020204" pitchFamily="34" charset="0"/>
              <a:buChar char="•"/>
            </a:pPr>
            <a:r>
              <a:rPr lang="en-US" dirty="0">
                <a:solidFill>
                  <a:srgbClr val="171717"/>
                </a:solidFill>
                <a:latin typeface="Segoe UI" panose="020B0502040204020203" pitchFamily="34" charset="0"/>
              </a:rPr>
              <a:t>And much more, with 10,000+ listings!</a:t>
            </a:r>
            <a:endParaRPr lang="en-US" dirty="0"/>
          </a:p>
        </p:txBody>
      </p:sp>
      <p:pic>
        <p:nvPicPr>
          <p:cNvPr id="4" name="Picture 3" descr="graphic of a shopping bag">
            <a:extLst>
              <a:ext uri="{FF2B5EF4-FFF2-40B4-BE49-F238E27FC236}">
                <a16:creationId xmlns:a16="http://schemas.microsoft.com/office/drawing/2014/main" id="{55B2B3E3-6398-4601-BD31-79A935A2AA14}"/>
              </a:ext>
            </a:extLst>
          </p:cNvPr>
          <p:cNvPicPr/>
          <p:nvPr/>
        </p:nvPicPr>
        <p:blipFill>
          <a:blip r:embed="rId3"/>
          <a:stretch/>
        </p:blipFill>
        <p:spPr>
          <a:xfrm>
            <a:off x="7458074" y="2377238"/>
            <a:ext cx="3227862" cy="3186466"/>
          </a:xfrm>
          <a:prstGeom prst="rect">
            <a:avLst/>
          </a:prstGeom>
          <a:ln>
            <a:noFill/>
          </a:ln>
        </p:spPr>
      </p:pic>
    </p:spTree>
    <p:extLst>
      <p:ext uri="{BB962C8B-B14F-4D97-AF65-F5344CB8AC3E}">
        <p14:creationId xmlns:p14="http://schemas.microsoft.com/office/powerpoint/2010/main" val="873581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Region</a:t>
            </a:r>
          </a:p>
        </p:txBody>
      </p:sp>
      <p:sp>
        <p:nvSpPr>
          <p:cNvPr id="3" name="Content Placeholder 2"/>
          <p:cNvSpPr>
            <a:spLocks noGrp="1"/>
          </p:cNvSpPr>
          <p:nvPr>
            <p:ph idx="1"/>
          </p:nvPr>
        </p:nvSpPr>
        <p:spPr>
          <a:xfrm>
            <a:off x="8342490" y="2449691"/>
            <a:ext cx="3733663" cy="4228907"/>
          </a:xfrm>
        </p:spPr>
        <p:txBody>
          <a:bodyPr>
            <a:normAutofit/>
          </a:bodyPr>
          <a:lstStyle/>
          <a:p>
            <a:r>
              <a:rPr lang="en-US" sz="2133" dirty="0"/>
              <a:t>Geographic area where AWS services are available</a:t>
            </a:r>
          </a:p>
          <a:p>
            <a:r>
              <a:rPr lang="en-US" sz="2133" dirty="0"/>
              <a:t>Customers choose region(s) for their AWS resources</a:t>
            </a:r>
          </a:p>
          <a:p>
            <a:r>
              <a:rPr lang="en-US" sz="2133" dirty="0"/>
              <a:t>Eleven regions worldwide</a:t>
            </a:r>
          </a:p>
          <a:p>
            <a:endParaRPr lang="en-US" sz="2133" dirty="0"/>
          </a:p>
          <a:p>
            <a:endParaRPr lang="en-US" sz="2133" dirty="0"/>
          </a:p>
        </p:txBody>
      </p:sp>
      <p:pic>
        <p:nvPicPr>
          <p:cNvPr id="23" name="Picture 22"/>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222" t="10328" r="1016" b="7556"/>
          <a:stretch/>
        </p:blipFill>
        <p:spPr>
          <a:xfrm>
            <a:off x="8191851" y="316298"/>
            <a:ext cx="3650284" cy="2023373"/>
          </a:xfrm>
          <a:prstGeom prst="rect">
            <a:avLst/>
          </a:prstGeom>
        </p:spPr>
      </p:pic>
      <p:cxnSp>
        <p:nvCxnSpPr>
          <p:cNvPr id="24" name="Straight Connector 23"/>
          <p:cNvCxnSpPr/>
          <p:nvPr/>
        </p:nvCxnSpPr>
        <p:spPr>
          <a:xfrm flipV="1">
            <a:off x="5943601" y="1003301"/>
            <a:ext cx="3289300" cy="577216"/>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flipV="1">
            <a:off x="5943601" y="1193800"/>
            <a:ext cx="3289300" cy="3984808"/>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grpSp>
        <p:nvGrpSpPr>
          <p:cNvPr id="26" name="Group 25"/>
          <p:cNvGrpSpPr/>
          <p:nvPr/>
        </p:nvGrpSpPr>
        <p:grpSpPr>
          <a:xfrm>
            <a:off x="572637" y="1580517"/>
            <a:ext cx="5370964" cy="3598091"/>
            <a:chOff x="429476" y="1271451"/>
            <a:chExt cx="5146569" cy="3082835"/>
          </a:xfrm>
        </p:grpSpPr>
        <p:cxnSp>
          <p:nvCxnSpPr>
            <p:cNvPr id="27" name="Straight Connector 26"/>
            <p:cNvCxnSpPr>
              <a:stCxn id="50" idx="6"/>
              <a:endCxn id="55" idx="2"/>
            </p:cNvCxnSpPr>
            <p:nvPr/>
          </p:nvCxnSpPr>
          <p:spPr>
            <a:xfrm>
              <a:off x="2301776" y="1591659"/>
              <a:ext cx="2208944"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28" name="Straight Connector 27"/>
            <p:cNvCxnSpPr>
              <a:stCxn id="54" idx="0"/>
              <a:endCxn id="55" idx="4"/>
            </p:cNvCxnSpPr>
            <p:nvPr/>
          </p:nvCxnSpPr>
          <p:spPr>
            <a:xfrm flipV="1">
              <a:off x="5000956" y="1835168"/>
              <a:ext cx="0" cy="194501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29" name="Straight Connector 28"/>
            <p:cNvCxnSpPr>
              <a:stCxn id="49" idx="0"/>
              <a:endCxn id="50" idx="4"/>
            </p:cNvCxnSpPr>
            <p:nvPr/>
          </p:nvCxnSpPr>
          <p:spPr>
            <a:xfrm flipV="1">
              <a:off x="1811540" y="1835168"/>
              <a:ext cx="0" cy="194501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0" name="Straight Connector 29"/>
            <p:cNvCxnSpPr>
              <a:endCxn id="53" idx="1"/>
            </p:cNvCxnSpPr>
            <p:nvPr/>
          </p:nvCxnSpPr>
          <p:spPr>
            <a:xfrm>
              <a:off x="2255855" y="1703196"/>
              <a:ext cx="1765284" cy="93686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1" name="Straight Connector 30"/>
            <p:cNvCxnSpPr>
              <a:endCxn id="52" idx="0"/>
            </p:cNvCxnSpPr>
            <p:nvPr/>
          </p:nvCxnSpPr>
          <p:spPr>
            <a:xfrm>
              <a:off x="2009670" y="1813727"/>
              <a:ext cx="649688" cy="75501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2" name="Straight Connector 31"/>
            <p:cNvCxnSpPr/>
            <p:nvPr/>
          </p:nvCxnSpPr>
          <p:spPr>
            <a:xfrm>
              <a:off x="2139105" y="1769643"/>
              <a:ext cx="2603717" cy="204873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grpSp>
          <p:nvGrpSpPr>
            <p:cNvPr id="33" name="Group 32"/>
            <p:cNvGrpSpPr/>
            <p:nvPr/>
          </p:nvGrpSpPr>
          <p:grpSpPr>
            <a:xfrm>
              <a:off x="429476" y="1271451"/>
              <a:ext cx="5146569" cy="3082835"/>
              <a:chOff x="557546" y="1271451"/>
              <a:chExt cx="5146569" cy="3082835"/>
            </a:xfrm>
          </p:grpSpPr>
          <p:grpSp>
            <p:nvGrpSpPr>
              <p:cNvPr id="47" name="Group 46"/>
              <p:cNvGrpSpPr/>
              <p:nvPr/>
            </p:nvGrpSpPr>
            <p:grpSpPr>
              <a:xfrm>
                <a:off x="648917" y="1348150"/>
                <a:ext cx="4970345" cy="2919050"/>
                <a:chOff x="-131203" y="1058981"/>
                <a:chExt cx="6735208" cy="3747476"/>
              </a:xfrm>
            </p:grpSpPr>
            <p:sp>
              <p:nvSpPr>
                <p:cNvPr id="49" name="Oval 48"/>
                <p:cNvSpPr/>
                <p:nvPr/>
              </p:nvSpPr>
              <p:spPr>
                <a:xfrm>
                  <a:off x="953479" y="4181223"/>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AZ</a:t>
                  </a:r>
                  <a:endParaRPr lang="en-US" sz="1600" dirty="0">
                    <a:solidFill>
                      <a:schemeClr val="tx1"/>
                    </a:solidFill>
                  </a:endParaRPr>
                </a:p>
              </p:txBody>
            </p:sp>
            <p:sp>
              <p:nvSpPr>
                <p:cNvPr id="50" name="Oval 49"/>
                <p:cNvSpPr/>
                <p:nvPr/>
              </p:nvSpPr>
              <p:spPr>
                <a:xfrm>
                  <a:off x="953479" y="1058981"/>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AZ</a:t>
                  </a:r>
                  <a:endParaRPr lang="en-US" sz="1600" dirty="0">
                    <a:solidFill>
                      <a:schemeClr val="tx1"/>
                    </a:solidFill>
                  </a:endParaRPr>
                </a:p>
              </p:txBody>
            </p:sp>
            <p:sp>
              <p:nvSpPr>
                <p:cNvPr id="51" name="Oval 50"/>
                <p:cNvSpPr/>
                <p:nvPr/>
              </p:nvSpPr>
              <p:spPr>
                <a:xfrm>
                  <a:off x="-131203" y="2618147"/>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AZ</a:t>
                  </a:r>
                  <a:endParaRPr lang="en-US" sz="1600" dirty="0">
                    <a:solidFill>
                      <a:schemeClr val="tx1"/>
                    </a:solidFill>
                  </a:endParaRPr>
                </a:p>
              </p:txBody>
            </p:sp>
            <p:sp>
              <p:nvSpPr>
                <p:cNvPr id="52" name="Oval 51"/>
                <p:cNvSpPr/>
                <p:nvPr/>
              </p:nvSpPr>
              <p:spPr>
                <a:xfrm>
                  <a:off x="2102339" y="2625972"/>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AZ</a:t>
                  </a:r>
                  <a:endParaRPr lang="en-US" sz="1600" dirty="0">
                    <a:solidFill>
                      <a:schemeClr val="tx1"/>
                    </a:solidFill>
                  </a:endParaRPr>
                </a:p>
              </p:txBody>
            </p:sp>
            <p:sp>
              <p:nvSpPr>
                <p:cNvPr id="53" name="Oval 52"/>
                <p:cNvSpPr/>
                <p:nvPr/>
              </p:nvSpPr>
              <p:spPr>
                <a:xfrm>
                  <a:off x="4417396" y="2625972"/>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AZ</a:t>
                  </a:r>
                  <a:endParaRPr lang="en-US" sz="1600" dirty="0">
                    <a:solidFill>
                      <a:schemeClr val="tx1"/>
                    </a:solidFill>
                  </a:endParaRPr>
                </a:p>
              </p:txBody>
            </p:sp>
            <p:sp>
              <p:nvSpPr>
                <p:cNvPr id="54" name="Oval 53"/>
                <p:cNvSpPr/>
                <p:nvPr/>
              </p:nvSpPr>
              <p:spPr>
                <a:xfrm>
                  <a:off x="5275388" y="4181223"/>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Transit</a:t>
                  </a:r>
                  <a:endParaRPr lang="en-US" sz="1600" dirty="0">
                    <a:solidFill>
                      <a:schemeClr val="tx1"/>
                    </a:solidFill>
                  </a:endParaRPr>
                </a:p>
              </p:txBody>
            </p:sp>
            <p:sp>
              <p:nvSpPr>
                <p:cNvPr id="55" name="Oval 54"/>
                <p:cNvSpPr/>
                <p:nvPr/>
              </p:nvSpPr>
              <p:spPr>
                <a:xfrm>
                  <a:off x="5275388" y="1058981"/>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Transit</a:t>
                  </a:r>
                  <a:endParaRPr lang="en-US" sz="1600" dirty="0">
                    <a:solidFill>
                      <a:schemeClr val="tx1"/>
                    </a:solidFill>
                  </a:endParaRPr>
                </a:p>
              </p:txBody>
            </p:sp>
          </p:grpSp>
          <p:sp>
            <p:nvSpPr>
              <p:cNvPr id="48" name="Rectangle 47"/>
              <p:cNvSpPr/>
              <p:nvPr/>
            </p:nvSpPr>
            <p:spPr>
              <a:xfrm>
                <a:off x="557546" y="1271451"/>
                <a:ext cx="5146569" cy="3082835"/>
              </a:xfrm>
              <a:prstGeom prst="rect">
                <a:avLst/>
              </a:prstGeom>
              <a:noFill/>
              <a:ln w="25400">
                <a:solidFill>
                  <a:schemeClr val="tx2"/>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2667">
                  <a:solidFill>
                    <a:schemeClr val="tx1"/>
                  </a:solidFill>
                </a:endParaRPr>
              </a:p>
            </p:txBody>
          </p:sp>
        </p:grpSp>
        <p:cxnSp>
          <p:nvCxnSpPr>
            <p:cNvPr id="34" name="Straight Connector 33"/>
            <p:cNvCxnSpPr>
              <a:endCxn id="51" idx="7"/>
            </p:cNvCxnSpPr>
            <p:nvPr/>
          </p:nvCxnSpPr>
          <p:spPr>
            <a:xfrm flipH="1">
              <a:off x="1357732" y="1654174"/>
              <a:ext cx="3185947" cy="97979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5" name="Straight Connector 34"/>
            <p:cNvCxnSpPr>
              <a:endCxn id="52" idx="7"/>
            </p:cNvCxnSpPr>
            <p:nvPr/>
          </p:nvCxnSpPr>
          <p:spPr>
            <a:xfrm flipH="1">
              <a:off x="3006007" y="1737387"/>
              <a:ext cx="1579674" cy="90267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6" name="Straight Connector 35"/>
            <p:cNvCxnSpPr/>
            <p:nvPr/>
          </p:nvCxnSpPr>
          <p:spPr>
            <a:xfrm flipH="1">
              <a:off x="2185546" y="1793806"/>
              <a:ext cx="2560146" cy="2057698"/>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7" name="Straight Connector 36"/>
            <p:cNvCxnSpPr/>
            <p:nvPr/>
          </p:nvCxnSpPr>
          <p:spPr>
            <a:xfrm flipH="1" flipV="1">
              <a:off x="4615272" y="3023202"/>
              <a:ext cx="202914" cy="765028"/>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8" name="Straight Connector 37"/>
            <p:cNvCxnSpPr/>
            <p:nvPr/>
          </p:nvCxnSpPr>
          <p:spPr>
            <a:xfrm flipH="1">
              <a:off x="2265903" y="2984434"/>
              <a:ext cx="1771661" cy="93442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9" name="Straight Connector 38"/>
            <p:cNvCxnSpPr>
              <a:stCxn id="52" idx="6"/>
              <a:endCxn id="53" idx="2"/>
            </p:cNvCxnSpPr>
            <p:nvPr/>
          </p:nvCxnSpPr>
          <p:spPr>
            <a:xfrm>
              <a:off x="3149594" y="2812247"/>
              <a:ext cx="727958"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0" name="Straight Connector 39"/>
            <p:cNvCxnSpPr/>
            <p:nvPr/>
          </p:nvCxnSpPr>
          <p:spPr>
            <a:xfrm>
              <a:off x="2292234" y="4024361"/>
              <a:ext cx="2208944"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1" name="Straight Connector 40"/>
            <p:cNvCxnSpPr>
              <a:endCxn id="51" idx="5"/>
            </p:cNvCxnSpPr>
            <p:nvPr/>
          </p:nvCxnSpPr>
          <p:spPr>
            <a:xfrm flipH="1" flipV="1">
              <a:off x="1357732" y="2978339"/>
              <a:ext cx="3194171" cy="950566"/>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2" name="Straight Connector 41"/>
            <p:cNvCxnSpPr>
              <a:stCxn id="52" idx="5"/>
            </p:cNvCxnSpPr>
            <p:nvPr/>
          </p:nvCxnSpPr>
          <p:spPr>
            <a:xfrm>
              <a:off x="3006007" y="2984434"/>
              <a:ext cx="1616235" cy="879157"/>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a:endCxn id="52" idx="4"/>
            </p:cNvCxnSpPr>
            <p:nvPr/>
          </p:nvCxnSpPr>
          <p:spPr>
            <a:xfrm flipV="1">
              <a:off x="2009670" y="3055756"/>
              <a:ext cx="649688" cy="73864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a:stCxn id="51" idx="6"/>
              <a:endCxn id="52" idx="2"/>
            </p:cNvCxnSpPr>
            <p:nvPr/>
          </p:nvCxnSpPr>
          <p:spPr>
            <a:xfrm>
              <a:off x="1501319" y="2806152"/>
              <a:ext cx="667803" cy="6095"/>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5" name="Straight Connector 44"/>
            <p:cNvCxnSpPr>
              <a:stCxn id="49" idx="1"/>
              <a:endCxn id="51" idx="4"/>
            </p:cNvCxnSpPr>
            <p:nvPr/>
          </p:nvCxnSpPr>
          <p:spPr>
            <a:xfrm flipH="1" flipV="1">
              <a:off x="1011083" y="3049661"/>
              <a:ext cx="453808" cy="80184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6" name="Straight Connector 45"/>
            <p:cNvCxnSpPr>
              <a:stCxn id="51" idx="0"/>
              <a:endCxn id="50" idx="3"/>
            </p:cNvCxnSpPr>
            <p:nvPr/>
          </p:nvCxnSpPr>
          <p:spPr>
            <a:xfrm flipV="1">
              <a:off x="1011083" y="1763846"/>
              <a:ext cx="453808" cy="798797"/>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grpSp>
      <p:pic>
        <p:nvPicPr>
          <p:cNvPr id="56" name="image2.png">
            <a:extLst>
              <a:ext uri="{FF2B5EF4-FFF2-40B4-BE49-F238E27FC236}">
                <a16:creationId xmlns:a16="http://schemas.microsoft.com/office/drawing/2014/main" id="{0DA50B76-C310-4D72-B3EE-75DC4ED36E18}"/>
              </a:ext>
            </a:extLst>
          </p:cNvPr>
          <p:cNvPicPr/>
          <p:nvPr/>
        </p:nvPicPr>
        <p:blipFill>
          <a:blip r:embed="rId4" cstate="screen">
            <a:extLst>
              <a:ext uri="{28A0092B-C50C-407E-A947-70E740481C1C}">
                <a14:useLocalDpi xmlns:a14="http://schemas.microsoft.com/office/drawing/2010/main"/>
              </a:ext>
            </a:extLst>
          </a:blip>
          <a:stretch>
            <a:fillRect/>
          </a:stretch>
        </p:blipFill>
        <p:spPr>
          <a:xfrm>
            <a:off x="10796530" y="5585552"/>
            <a:ext cx="1045605" cy="454557"/>
          </a:xfrm>
          <a:prstGeom prst="rect">
            <a:avLst/>
          </a:prstGeom>
          <a:ln w="12700">
            <a:miter lim="400000"/>
          </a:ln>
        </p:spPr>
      </p:pic>
    </p:spTree>
    <p:extLst>
      <p:ext uri="{BB962C8B-B14F-4D97-AF65-F5344CB8AC3E}">
        <p14:creationId xmlns:p14="http://schemas.microsoft.com/office/powerpoint/2010/main" val="33690420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Availability Zone (AZ)</a:t>
            </a:r>
            <a:endParaRPr lang="en-US" dirty="0">
              <a:solidFill>
                <a:srgbClr val="FF0000"/>
              </a:solidFill>
            </a:endParaRPr>
          </a:p>
        </p:txBody>
      </p:sp>
      <p:sp>
        <p:nvSpPr>
          <p:cNvPr id="3" name="Content Placeholder 2"/>
          <p:cNvSpPr>
            <a:spLocks noGrp="1"/>
          </p:cNvSpPr>
          <p:nvPr>
            <p:ph idx="1"/>
          </p:nvPr>
        </p:nvSpPr>
        <p:spPr>
          <a:xfrm>
            <a:off x="248356" y="1345776"/>
            <a:ext cx="5892800" cy="4738568"/>
          </a:xfrm>
        </p:spPr>
        <p:txBody>
          <a:bodyPr>
            <a:noAutofit/>
          </a:bodyPr>
          <a:lstStyle/>
          <a:p>
            <a:r>
              <a:rPr lang="en-US" sz="2933" dirty="0"/>
              <a:t>Each region has multiple, isolated locations known as Availability Zones </a:t>
            </a:r>
          </a:p>
          <a:p>
            <a:r>
              <a:rPr lang="en-US" sz="2933" dirty="0"/>
              <a:t>Low-latency links between AZs in a region &lt;2ms, usually &lt;1ms</a:t>
            </a:r>
          </a:p>
          <a:p>
            <a:r>
              <a:rPr lang="en-US" sz="2933" dirty="0"/>
              <a:t>When launching an EC2 instance, a customer chooses an AZ </a:t>
            </a:r>
          </a:p>
          <a:p>
            <a:r>
              <a:rPr lang="en-US" sz="2933" dirty="0"/>
              <a:t>Private AWS fiber links interconnect all major regions</a:t>
            </a:r>
          </a:p>
        </p:txBody>
      </p:sp>
      <p:grpSp>
        <p:nvGrpSpPr>
          <p:cNvPr id="4" name="Group 3"/>
          <p:cNvGrpSpPr/>
          <p:nvPr/>
        </p:nvGrpSpPr>
        <p:grpSpPr>
          <a:xfrm>
            <a:off x="6572745" y="1345777"/>
            <a:ext cx="5239267" cy="4813299"/>
            <a:chOff x="4612643" y="700113"/>
            <a:chExt cx="3929450" cy="3609974"/>
          </a:xfrm>
        </p:grpSpPr>
        <p:cxnSp>
          <p:nvCxnSpPr>
            <p:cNvPr id="11" name="Straight Connector 10"/>
            <p:cNvCxnSpPr>
              <a:endCxn id="20" idx="0"/>
            </p:cNvCxnSpPr>
            <p:nvPr/>
          </p:nvCxnSpPr>
          <p:spPr>
            <a:xfrm flipH="1">
              <a:off x="5687011" y="2343928"/>
              <a:ext cx="150142" cy="245260"/>
            </a:xfrm>
            <a:prstGeom prst="line">
              <a:avLst/>
            </a:prstGeom>
            <a:ln w="19050">
              <a:solidFill>
                <a:srgbClr val="0070C0"/>
              </a:solidFill>
              <a:prstDash val="sysDot"/>
            </a:ln>
          </p:spPr>
          <p:style>
            <a:lnRef idx="2">
              <a:schemeClr val="accent1"/>
            </a:lnRef>
            <a:fillRef idx="0">
              <a:schemeClr val="accent1"/>
            </a:fillRef>
            <a:effectRef idx="1">
              <a:schemeClr val="accent1"/>
            </a:effectRef>
            <a:fontRef idx="minor">
              <a:schemeClr val="tx1"/>
            </a:fontRef>
          </p:style>
        </p:cxnSp>
        <p:grpSp>
          <p:nvGrpSpPr>
            <p:cNvPr id="12" name="Group 21"/>
            <p:cNvGrpSpPr>
              <a:grpSpLocks/>
            </p:cNvGrpSpPr>
            <p:nvPr/>
          </p:nvGrpSpPr>
          <p:grpSpPr bwMode="auto">
            <a:xfrm>
              <a:off x="5797463" y="947193"/>
              <a:ext cx="1557725" cy="1431077"/>
              <a:chOff x="545458" y="4783771"/>
              <a:chExt cx="2293787" cy="1733798"/>
            </a:xfrm>
            <a:solidFill>
              <a:srgbClr val="0070C0">
                <a:alpha val="0"/>
              </a:srgbClr>
            </a:solidFill>
          </p:grpSpPr>
          <p:sp>
            <p:nvSpPr>
              <p:cNvPr id="13" name="Rounded Rectangle 12"/>
              <p:cNvSpPr/>
              <p:nvPr/>
            </p:nvSpPr>
            <p:spPr>
              <a:xfrm>
                <a:off x="545458" y="4783771"/>
                <a:ext cx="2293787" cy="1733798"/>
              </a:xfrm>
              <a:prstGeom prst="roundRect">
                <a:avLst>
                  <a:gd name="adj" fmla="val 9818"/>
                </a:avLst>
              </a:prstGeom>
              <a:grpFill/>
              <a:ln w="19050">
                <a:solidFill>
                  <a:schemeClr val="tx1"/>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14" name="Rounded Rectangle 13"/>
              <p:cNvSpPr/>
              <p:nvPr/>
            </p:nvSpPr>
            <p:spPr>
              <a:xfrm>
                <a:off x="545458" y="4783771"/>
                <a:ext cx="2293787" cy="1733798"/>
              </a:xfrm>
              <a:prstGeom prst="roundRect">
                <a:avLst>
                  <a:gd name="adj" fmla="val 9818"/>
                </a:avLst>
              </a:prstGeom>
              <a:grpFill/>
              <a:ln w="19050">
                <a:solidFill>
                  <a:srgbClr val="0070C0"/>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grpSp>
          <p:nvGrpSpPr>
            <p:cNvPr id="15" name="Group 21"/>
            <p:cNvGrpSpPr>
              <a:grpSpLocks/>
            </p:cNvGrpSpPr>
            <p:nvPr/>
          </p:nvGrpSpPr>
          <p:grpSpPr bwMode="auto">
            <a:xfrm>
              <a:off x="6719586" y="2589188"/>
              <a:ext cx="1557725" cy="1431077"/>
              <a:chOff x="545458" y="4783771"/>
              <a:chExt cx="2293787" cy="1733798"/>
            </a:xfrm>
          </p:grpSpPr>
          <p:sp>
            <p:nvSpPr>
              <p:cNvPr id="16" name="Rounded Rectangle 15"/>
              <p:cNvSpPr/>
              <p:nvPr/>
            </p:nvSpPr>
            <p:spPr>
              <a:xfrm>
                <a:off x="545458" y="4783771"/>
                <a:ext cx="2293787" cy="1733798"/>
              </a:xfrm>
              <a:prstGeom prst="roundRect">
                <a:avLst>
                  <a:gd name="adj" fmla="val 9818"/>
                </a:avLst>
              </a:prstGeom>
              <a:noFill/>
              <a:ln w="19050">
                <a:solidFill>
                  <a:schemeClr val="tx1"/>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17" name="Rounded Rectangle 16"/>
              <p:cNvSpPr/>
              <p:nvPr/>
            </p:nvSpPr>
            <p:spPr>
              <a:xfrm>
                <a:off x="545458" y="4783771"/>
                <a:ext cx="2293787" cy="1733798"/>
              </a:xfrm>
              <a:prstGeom prst="roundRect">
                <a:avLst>
                  <a:gd name="adj" fmla="val 9818"/>
                </a:avLst>
              </a:prstGeom>
              <a:noFill/>
              <a:ln w="19050">
                <a:solidFill>
                  <a:srgbClr val="0070C0"/>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grpSp>
          <p:nvGrpSpPr>
            <p:cNvPr id="18" name="Group 21"/>
            <p:cNvGrpSpPr>
              <a:grpSpLocks/>
            </p:cNvGrpSpPr>
            <p:nvPr/>
          </p:nvGrpSpPr>
          <p:grpSpPr bwMode="auto">
            <a:xfrm>
              <a:off x="4908148" y="2589188"/>
              <a:ext cx="1557725" cy="1431077"/>
              <a:chOff x="545458" y="4783771"/>
              <a:chExt cx="2293787" cy="1733798"/>
            </a:xfrm>
          </p:grpSpPr>
          <p:sp>
            <p:nvSpPr>
              <p:cNvPr id="19" name="Rounded Rectangle 18"/>
              <p:cNvSpPr/>
              <p:nvPr/>
            </p:nvSpPr>
            <p:spPr>
              <a:xfrm>
                <a:off x="545458" y="4783771"/>
                <a:ext cx="2293787" cy="1733798"/>
              </a:xfrm>
              <a:prstGeom prst="roundRect">
                <a:avLst>
                  <a:gd name="adj" fmla="val 9818"/>
                </a:avLst>
              </a:prstGeom>
              <a:noFill/>
              <a:ln w="19050">
                <a:solidFill>
                  <a:schemeClr val="tx1"/>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20" name="Rounded Rectangle 19"/>
              <p:cNvSpPr/>
              <p:nvPr/>
            </p:nvSpPr>
            <p:spPr>
              <a:xfrm>
                <a:off x="545458" y="4783771"/>
                <a:ext cx="2293787" cy="1733798"/>
              </a:xfrm>
              <a:prstGeom prst="roundRect">
                <a:avLst>
                  <a:gd name="adj" fmla="val 9818"/>
                </a:avLst>
              </a:prstGeom>
              <a:noFill/>
              <a:ln w="19050">
                <a:solidFill>
                  <a:srgbClr val="0070C0"/>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cxnSp>
          <p:nvCxnSpPr>
            <p:cNvPr id="21" name="Straight Connector 20"/>
            <p:cNvCxnSpPr>
              <a:endCxn id="17" idx="0"/>
            </p:cNvCxnSpPr>
            <p:nvPr/>
          </p:nvCxnSpPr>
          <p:spPr>
            <a:xfrm>
              <a:off x="7333099" y="2343928"/>
              <a:ext cx="165350" cy="245260"/>
            </a:xfrm>
            <a:prstGeom prst="line">
              <a:avLst/>
            </a:prstGeom>
            <a:ln w="19050">
              <a:solidFill>
                <a:srgbClr val="0070C0"/>
              </a:solidFill>
              <a:prstDash val="sysDot"/>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a:stCxn id="19" idx="3"/>
              <a:endCxn id="16" idx="1"/>
            </p:cNvCxnSpPr>
            <p:nvPr/>
          </p:nvCxnSpPr>
          <p:spPr>
            <a:xfrm>
              <a:off x="6465873" y="3304727"/>
              <a:ext cx="253713" cy="0"/>
            </a:xfrm>
            <a:prstGeom prst="line">
              <a:avLst/>
            </a:prstGeom>
            <a:ln w="19050">
              <a:solidFill>
                <a:srgbClr val="0070C0"/>
              </a:solidFill>
              <a:prstDash val="sysDot"/>
            </a:ln>
          </p:spPr>
          <p:style>
            <a:lnRef idx="2">
              <a:schemeClr val="accent1"/>
            </a:lnRef>
            <a:fillRef idx="0">
              <a:schemeClr val="accent1"/>
            </a:fillRef>
            <a:effectRef idx="1">
              <a:schemeClr val="accent1"/>
            </a:effectRef>
            <a:fontRef idx="minor">
              <a:schemeClr val="tx1"/>
            </a:fontRef>
          </p:style>
        </p:cxnSp>
        <p:sp>
          <p:nvSpPr>
            <p:cNvPr id="23" name="TextBox 8"/>
            <p:cNvSpPr txBox="1">
              <a:spLocks noChangeArrowheads="1"/>
            </p:cNvSpPr>
            <p:nvPr/>
          </p:nvSpPr>
          <p:spPr bwMode="auto">
            <a:xfrm>
              <a:off x="6679546" y="3718491"/>
              <a:ext cx="1653208" cy="238575"/>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3</a:t>
              </a:r>
            </a:p>
          </p:txBody>
        </p:sp>
        <p:sp>
          <p:nvSpPr>
            <p:cNvPr id="24" name="Freeform 18"/>
            <p:cNvSpPr>
              <a:spLocks/>
            </p:cNvSpPr>
            <p:nvPr/>
          </p:nvSpPr>
          <p:spPr bwMode="auto">
            <a:xfrm>
              <a:off x="7397475" y="2775258"/>
              <a:ext cx="522151" cy="507512"/>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25" name="TextBox 8"/>
            <p:cNvSpPr txBox="1">
              <a:spLocks noChangeArrowheads="1"/>
            </p:cNvSpPr>
            <p:nvPr/>
          </p:nvSpPr>
          <p:spPr bwMode="auto">
            <a:xfrm>
              <a:off x="4860406" y="3709199"/>
              <a:ext cx="1653208" cy="238575"/>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2</a:t>
              </a:r>
            </a:p>
          </p:txBody>
        </p:sp>
        <p:sp>
          <p:nvSpPr>
            <p:cNvPr id="26" name="TextBox 8"/>
            <p:cNvSpPr txBox="1">
              <a:spLocks noChangeArrowheads="1"/>
            </p:cNvSpPr>
            <p:nvPr/>
          </p:nvSpPr>
          <p:spPr bwMode="auto">
            <a:xfrm>
              <a:off x="5749721" y="2081256"/>
              <a:ext cx="1653208" cy="238575"/>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1</a:t>
              </a:r>
            </a:p>
          </p:txBody>
        </p:sp>
        <p:sp>
          <p:nvSpPr>
            <p:cNvPr id="27" name="Freeform 18"/>
            <p:cNvSpPr>
              <a:spLocks/>
            </p:cNvSpPr>
            <p:nvPr/>
          </p:nvSpPr>
          <p:spPr bwMode="auto">
            <a:xfrm>
              <a:off x="7253953" y="2927658"/>
              <a:ext cx="522151" cy="507512"/>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28" name="Freeform 18"/>
            <p:cNvSpPr>
              <a:spLocks/>
            </p:cNvSpPr>
            <p:nvPr/>
          </p:nvSpPr>
          <p:spPr bwMode="auto">
            <a:xfrm>
              <a:off x="7120636" y="3080058"/>
              <a:ext cx="522151" cy="507512"/>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29" name="Freeform 18"/>
            <p:cNvSpPr>
              <a:spLocks/>
            </p:cNvSpPr>
            <p:nvPr/>
          </p:nvSpPr>
          <p:spPr bwMode="auto">
            <a:xfrm>
              <a:off x="6331653" y="1324473"/>
              <a:ext cx="522151" cy="507512"/>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grpSp>
          <p:nvGrpSpPr>
            <p:cNvPr id="30" name="Group 21"/>
            <p:cNvGrpSpPr>
              <a:grpSpLocks/>
            </p:cNvGrpSpPr>
            <p:nvPr/>
          </p:nvGrpSpPr>
          <p:grpSpPr bwMode="auto">
            <a:xfrm>
              <a:off x="4612643" y="700113"/>
              <a:ext cx="3929450" cy="3609974"/>
              <a:chOff x="545458" y="4783771"/>
              <a:chExt cx="2293787" cy="1733798"/>
            </a:xfrm>
          </p:grpSpPr>
          <p:sp>
            <p:nvSpPr>
              <p:cNvPr id="31" name="Rounded Rectangle 30"/>
              <p:cNvSpPr/>
              <p:nvPr/>
            </p:nvSpPr>
            <p:spPr>
              <a:xfrm>
                <a:off x="545458" y="4783771"/>
                <a:ext cx="2293787" cy="1733798"/>
              </a:xfrm>
              <a:prstGeom prst="roundRect">
                <a:avLst>
                  <a:gd name="adj" fmla="val 9818"/>
                </a:avLst>
              </a:prstGeom>
              <a:noFill/>
              <a:ln w="31750">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32" name="Rounded Rectangle 31"/>
              <p:cNvSpPr/>
              <p:nvPr/>
            </p:nvSpPr>
            <p:spPr>
              <a:xfrm>
                <a:off x="545458" y="4783771"/>
                <a:ext cx="2293787" cy="1733798"/>
              </a:xfrm>
              <a:prstGeom prst="roundRect">
                <a:avLst>
                  <a:gd name="adj" fmla="val 9818"/>
                </a:avLst>
              </a:prstGeom>
              <a:noFill/>
              <a:ln w="38100">
                <a:solidFill>
                  <a:srgbClr val="0070C0"/>
                </a:solidFill>
                <a:prstDash val="lgDash"/>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sp>
          <p:nvSpPr>
            <p:cNvPr id="33" name="TextBox 8"/>
            <p:cNvSpPr txBox="1">
              <a:spLocks noChangeArrowheads="1"/>
            </p:cNvSpPr>
            <p:nvPr/>
          </p:nvSpPr>
          <p:spPr bwMode="auto">
            <a:xfrm>
              <a:off x="4633214" y="773766"/>
              <a:ext cx="1196239" cy="377074"/>
            </a:xfrm>
            <a:prstGeom prst="rect">
              <a:avLst/>
            </a:prstGeom>
            <a:noFill/>
            <a:ln w="9525">
              <a:noFill/>
              <a:miter lim="800000"/>
              <a:headEnd/>
              <a:tailEnd/>
            </a:ln>
          </p:spPr>
          <p:txBody>
            <a:bodyPr wrap="square">
              <a:spAutoFit/>
            </a:bodyPr>
            <a:lstStyle/>
            <a:p>
              <a:pPr algn="ctr" defTabSz="812760"/>
              <a:r>
                <a:rPr lang="en-US" sz="2667" b="1" dirty="0">
                  <a:ea typeface="Verdana" pitchFamily="34" charset="0"/>
                  <a:cs typeface="Arial"/>
                </a:rPr>
                <a:t>REGION</a:t>
              </a:r>
            </a:p>
          </p:txBody>
        </p:sp>
      </p:grpSp>
      <p:pic>
        <p:nvPicPr>
          <p:cNvPr id="34" name="image2.png">
            <a:extLst>
              <a:ext uri="{FF2B5EF4-FFF2-40B4-BE49-F238E27FC236}">
                <a16:creationId xmlns:a16="http://schemas.microsoft.com/office/drawing/2014/main" id="{3B9DF8D6-B28E-4C65-8818-589A99513624}"/>
              </a:ext>
            </a:extLst>
          </p:cNvPr>
          <p:cNvPicPr/>
          <p:nvPr/>
        </p:nvPicPr>
        <p:blipFill>
          <a:blip r:embed="rId3" cstate="screen">
            <a:extLst>
              <a:ext uri="{28A0092B-C50C-407E-A947-70E740481C1C}">
                <a14:useLocalDpi xmlns:a14="http://schemas.microsoft.com/office/drawing/2010/main"/>
              </a:ext>
            </a:extLst>
          </a:blip>
          <a:stretch>
            <a:fillRect/>
          </a:stretch>
        </p:blipFill>
        <p:spPr>
          <a:xfrm>
            <a:off x="8515354" y="6324331"/>
            <a:ext cx="1045605" cy="454557"/>
          </a:xfrm>
          <a:prstGeom prst="rect">
            <a:avLst/>
          </a:prstGeom>
          <a:ln w="12700">
            <a:miter lim="400000"/>
          </a:ln>
        </p:spPr>
      </p:pic>
    </p:spTree>
    <p:extLst>
      <p:ext uri="{BB962C8B-B14F-4D97-AF65-F5344CB8AC3E}">
        <p14:creationId xmlns:p14="http://schemas.microsoft.com/office/powerpoint/2010/main" val="240710985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9" name="Straight Connector 18"/>
          <p:cNvCxnSpPr>
            <a:endCxn id="64" idx="3"/>
          </p:cNvCxnSpPr>
          <p:nvPr/>
        </p:nvCxnSpPr>
        <p:spPr>
          <a:xfrm flipV="1">
            <a:off x="5943601" y="2217440"/>
            <a:ext cx="2790127" cy="2887961"/>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z="4800" dirty="0"/>
              <a:t>Example AWS Availability Zone</a:t>
            </a:r>
          </a:p>
        </p:txBody>
      </p:sp>
      <p:cxnSp>
        <p:nvCxnSpPr>
          <p:cNvPr id="17" name="Straight Connector 16"/>
          <p:cNvCxnSpPr>
            <a:endCxn id="64" idx="1"/>
          </p:cNvCxnSpPr>
          <p:nvPr/>
        </p:nvCxnSpPr>
        <p:spPr>
          <a:xfrm>
            <a:off x="5943601" y="1539288"/>
            <a:ext cx="2790127" cy="473861"/>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grpSp>
        <p:nvGrpSpPr>
          <p:cNvPr id="38" name="Group 37"/>
          <p:cNvGrpSpPr>
            <a:grpSpLocks noChangeAspect="1"/>
          </p:cNvGrpSpPr>
          <p:nvPr/>
        </p:nvGrpSpPr>
        <p:grpSpPr>
          <a:xfrm>
            <a:off x="8521700" y="1168401"/>
            <a:ext cx="2997200" cy="1903380"/>
            <a:chOff x="283169" y="1209957"/>
            <a:chExt cx="5389571" cy="3208556"/>
          </a:xfrm>
        </p:grpSpPr>
        <p:cxnSp>
          <p:nvCxnSpPr>
            <p:cNvPr id="39" name="Straight Connector 38"/>
            <p:cNvCxnSpPr>
              <a:stCxn id="63" idx="6"/>
              <a:endCxn id="69" idx="2"/>
            </p:cNvCxnSpPr>
            <p:nvPr/>
          </p:nvCxnSpPr>
          <p:spPr>
            <a:xfrm>
              <a:off x="2301776" y="1591659"/>
              <a:ext cx="2208944"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0" name="Straight Connector 39"/>
            <p:cNvCxnSpPr>
              <a:stCxn id="67" idx="0"/>
              <a:endCxn id="69" idx="4"/>
            </p:cNvCxnSpPr>
            <p:nvPr/>
          </p:nvCxnSpPr>
          <p:spPr>
            <a:xfrm flipV="1">
              <a:off x="5000956" y="1835168"/>
              <a:ext cx="0" cy="194501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1" name="Straight Connector 40"/>
            <p:cNvCxnSpPr>
              <a:stCxn id="61" idx="0"/>
              <a:endCxn id="63" idx="4"/>
            </p:cNvCxnSpPr>
            <p:nvPr/>
          </p:nvCxnSpPr>
          <p:spPr>
            <a:xfrm flipV="1">
              <a:off x="1811540" y="1835168"/>
              <a:ext cx="0" cy="194501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2" name="Straight Connector 41"/>
            <p:cNvCxnSpPr>
              <a:endCxn id="66" idx="1"/>
            </p:cNvCxnSpPr>
            <p:nvPr/>
          </p:nvCxnSpPr>
          <p:spPr>
            <a:xfrm>
              <a:off x="2255855" y="1703196"/>
              <a:ext cx="1765284" cy="93686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a:endCxn id="65" idx="0"/>
            </p:cNvCxnSpPr>
            <p:nvPr/>
          </p:nvCxnSpPr>
          <p:spPr>
            <a:xfrm>
              <a:off x="2009670" y="1813728"/>
              <a:ext cx="649687" cy="75501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2139105" y="1769643"/>
              <a:ext cx="2603717" cy="204873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grpSp>
          <p:nvGrpSpPr>
            <p:cNvPr id="45" name="Group 44"/>
            <p:cNvGrpSpPr/>
            <p:nvPr/>
          </p:nvGrpSpPr>
          <p:grpSpPr>
            <a:xfrm>
              <a:off x="283169" y="1209957"/>
              <a:ext cx="5389571" cy="3208556"/>
              <a:chOff x="411239" y="1209957"/>
              <a:chExt cx="5389571" cy="3208556"/>
            </a:xfrm>
          </p:grpSpPr>
          <p:grpSp>
            <p:nvGrpSpPr>
              <p:cNvPr id="59" name="Group 58"/>
              <p:cNvGrpSpPr/>
              <p:nvPr/>
            </p:nvGrpSpPr>
            <p:grpSpPr>
              <a:xfrm>
                <a:off x="648917" y="1348150"/>
                <a:ext cx="4970345" cy="2919050"/>
                <a:chOff x="-131203" y="1058981"/>
                <a:chExt cx="6735208" cy="3747476"/>
              </a:xfrm>
            </p:grpSpPr>
            <p:sp>
              <p:nvSpPr>
                <p:cNvPr id="61" name="Oval 60"/>
                <p:cNvSpPr/>
                <p:nvPr/>
              </p:nvSpPr>
              <p:spPr>
                <a:xfrm>
                  <a:off x="953479" y="4181223"/>
                  <a:ext cx="1328617" cy="625234"/>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467" dirty="0">
                      <a:solidFill>
                        <a:schemeClr val="tx1"/>
                      </a:solidFill>
                    </a:rPr>
                    <a:t>AZ</a:t>
                  </a:r>
                  <a:endParaRPr lang="en-US" sz="1400" dirty="0">
                    <a:solidFill>
                      <a:schemeClr val="tx1"/>
                    </a:solidFill>
                  </a:endParaRPr>
                </a:p>
              </p:txBody>
            </p:sp>
            <p:sp>
              <p:nvSpPr>
                <p:cNvPr id="63" name="Oval 62"/>
                <p:cNvSpPr/>
                <p:nvPr/>
              </p:nvSpPr>
              <p:spPr>
                <a:xfrm>
                  <a:off x="953479" y="1058981"/>
                  <a:ext cx="1328616" cy="625233"/>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467" dirty="0">
                      <a:solidFill>
                        <a:schemeClr val="tx1"/>
                      </a:solidFill>
                    </a:rPr>
                    <a:t>AZ</a:t>
                  </a:r>
                  <a:endParaRPr lang="en-US" sz="1400" dirty="0">
                    <a:solidFill>
                      <a:schemeClr val="tx1"/>
                    </a:solidFill>
                  </a:endParaRPr>
                </a:p>
              </p:txBody>
            </p:sp>
            <p:sp>
              <p:nvSpPr>
                <p:cNvPr id="64" name="Oval 63"/>
                <p:cNvSpPr/>
                <p:nvPr/>
              </p:nvSpPr>
              <p:spPr>
                <a:xfrm>
                  <a:off x="-131203" y="2618148"/>
                  <a:ext cx="1328616" cy="625233"/>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467" dirty="0">
                      <a:solidFill>
                        <a:schemeClr val="tx1"/>
                      </a:solidFill>
                    </a:rPr>
                    <a:t>AZ</a:t>
                  </a:r>
                  <a:endParaRPr lang="en-US" sz="1400" dirty="0">
                    <a:solidFill>
                      <a:schemeClr val="tx1"/>
                    </a:solidFill>
                  </a:endParaRPr>
                </a:p>
              </p:txBody>
            </p:sp>
            <p:sp>
              <p:nvSpPr>
                <p:cNvPr id="65" name="Oval 64"/>
                <p:cNvSpPr/>
                <p:nvPr/>
              </p:nvSpPr>
              <p:spPr>
                <a:xfrm>
                  <a:off x="2102339" y="2625973"/>
                  <a:ext cx="1328616" cy="625233"/>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467" dirty="0">
                      <a:solidFill>
                        <a:schemeClr val="tx1"/>
                      </a:solidFill>
                    </a:rPr>
                    <a:t>AZ</a:t>
                  </a:r>
                  <a:endParaRPr lang="en-US" sz="1400" dirty="0">
                    <a:solidFill>
                      <a:schemeClr val="tx1"/>
                    </a:solidFill>
                  </a:endParaRPr>
                </a:p>
              </p:txBody>
            </p:sp>
            <p:sp>
              <p:nvSpPr>
                <p:cNvPr id="66" name="Oval 65"/>
                <p:cNvSpPr/>
                <p:nvPr/>
              </p:nvSpPr>
              <p:spPr>
                <a:xfrm>
                  <a:off x="4417396" y="2625972"/>
                  <a:ext cx="1328617" cy="625234"/>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467" dirty="0">
                      <a:solidFill>
                        <a:schemeClr val="tx1"/>
                      </a:solidFill>
                    </a:rPr>
                    <a:t>AZ</a:t>
                  </a:r>
                  <a:endParaRPr lang="en-US" sz="1400" dirty="0">
                    <a:solidFill>
                      <a:schemeClr val="tx1"/>
                    </a:solidFill>
                  </a:endParaRPr>
                </a:p>
              </p:txBody>
            </p:sp>
            <p:sp>
              <p:nvSpPr>
                <p:cNvPr id="67" name="Oval 66"/>
                <p:cNvSpPr/>
                <p:nvPr/>
              </p:nvSpPr>
              <p:spPr>
                <a:xfrm>
                  <a:off x="5275388" y="4181223"/>
                  <a:ext cx="1328617" cy="625234"/>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933" dirty="0">
                      <a:solidFill>
                        <a:schemeClr val="tx1"/>
                      </a:solidFill>
                    </a:rPr>
                    <a:t>Transit</a:t>
                  </a:r>
                  <a:endParaRPr lang="en-US" sz="800" dirty="0">
                    <a:solidFill>
                      <a:schemeClr val="tx1"/>
                    </a:solidFill>
                  </a:endParaRPr>
                </a:p>
              </p:txBody>
            </p:sp>
            <p:sp>
              <p:nvSpPr>
                <p:cNvPr id="69" name="Oval 68"/>
                <p:cNvSpPr/>
                <p:nvPr/>
              </p:nvSpPr>
              <p:spPr>
                <a:xfrm>
                  <a:off x="5275388" y="1058981"/>
                  <a:ext cx="1328617" cy="625234"/>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933" dirty="0">
                      <a:solidFill>
                        <a:schemeClr val="tx1"/>
                      </a:solidFill>
                    </a:rPr>
                    <a:t>Transit</a:t>
                  </a:r>
                  <a:endParaRPr lang="en-US" sz="800" dirty="0">
                    <a:solidFill>
                      <a:schemeClr val="tx1"/>
                    </a:solidFill>
                  </a:endParaRPr>
                </a:p>
              </p:txBody>
            </p:sp>
          </p:grpSp>
          <p:sp>
            <p:nvSpPr>
              <p:cNvPr id="60" name="Rectangle 59"/>
              <p:cNvSpPr/>
              <p:nvPr/>
            </p:nvSpPr>
            <p:spPr>
              <a:xfrm>
                <a:off x="411239" y="1209957"/>
                <a:ext cx="5389571" cy="3208556"/>
              </a:xfrm>
              <a:prstGeom prst="rect">
                <a:avLst/>
              </a:prstGeom>
              <a:noFill/>
              <a:ln w="25400">
                <a:solidFill>
                  <a:schemeClr val="tx2"/>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200">
                  <a:solidFill>
                    <a:schemeClr val="tx1"/>
                  </a:solidFill>
                </a:endParaRPr>
              </a:p>
            </p:txBody>
          </p:sp>
        </p:grpSp>
        <p:cxnSp>
          <p:nvCxnSpPr>
            <p:cNvPr id="46" name="Straight Connector 45"/>
            <p:cNvCxnSpPr>
              <a:endCxn id="64" idx="7"/>
            </p:cNvCxnSpPr>
            <p:nvPr/>
          </p:nvCxnSpPr>
          <p:spPr>
            <a:xfrm flipH="1">
              <a:off x="1357732" y="1654174"/>
              <a:ext cx="3185946" cy="97979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7" name="Straight Connector 46"/>
            <p:cNvCxnSpPr>
              <a:endCxn id="65" idx="7"/>
            </p:cNvCxnSpPr>
            <p:nvPr/>
          </p:nvCxnSpPr>
          <p:spPr>
            <a:xfrm flipH="1">
              <a:off x="3006008" y="1737387"/>
              <a:ext cx="1579675" cy="90267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8" name="Straight Connector 47"/>
            <p:cNvCxnSpPr/>
            <p:nvPr/>
          </p:nvCxnSpPr>
          <p:spPr>
            <a:xfrm flipH="1">
              <a:off x="2185546" y="1793806"/>
              <a:ext cx="2560146" cy="2057698"/>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9" name="Straight Connector 48"/>
            <p:cNvCxnSpPr/>
            <p:nvPr/>
          </p:nvCxnSpPr>
          <p:spPr>
            <a:xfrm flipH="1" flipV="1">
              <a:off x="4615272" y="3023202"/>
              <a:ext cx="202914" cy="765028"/>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0" name="Straight Connector 49"/>
            <p:cNvCxnSpPr/>
            <p:nvPr/>
          </p:nvCxnSpPr>
          <p:spPr>
            <a:xfrm flipH="1">
              <a:off x="2265903" y="2984434"/>
              <a:ext cx="1771661" cy="93442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1" name="Straight Connector 50"/>
            <p:cNvCxnSpPr>
              <a:stCxn id="65" idx="6"/>
              <a:endCxn id="66" idx="2"/>
            </p:cNvCxnSpPr>
            <p:nvPr/>
          </p:nvCxnSpPr>
          <p:spPr>
            <a:xfrm>
              <a:off x="3149594" y="2812247"/>
              <a:ext cx="727958"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2" name="Straight Connector 51"/>
            <p:cNvCxnSpPr/>
            <p:nvPr/>
          </p:nvCxnSpPr>
          <p:spPr>
            <a:xfrm>
              <a:off x="2292234" y="4024361"/>
              <a:ext cx="2208944"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3" name="Straight Connector 52"/>
            <p:cNvCxnSpPr>
              <a:endCxn id="64" idx="5"/>
            </p:cNvCxnSpPr>
            <p:nvPr/>
          </p:nvCxnSpPr>
          <p:spPr>
            <a:xfrm flipH="1" flipV="1">
              <a:off x="1357732" y="2978338"/>
              <a:ext cx="3194170" cy="950566"/>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4" name="Straight Connector 53"/>
            <p:cNvCxnSpPr>
              <a:stCxn id="65" idx="5"/>
            </p:cNvCxnSpPr>
            <p:nvPr/>
          </p:nvCxnSpPr>
          <p:spPr>
            <a:xfrm>
              <a:off x="3006008" y="2984434"/>
              <a:ext cx="1616234" cy="879157"/>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5" name="Straight Connector 54"/>
            <p:cNvCxnSpPr>
              <a:endCxn id="65" idx="4"/>
            </p:cNvCxnSpPr>
            <p:nvPr/>
          </p:nvCxnSpPr>
          <p:spPr>
            <a:xfrm flipV="1">
              <a:off x="2009670" y="3055757"/>
              <a:ext cx="649687" cy="73864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6" name="Straight Connector 55"/>
            <p:cNvCxnSpPr>
              <a:stCxn id="64" idx="6"/>
              <a:endCxn id="65" idx="2"/>
            </p:cNvCxnSpPr>
            <p:nvPr/>
          </p:nvCxnSpPr>
          <p:spPr>
            <a:xfrm>
              <a:off x="1501319" y="2806152"/>
              <a:ext cx="667803" cy="6095"/>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7" name="Straight Connector 56"/>
            <p:cNvCxnSpPr>
              <a:stCxn id="61" idx="1"/>
              <a:endCxn id="64" idx="4"/>
            </p:cNvCxnSpPr>
            <p:nvPr/>
          </p:nvCxnSpPr>
          <p:spPr>
            <a:xfrm flipH="1" flipV="1">
              <a:off x="1011083" y="3049661"/>
              <a:ext cx="453808" cy="80184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8" name="Straight Connector 57"/>
            <p:cNvCxnSpPr>
              <a:stCxn id="64" idx="0"/>
              <a:endCxn id="63" idx="3"/>
            </p:cNvCxnSpPr>
            <p:nvPr/>
          </p:nvCxnSpPr>
          <p:spPr>
            <a:xfrm flipV="1">
              <a:off x="1011083" y="1763846"/>
              <a:ext cx="453808" cy="798797"/>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grpSp>
      <p:sp>
        <p:nvSpPr>
          <p:cNvPr id="147" name="Rectangle 146"/>
          <p:cNvSpPr/>
          <p:nvPr/>
        </p:nvSpPr>
        <p:spPr>
          <a:xfrm>
            <a:off x="389904" y="1535451"/>
            <a:ext cx="5553696" cy="3569949"/>
          </a:xfrm>
          <a:prstGeom prst="rect">
            <a:avLst/>
          </a:prstGeom>
          <a:noFill/>
          <a:ln w="25400">
            <a:solidFill>
              <a:schemeClr val="accent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280" name="Rectangle 279"/>
          <p:cNvSpPr/>
          <p:nvPr/>
        </p:nvSpPr>
        <p:spPr>
          <a:xfrm>
            <a:off x="691313" y="1735375"/>
            <a:ext cx="2245316" cy="1417949"/>
          </a:xfrm>
          <a:prstGeom prst="rect">
            <a:avLst/>
          </a:prstGeom>
          <a:noFill/>
          <a:ln w="25400">
            <a:solidFill>
              <a:schemeClr val="accent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73" name="TextBox 72"/>
          <p:cNvSpPr txBox="1"/>
          <p:nvPr/>
        </p:nvSpPr>
        <p:spPr>
          <a:xfrm>
            <a:off x="639623" y="2802480"/>
            <a:ext cx="1441164" cy="379656"/>
          </a:xfrm>
          <a:prstGeom prst="rect">
            <a:avLst/>
          </a:prstGeom>
          <a:noFill/>
        </p:spPr>
        <p:txBody>
          <a:bodyPr wrap="none" rtlCol="0">
            <a:spAutoFit/>
          </a:bodyPr>
          <a:lstStyle/>
          <a:p>
            <a:r>
              <a:rPr lang="en-US" sz="1867" dirty="0">
                <a:gradFill>
                  <a:gsLst>
                    <a:gs pos="0">
                      <a:schemeClr val="tx1"/>
                    </a:gs>
                    <a:gs pos="100000">
                      <a:schemeClr val="tx1"/>
                    </a:gs>
                  </a:gsLst>
                  <a:lin ang="5400000" scaled="1"/>
                </a:gradFill>
              </a:rPr>
              <a:t>Data Center</a:t>
            </a:r>
          </a:p>
        </p:txBody>
      </p:sp>
      <p:sp>
        <p:nvSpPr>
          <p:cNvPr id="462" name="Rectangle 461"/>
          <p:cNvSpPr/>
          <p:nvPr/>
        </p:nvSpPr>
        <p:spPr>
          <a:xfrm>
            <a:off x="676185" y="3431551"/>
            <a:ext cx="2245316" cy="1417949"/>
          </a:xfrm>
          <a:prstGeom prst="rect">
            <a:avLst/>
          </a:prstGeom>
          <a:noFill/>
          <a:ln w="25400">
            <a:solidFill>
              <a:schemeClr val="accent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460" name="TextBox 459"/>
          <p:cNvSpPr txBox="1"/>
          <p:nvPr/>
        </p:nvSpPr>
        <p:spPr>
          <a:xfrm>
            <a:off x="624495" y="4498656"/>
            <a:ext cx="1441164" cy="379656"/>
          </a:xfrm>
          <a:prstGeom prst="rect">
            <a:avLst/>
          </a:prstGeom>
          <a:noFill/>
        </p:spPr>
        <p:txBody>
          <a:bodyPr wrap="none" rtlCol="0">
            <a:spAutoFit/>
          </a:bodyPr>
          <a:lstStyle/>
          <a:p>
            <a:r>
              <a:rPr lang="en-US" sz="1867" dirty="0">
                <a:gradFill>
                  <a:gsLst>
                    <a:gs pos="0">
                      <a:schemeClr val="tx1"/>
                    </a:gs>
                    <a:gs pos="100000">
                      <a:schemeClr val="tx1"/>
                    </a:gs>
                  </a:gsLst>
                  <a:lin ang="5400000" scaled="1"/>
                </a:gradFill>
              </a:rPr>
              <a:t>Data Center</a:t>
            </a:r>
          </a:p>
        </p:txBody>
      </p:sp>
      <p:sp>
        <p:nvSpPr>
          <p:cNvPr id="509" name="Rectangle 508"/>
          <p:cNvSpPr/>
          <p:nvPr/>
        </p:nvSpPr>
        <p:spPr>
          <a:xfrm>
            <a:off x="3360310" y="1750547"/>
            <a:ext cx="2245316" cy="1417949"/>
          </a:xfrm>
          <a:prstGeom prst="rect">
            <a:avLst/>
          </a:prstGeom>
          <a:noFill/>
          <a:ln w="25400">
            <a:solidFill>
              <a:schemeClr val="accent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507" name="TextBox 506"/>
          <p:cNvSpPr txBox="1"/>
          <p:nvPr/>
        </p:nvSpPr>
        <p:spPr>
          <a:xfrm>
            <a:off x="3308620" y="2817652"/>
            <a:ext cx="1441164" cy="379656"/>
          </a:xfrm>
          <a:prstGeom prst="rect">
            <a:avLst/>
          </a:prstGeom>
          <a:noFill/>
        </p:spPr>
        <p:txBody>
          <a:bodyPr wrap="none" rtlCol="0">
            <a:spAutoFit/>
          </a:bodyPr>
          <a:lstStyle/>
          <a:p>
            <a:r>
              <a:rPr lang="en-US" sz="1867" dirty="0">
                <a:gradFill>
                  <a:gsLst>
                    <a:gs pos="0">
                      <a:schemeClr val="tx1"/>
                    </a:gs>
                    <a:gs pos="100000">
                      <a:schemeClr val="tx1"/>
                    </a:gs>
                  </a:gsLst>
                  <a:lin ang="5400000" scaled="1"/>
                </a:gradFill>
              </a:rPr>
              <a:t>Data Center</a:t>
            </a:r>
          </a:p>
        </p:txBody>
      </p:sp>
      <p:sp>
        <p:nvSpPr>
          <p:cNvPr id="556" name="Rectangle 555"/>
          <p:cNvSpPr/>
          <p:nvPr/>
        </p:nvSpPr>
        <p:spPr>
          <a:xfrm>
            <a:off x="3336562" y="3443022"/>
            <a:ext cx="2245316" cy="1417949"/>
          </a:xfrm>
          <a:prstGeom prst="rect">
            <a:avLst/>
          </a:prstGeom>
          <a:noFill/>
          <a:ln w="25400">
            <a:solidFill>
              <a:schemeClr val="accent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554" name="TextBox 553"/>
          <p:cNvSpPr txBox="1"/>
          <p:nvPr/>
        </p:nvSpPr>
        <p:spPr>
          <a:xfrm>
            <a:off x="3284872" y="4510127"/>
            <a:ext cx="1441164" cy="379656"/>
          </a:xfrm>
          <a:prstGeom prst="rect">
            <a:avLst/>
          </a:prstGeom>
          <a:noFill/>
        </p:spPr>
        <p:txBody>
          <a:bodyPr wrap="none" rtlCol="0">
            <a:spAutoFit/>
          </a:bodyPr>
          <a:lstStyle/>
          <a:p>
            <a:r>
              <a:rPr lang="en-US" sz="1867" dirty="0">
                <a:gradFill>
                  <a:gsLst>
                    <a:gs pos="0">
                      <a:schemeClr val="tx1"/>
                    </a:gs>
                    <a:gs pos="100000">
                      <a:schemeClr val="tx1"/>
                    </a:gs>
                  </a:gsLst>
                  <a:lin ang="5400000" scaled="1"/>
                </a:gradFill>
              </a:rPr>
              <a:t>Data Center</a:t>
            </a:r>
          </a:p>
        </p:txBody>
      </p:sp>
      <p:pic>
        <p:nvPicPr>
          <p:cNvPr id="225" name="Picture 224"/>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24394" y="1853691"/>
            <a:ext cx="1838927" cy="1057916"/>
          </a:xfrm>
          <a:prstGeom prst="rect">
            <a:avLst/>
          </a:prstGeom>
        </p:spPr>
      </p:pic>
      <p:pic>
        <p:nvPicPr>
          <p:cNvPr id="226" name="Picture 225"/>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502494" y="1882529"/>
            <a:ext cx="1838927" cy="1057916"/>
          </a:xfrm>
          <a:prstGeom prst="rect">
            <a:avLst/>
          </a:prstGeom>
        </p:spPr>
      </p:pic>
      <p:pic>
        <p:nvPicPr>
          <p:cNvPr id="227" name="Picture 226"/>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514130" y="3528054"/>
            <a:ext cx="1838927" cy="1057916"/>
          </a:xfrm>
          <a:prstGeom prst="rect">
            <a:avLst/>
          </a:prstGeom>
        </p:spPr>
      </p:pic>
      <p:pic>
        <p:nvPicPr>
          <p:cNvPr id="228" name="Picture 227"/>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78902" y="3545207"/>
            <a:ext cx="1838927" cy="1057916"/>
          </a:xfrm>
          <a:prstGeom prst="rect">
            <a:avLst/>
          </a:prstGeom>
        </p:spPr>
      </p:pic>
      <p:sp>
        <p:nvSpPr>
          <p:cNvPr id="62" name="Content Placeholder 2"/>
          <p:cNvSpPr txBox="1">
            <a:spLocks/>
          </p:cNvSpPr>
          <p:nvPr/>
        </p:nvSpPr>
        <p:spPr>
          <a:xfrm>
            <a:off x="7070637" y="3762794"/>
            <a:ext cx="5540023" cy="2608927"/>
          </a:xfrm>
          <a:prstGeom prst="rect">
            <a:avLst/>
          </a:prstGeom>
        </p:spPr>
        <p:txBody>
          <a:bodyPr/>
          <a:lstStyle>
            <a:lvl1pPr marL="342900" indent="-342900" algn="l" defTabSz="457200" rtl="0" eaLnBrk="1" latinLnBrk="0" hangingPunct="1">
              <a:spcBef>
                <a:spcPct val="20000"/>
              </a:spcBef>
              <a:buFont typeface="Arial"/>
              <a:buChar char="•"/>
              <a:defRPr sz="2700" b="0" i="0" kern="1200">
                <a:gradFill>
                  <a:gsLst>
                    <a:gs pos="0">
                      <a:schemeClr val="tx1"/>
                    </a:gs>
                    <a:gs pos="100000">
                      <a:schemeClr val="tx1"/>
                    </a:gs>
                  </a:gsLst>
                  <a:lin ang="5400000" scaled="1"/>
                </a:gradFill>
                <a:latin typeface="+mn-lt"/>
                <a:ea typeface="+mn-ea"/>
                <a:cs typeface="Arial"/>
              </a:defRPr>
            </a:lvl1pPr>
            <a:lvl2pPr marL="742950" indent="-285750" algn="l" defTabSz="457200" rtl="0" eaLnBrk="1" latinLnBrk="0" hangingPunct="1">
              <a:spcBef>
                <a:spcPct val="20000"/>
              </a:spcBef>
              <a:buFont typeface="Arial"/>
              <a:buChar char="–"/>
              <a:defRPr sz="2000" b="0" i="0" kern="1200">
                <a:gradFill>
                  <a:gsLst>
                    <a:gs pos="0">
                      <a:schemeClr val="tx1"/>
                    </a:gs>
                    <a:gs pos="100000">
                      <a:schemeClr val="tx1"/>
                    </a:gs>
                  </a:gsLst>
                  <a:lin ang="5400000" scaled="1"/>
                </a:gradFill>
                <a:latin typeface="+mn-lt"/>
                <a:ea typeface="+mn-ea"/>
                <a:cs typeface="Arial"/>
              </a:defRPr>
            </a:lvl2pPr>
            <a:lvl3pPr marL="1143000" indent="-228600" algn="l" defTabSz="457200" rtl="0" eaLnBrk="1" latinLnBrk="0" hangingPunct="1">
              <a:spcBef>
                <a:spcPct val="20000"/>
              </a:spcBef>
              <a:buFont typeface="Arial"/>
              <a:buChar char="•"/>
              <a:defRPr sz="1800" b="0" i="0" kern="1200">
                <a:gradFill>
                  <a:gsLst>
                    <a:gs pos="0">
                      <a:schemeClr val="tx1"/>
                    </a:gs>
                    <a:gs pos="100000">
                      <a:schemeClr val="tx1"/>
                    </a:gs>
                  </a:gsLst>
                  <a:lin ang="5400000" scaled="1"/>
                </a:gradFill>
                <a:latin typeface="+mn-lt"/>
                <a:ea typeface="+mn-ea"/>
                <a:cs typeface="Arial"/>
              </a:defRPr>
            </a:lvl3pPr>
            <a:lvl4pPr marL="1600200" indent="-228600" algn="l" defTabSz="457200" rtl="0" eaLnBrk="1" latinLnBrk="0" hangingPunct="1">
              <a:spcBef>
                <a:spcPct val="20000"/>
              </a:spcBef>
              <a:buFont typeface="Arial"/>
              <a:buChar char="–"/>
              <a:defRPr sz="1600" b="0" i="0" kern="1200">
                <a:gradFill>
                  <a:gsLst>
                    <a:gs pos="0">
                      <a:schemeClr val="tx1"/>
                    </a:gs>
                    <a:gs pos="100000">
                      <a:schemeClr val="tx1"/>
                    </a:gs>
                  </a:gsLst>
                  <a:lin ang="5400000" scaled="1"/>
                </a:gradFill>
                <a:latin typeface="+mn-lt"/>
                <a:ea typeface="+mn-ea"/>
                <a:cs typeface="Arial"/>
              </a:defRPr>
            </a:lvl4pPr>
            <a:lvl5pPr marL="2057400" indent="-228600" algn="l" defTabSz="457200" rtl="0" eaLnBrk="1" latinLnBrk="0" hangingPunct="1">
              <a:spcBef>
                <a:spcPct val="20000"/>
              </a:spcBef>
              <a:buFont typeface="Arial"/>
              <a:buChar char="»"/>
              <a:defRPr sz="1600" b="0" i="0" kern="1200">
                <a:gradFill>
                  <a:gsLst>
                    <a:gs pos="0">
                      <a:schemeClr val="tx1"/>
                    </a:gs>
                    <a:gs pos="100000">
                      <a:schemeClr val="tx1"/>
                    </a:gs>
                  </a:gsLst>
                  <a:lin ang="5400000" scaled="1"/>
                </a:gradFill>
                <a:latin typeface="+mn-lt"/>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400" dirty="0"/>
              <a:t>1 of 28 AZs world-wide</a:t>
            </a:r>
          </a:p>
          <a:p>
            <a:r>
              <a:rPr lang="en-US" sz="2400" dirty="0"/>
              <a:t>All regions have 2 or more AZs</a:t>
            </a:r>
          </a:p>
          <a:p>
            <a:r>
              <a:rPr lang="en-US" sz="2400" dirty="0"/>
              <a:t>Each AZ is 1 or more DC</a:t>
            </a:r>
          </a:p>
          <a:p>
            <a:pPr lvl="1"/>
            <a:r>
              <a:rPr lang="en-US" sz="1867" dirty="0"/>
              <a:t>No data center is in two AZs</a:t>
            </a:r>
          </a:p>
          <a:p>
            <a:pPr lvl="1"/>
            <a:r>
              <a:rPr lang="en-US" sz="1867" dirty="0"/>
              <a:t>Some AZs have as many as 6 DCs</a:t>
            </a:r>
          </a:p>
          <a:p>
            <a:r>
              <a:rPr lang="en-US" sz="2400" dirty="0"/>
              <a:t>DCs in AZ less than ¼ </a:t>
            </a:r>
            <a:r>
              <a:rPr lang="en-US" sz="2400" dirty="0" err="1"/>
              <a:t>ms</a:t>
            </a:r>
            <a:r>
              <a:rPr lang="en-US" sz="2400" dirty="0"/>
              <a:t> apart</a:t>
            </a:r>
            <a:endParaRPr lang="en-US" sz="1600" dirty="0"/>
          </a:p>
        </p:txBody>
      </p:sp>
      <p:pic>
        <p:nvPicPr>
          <p:cNvPr id="68" name="image2.png">
            <a:extLst>
              <a:ext uri="{FF2B5EF4-FFF2-40B4-BE49-F238E27FC236}">
                <a16:creationId xmlns:a16="http://schemas.microsoft.com/office/drawing/2014/main" id="{EB056704-8D9D-42BF-898A-C9906B822BED}"/>
              </a:ext>
            </a:extLst>
          </p:cNvPr>
          <p:cNvPicPr/>
          <p:nvPr/>
        </p:nvPicPr>
        <p:blipFill>
          <a:blip r:embed="rId3" cstate="screen">
            <a:extLst>
              <a:ext uri="{28A0092B-C50C-407E-A947-70E740481C1C}">
                <a14:useLocalDpi xmlns:a14="http://schemas.microsoft.com/office/drawing/2010/main"/>
              </a:ext>
            </a:extLst>
          </a:blip>
          <a:stretch>
            <a:fillRect/>
          </a:stretch>
        </p:blipFill>
        <p:spPr>
          <a:xfrm>
            <a:off x="8302401" y="6202514"/>
            <a:ext cx="1045605" cy="454557"/>
          </a:xfrm>
          <a:prstGeom prst="rect">
            <a:avLst/>
          </a:prstGeom>
          <a:ln w="12700">
            <a:miter lim="400000"/>
          </a:ln>
        </p:spPr>
      </p:pic>
    </p:spTree>
    <p:extLst>
      <p:ext uri="{BB962C8B-B14F-4D97-AF65-F5344CB8AC3E}">
        <p14:creationId xmlns:p14="http://schemas.microsoft.com/office/powerpoint/2010/main" val="296554301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dirty="0"/>
              <a:t>Example AWS Data Center</a:t>
            </a:r>
          </a:p>
        </p:txBody>
      </p:sp>
      <p:cxnSp>
        <p:nvCxnSpPr>
          <p:cNvPr id="17" name="Straight Connector 16"/>
          <p:cNvCxnSpPr/>
          <p:nvPr/>
        </p:nvCxnSpPr>
        <p:spPr>
          <a:xfrm>
            <a:off x="6095999" y="1678194"/>
            <a:ext cx="2755901" cy="430007"/>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V="1">
            <a:off x="6095999" y="2870201"/>
            <a:ext cx="2755901" cy="2324099"/>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sp>
        <p:nvSpPr>
          <p:cNvPr id="147" name="Rectangle 146"/>
          <p:cNvSpPr/>
          <p:nvPr/>
        </p:nvSpPr>
        <p:spPr>
          <a:xfrm>
            <a:off x="389905" y="1678884"/>
            <a:ext cx="5706095" cy="3515417"/>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81" name="Rectangle 80"/>
          <p:cNvSpPr/>
          <p:nvPr/>
        </p:nvSpPr>
        <p:spPr>
          <a:xfrm>
            <a:off x="8694101" y="1019503"/>
            <a:ext cx="2932809" cy="2010853"/>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1400">
              <a:solidFill>
                <a:schemeClr val="tx1"/>
              </a:solidFill>
            </a:endParaRPr>
          </a:p>
        </p:txBody>
      </p:sp>
      <p:sp>
        <p:nvSpPr>
          <p:cNvPr id="269" name="Rectangle 268"/>
          <p:cNvSpPr/>
          <p:nvPr/>
        </p:nvSpPr>
        <p:spPr>
          <a:xfrm>
            <a:off x="8853268" y="1132114"/>
            <a:ext cx="1185712" cy="798692"/>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2667">
              <a:solidFill>
                <a:schemeClr val="tx1"/>
              </a:solidFill>
            </a:endParaRPr>
          </a:p>
        </p:txBody>
      </p:sp>
      <p:sp>
        <p:nvSpPr>
          <p:cNvPr id="223" name="Rectangle 222"/>
          <p:cNvSpPr/>
          <p:nvPr/>
        </p:nvSpPr>
        <p:spPr>
          <a:xfrm>
            <a:off x="8845280" y="2087525"/>
            <a:ext cx="1185712" cy="798692"/>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2667">
              <a:solidFill>
                <a:schemeClr val="tx1"/>
              </a:solidFill>
            </a:endParaRPr>
          </a:p>
        </p:txBody>
      </p:sp>
      <p:sp>
        <p:nvSpPr>
          <p:cNvPr id="177" name="Rectangle 176"/>
          <p:cNvSpPr/>
          <p:nvPr/>
        </p:nvSpPr>
        <p:spPr>
          <a:xfrm>
            <a:off x="10262719" y="1140661"/>
            <a:ext cx="1185712" cy="798692"/>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2667">
              <a:solidFill>
                <a:schemeClr val="tx1"/>
              </a:solidFill>
            </a:endParaRPr>
          </a:p>
        </p:txBody>
      </p:sp>
      <p:sp>
        <p:nvSpPr>
          <p:cNvPr id="102" name="Rectangle 101"/>
          <p:cNvSpPr/>
          <p:nvPr/>
        </p:nvSpPr>
        <p:spPr>
          <a:xfrm>
            <a:off x="10250177" y="2093984"/>
            <a:ext cx="1185712" cy="798691"/>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2667">
              <a:solidFill>
                <a:schemeClr val="tx1"/>
              </a:solidFill>
            </a:endParaRPr>
          </a:p>
        </p:txBody>
      </p:sp>
      <p:pic>
        <p:nvPicPr>
          <p:cNvPr id="4" name="Picture 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56094" y="1853691"/>
            <a:ext cx="5409609" cy="3166243"/>
          </a:xfrm>
          <a:prstGeom prst="rect">
            <a:avLst/>
          </a:prstGeom>
        </p:spPr>
      </p:pic>
      <p:pic>
        <p:nvPicPr>
          <p:cNvPr id="267" name="Picture 266"/>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934117" y="1231899"/>
            <a:ext cx="1080831" cy="621791"/>
          </a:xfrm>
          <a:prstGeom prst="rect">
            <a:avLst/>
          </a:prstGeom>
        </p:spPr>
      </p:pic>
      <p:pic>
        <p:nvPicPr>
          <p:cNvPr id="312" name="Picture 311"/>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0315159" y="1231899"/>
            <a:ext cx="1080831" cy="621791"/>
          </a:xfrm>
          <a:prstGeom prst="rect">
            <a:avLst/>
          </a:prstGeom>
        </p:spPr>
      </p:pic>
      <p:pic>
        <p:nvPicPr>
          <p:cNvPr id="313" name="Picture 312"/>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0302618" y="2162503"/>
            <a:ext cx="1080831" cy="621791"/>
          </a:xfrm>
          <a:prstGeom prst="rect">
            <a:avLst/>
          </a:prstGeom>
        </p:spPr>
      </p:pic>
      <p:pic>
        <p:nvPicPr>
          <p:cNvPr id="314" name="Picture 31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934115" y="2175054"/>
            <a:ext cx="1080831" cy="621791"/>
          </a:xfrm>
          <a:prstGeom prst="rect">
            <a:avLst/>
          </a:prstGeom>
        </p:spPr>
      </p:pic>
      <p:sp>
        <p:nvSpPr>
          <p:cNvPr id="18" name="Content Placeholder 2"/>
          <p:cNvSpPr txBox="1">
            <a:spLocks/>
          </p:cNvSpPr>
          <p:nvPr/>
        </p:nvSpPr>
        <p:spPr>
          <a:xfrm>
            <a:off x="6540501" y="3153109"/>
            <a:ext cx="5537200" cy="3205344"/>
          </a:xfrm>
          <a:prstGeom prst="rect">
            <a:avLst/>
          </a:prstGeom>
        </p:spPr>
        <p:txBody>
          <a:bodyPr/>
          <a:lstStyle>
            <a:lvl1pPr marL="342900" indent="-342900" algn="l" defTabSz="457200" rtl="0" eaLnBrk="1" latinLnBrk="0" hangingPunct="1">
              <a:spcBef>
                <a:spcPct val="20000"/>
              </a:spcBef>
              <a:buFont typeface="Arial"/>
              <a:buChar char="•"/>
              <a:defRPr sz="2700" b="0" i="0" kern="1200">
                <a:gradFill>
                  <a:gsLst>
                    <a:gs pos="0">
                      <a:schemeClr val="tx1"/>
                    </a:gs>
                    <a:gs pos="100000">
                      <a:schemeClr val="tx1"/>
                    </a:gs>
                  </a:gsLst>
                  <a:lin ang="5400000" scaled="1"/>
                </a:gradFill>
                <a:latin typeface="+mn-lt"/>
                <a:ea typeface="+mn-ea"/>
                <a:cs typeface="Arial"/>
              </a:defRPr>
            </a:lvl1pPr>
            <a:lvl2pPr marL="742950" indent="-285750" algn="l" defTabSz="457200" rtl="0" eaLnBrk="1" latinLnBrk="0" hangingPunct="1">
              <a:spcBef>
                <a:spcPct val="20000"/>
              </a:spcBef>
              <a:buFont typeface="Arial"/>
              <a:buChar char="–"/>
              <a:defRPr sz="2000" b="0" i="0" kern="1200">
                <a:gradFill>
                  <a:gsLst>
                    <a:gs pos="0">
                      <a:schemeClr val="tx1"/>
                    </a:gs>
                    <a:gs pos="100000">
                      <a:schemeClr val="tx1"/>
                    </a:gs>
                  </a:gsLst>
                  <a:lin ang="5400000" scaled="1"/>
                </a:gradFill>
                <a:latin typeface="+mn-lt"/>
                <a:ea typeface="+mn-ea"/>
                <a:cs typeface="Arial"/>
              </a:defRPr>
            </a:lvl2pPr>
            <a:lvl3pPr marL="1143000" indent="-228600" algn="l" defTabSz="457200" rtl="0" eaLnBrk="1" latinLnBrk="0" hangingPunct="1">
              <a:spcBef>
                <a:spcPct val="20000"/>
              </a:spcBef>
              <a:buFont typeface="Arial"/>
              <a:buChar char="•"/>
              <a:defRPr sz="1800" b="0" i="0" kern="1200">
                <a:gradFill>
                  <a:gsLst>
                    <a:gs pos="0">
                      <a:schemeClr val="tx1"/>
                    </a:gs>
                    <a:gs pos="100000">
                      <a:schemeClr val="tx1"/>
                    </a:gs>
                  </a:gsLst>
                  <a:lin ang="5400000" scaled="1"/>
                </a:gradFill>
                <a:latin typeface="+mn-lt"/>
                <a:ea typeface="+mn-ea"/>
                <a:cs typeface="Arial"/>
              </a:defRPr>
            </a:lvl3pPr>
            <a:lvl4pPr marL="1600200" indent="-228600" algn="l" defTabSz="457200" rtl="0" eaLnBrk="1" latinLnBrk="0" hangingPunct="1">
              <a:spcBef>
                <a:spcPct val="20000"/>
              </a:spcBef>
              <a:buFont typeface="Arial"/>
              <a:buChar char="–"/>
              <a:defRPr sz="1600" b="0" i="0" kern="1200">
                <a:gradFill>
                  <a:gsLst>
                    <a:gs pos="0">
                      <a:schemeClr val="tx1"/>
                    </a:gs>
                    <a:gs pos="100000">
                      <a:schemeClr val="tx1"/>
                    </a:gs>
                  </a:gsLst>
                  <a:lin ang="5400000" scaled="1"/>
                </a:gradFill>
                <a:latin typeface="+mn-lt"/>
                <a:ea typeface="+mn-ea"/>
                <a:cs typeface="Arial"/>
              </a:defRPr>
            </a:lvl4pPr>
            <a:lvl5pPr marL="2057400" indent="-228600" algn="l" defTabSz="457200" rtl="0" eaLnBrk="1" latinLnBrk="0" hangingPunct="1">
              <a:spcBef>
                <a:spcPct val="20000"/>
              </a:spcBef>
              <a:buFont typeface="Arial"/>
              <a:buChar char="»"/>
              <a:defRPr sz="1600" b="0" i="0" kern="1200">
                <a:gradFill>
                  <a:gsLst>
                    <a:gs pos="0">
                      <a:schemeClr val="tx1"/>
                    </a:gs>
                    <a:gs pos="100000">
                      <a:schemeClr val="tx1"/>
                    </a:gs>
                  </a:gsLst>
                  <a:lin ang="5400000" scaled="1"/>
                </a:gradFill>
                <a:latin typeface="+mn-lt"/>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400" dirty="0"/>
              <a:t>Single DC typically over 50,000 servers &amp; often over 80,000 </a:t>
            </a:r>
          </a:p>
          <a:p>
            <a:pPr lvl="1"/>
            <a:r>
              <a:rPr lang="en-US" sz="1867" dirty="0"/>
              <a:t>Larger DCs undesirable (blast radius)</a:t>
            </a:r>
          </a:p>
          <a:p>
            <a:r>
              <a:rPr lang="en-US" sz="2400" dirty="0"/>
              <a:t>Up to 102Tbps provisioned to a single DC</a:t>
            </a:r>
          </a:p>
          <a:p>
            <a:r>
              <a:rPr lang="en-US" sz="2400" dirty="0"/>
              <a:t>AWS custom network equipment:</a:t>
            </a:r>
          </a:p>
          <a:p>
            <a:pPr lvl="1"/>
            <a:r>
              <a:rPr lang="en-US" sz="1867" dirty="0"/>
              <a:t>Multi-ODM sourced</a:t>
            </a:r>
          </a:p>
          <a:p>
            <a:pPr lvl="1"/>
            <a:r>
              <a:rPr lang="en-US" sz="1867" dirty="0"/>
              <a:t>Amazon custom network protocol stack</a:t>
            </a:r>
          </a:p>
        </p:txBody>
      </p:sp>
    </p:spTree>
    <p:extLst>
      <p:ext uri="{BB962C8B-B14F-4D97-AF65-F5344CB8AC3E}">
        <p14:creationId xmlns:p14="http://schemas.microsoft.com/office/powerpoint/2010/main" val="133325591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Virtual Private Cloud (VPC)</a:t>
            </a:r>
          </a:p>
        </p:txBody>
      </p:sp>
      <p:sp>
        <p:nvSpPr>
          <p:cNvPr id="3" name="Content Placeholder 2"/>
          <p:cNvSpPr>
            <a:spLocks noGrp="1"/>
          </p:cNvSpPr>
          <p:nvPr>
            <p:ph idx="1"/>
          </p:nvPr>
        </p:nvSpPr>
        <p:spPr>
          <a:xfrm>
            <a:off x="454123" y="1345776"/>
            <a:ext cx="5121055" cy="5294721"/>
          </a:xfrm>
        </p:spPr>
        <p:txBody>
          <a:bodyPr>
            <a:normAutofit/>
          </a:bodyPr>
          <a:lstStyle/>
          <a:p>
            <a:r>
              <a:rPr lang="en-US" sz="2933" dirty="0"/>
              <a:t>Logically isolated section of the AWS cloud, virtual network defined by the customer</a:t>
            </a:r>
          </a:p>
          <a:p>
            <a:r>
              <a:rPr lang="en-US" sz="2933" dirty="0"/>
              <a:t>When launching instances and other resources, customers place them in a VPC</a:t>
            </a:r>
          </a:p>
          <a:p>
            <a:r>
              <a:rPr lang="en-US" sz="2933" dirty="0"/>
              <a:t>All new customers have a default VPC</a:t>
            </a:r>
          </a:p>
          <a:p>
            <a:pPr marL="0" indent="0">
              <a:buNone/>
            </a:pPr>
            <a:endParaRPr lang="en-US" sz="2933" dirty="0"/>
          </a:p>
        </p:txBody>
      </p:sp>
      <p:sp>
        <p:nvSpPr>
          <p:cNvPr id="25" name="TextBox 8"/>
          <p:cNvSpPr txBox="1">
            <a:spLocks noChangeArrowheads="1"/>
          </p:cNvSpPr>
          <p:nvPr/>
        </p:nvSpPr>
        <p:spPr bwMode="auto">
          <a:xfrm>
            <a:off x="9120718" y="2367009"/>
            <a:ext cx="2204277" cy="318100"/>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1</a:t>
            </a:r>
          </a:p>
        </p:txBody>
      </p:sp>
      <p:grpSp>
        <p:nvGrpSpPr>
          <p:cNvPr id="26" name="Group 21"/>
          <p:cNvGrpSpPr>
            <a:grpSpLocks/>
          </p:cNvGrpSpPr>
          <p:nvPr/>
        </p:nvGrpSpPr>
        <p:grpSpPr bwMode="auto">
          <a:xfrm>
            <a:off x="6150191" y="933484"/>
            <a:ext cx="5239267" cy="4813299"/>
            <a:chOff x="545458" y="4783771"/>
            <a:chExt cx="2293787" cy="1733798"/>
          </a:xfrm>
        </p:grpSpPr>
        <p:sp>
          <p:nvSpPr>
            <p:cNvPr id="27" name="Rounded Rectangle 26"/>
            <p:cNvSpPr/>
            <p:nvPr/>
          </p:nvSpPr>
          <p:spPr>
            <a:xfrm>
              <a:off x="545458" y="4783771"/>
              <a:ext cx="2293787" cy="1733798"/>
            </a:xfrm>
            <a:prstGeom prst="roundRect">
              <a:avLst>
                <a:gd name="adj" fmla="val 9818"/>
              </a:avLst>
            </a:prstGeom>
            <a:noFill/>
            <a:ln w="31750">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28" name="Rounded Rectangle 27"/>
            <p:cNvSpPr/>
            <p:nvPr/>
          </p:nvSpPr>
          <p:spPr>
            <a:xfrm>
              <a:off x="545458" y="4783771"/>
              <a:ext cx="2293787" cy="1733798"/>
            </a:xfrm>
            <a:prstGeom prst="roundRect">
              <a:avLst>
                <a:gd name="adj" fmla="val 9818"/>
              </a:avLst>
            </a:prstGeom>
            <a:noFill/>
            <a:ln w="38100">
              <a:solidFill>
                <a:srgbClr val="0070C0"/>
              </a:solidFill>
              <a:prstDash val="lgDash"/>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sp>
        <p:nvSpPr>
          <p:cNvPr id="29" name="TextBox 8"/>
          <p:cNvSpPr txBox="1">
            <a:spLocks noChangeArrowheads="1"/>
          </p:cNvSpPr>
          <p:nvPr/>
        </p:nvSpPr>
        <p:spPr bwMode="auto">
          <a:xfrm>
            <a:off x="9681332" y="1153335"/>
            <a:ext cx="1594985" cy="502766"/>
          </a:xfrm>
          <a:prstGeom prst="rect">
            <a:avLst/>
          </a:prstGeom>
          <a:noFill/>
          <a:ln w="9525">
            <a:noFill/>
            <a:miter lim="800000"/>
            <a:headEnd/>
            <a:tailEnd/>
          </a:ln>
        </p:spPr>
        <p:txBody>
          <a:bodyPr wrap="square">
            <a:spAutoFit/>
          </a:bodyPr>
          <a:lstStyle/>
          <a:p>
            <a:pPr algn="ctr" defTabSz="812760"/>
            <a:r>
              <a:rPr lang="en-US" sz="2667" b="1" dirty="0">
                <a:ea typeface="Verdana" pitchFamily="34" charset="0"/>
                <a:cs typeface="Arial"/>
              </a:rPr>
              <a:t>REGION</a:t>
            </a:r>
          </a:p>
        </p:txBody>
      </p:sp>
      <p:cxnSp>
        <p:nvCxnSpPr>
          <p:cNvPr id="31" name="Straight Connector 30"/>
          <p:cNvCxnSpPr/>
          <p:nvPr/>
        </p:nvCxnSpPr>
        <p:spPr>
          <a:xfrm>
            <a:off x="6150191" y="2715821"/>
            <a:ext cx="5220069" cy="0"/>
          </a:xfrm>
          <a:prstGeom prst="line">
            <a:avLst/>
          </a:prstGeom>
          <a:ln w="19050">
            <a:solidFill>
              <a:srgbClr val="0070C0"/>
            </a:solidFill>
            <a:prstDash val="sysDot"/>
          </a:ln>
        </p:spPr>
        <p:style>
          <a:lnRef idx="2">
            <a:schemeClr val="accent1"/>
          </a:lnRef>
          <a:fillRef idx="0">
            <a:schemeClr val="accent1"/>
          </a:fillRef>
          <a:effectRef idx="1">
            <a:schemeClr val="accent1"/>
          </a:effectRef>
          <a:fontRef idx="minor">
            <a:schemeClr val="tx1"/>
          </a:fontRef>
        </p:style>
      </p:cxnSp>
      <p:sp>
        <p:nvSpPr>
          <p:cNvPr id="32" name="TextBox 8"/>
          <p:cNvSpPr txBox="1">
            <a:spLocks noChangeArrowheads="1"/>
          </p:cNvSpPr>
          <p:nvPr/>
        </p:nvSpPr>
        <p:spPr bwMode="auto">
          <a:xfrm>
            <a:off x="9120718" y="3796001"/>
            <a:ext cx="2204277" cy="318100"/>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2</a:t>
            </a:r>
          </a:p>
        </p:txBody>
      </p:sp>
      <p:cxnSp>
        <p:nvCxnSpPr>
          <p:cNvPr id="33" name="Straight Connector 32"/>
          <p:cNvCxnSpPr/>
          <p:nvPr/>
        </p:nvCxnSpPr>
        <p:spPr>
          <a:xfrm>
            <a:off x="6177619" y="4159072"/>
            <a:ext cx="5220069" cy="0"/>
          </a:xfrm>
          <a:prstGeom prst="line">
            <a:avLst/>
          </a:prstGeom>
          <a:ln w="19050">
            <a:solidFill>
              <a:srgbClr val="0070C0"/>
            </a:solidFill>
            <a:prstDash val="sysDot"/>
          </a:ln>
        </p:spPr>
        <p:style>
          <a:lnRef idx="2">
            <a:schemeClr val="accent1"/>
          </a:lnRef>
          <a:fillRef idx="0">
            <a:schemeClr val="accent1"/>
          </a:fillRef>
          <a:effectRef idx="1">
            <a:schemeClr val="accent1"/>
          </a:effectRef>
          <a:fontRef idx="minor">
            <a:schemeClr val="tx1"/>
          </a:fontRef>
        </p:style>
      </p:cxnSp>
      <p:sp>
        <p:nvSpPr>
          <p:cNvPr id="34" name="TextBox 8"/>
          <p:cNvSpPr txBox="1">
            <a:spLocks noChangeArrowheads="1"/>
          </p:cNvSpPr>
          <p:nvPr/>
        </p:nvSpPr>
        <p:spPr bwMode="auto">
          <a:xfrm>
            <a:off x="9123622" y="5360041"/>
            <a:ext cx="2204277" cy="318100"/>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3</a:t>
            </a:r>
          </a:p>
        </p:txBody>
      </p:sp>
      <p:grpSp>
        <p:nvGrpSpPr>
          <p:cNvPr id="35" name="Group 21"/>
          <p:cNvGrpSpPr>
            <a:grpSpLocks/>
          </p:cNvGrpSpPr>
          <p:nvPr/>
        </p:nvGrpSpPr>
        <p:grpSpPr bwMode="auto">
          <a:xfrm>
            <a:off x="6446219" y="1199922"/>
            <a:ext cx="2444315" cy="4292397"/>
            <a:chOff x="545458" y="4783771"/>
            <a:chExt cx="2293787" cy="1733798"/>
          </a:xfrm>
        </p:grpSpPr>
        <p:sp>
          <p:nvSpPr>
            <p:cNvPr id="36" name="Rounded Rectangle 35"/>
            <p:cNvSpPr/>
            <p:nvPr/>
          </p:nvSpPr>
          <p:spPr>
            <a:xfrm>
              <a:off x="545458" y="4783771"/>
              <a:ext cx="2293787" cy="1733798"/>
            </a:xfrm>
            <a:prstGeom prst="roundRect">
              <a:avLst>
                <a:gd name="adj" fmla="val 9818"/>
              </a:avLst>
            </a:prstGeom>
            <a:noFill/>
            <a:ln w="19050">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37" name="Rounded Rectangle 36"/>
            <p:cNvSpPr/>
            <p:nvPr/>
          </p:nvSpPr>
          <p:spPr>
            <a:xfrm>
              <a:off x="545458" y="4783771"/>
              <a:ext cx="2293787" cy="1733798"/>
            </a:xfrm>
            <a:prstGeom prst="roundRect">
              <a:avLst>
                <a:gd name="adj" fmla="val 9818"/>
              </a:avLst>
            </a:prstGeom>
            <a:noFill/>
            <a:ln w="19050">
              <a:solidFill>
                <a:srgbClr val="FF0000"/>
              </a:solidFill>
              <a:prstDash val="lgDash"/>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pic>
        <p:nvPicPr>
          <p:cNvPr id="38" name="Picture 3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90879" y="1021021"/>
            <a:ext cx="515439" cy="515439"/>
          </a:xfrm>
          <a:prstGeom prst="rect">
            <a:avLst/>
          </a:prstGeom>
        </p:spPr>
      </p:pic>
      <p:sp>
        <p:nvSpPr>
          <p:cNvPr id="40" name="TextBox 8"/>
          <p:cNvSpPr txBox="1">
            <a:spLocks noChangeArrowheads="1"/>
          </p:cNvSpPr>
          <p:nvPr/>
        </p:nvSpPr>
        <p:spPr bwMode="auto">
          <a:xfrm>
            <a:off x="5974234" y="1184110"/>
            <a:ext cx="2204277" cy="584775"/>
          </a:xfrm>
          <a:prstGeom prst="rect">
            <a:avLst/>
          </a:prstGeom>
          <a:noFill/>
          <a:ln w="9525">
            <a:noFill/>
            <a:miter lim="800000"/>
            <a:headEnd/>
            <a:tailEnd/>
          </a:ln>
        </p:spPr>
        <p:txBody>
          <a:bodyPr wrap="square">
            <a:spAutoFit/>
          </a:bodyPr>
          <a:lstStyle/>
          <a:p>
            <a:pPr algn="ctr" defTabSz="812760"/>
            <a:r>
              <a:rPr lang="en-US" sz="3200" b="1" dirty="0">
                <a:ea typeface="Verdana" pitchFamily="34" charset="0"/>
                <a:cs typeface="Arial"/>
              </a:rPr>
              <a:t>VPC</a:t>
            </a:r>
          </a:p>
        </p:txBody>
      </p:sp>
      <p:sp>
        <p:nvSpPr>
          <p:cNvPr id="41" name="Freeform 18"/>
          <p:cNvSpPr>
            <a:spLocks/>
          </p:cNvSpPr>
          <p:nvPr/>
        </p:nvSpPr>
        <p:spPr bwMode="auto">
          <a:xfrm>
            <a:off x="7489560" y="4269657"/>
            <a:ext cx="696201" cy="676683"/>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42" name="Freeform 18"/>
          <p:cNvSpPr>
            <a:spLocks/>
          </p:cNvSpPr>
          <p:nvPr/>
        </p:nvSpPr>
        <p:spPr bwMode="auto">
          <a:xfrm>
            <a:off x="7298197" y="4472857"/>
            <a:ext cx="696201" cy="676683"/>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43" name="Freeform 18"/>
          <p:cNvSpPr>
            <a:spLocks/>
          </p:cNvSpPr>
          <p:nvPr/>
        </p:nvSpPr>
        <p:spPr bwMode="auto">
          <a:xfrm>
            <a:off x="7120441" y="4676057"/>
            <a:ext cx="696201" cy="676683"/>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44" name="Freeform 18"/>
          <p:cNvSpPr>
            <a:spLocks/>
          </p:cNvSpPr>
          <p:nvPr/>
        </p:nvSpPr>
        <p:spPr bwMode="auto">
          <a:xfrm>
            <a:off x="7298197" y="1799663"/>
            <a:ext cx="696201" cy="676683"/>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pic>
        <p:nvPicPr>
          <p:cNvPr id="22" name="image2.png">
            <a:extLst>
              <a:ext uri="{FF2B5EF4-FFF2-40B4-BE49-F238E27FC236}">
                <a16:creationId xmlns:a16="http://schemas.microsoft.com/office/drawing/2014/main" id="{5FC3C778-64BE-423A-9E5E-DE3451AC52A2}"/>
              </a:ext>
            </a:extLst>
          </p:cNvPr>
          <p:cNvPicPr/>
          <p:nvPr/>
        </p:nvPicPr>
        <p:blipFill>
          <a:blip r:embed="rId4" cstate="screen">
            <a:extLst>
              <a:ext uri="{28A0092B-C50C-407E-A947-70E740481C1C}">
                <a14:useLocalDpi xmlns:a14="http://schemas.microsoft.com/office/drawing/2010/main"/>
              </a:ext>
            </a:extLst>
          </a:blip>
          <a:stretch>
            <a:fillRect/>
          </a:stretch>
        </p:blipFill>
        <p:spPr>
          <a:xfrm>
            <a:off x="8075113" y="6299739"/>
            <a:ext cx="1045605" cy="454557"/>
          </a:xfrm>
          <a:prstGeom prst="rect">
            <a:avLst/>
          </a:prstGeom>
          <a:ln w="12700">
            <a:miter lim="400000"/>
          </a:ln>
        </p:spPr>
      </p:pic>
    </p:spTree>
    <p:extLst>
      <p:ext uri="{BB962C8B-B14F-4D97-AF65-F5344CB8AC3E}">
        <p14:creationId xmlns:p14="http://schemas.microsoft.com/office/powerpoint/2010/main" val="402843459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childTnLst>
                                </p:cTn>
                              </p:par>
                              <p:par>
                                <p:cTn id="8" presetID="10" presetClass="entr" presetSubtype="0" fill="hold" nodeType="withEffect">
                                  <p:stCondLst>
                                    <p:cond delay="1000"/>
                                  </p:stCondLst>
                                  <p:childTnLst>
                                    <p:set>
                                      <p:cBhvr>
                                        <p:cTn id="9" dur="1" fill="hold">
                                          <p:stCondLst>
                                            <p:cond delay="0"/>
                                          </p:stCondLst>
                                        </p:cTn>
                                        <p:tgtEl>
                                          <p:spTgt spid="38"/>
                                        </p:tgtEl>
                                        <p:attrNameLst>
                                          <p:attrName>style.visibility</p:attrName>
                                        </p:attrNameLst>
                                      </p:cBhvr>
                                      <p:to>
                                        <p:strVal val="visible"/>
                                      </p:to>
                                    </p:set>
                                    <p:animEffect transition="in" filter="fade">
                                      <p:cBhvr>
                                        <p:cTn id="10" dur="1000"/>
                                        <p:tgtEl>
                                          <p:spTgt spid="38"/>
                                        </p:tgtEl>
                                      </p:cBhvr>
                                    </p:animEffect>
                                  </p:childTnLst>
                                </p:cTn>
                              </p:par>
                              <p:par>
                                <p:cTn id="11" presetID="10" presetClass="entr" presetSubtype="0" fill="hold" grpId="0" nodeType="withEffect">
                                  <p:stCondLst>
                                    <p:cond delay="1000"/>
                                  </p:stCondLst>
                                  <p:childTnLst>
                                    <p:set>
                                      <p:cBhvr>
                                        <p:cTn id="12" dur="1" fill="hold">
                                          <p:stCondLst>
                                            <p:cond delay="0"/>
                                          </p:stCondLst>
                                        </p:cTn>
                                        <p:tgtEl>
                                          <p:spTgt spid="44"/>
                                        </p:tgtEl>
                                        <p:attrNameLst>
                                          <p:attrName>style.visibility</p:attrName>
                                        </p:attrNameLst>
                                      </p:cBhvr>
                                      <p:to>
                                        <p:strVal val="visible"/>
                                      </p:to>
                                    </p:set>
                                    <p:animEffect transition="in" filter="fade">
                                      <p:cBhvr>
                                        <p:cTn id="13" dur="500"/>
                                        <p:tgtEl>
                                          <p:spTgt spid="44"/>
                                        </p:tgtEl>
                                      </p:cBhvr>
                                    </p:animEffect>
                                  </p:childTnLst>
                                </p:cTn>
                              </p:par>
                              <p:par>
                                <p:cTn id="14" presetID="10" presetClass="entr" presetSubtype="0" fill="hold" grpId="0" nodeType="withEffect">
                                  <p:stCondLst>
                                    <p:cond delay="1000"/>
                                  </p:stCondLst>
                                  <p:childTnLst>
                                    <p:set>
                                      <p:cBhvr>
                                        <p:cTn id="15" dur="1" fill="hold">
                                          <p:stCondLst>
                                            <p:cond delay="0"/>
                                          </p:stCondLst>
                                        </p:cTn>
                                        <p:tgtEl>
                                          <p:spTgt spid="43"/>
                                        </p:tgtEl>
                                        <p:attrNameLst>
                                          <p:attrName>style.visibility</p:attrName>
                                        </p:attrNameLst>
                                      </p:cBhvr>
                                      <p:to>
                                        <p:strVal val="visible"/>
                                      </p:to>
                                    </p:set>
                                    <p:animEffect transition="in" filter="fade">
                                      <p:cBhvr>
                                        <p:cTn id="16" dur="500"/>
                                        <p:tgtEl>
                                          <p:spTgt spid="43"/>
                                        </p:tgtEl>
                                      </p:cBhvr>
                                    </p:animEffect>
                                  </p:childTnLst>
                                </p:cTn>
                              </p:par>
                              <p:par>
                                <p:cTn id="17" presetID="10" presetClass="entr" presetSubtype="0" fill="hold" grpId="0" nodeType="withEffect">
                                  <p:stCondLst>
                                    <p:cond delay="1000"/>
                                  </p:stCondLst>
                                  <p:childTnLst>
                                    <p:set>
                                      <p:cBhvr>
                                        <p:cTn id="18" dur="1" fill="hold">
                                          <p:stCondLst>
                                            <p:cond delay="0"/>
                                          </p:stCondLst>
                                        </p:cTn>
                                        <p:tgtEl>
                                          <p:spTgt spid="42"/>
                                        </p:tgtEl>
                                        <p:attrNameLst>
                                          <p:attrName>style.visibility</p:attrName>
                                        </p:attrNameLst>
                                      </p:cBhvr>
                                      <p:to>
                                        <p:strVal val="visible"/>
                                      </p:to>
                                    </p:set>
                                    <p:animEffect transition="in" filter="fade">
                                      <p:cBhvr>
                                        <p:cTn id="19" dur="500"/>
                                        <p:tgtEl>
                                          <p:spTgt spid="42"/>
                                        </p:tgtEl>
                                      </p:cBhvr>
                                    </p:animEffect>
                                  </p:childTnLst>
                                </p:cTn>
                              </p:par>
                              <p:par>
                                <p:cTn id="20" presetID="10" presetClass="entr" presetSubtype="0" fill="hold" grpId="0" nodeType="withEffect">
                                  <p:stCondLst>
                                    <p:cond delay="1000"/>
                                  </p:stCondLst>
                                  <p:childTnLst>
                                    <p:set>
                                      <p:cBhvr>
                                        <p:cTn id="21" dur="1" fill="hold">
                                          <p:stCondLst>
                                            <p:cond delay="0"/>
                                          </p:stCondLst>
                                        </p:cTn>
                                        <p:tgtEl>
                                          <p:spTgt spid="41"/>
                                        </p:tgtEl>
                                        <p:attrNameLst>
                                          <p:attrName>style.visibility</p:attrName>
                                        </p:attrNameLst>
                                      </p:cBhvr>
                                      <p:to>
                                        <p:strVal val="visible"/>
                                      </p:to>
                                    </p:set>
                                    <p:animEffect transition="in" filter="fade">
                                      <p:cBhvr>
                                        <p:cTn id="22" dur="500"/>
                                        <p:tgtEl>
                                          <p:spTgt spid="41"/>
                                        </p:tgtEl>
                                      </p:cBhvr>
                                    </p:animEffect>
                                  </p:childTnLst>
                                </p:cTn>
                              </p:par>
                              <p:par>
                                <p:cTn id="23" presetID="10" presetClass="entr" presetSubtype="0" fill="hold" grpId="0" nodeType="withEffect">
                                  <p:stCondLst>
                                    <p:cond delay="1000"/>
                                  </p:stCondLst>
                                  <p:childTnLst>
                                    <p:set>
                                      <p:cBhvr>
                                        <p:cTn id="24" dur="1" fill="hold">
                                          <p:stCondLst>
                                            <p:cond delay="0"/>
                                          </p:stCondLst>
                                        </p:cTn>
                                        <p:tgtEl>
                                          <p:spTgt spid="40"/>
                                        </p:tgtEl>
                                        <p:attrNameLst>
                                          <p:attrName>style.visibility</p:attrName>
                                        </p:attrNameLst>
                                      </p:cBhvr>
                                      <p:to>
                                        <p:strVal val="visible"/>
                                      </p:to>
                                    </p:set>
                                    <p:animEffect transition="in" filter="fade">
                                      <p:cBhvr>
                                        <p:cTn id="25" dur="1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1" grpId="0" animBg="1"/>
      <p:bldP spid="42" grpId="0" animBg="1"/>
      <p:bldP spid="43" grpId="0" animBg="1"/>
      <p:bldP spid="4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79AEA-97D0-41E1-AB8F-D8DD0BFD0B0F}"/>
              </a:ext>
            </a:extLst>
          </p:cNvPr>
          <p:cNvSpPr>
            <a:spLocks noGrp="1"/>
          </p:cNvSpPr>
          <p:nvPr>
            <p:ph type="title"/>
          </p:nvPr>
        </p:nvSpPr>
        <p:spPr/>
        <p:txBody>
          <a:bodyPr/>
          <a:lstStyle/>
          <a:p>
            <a:r>
              <a:rPr lang="en-GB" dirty="0"/>
              <a:t>Comparison between Azure and AWS</a:t>
            </a:r>
          </a:p>
        </p:txBody>
      </p:sp>
      <p:pic>
        <p:nvPicPr>
          <p:cNvPr id="4" name="image2.png">
            <a:extLst>
              <a:ext uri="{FF2B5EF4-FFF2-40B4-BE49-F238E27FC236}">
                <a16:creationId xmlns:a16="http://schemas.microsoft.com/office/drawing/2014/main" id="{75C133F6-BA74-4B0F-A3F6-CA871BE284B6}"/>
              </a:ext>
            </a:extLst>
          </p:cNvPr>
          <p:cNvPicPr/>
          <p:nvPr/>
        </p:nvPicPr>
        <p:blipFill>
          <a:blip r:embed="rId2" cstate="screen">
            <a:extLst>
              <a:ext uri="{28A0092B-C50C-407E-A947-70E740481C1C}">
                <a14:useLocalDpi xmlns:a14="http://schemas.microsoft.com/office/drawing/2010/main"/>
              </a:ext>
            </a:extLst>
          </a:blip>
          <a:stretch>
            <a:fillRect/>
          </a:stretch>
        </p:blipFill>
        <p:spPr>
          <a:xfrm>
            <a:off x="1311007" y="5001658"/>
            <a:ext cx="1045605" cy="454557"/>
          </a:xfrm>
          <a:prstGeom prst="rect">
            <a:avLst/>
          </a:prstGeom>
          <a:ln w="12700">
            <a:miter lim="400000"/>
          </a:ln>
        </p:spPr>
      </p:pic>
      <p:sp>
        <p:nvSpPr>
          <p:cNvPr id="6" name="TextBox 5">
            <a:extLst>
              <a:ext uri="{FF2B5EF4-FFF2-40B4-BE49-F238E27FC236}">
                <a16:creationId xmlns:a16="http://schemas.microsoft.com/office/drawing/2014/main" id="{5292641C-DE06-4F02-9DB7-1B4D08A47E8C}"/>
              </a:ext>
            </a:extLst>
          </p:cNvPr>
          <p:cNvSpPr txBox="1"/>
          <p:nvPr/>
        </p:nvSpPr>
        <p:spPr>
          <a:xfrm>
            <a:off x="173516" y="4325552"/>
            <a:ext cx="6406308" cy="635559"/>
          </a:xfrm>
          <a:prstGeom prst="rect">
            <a:avLst/>
          </a:prstGeom>
          <a:noFill/>
        </p:spPr>
        <p:txBody>
          <a:bodyPr wrap="square">
            <a:spAutoFit/>
          </a:bodyPr>
          <a:lstStyle/>
          <a:p>
            <a:r>
              <a:rPr lang="en-GB" dirty="0">
                <a:hlinkClick r:id="rId3"/>
              </a:rPr>
              <a:t>https://docs.microsoft.com/en-us/azure/architecture/aws-professional/services</a:t>
            </a:r>
            <a:endParaRPr lang="en-GB" dirty="0"/>
          </a:p>
        </p:txBody>
      </p:sp>
    </p:spTree>
    <p:extLst>
      <p:ext uri="{BB962C8B-B14F-4D97-AF65-F5344CB8AC3E}">
        <p14:creationId xmlns:p14="http://schemas.microsoft.com/office/powerpoint/2010/main" val="728653574"/>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97181-4DAF-4022-ACEA-1A1407A8D95D}"/>
              </a:ext>
            </a:extLst>
          </p:cNvPr>
          <p:cNvSpPr>
            <a:spLocks noGrp="1"/>
          </p:cNvSpPr>
          <p:nvPr>
            <p:ph type="title"/>
          </p:nvPr>
        </p:nvSpPr>
        <p:spPr/>
        <p:txBody>
          <a:bodyPr/>
          <a:lstStyle/>
          <a:p>
            <a:r>
              <a:rPr lang="en-GB" dirty="0"/>
              <a:t>Gartner Report</a:t>
            </a:r>
          </a:p>
        </p:txBody>
      </p:sp>
      <p:pic>
        <p:nvPicPr>
          <p:cNvPr id="1026" name="Picture 2" descr="2021-CIPS-MQ">
            <a:extLst>
              <a:ext uri="{FF2B5EF4-FFF2-40B4-BE49-F238E27FC236}">
                <a16:creationId xmlns:a16="http://schemas.microsoft.com/office/drawing/2014/main" id="{3FD711AD-F605-4B6E-A9D3-BCA465FE54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504" y="908084"/>
            <a:ext cx="5158992" cy="5383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848925"/>
      </p:ext>
    </p:extLst>
  </p:cSld>
  <p:clrMapOvr>
    <a:masterClrMapping/>
  </p:clrMapOvr>
  <p:transition spd="med"/>
</p:sld>
</file>

<file path=ppt/theme/theme1.xml><?xml version="1.0" encoding="utf-8"?>
<a:theme xmlns:a="http://schemas.openxmlformats.org/drawingml/2006/main" name="WHITE TEMPLATE">
  <a:themeElements>
    <a:clrScheme name="ST_Illustration_White_Blue">
      <a:dk1>
        <a:srgbClr val="1A1A1A"/>
      </a:dk1>
      <a:lt1>
        <a:srgbClr val="FFFFFF"/>
      </a:lt1>
      <a:dk2>
        <a:srgbClr val="0D0D0D"/>
      </a:dk2>
      <a:lt2>
        <a:srgbClr val="D2D2D2"/>
      </a:lt2>
      <a:accent1>
        <a:srgbClr val="0078D4"/>
      </a:accent1>
      <a:accent2>
        <a:srgbClr val="002050"/>
      </a:accent2>
      <a:accent3>
        <a:srgbClr val="107C10"/>
      </a:accent3>
      <a:accent4>
        <a:srgbClr val="D73B01"/>
      </a:accent4>
      <a:accent5>
        <a:srgbClr val="737373"/>
      </a:accent5>
      <a:accent6>
        <a:srgbClr val="E6E6E6"/>
      </a:accent6>
      <a:hlink>
        <a:srgbClr val="0078D4"/>
      </a:hlink>
      <a:folHlink>
        <a:srgbClr val="0078D4"/>
      </a:folHlink>
    </a:clrScheme>
    <a:fontScheme name="Segoe UI Semibold - Segoe UI">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16-9_Illustration_2018_Cloud_011.potx" id="{762B47AA-A827-4F63-8EDD-1F6B4767BB62}" vid="{53DB83EF-4F78-4F48-A301-01610C79C1EF}"/>
    </a:ext>
  </a:extLst>
</a:theme>
</file>

<file path=ppt/theme/theme2.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3.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4.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5.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5B7356A06F744439C0CE932EEB009F5" ma:contentTypeVersion="6" ma:contentTypeDescription="Create a new document." ma:contentTypeScope="" ma:versionID="d10da16756ea923870ae2deb524579bc">
  <xsd:schema xmlns:xsd="http://www.w3.org/2001/XMLSchema" xmlns:xs="http://www.w3.org/2001/XMLSchema" xmlns:p="http://schemas.microsoft.com/office/2006/metadata/properties" xmlns:ns2="6656ffad-92b0-4efb-bc78-5d5af2c7fd93" xmlns:ns3="e7cc3f53-dbdf-4ffb-90f1-33d3d1806439" targetNamespace="http://schemas.microsoft.com/office/2006/metadata/properties" ma:root="true" ma:fieldsID="b6b9ea322e60814eb61348a7c2360d68" ns2:_="" ns3:_="">
    <xsd:import namespace="6656ffad-92b0-4efb-bc78-5d5af2c7fd93"/>
    <xsd:import namespace="e7cc3f53-dbdf-4ffb-90f1-33d3d180643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56ffad-92b0-4efb-bc78-5d5af2c7fd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7cc3f53-dbdf-4ffb-90f1-33d3d180643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41A27A-878C-426A-BE1F-FD6C109B7049}">
  <ds:schemaRef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schemas.microsoft.com/office/2006/documentManagement/types"/>
    <ds:schemaRef ds:uri="http://purl.org/dc/elements/1.1/"/>
    <ds:schemaRef ds:uri="http://purl.org/dc/terms/"/>
    <ds:schemaRef ds:uri="e7cc3f53-dbdf-4ffb-90f1-33d3d1806439"/>
    <ds:schemaRef ds:uri="6656ffad-92b0-4efb-bc78-5d5af2c7fd93"/>
    <ds:schemaRef ds:uri="http://www.w3.org/XML/1998/namespace"/>
  </ds:schemaRefs>
</ds:datastoreItem>
</file>

<file path=customXml/itemProps2.xml><?xml version="1.0" encoding="utf-8"?>
<ds:datastoreItem xmlns:ds="http://schemas.openxmlformats.org/officeDocument/2006/customXml" ds:itemID="{C4064600-4854-4CD3-88DC-4DD71F11CFFE}">
  <ds:schemaRefs>
    <ds:schemaRef ds:uri="http://schemas.microsoft.com/sharepoint/v3/contenttype/forms"/>
  </ds:schemaRefs>
</ds:datastoreItem>
</file>

<file path=customXml/itemProps3.xml><?xml version="1.0" encoding="utf-8"?>
<ds:datastoreItem xmlns:ds="http://schemas.openxmlformats.org/officeDocument/2006/customXml" ds:itemID="{80EC5D45-9261-4D8E-BB6F-6EDCCD3351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56ffad-92b0-4efb-bc78-5d5af2c7fd93"/>
    <ds:schemaRef ds:uri="e7cc3f53-dbdf-4ffb-90f1-33d3d18064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otalTime>0</TotalTime>
  <Words>4116</Words>
  <Application>Microsoft Office PowerPoint</Application>
  <PresentationFormat>Widescreen</PresentationFormat>
  <Paragraphs>467</Paragraphs>
  <Slides>36</Slides>
  <Notes>31</Notes>
  <HiddenSlides>1</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36</vt:i4>
      </vt:variant>
    </vt:vector>
  </HeadingPairs>
  <TitlesOfParts>
    <vt:vector size="51" baseType="lpstr">
      <vt:lpstr>Arial</vt:lpstr>
      <vt:lpstr>Calibri</vt:lpstr>
      <vt:lpstr>Consolas</vt:lpstr>
      <vt:lpstr>Myriad Pro</vt:lpstr>
      <vt:lpstr>Segoe UI</vt:lpstr>
      <vt:lpstr>Segoe UI Light</vt:lpstr>
      <vt:lpstr>Segoe UI Semibold</vt:lpstr>
      <vt:lpstr>Segoe UI Semibold (Headings)</vt:lpstr>
      <vt:lpstr>Segoe UI Semilight</vt:lpstr>
      <vt:lpstr>Wingdings</vt:lpstr>
      <vt:lpstr>WHITE TEMPLATE</vt:lpstr>
      <vt:lpstr>Microsoft Power Platform Template</vt:lpstr>
      <vt:lpstr>Microsoft Power Platform Template</vt:lpstr>
      <vt:lpstr>Default Theme</vt:lpstr>
      <vt:lpstr>20140311PresentationUWTSDTemplate</vt:lpstr>
      <vt:lpstr>ACCA6025</vt:lpstr>
      <vt:lpstr>Lesson Objectives:</vt:lpstr>
      <vt:lpstr>Azure Services</vt:lpstr>
      <vt:lpstr>Cloud Models - Objective Domain </vt:lpstr>
      <vt:lpstr>PowerPoint Presentation</vt:lpstr>
      <vt:lpstr>Regions</vt:lpstr>
      <vt:lpstr>Region Pairs</vt:lpstr>
      <vt:lpstr>Geographies</vt:lpstr>
      <vt:lpstr>Availability Options</vt:lpstr>
      <vt:lpstr>Availability zones</vt:lpstr>
      <vt:lpstr>Azure Resources</vt:lpstr>
      <vt:lpstr>Resource groups</vt:lpstr>
      <vt:lpstr>Azure Resource Manager</vt:lpstr>
      <vt:lpstr>Azure Subscriptions</vt:lpstr>
      <vt:lpstr>Walkthrough – Explore the Azure Portal</vt:lpstr>
      <vt:lpstr>Management Groups</vt:lpstr>
      <vt:lpstr>Core Azure workload products</vt:lpstr>
      <vt:lpstr>Core Azure Workloads - Objective Domain</vt:lpstr>
      <vt:lpstr>Azure compute services</vt:lpstr>
      <vt:lpstr>Azure virtual machines</vt:lpstr>
      <vt:lpstr>Azure App Services</vt:lpstr>
      <vt:lpstr>Azure Container Services</vt:lpstr>
      <vt:lpstr>Azure Virtual Desktop</vt:lpstr>
      <vt:lpstr>Azure networking services</vt:lpstr>
      <vt:lpstr>Azure storage services</vt:lpstr>
      <vt:lpstr>Azure storage access tiers</vt:lpstr>
      <vt:lpstr>Azure database services</vt:lpstr>
      <vt:lpstr>Azure SQL Managed Instance</vt:lpstr>
      <vt:lpstr>Explore Azure Marketplace</vt:lpstr>
      <vt:lpstr>Region</vt:lpstr>
      <vt:lpstr>Availability Zone (AZ)</vt:lpstr>
      <vt:lpstr>Example AWS Availability Zone</vt:lpstr>
      <vt:lpstr>Example AWS Data Center</vt:lpstr>
      <vt:lpstr>Virtual Private Cloud (VPC)</vt:lpstr>
      <vt:lpstr>Comparison between Azure and AWS</vt:lpstr>
      <vt:lpstr>Gartner Report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AZ-900T0x Module 01:  Cloud concepts</dc:title>
  <dc:creator/>
  <cp:lastModifiedBy/>
  <cp:revision>11</cp:revision>
  <dcterms:created xsi:type="dcterms:W3CDTF">2020-08-24T20:48:51Z</dcterms:created>
  <dcterms:modified xsi:type="dcterms:W3CDTF">2022-02-24T01:27:20Z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0x010100A5B7356A06F744439C0CE932EEB009F5</vt:lpwstr>
  </property>
</Properties>
</file>