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32"/>
  </p:notesMasterIdLst>
  <p:handoutMasterIdLst>
    <p:handoutMasterId r:id="rId33"/>
  </p:handoutMasterIdLst>
  <p:sldIdLst>
    <p:sldId id="314" r:id="rId2"/>
    <p:sldId id="340" r:id="rId3"/>
    <p:sldId id="342" r:id="rId4"/>
    <p:sldId id="389" r:id="rId5"/>
    <p:sldId id="391" r:id="rId6"/>
    <p:sldId id="411" r:id="rId7"/>
    <p:sldId id="390" r:id="rId8"/>
    <p:sldId id="324" r:id="rId9"/>
    <p:sldId id="394" r:id="rId10"/>
    <p:sldId id="395" r:id="rId11"/>
    <p:sldId id="363" r:id="rId12"/>
    <p:sldId id="392" r:id="rId13"/>
    <p:sldId id="393" r:id="rId14"/>
    <p:sldId id="396" r:id="rId15"/>
    <p:sldId id="399" r:id="rId16"/>
    <p:sldId id="365" r:id="rId17"/>
    <p:sldId id="397" r:id="rId18"/>
    <p:sldId id="400" r:id="rId19"/>
    <p:sldId id="401" r:id="rId20"/>
    <p:sldId id="404" r:id="rId21"/>
    <p:sldId id="398" r:id="rId22"/>
    <p:sldId id="405" r:id="rId23"/>
    <p:sldId id="403" r:id="rId24"/>
    <p:sldId id="402" r:id="rId25"/>
    <p:sldId id="412" r:id="rId26"/>
    <p:sldId id="410" r:id="rId27"/>
    <p:sldId id="407" r:id="rId28"/>
    <p:sldId id="406" r:id="rId29"/>
    <p:sldId id="408" r:id="rId30"/>
    <p:sldId id="409" r:id="rId31"/>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40"/>
            <p14:sldId id="342"/>
            <p14:sldId id="389"/>
            <p14:sldId id="391"/>
            <p14:sldId id="411"/>
            <p14:sldId id="390"/>
            <p14:sldId id="324"/>
            <p14:sldId id="394"/>
            <p14:sldId id="395"/>
            <p14:sldId id="363"/>
            <p14:sldId id="392"/>
            <p14:sldId id="393"/>
            <p14:sldId id="396"/>
            <p14:sldId id="399"/>
            <p14:sldId id="365"/>
            <p14:sldId id="397"/>
            <p14:sldId id="400"/>
            <p14:sldId id="401"/>
            <p14:sldId id="404"/>
            <p14:sldId id="398"/>
            <p14:sldId id="405"/>
            <p14:sldId id="403"/>
            <p14:sldId id="402"/>
            <p14:sldId id="412"/>
            <p14:sldId id="410"/>
            <p14:sldId id="407"/>
            <p14:sldId id="406"/>
            <p14:sldId id="408"/>
            <p14:sldId id="409"/>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925" userDrawn="1">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5" autoAdjust="0"/>
    <p:restoredTop sz="96433" autoAdjust="0"/>
  </p:normalViewPr>
  <p:slideViewPr>
    <p:cSldViewPr snapToGrid="0">
      <p:cViewPr varScale="1">
        <p:scale>
          <a:sx n="101" d="100"/>
          <a:sy n="101" d="100"/>
        </p:scale>
        <p:origin x="123" y="75"/>
      </p:cViewPr>
      <p:guideLst>
        <p:guide orient="horz" pos="2160"/>
        <p:guide pos="292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Express Template Engine</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a:t>
            </a:r>
          </a:p>
        </p:txBody>
      </p:sp>
      <p:sp>
        <p:nvSpPr>
          <p:cNvPr id="3" name="Content Placeholder 2"/>
          <p:cNvSpPr>
            <a:spLocks noGrp="1"/>
          </p:cNvSpPr>
          <p:nvPr>
            <p:ph idx="1"/>
          </p:nvPr>
        </p:nvSpPr>
        <p:spPr>
          <a:xfrm>
            <a:off x="1047750" y="1217596"/>
            <a:ext cx="7029450" cy="4621229"/>
          </a:xfrm>
        </p:spPr>
        <p:txBody>
          <a:bodyPr/>
          <a:lstStyle/>
          <a:p>
            <a:r>
              <a:rPr lang="en-GB" dirty="0"/>
              <a:t>Change to the directory</a:t>
            </a:r>
            <a:r>
              <a:rPr lang="en-GB" dirty="0">
                <a:solidFill>
                  <a:srgbClr val="FF0000"/>
                </a:solidFill>
              </a:rPr>
              <a:t> </a:t>
            </a:r>
            <a:r>
              <a:rPr lang="en-GB" dirty="0"/>
              <a:t>called</a:t>
            </a:r>
            <a:r>
              <a:rPr lang="en-GB" dirty="0">
                <a:solidFill>
                  <a:srgbClr val="FF0000"/>
                </a:solidFill>
              </a:rPr>
              <a:t> “</a:t>
            </a:r>
            <a:r>
              <a:rPr lang="en-GB" dirty="0" err="1">
                <a:solidFill>
                  <a:srgbClr val="0070C0"/>
                </a:solidFill>
              </a:rPr>
              <a:t>nodeweb</a:t>
            </a:r>
            <a:r>
              <a:rPr lang="en-GB" b="1" u="sng" dirty="0" err="1">
                <a:solidFill>
                  <a:srgbClr val="0070C0"/>
                </a:solidFill>
              </a:rPr>
              <a:t>server</a:t>
            </a:r>
            <a:r>
              <a:rPr lang="en-GB" b="1" dirty="0">
                <a:solidFill>
                  <a:srgbClr val="FF0000"/>
                </a:solidFill>
              </a:rPr>
              <a:t>”</a:t>
            </a:r>
          </a:p>
          <a:p>
            <a:r>
              <a:rPr lang="en-GB" dirty="0"/>
              <a:t>You should have already installed the Embedded JavaScript template engine (EJS), otherwise </a:t>
            </a:r>
            <a:br>
              <a:rPr lang="en-GB" dirty="0"/>
            </a:br>
            <a:r>
              <a:rPr lang="en-GB" i="1" dirty="0" err="1"/>
              <a:t>npm</a:t>
            </a:r>
            <a:r>
              <a:rPr lang="en-GB" i="1" dirty="0"/>
              <a:t> install </a:t>
            </a:r>
            <a:r>
              <a:rPr lang="en-GB" i="1" dirty="0" err="1"/>
              <a:t>ejs</a:t>
            </a:r>
            <a:endParaRPr lang="en-GB" dirty="0"/>
          </a:p>
          <a:p>
            <a:r>
              <a:rPr lang="en-GB" dirty="0"/>
              <a:t>You should already have a directory called “views”, otherwise create one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38498" y="3528210"/>
            <a:ext cx="7031255" cy="1200329"/>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nodewebserver</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err="1">
                <a:solidFill>
                  <a:schemeClr val="accent1">
                    <a:lumMod val="50000"/>
                  </a:schemeClr>
                </a:solidFill>
              </a:rPr>
              <a:t>ejs</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a:solidFill>
                  <a:srgbClr val="FF0000"/>
                </a:solidFill>
              </a:rPr>
              <a:t>views</a:t>
            </a:r>
          </a:p>
          <a:p>
            <a:endParaRPr lang="en-GB" dirty="0">
              <a:solidFill>
                <a:schemeClr val="accent1">
                  <a:lumMod val="50000"/>
                </a:schemeClr>
              </a:solidFill>
            </a:endParaRPr>
          </a:p>
        </p:txBody>
      </p:sp>
    </p:spTree>
    <p:extLst>
      <p:ext uri="{BB962C8B-B14F-4D97-AF65-F5344CB8AC3E}">
        <p14:creationId xmlns:p14="http://schemas.microsoft.com/office/powerpoint/2010/main" val="2348103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Template Engine?</a:t>
            </a:r>
          </a:p>
        </p:txBody>
      </p:sp>
      <p:sp>
        <p:nvSpPr>
          <p:cNvPr id="3" name="Content Placeholder 2"/>
          <p:cNvSpPr>
            <a:spLocks noGrp="1"/>
          </p:cNvSpPr>
          <p:nvPr>
            <p:ph idx="1"/>
          </p:nvPr>
        </p:nvSpPr>
        <p:spPr>
          <a:xfrm>
            <a:off x="1047750" y="1626847"/>
            <a:ext cx="7029450" cy="4211978"/>
          </a:xfrm>
        </p:spPr>
        <p:txBody>
          <a:bodyPr/>
          <a:lstStyle/>
          <a:p>
            <a:r>
              <a:rPr lang="en-GB" dirty="0"/>
              <a:t>A template engine </a:t>
            </a:r>
            <a:r>
              <a:rPr lang="en-GB" dirty="0" err="1"/>
              <a:t>transpiles</a:t>
            </a:r>
            <a:r>
              <a:rPr lang="en-GB" dirty="0"/>
              <a:t> a file containing standard HTML and an embedded simplified “template script” to create a HTML page that can be returned by the web server</a:t>
            </a:r>
          </a:p>
          <a:p>
            <a:r>
              <a:rPr lang="en-GB" dirty="0"/>
              <a:t>The “template script” is very simple and designed to be used by web designers rather than web developers</a:t>
            </a:r>
          </a:p>
          <a:p>
            <a:r>
              <a:rPr lang="en-GB" dirty="0"/>
              <a:t>A template engine allows a clear and distinct “boundary” to be established between the designer and developer</a:t>
            </a:r>
          </a:p>
          <a:p>
            <a:r>
              <a:rPr lang="en-GB" dirty="0"/>
              <a:t>The data to be displayed on a web page is fed to the template engine by the developer and the “template script” is written by the designer which generates the HTML required to display this data</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516305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ounded Rectangle 4"/>
          <p:cNvSpPr/>
          <p:nvPr/>
        </p:nvSpPr>
        <p:spPr bwMode="auto">
          <a:xfrm>
            <a:off x="3427598" y="2715150"/>
            <a:ext cx="1980265" cy="908791"/>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Template</a:t>
            </a:r>
          </a:p>
          <a:p>
            <a:pPr marL="0" marR="0" indent="0" algn="ctr" defTabSz="914400" rtl="0" eaLnBrk="0" fontAlgn="base" latinLnBrk="0" hangingPunct="0">
              <a:lnSpc>
                <a:spcPct val="100000"/>
              </a:lnSpc>
              <a:spcBef>
                <a:spcPct val="0"/>
              </a:spcBef>
              <a:spcAft>
                <a:spcPct val="0"/>
              </a:spcAft>
              <a:buClrTx/>
              <a:buSzTx/>
              <a:buFontTx/>
              <a:buNone/>
              <a:tabLst/>
            </a:pPr>
            <a:r>
              <a:rPr lang="en-GB" dirty="0"/>
              <a:t>Engine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Rectangle 5"/>
          <p:cNvSpPr/>
          <p:nvPr/>
        </p:nvSpPr>
        <p:spPr bwMode="auto">
          <a:xfrm>
            <a:off x="835863" y="2479539"/>
            <a:ext cx="1424893" cy="1267818"/>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HTML &amp; “Template</a:t>
            </a:r>
            <a:r>
              <a:rPr kumimoji="0" lang="en-GB" sz="1800" b="0" i="0" u="none" strike="noStrike" cap="none" normalizeH="0" dirty="0">
                <a:ln>
                  <a:noFill/>
                </a:ln>
                <a:solidFill>
                  <a:schemeClr val="tx1"/>
                </a:solidFill>
                <a:effectLst/>
                <a:latin typeface="Helvetica" panose="020B0604020202020204" pitchFamily="34" charset="0"/>
              </a:rPr>
              <a:t> Script”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 name="Oval 6"/>
          <p:cNvSpPr/>
          <p:nvPr/>
        </p:nvSpPr>
        <p:spPr bwMode="auto">
          <a:xfrm>
            <a:off x="3601502" y="4734684"/>
            <a:ext cx="1716603" cy="785374"/>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Data</a:t>
            </a:r>
          </a:p>
        </p:txBody>
      </p:sp>
      <p:sp>
        <p:nvSpPr>
          <p:cNvPr id="8" name="Rectangle 7"/>
          <p:cNvSpPr/>
          <p:nvPr/>
        </p:nvSpPr>
        <p:spPr bwMode="auto">
          <a:xfrm>
            <a:off x="6418565" y="2541334"/>
            <a:ext cx="1424893" cy="1267818"/>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HTML</a:t>
            </a:r>
          </a:p>
        </p:txBody>
      </p:sp>
      <p:sp>
        <p:nvSpPr>
          <p:cNvPr id="9" name="Right Arrow 8"/>
          <p:cNvSpPr/>
          <p:nvPr/>
        </p:nvSpPr>
        <p:spPr bwMode="auto">
          <a:xfrm>
            <a:off x="2260756" y="2984422"/>
            <a:ext cx="1166842" cy="39268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ight Arrow 9"/>
          <p:cNvSpPr/>
          <p:nvPr/>
        </p:nvSpPr>
        <p:spPr bwMode="auto">
          <a:xfrm>
            <a:off x="5407863" y="2973201"/>
            <a:ext cx="1010702" cy="39268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Right Arrow 10"/>
          <p:cNvSpPr/>
          <p:nvPr/>
        </p:nvSpPr>
        <p:spPr bwMode="auto">
          <a:xfrm rot="16200000">
            <a:off x="3928522" y="4003758"/>
            <a:ext cx="1062564" cy="39268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TextBox 11"/>
          <p:cNvSpPr txBox="1"/>
          <p:nvPr/>
        </p:nvSpPr>
        <p:spPr>
          <a:xfrm>
            <a:off x="5318105" y="4804205"/>
            <a:ext cx="1829735" cy="646331"/>
          </a:xfrm>
          <a:prstGeom prst="rect">
            <a:avLst/>
          </a:prstGeom>
          <a:noFill/>
        </p:spPr>
        <p:txBody>
          <a:bodyPr wrap="square" rtlCol="0">
            <a:spAutoFit/>
          </a:bodyPr>
          <a:lstStyle/>
          <a:p>
            <a:r>
              <a:rPr lang="en-GB" dirty="0"/>
              <a:t>Dynamically generated data</a:t>
            </a:r>
          </a:p>
        </p:txBody>
      </p:sp>
      <p:sp>
        <p:nvSpPr>
          <p:cNvPr id="13" name="TextBox 12"/>
          <p:cNvSpPr txBox="1"/>
          <p:nvPr/>
        </p:nvSpPr>
        <p:spPr>
          <a:xfrm>
            <a:off x="835863" y="1534617"/>
            <a:ext cx="1829735" cy="923330"/>
          </a:xfrm>
          <a:prstGeom prst="rect">
            <a:avLst/>
          </a:prstGeom>
          <a:noFill/>
        </p:spPr>
        <p:txBody>
          <a:bodyPr wrap="square" rtlCol="0">
            <a:spAutoFit/>
          </a:bodyPr>
          <a:lstStyle/>
          <a:p>
            <a:r>
              <a:rPr lang="en-GB" dirty="0"/>
              <a:t>Statically defined template page</a:t>
            </a:r>
          </a:p>
        </p:txBody>
      </p:sp>
      <p:sp>
        <p:nvSpPr>
          <p:cNvPr id="14" name="Flowchart: Magnetic Disk 13"/>
          <p:cNvSpPr/>
          <p:nvPr/>
        </p:nvSpPr>
        <p:spPr bwMode="auto">
          <a:xfrm>
            <a:off x="1806361" y="5351764"/>
            <a:ext cx="1222940" cy="1043426"/>
          </a:xfrm>
          <a:prstGeom prst="flowChartMagneticDisk">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Database</a:t>
            </a:r>
          </a:p>
        </p:txBody>
      </p:sp>
      <p:sp>
        <p:nvSpPr>
          <p:cNvPr id="15" name="Bent-Up Arrow 14"/>
          <p:cNvSpPr/>
          <p:nvPr/>
        </p:nvSpPr>
        <p:spPr bwMode="auto">
          <a:xfrm>
            <a:off x="3029301" y="5516981"/>
            <a:ext cx="1716603" cy="516104"/>
          </a:xfrm>
          <a:prstGeom prst="bentUpArrow">
            <a:avLst>
              <a:gd name="adj1" fmla="val 44445"/>
              <a:gd name="adj2" fmla="val 50000"/>
              <a:gd name="adj3" fmla="val 29348"/>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 name="TextBox 2">
            <a:extLst>
              <a:ext uri="{FF2B5EF4-FFF2-40B4-BE49-F238E27FC236}">
                <a16:creationId xmlns:a16="http://schemas.microsoft.com/office/drawing/2014/main" id="{85085720-5FDD-F064-913C-C3C769C60AA2}"/>
              </a:ext>
            </a:extLst>
          </p:cNvPr>
          <p:cNvSpPr txBox="1"/>
          <p:nvPr/>
        </p:nvSpPr>
        <p:spPr>
          <a:xfrm>
            <a:off x="3747619" y="1101484"/>
            <a:ext cx="5135801" cy="923330"/>
          </a:xfrm>
          <a:prstGeom prst="rect">
            <a:avLst/>
          </a:prstGeom>
          <a:noFill/>
        </p:spPr>
        <p:txBody>
          <a:bodyPr wrap="square" rtlCol="0">
            <a:spAutoFit/>
          </a:bodyPr>
          <a:lstStyle/>
          <a:p>
            <a:r>
              <a:rPr lang="en-GB" dirty="0"/>
              <a:t>This approach makes it easier to design an HTML page because it separates the code that provides the data from the HTML that displays it.</a:t>
            </a:r>
          </a:p>
        </p:txBody>
      </p:sp>
    </p:spTree>
    <p:extLst>
      <p:ext uri="{BB962C8B-B14F-4D97-AF65-F5344CB8AC3E}">
        <p14:creationId xmlns:p14="http://schemas.microsoft.com/office/powerpoint/2010/main" val="3116352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Handlebars 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589030" y="1346352"/>
            <a:ext cx="2670272" cy="159318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r>
              <a:rPr lang="en-GB" dirty="0"/>
              <a:t>&lt;</a:t>
            </a:r>
            <a:r>
              <a:rPr lang="en-GB" dirty="0" err="1"/>
              <a:t>ul</a:t>
            </a:r>
            <a:r>
              <a:rPr lang="en-GB" dirty="0"/>
              <a:t> class="</a:t>
            </a:r>
            <a:r>
              <a:rPr lang="en-GB" dirty="0" err="1"/>
              <a:t>people_list</a:t>
            </a:r>
            <a:r>
              <a:rPr lang="en-GB" dirty="0"/>
              <a:t>"&gt;</a:t>
            </a:r>
          </a:p>
          <a:p>
            <a:r>
              <a:rPr lang="en-GB" dirty="0"/>
              <a:t>  </a:t>
            </a:r>
            <a:r>
              <a:rPr lang="en-GB" dirty="0">
                <a:solidFill>
                  <a:srgbClr val="FF0000"/>
                </a:solidFill>
              </a:rPr>
              <a:t>{{#each people}}</a:t>
            </a:r>
          </a:p>
          <a:p>
            <a:r>
              <a:rPr lang="en-GB" dirty="0"/>
              <a:t>    &lt;li&gt;</a:t>
            </a:r>
            <a:r>
              <a:rPr lang="en-GB" dirty="0">
                <a:solidFill>
                  <a:srgbClr val="FF0000"/>
                </a:solidFill>
              </a:rPr>
              <a:t>{{this}}</a:t>
            </a:r>
            <a:r>
              <a:rPr lang="en-GB" dirty="0"/>
              <a:t>&lt;/li&gt;</a:t>
            </a:r>
          </a:p>
          <a:p>
            <a:r>
              <a:rPr lang="en-GB" dirty="0"/>
              <a:t>  </a:t>
            </a:r>
            <a:r>
              <a:rPr lang="en-GB" dirty="0">
                <a:solidFill>
                  <a:srgbClr val="FF0000"/>
                </a:solidFill>
              </a:rPr>
              <a:t>{{/each}}</a:t>
            </a:r>
          </a:p>
          <a:p>
            <a:r>
              <a:rPr lang="en-GB" dirty="0"/>
              <a:t>&lt;/</a:t>
            </a:r>
            <a:r>
              <a:rPr lang="en-GB" dirty="0" err="1"/>
              <a:t>ul</a:t>
            </a:r>
            <a:r>
              <a:rPr lang="en-GB" dirty="0"/>
              <a:t>&gt;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Rectangle 5"/>
          <p:cNvSpPr/>
          <p:nvPr/>
        </p:nvSpPr>
        <p:spPr bwMode="auto">
          <a:xfrm>
            <a:off x="589030" y="4075552"/>
            <a:ext cx="2670272" cy="201298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r>
              <a:rPr lang="en-GB" dirty="0"/>
              <a:t>{</a:t>
            </a:r>
          </a:p>
          <a:p>
            <a:r>
              <a:rPr lang="en-GB" dirty="0"/>
              <a:t>  people: [</a:t>
            </a:r>
          </a:p>
          <a:p>
            <a:r>
              <a:rPr lang="en-GB" dirty="0"/>
              <a:t>    "</a:t>
            </a:r>
            <a:r>
              <a:rPr lang="en-GB" dirty="0">
                <a:solidFill>
                  <a:srgbClr val="0070C0"/>
                </a:solidFill>
              </a:rPr>
              <a:t>Yehuda Katz</a:t>
            </a:r>
            <a:r>
              <a:rPr lang="en-GB" dirty="0"/>
              <a:t>",</a:t>
            </a:r>
          </a:p>
          <a:p>
            <a:r>
              <a:rPr lang="en-GB" dirty="0"/>
              <a:t>    "</a:t>
            </a:r>
            <a:r>
              <a:rPr lang="en-GB" dirty="0">
                <a:solidFill>
                  <a:srgbClr val="0070C0"/>
                </a:solidFill>
              </a:rPr>
              <a:t>Alan Johnson</a:t>
            </a:r>
            <a:r>
              <a:rPr lang="en-GB" dirty="0"/>
              <a:t>",</a:t>
            </a:r>
          </a:p>
          <a:p>
            <a:r>
              <a:rPr lang="en-GB" dirty="0"/>
              <a:t>    "</a:t>
            </a:r>
            <a:r>
              <a:rPr lang="en-GB" dirty="0">
                <a:solidFill>
                  <a:srgbClr val="0070C0"/>
                </a:solidFill>
              </a:rPr>
              <a:t>Charles Jolley</a:t>
            </a:r>
            <a:r>
              <a:rPr lang="en-GB" dirty="0"/>
              <a:t>",</a:t>
            </a:r>
          </a:p>
          <a:p>
            <a:r>
              <a:rPr lang="en-GB" dirty="0"/>
              <a:t>  ],</a:t>
            </a:r>
          </a:p>
          <a:p>
            <a:r>
              <a:rPr lang="en-GB" dirty="0"/>
              <a: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 name="TextBox 6"/>
          <p:cNvSpPr txBox="1"/>
          <p:nvPr/>
        </p:nvSpPr>
        <p:spPr>
          <a:xfrm>
            <a:off x="589030" y="915595"/>
            <a:ext cx="620683" cy="369332"/>
          </a:xfrm>
          <a:prstGeom prst="rect">
            <a:avLst/>
          </a:prstGeom>
          <a:noFill/>
        </p:spPr>
        <p:txBody>
          <a:bodyPr wrap="none" rtlCol="0">
            <a:spAutoFit/>
          </a:bodyPr>
          <a:lstStyle/>
          <a:p>
            <a:r>
              <a:rPr lang="en-GB" dirty="0"/>
              <a:t>.</a:t>
            </a:r>
            <a:r>
              <a:rPr lang="en-GB" dirty="0" err="1"/>
              <a:t>hbs</a:t>
            </a:r>
            <a:endParaRPr lang="en-GB" dirty="0"/>
          </a:p>
        </p:txBody>
      </p:sp>
      <p:sp>
        <p:nvSpPr>
          <p:cNvPr id="8" name="TextBox 7"/>
          <p:cNvSpPr txBox="1"/>
          <p:nvPr/>
        </p:nvSpPr>
        <p:spPr>
          <a:xfrm>
            <a:off x="649803" y="3680790"/>
            <a:ext cx="800219" cy="369332"/>
          </a:xfrm>
          <a:prstGeom prst="rect">
            <a:avLst/>
          </a:prstGeom>
          <a:noFill/>
        </p:spPr>
        <p:txBody>
          <a:bodyPr wrap="none" rtlCol="0">
            <a:spAutoFit/>
          </a:bodyPr>
          <a:lstStyle/>
          <a:p>
            <a:r>
              <a:rPr lang="en-GB" dirty="0"/>
              <a:t>JSON</a:t>
            </a:r>
          </a:p>
        </p:txBody>
      </p:sp>
      <p:sp>
        <p:nvSpPr>
          <p:cNvPr id="9" name="Rounded Rectangle 8"/>
          <p:cNvSpPr/>
          <p:nvPr/>
        </p:nvSpPr>
        <p:spPr bwMode="auto">
          <a:xfrm>
            <a:off x="3812336" y="3166761"/>
            <a:ext cx="1419283" cy="908791"/>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Template</a:t>
            </a:r>
          </a:p>
          <a:p>
            <a:pPr marL="0" marR="0" indent="0" algn="ctr" defTabSz="914400" rtl="0" eaLnBrk="0" fontAlgn="base" latinLnBrk="0" hangingPunct="0">
              <a:lnSpc>
                <a:spcPct val="100000"/>
              </a:lnSpc>
              <a:spcBef>
                <a:spcPct val="0"/>
              </a:spcBef>
              <a:spcAft>
                <a:spcPct val="0"/>
              </a:spcAft>
              <a:buClrTx/>
              <a:buSzTx/>
              <a:buFontTx/>
              <a:buNone/>
              <a:tabLst/>
            </a:pPr>
            <a:r>
              <a:rPr lang="en-GB" dirty="0"/>
              <a:t>Engine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0" name="Rectangle 9"/>
          <p:cNvSpPr/>
          <p:nvPr/>
        </p:nvSpPr>
        <p:spPr bwMode="auto">
          <a:xfrm>
            <a:off x="5864390" y="2886717"/>
            <a:ext cx="2670272" cy="1590851"/>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r>
              <a:rPr lang="en-GB" dirty="0"/>
              <a:t>&lt;</a:t>
            </a:r>
            <a:r>
              <a:rPr lang="en-GB" dirty="0" err="1"/>
              <a:t>ul</a:t>
            </a:r>
            <a:r>
              <a:rPr lang="en-GB" dirty="0"/>
              <a:t> class="</a:t>
            </a:r>
            <a:r>
              <a:rPr lang="en-GB" dirty="0" err="1"/>
              <a:t>people_list</a:t>
            </a:r>
            <a:r>
              <a:rPr lang="en-GB" dirty="0"/>
              <a:t>"&gt;</a:t>
            </a:r>
          </a:p>
          <a:p>
            <a:r>
              <a:rPr lang="en-GB" dirty="0"/>
              <a:t>    &lt;li&gt;</a:t>
            </a:r>
            <a:r>
              <a:rPr lang="en-GB" dirty="0">
                <a:solidFill>
                  <a:srgbClr val="0070C0"/>
                </a:solidFill>
              </a:rPr>
              <a:t>Yehuda Katz</a:t>
            </a:r>
            <a:r>
              <a:rPr lang="en-GB" dirty="0"/>
              <a:t>&lt;/li&gt;</a:t>
            </a:r>
          </a:p>
          <a:p>
            <a:r>
              <a:rPr lang="en-GB" dirty="0"/>
              <a:t>    &lt;li&gt;</a:t>
            </a:r>
            <a:r>
              <a:rPr lang="en-GB" dirty="0">
                <a:solidFill>
                  <a:srgbClr val="0070C0"/>
                </a:solidFill>
              </a:rPr>
              <a:t>Alan Johnson</a:t>
            </a:r>
            <a:r>
              <a:rPr lang="en-GB" dirty="0"/>
              <a:t>&lt;/li&gt;</a:t>
            </a:r>
          </a:p>
          <a:p>
            <a:r>
              <a:rPr lang="en-GB" dirty="0"/>
              <a:t>    &lt;li&gt;</a:t>
            </a:r>
            <a:r>
              <a:rPr lang="en-GB" dirty="0">
                <a:solidFill>
                  <a:srgbClr val="0070C0"/>
                </a:solidFill>
              </a:rPr>
              <a:t>Charles Jolley</a:t>
            </a:r>
            <a:r>
              <a:rPr lang="en-GB" dirty="0"/>
              <a:t>&lt;/li&gt;</a:t>
            </a:r>
          </a:p>
          <a:p>
            <a:r>
              <a:rPr lang="en-GB" dirty="0"/>
              <a:t>&lt;/</a:t>
            </a:r>
            <a:r>
              <a:rPr lang="en-GB" dirty="0" err="1"/>
              <a:t>ul</a:t>
            </a:r>
            <a:r>
              <a:rPr lang="en-GB" dirty="0"/>
              <a:t>&gt;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1" name="TextBox 10"/>
          <p:cNvSpPr txBox="1"/>
          <p:nvPr/>
        </p:nvSpPr>
        <p:spPr>
          <a:xfrm>
            <a:off x="5840752" y="2405233"/>
            <a:ext cx="813043" cy="369332"/>
          </a:xfrm>
          <a:prstGeom prst="rect">
            <a:avLst/>
          </a:prstGeom>
          <a:noFill/>
        </p:spPr>
        <p:txBody>
          <a:bodyPr wrap="none" rtlCol="0">
            <a:spAutoFit/>
          </a:bodyPr>
          <a:lstStyle/>
          <a:p>
            <a:r>
              <a:rPr lang="en-GB" dirty="0"/>
              <a:t>HTML</a:t>
            </a:r>
          </a:p>
        </p:txBody>
      </p:sp>
      <p:sp>
        <p:nvSpPr>
          <p:cNvPr id="12" name="Bent-Up Arrow 11"/>
          <p:cNvSpPr/>
          <p:nvPr/>
        </p:nvSpPr>
        <p:spPr bwMode="auto">
          <a:xfrm>
            <a:off x="3259303" y="4100982"/>
            <a:ext cx="1537090" cy="1169168"/>
          </a:xfrm>
          <a:prstGeom prst="bentUpArrow">
            <a:avLst>
              <a:gd name="adj1" fmla="val 25252"/>
              <a:gd name="adj2" fmla="val 28888"/>
              <a:gd name="adj3" fmla="val 29348"/>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Bent-Up Arrow 12"/>
          <p:cNvSpPr/>
          <p:nvPr/>
        </p:nvSpPr>
        <p:spPr bwMode="auto">
          <a:xfrm flipV="1">
            <a:off x="3259302" y="1997593"/>
            <a:ext cx="1537090" cy="1169168"/>
          </a:xfrm>
          <a:prstGeom prst="bentUpArrow">
            <a:avLst>
              <a:gd name="adj1" fmla="val 25252"/>
              <a:gd name="adj2" fmla="val 28888"/>
              <a:gd name="adj3" fmla="val 29348"/>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Right Arrow 13"/>
          <p:cNvSpPr/>
          <p:nvPr/>
        </p:nvSpPr>
        <p:spPr bwMode="auto">
          <a:xfrm>
            <a:off x="5231619" y="3410800"/>
            <a:ext cx="632771" cy="572169"/>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569950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3E1C5-B36B-71DF-6AE2-0F8037A5054A}"/>
              </a:ext>
            </a:extLst>
          </p:cNvPr>
          <p:cNvSpPr>
            <a:spLocks noGrp="1"/>
          </p:cNvSpPr>
          <p:nvPr>
            <p:ph type="title"/>
          </p:nvPr>
        </p:nvSpPr>
        <p:spPr>
          <a:xfrm>
            <a:off x="257175" y="0"/>
            <a:ext cx="8686800" cy="629674"/>
          </a:xfrm>
        </p:spPr>
        <p:txBody>
          <a:bodyPr/>
          <a:lstStyle/>
          <a:p>
            <a:r>
              <a:rPr lang="en-GB" dirty="0"/>
              <a:t>FYI: Alternative Approach</a:t>
            </a:r>
          </a:p>
        </p:txBody>
      </p:sp>
      <p:sp>
        <p:nvSpPr>
          <p:cNvPr id="3" name="Content Placeholder 2">
            <a:extLst>
              <a:ext uri="{FF2B5EF4-FFF2-40B4-BE49-F238E27FC236}">
                <a16:creationId xmlns:a16="http://schemas.microsoft.com/office/drawing/2014/main" id="{1D4DDBC1-B7F9-11BA-95B8-B99F36FB1D86}"/>
              </a:ext>
            </a:extLst>
          </p:cNvPr>
          <p:cNvSpPr>
            <a:spLocks noGrp="1"/>
          </p:cNvSpPr>
          <p:nvPr>
            <p:ph idx="1"/>
          </p:nvPr>
        </p:nvSpPr>
        <p:spPr>
          <a:xfrm>
            <a:off x="79375" y="592877"/>
            <a:ext cx="8985248" cy="2444895"/>
          </a:xfrm>
        </p:spPr>
        <p:txBody>
          <a:bodyPr/>
          <a:lstStyle/>
          <a:p>
            <a:r>
              <a:rPr lang="en-GB" dirty="0"/>
              <a:t>ReactJS is an interesting approach which </a:t>
            </a:r>
            <a:r>
              <a:rPr lang="en-GB" u="sng" dirty="0"/>
              <a:t>does not use a template engine</a:t>
            </a:r>
            <a:r>
              <a:rPr lang="en-GB" dirty="0"/>
              <a:t>, and does not try to separate design (HTML) and code from each other.</a:t>
            </a:r>
          </a:p>
          <a:p>
            <a:r>
              <a:rPr lang="en-GB" dirty="0"/>
              <a:t>Instead, it subdivides the application into small loosely coupled components which are independent and reusable bits of code that return JavaScript XML (JSX). </a:t>
            </a:r>
          </a:p>
          <a:p>
            <a:r>
              <a:rPr lang="en-GB" dirty="0"/>
              <a:t>React uses </a:t>
            </a:r>
            <a:r>
              <a:rPr lang="en-GB" b="1" dirty="0"/>
              <a:t>Babel</a:t>
            </a:r>
            <a:r>
              <a:rPr lang="en-GB" dirty="0"/>
              <a:t> to </a:t>
            </a:r>
            <a:r>
              <a:rPr lang="en-GB" dirty="0" err="1"/>
              <a:t>transpile</a:t>
            </a:r>
            <a:r>
              <a:rPr lang="en-GB" dirty="0"/>
              <a:t> JSX into a number of React </a:t>
            </a:r>
            <a:r>
              <a:rPr lang="en-GB" b="1" dirty="0" err="1"/>
              <a:t>createElement</a:t>
            </a:r>
            <a:r>
              <a:rPr lang="en-GB" dirty="0"/>
              <a:t> function calls to produce the React</a:t>
            </a:r>
            <a:r>
              <a:rPr lang="en-GB" b="1" dirty="0"/>
              <a:t> elements</a:t>
            </a:r>
            <a:r>
              <a:rPr lang="en-GB" dirty="0"/>
              <a:t> which are plain JS objects.</a:t>
            </a:r>
            <a:r>
              <a:rPr lang="en-GB" b="1" dirty="0"/>
              <a:t> </a:t>
            </a:r>
          </a:p>
          <a:p>
            <a:r>
              <a:rPr lang="en-GB" dirty="0"/>
              <a:t>React implements a browser-independent DOM system that converts these React</a:t>
            </a:r>
            <a:r>
              <a:rPr lang="en-GB" b="1" dirty="0"/>
              <a:t> elements </a:t>
            </a:r>
            <a:r>
              <a:rPr lang="en-GB" dirty="0"/>
              <a:t>to the </a:t>
            </a:r>
            <a:r>
              <a:rPr lang="en-GB" b="1" dirty="0"/>
              <a:t>real DOM objects</a:t>
            </a:r>
          </a:p>
        </p:txBody>
      </p:sp>
      <p:sp>
        <p:nvSpPr>
          <p:cNvPr id="4" name="Footer Placeholder 3">
            <a:extLst>
              <a:ext uri="{FF2B5EF4-FFF2-40B4-BE49-F238E27FC236}">
                <a16:creationId xmlns:a16="http://schemas.microsoft.com/office/drawing/2014/main" id="{166C5A3A-3108-9F91-DE4C-CFD4DB545C6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A16B84E-A99C-3747-5F26-AE04CAD661F3}"/>
              </a:ext>
            </a:extLst>
          </p:cNvPr>
          <p:cNvSpPr txBox="1"/>
          <p:nvPr/>
        </p:nvSpPr>
        <p:spPr>
          <a:xfrm>
            <a:off x="54827" y="3856880"/>
            <a:ext cx="2166735" cy="1015663"/>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&lt;h1 </a:t>
            </a:r>
            <a:r>
              <a:rPr lang="en-GB" sz="1200" dirty="0" err="1"/>
              <a:t>className</a:t>
            </a:r>
            <a:r>
              <a:rPr lang="en-GB" sz="1200" dirty="0"/>
              <a:t>="greeting"&gt;</a:t>
            </a:r>
          </a:p>
          <a:p>
            <a:r>
              <a:rPr lang="en-GB" sz="1200" dirty="0"/>
              <a:t>    Hello, world!</a:t>
            </a:r>
          </a:p>
          <a:p>
            <a:r>
              <a:rPr lang="en-GB" sz="1200" dirty="0"/>
              <a:t>  &lt;/h1&gt;</a:t>
            </a:r>
          </a:p>
          <a:p>
            <a:r>
              <a:rPr lang="en-GB" sz="1200" dirty="0"/>
              <a:t>);</a:t>
            </a:r>
          </a:p>
        </p:txBody>
      </p:sp>
      <p:sp>
        <p:nvSpPr>
          <p:cNvPr id="6" name="TextBox 5">
            <a:extLst>
              <a:ext uri="{FF2B5EF4-FFF2-40B4-BE49-F238E27FC236}">
                <a16:creationId xmlns:a16="http://schemas.microsoft.com/office/drawing/2014/main" id="{DA783342-B536-F6BE-F727-6EA3E694CB3F}"/>
              </a:ext>
            </a:extLst>
          </p:cNvPr>
          <p:cNvSpPr txBox="1"/>
          <p:nvPr/>
        </p:nvSpPr>
        <p:spPr>
          <a:xfrm>
            <a:off x="2305664" y="3847991"/>
            <a:ext cx="2313226" cy="1200329"/>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r>
              <a:rPr lang="en-GB" sz="1200" dirty="0" err="1"/>
              <a:t>React.createElement</a:t>
            </a:r>
            <a:r>
              <a:rPr lang="en-GB" sz="1200" dirty="0"/>
              <a:t>(</a:t>
            </a:r>
          </a:p>
          <a:p>
            <a:r>
              <a:rPr lang="en-GB" sz="1200" dirty="0"/>
              <a:t>  'h1',</a:t>
            </a:r>
          </a:p>
          <a:p>
            <a:r>
              <a:rPr lang="en-GB" sz="1200" dirty="0"/>
              <a:t>  {</a:t>
            </a:r>
            <a:r>
              <a:rPr lang="en-GB" sz="1200" dirty="0" err="1"/>
              <a:t>className</a:t>
            </a:r>
            <a:r>
              <a:rPr lang="en-GB" sz="1200" dirty="0"/>
              <a:t>: 'greeting'},</a:t>
            </a:r>
          </a:p>
          <a:p>
            <a:r>
              <a:rPr lang="en-GB" sz="1200" dirty="0"/>
              <a:t>  'Hello, world!'</a:t>
            </a:r>
          </a:p>
          <a:p>
            <a:r>
              <a:rPr lang="en-GB" sz="1200" dirty="0"/>
              <a:t>);</a:t>
            </a:r>
          </a:p>
        </p:txBody>
      </p:sp>
      <p:sp>
        <p:nvSpPr>
          <p:cNvPr id="9" name="Arrow: Right 8">
            <a:extLst>
              <a:ext uri="{FF2B5EF4-FFF2-40B4-BE49-F238E27FC236}">
                <a16:creationId xmlns:a16="http://schemas.microsoft.com/office/drawing/2014/main" id="{5B39B228-24A7-3A89-2F0F-77A677CCFC95}"/>
              </a:ext>
            </a:extLst>
          </p:cNvPr>
          <p:cNvSpPr/>
          <p:nvPr/>
        </p:nvSpPr>
        <p:spPr bwMode="auto">
          <a:xfrm>
            <a:off x="3546409" y="5288620"/>
            <a:ext cx="2108331" cy="1297385"/>
          </a:xfrm>
          <a:prstGeom prst="rightArrow">
            <a:avLst>
              <a:gd name="adj1" fmla="val 67029"/>
              <a:gd name="adj2" fmla="val 50384"/>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createElement</a:t>
            </a:r>
            <a:r>
              <a:rPr kumimoji="0" lang="en-GB" sz="1800" b="0" i="0" u="none" strike="noStrike" cap="none" normalizeH="0" baseline="0" dirty="0">
                <a:ln>
                  <a:noFill/>
                </a:ln>
                <a:solidFill>
                  <a:schemeClr val="bg1"/>
                </a:solidFill>
                <a:effectLst/>
                <a:latin typeface="Helvetica" panose="020B0604020202020204" pitchFamily="34" charset="0"/>
              </a:rPr>
              <a:t>()</a:t>
            </a:r>
          </a:p>
          <a:p>
            <a:pPr marL="0" marR="0" indent="0" algn="ctr" defTabSz="914400" rtl="0" eaLnBrk="0" fontAlgn="base" latinLnBrk="0" hangingPunct="0">
              <a:lnSpc>
                <a:spcPct val="100000"/>
              </a:lnSpc>
              <a:spcBef>
                <a:spcPct val="0"/>
              </a:spcBef>
              <a:spcAft>
                <a:spcPct val="0"/>
              </a:spcAft>
              <a:buClrTx/>
              <a:buSzTx/>
              <a:buFontTx/>
              <a:buNone/>
              <a:tabLst/>
            </a:pPr>
            <a:r>
              <a:rPr lang="en-GB" dirty="0">
                <a:solidFill>
                  <a:schemeClr val="bg1"/>
                </a:solidFill>
              </a:rPr>
              <a:t>produces a</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React element</a:t>
            </a:r>
          </a:p>
        </p:txBody>
      </p:sp>
      <p:sp>
        <p:nvSpPr>
          <p:cNvPr id="8" name="Arrow: Right 7">
            <a:extLst>
              <a:ext uri="{FF2B5EF4-FFF2-40B4-BE49-F238E27FC236}">
                <a16:creationId xmlns:a16="http://schemas.microsoft.com/office/drawing/2014/main" id="{31A3777A-9899-CB3E-F2DB-E7A91A87BDCA}"/>
              </a:ext>
            </a:extLst>
          </p:cNvPr>
          <p:cNvSpPr/>
          <p:nvPr/>
        </p:nvSpPr>
        <p:spPr bwMode="auto">
          <a:xfrm>
            <a:off x="7016218" y="4164063"/>
            <a:ext cx="940590"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render</a:t>
            </a:r>
          </a:p>
        </p:txBody>
      </p:sp>
      <p:sp>
        <p:nvSpPr>
          <p:cNvPr id="11" name="Oval 10">
            <a:extLst>
              <a:ext uri="{FF2B5EF4-FFF2-40B4-BE49-F238E27FC236}">
                <a16:creationId xmlns:a16="http://schemas.microsoft.com/office/drawing/2014/main" id="{1E569190-5629-F32A-721B-B1D3C5280607}"/>
              </a:ext>
            </a:extLst>
          </p:cNvPr>
          <p:cNvSpPr/>
          <p:nvPr/>
        </p:nvSpPr>
        <p:spPr bwMode="auto">
          <a:xfrm>
            <a:off x="7956808" y="3988795"/>
            <a:ext cx="1021185" cy="1021185"/>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React</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DOM</a:t>
            </a:r>
          </a:p>
        </p:txBody>
      </p:sp>
      <p:sp>
        <p:nvSpPr>
          <p:cNvPr id="12" name="Arrow: Right 11">
            <a:extLst>
              <a:ext uri="{FF2B5EF4-FFF2-40B4-BE49-F238E27FC236}">
                <a16:creationId xmlns:a16="http://schemas.microsoft.com/office/drawing/2014/main" id="{344D7BD6-E658-AF42-F29A-432E9A0482C2}"/>
              </a:ext>
            </a:extLst>
          </p:cNvPr>
          <p:cNvSpPr/>
          <p:nvPr/>
        </p:nvSpPr>
        <p:spPr bwMode="auto">
          <a:xfrm>
            <a:off x="1920459" y="5266392"/>
            <a:ext cx="940590"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Babel</a:t>
            </a:r>
          </a:p>
        </p:txBody>
      </p:sp>
      <p:sp>
        <p:nvSpPr>
          <p:cNvPr id="13" name="Arrow: Right 12">
            <a:extLst>
              <a:ext uri="{FF2B5EF4-FFF2-40B4-BE49-F238E27FC236}">
                <a16:creationId xmlns:a16="http://schemas.microsoft.com/office/drawing/2014/main" id="{DDC33FEA-33C5-263E-4B16-90B8D5271F2C}"/>
              </a:ext>
            </a:extLst>
          </p:cNvPr>
          <p:cNvSpPr/>
          <p:nvPr/>
        </p:nvSpPr>
        <p:spPr bwMode="auto">
          <a:xfrm rot="5400000">
            <a:off x="8236567" y="4935715"/>
            <a:ext cx="461666"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4" name="Oval 13">
            <a:extLst>
              <a:ext uri="{FF2B5EF4-FFF2-40B4-BE49-F238E27FC236}">
                <a16:creationId xmlns:a16="http://schemas.microsoft.com/office/drawing/2014/main" id="{403A2833-001A-29C7-22C5-CA9BFFFD0A31}"/>
              </a:ext>
            </a:extLst>
          </p:cNvPr>
          <p:cNvSpPr/>
          <p:nvPr/>
        </p:nvSpPr>
        <p:spPr bwMode="auto">
          <a:xfrm>
            <a:off x="8082313" y="5641858"/>
            <a:ext cx="382552" cy="382552"/>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Oval 14">
            <a:extLst>
              <a:ext uri="{FF2B5EF4-FFF2-40B4-BE49-F238E27FC236}">
                <a16:creationId xmlns:a16="http://schemas.microsoft.com/office/drawing/2014/main" id="{1EECDBB2-6B64-335A-AF1F-8DDE753B1625}"/>
              </a:ext>
            </a:extLst>
          </p:cNvPr>
          <p:cNvSpPr/>
          <p:nvPr/>
        </p:nvSpPr>
        <p:spPr bwMode="auto">
          <a:xfrm>
            <a:off x="8228576" y="5692324"/>
            <a:ext cx="382552" cy="382552"/>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Oval 15">
            <a:extLst>
              <a:ext uri="{FF2B5EF4-FFF2-40B4-BE49-F238E27FC236}">
                <a16:creationId xmlns:a16="http://schemas.microsoft.com/office/drawing/2014/main" id="{9607255E-1C4E-3640-6470-C288D3F6225D}"/>
              </a:ext>
            </a:extLst>
          </p:cNvPr>
          <p:cNvSpPr/>
          <p:nvPr/>
        </p:nvSpPr>
        <p:spPr bwMode="auto">
          <a:xfrm>
            <a:off x="8464865" y="5641858"/>
            <a:ext cx="382552" cy="382552"/>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813D1183-E692-9508-99F7-9C8A9E0F7DBF}"/>
              </a:ext>
            </a:extLst>
          </p:cNvPr>
          <p:cNvSpPr txBox="1"/>
          <p:nvPr/>
        </p:nvSpPr>
        <p:spPr>
          <a:xfrm>
            <a:off x="7900682" y="5694634"/>
            <a:ext cx="1107996" cy="276999"/>
          </a:xfrm>
          <a:prstGeom prst="rect">
            <a:avLst/>
          </a:prstGeom>
          <a:noFill/>
        </p:spPr>
        <p:txBody>
          <a:bodyPr wrap="none" rtlCol="0">
            <a:spAutoFit/>
          </a:bodyPr>
          <a:lstStyle/>
          <a:p>
            <a:r>
              <a:rPr lang="en-GB" sz="1200" dirty="0">
                <a:solidFill>
                  <a:schemeClr val="bg1"/>
                </a:solidFill>
                <a:highlight>
                  <a:srgbClr val="0000FF"/>
                </a:highlight>
              </a:rPr>
              <a:t>DOM Objects</a:t>
            </a:r>
          </a:p>
        </p:txBody>
      </p:sp>
      <p:sp>
        <p:nvSpPr>
          <p:cNvPr id="18" name="Rectangle 17">
            <a:extLst>
              <a:ext uri="{FF2B5EF4-FFF2-40B4-BE49-F238E27FC236}">
                <a16:creationId xmlns:a16="http://schemas.microsoft.com/office/drawing/2014/main" id="{19343A73-899B-CE6F-A4C3-8B2CF74ECCFE}"/>
              </a:ext>
            </a:extLst>
          </p:cNvPr>
          <p:cNvSpPr/>
          <p:nvPr/>
        </p:nvSpPr>
        <p:spPr bwMode="auto">
          <a:xfrm>
            <a:off x="7900681" y="5501873"/>
            <a:ext cx="1139393" cy="726453"/>
          </a:xfrm>
          <a:prstGeom prst="rect">
            <a:avLst/>
          </a:prstGeom>
          <a:noFill/>
          <a:ln w="28575" cap="flat" cmpd="sng" algn="ctr">
            <a:solidFill>
              <a:schemeClr val="tx1"/>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TextBox 18">
            <a:extLst>
              <a:ext uri="{FF2B5EF4-FFF2-40B4-BE49-F238E27FC236}">
                <a16:creationId xmlns:a16="http://schemas.microsoft.com/office/drawing/2014/main" id="{8F88AD1C-D848-9E2D-D448-B2C49BD522A1}"/>
              </a:ext>
            </a:extLst>
          </p:cNvPr>
          <p:cNvSpPr txBox="1"/>
          <p:nvPr/>
        </p:nvSpPr>
        <p:spPr>
          <a:xfrm>
            <a:off x="6737409" y="5509967"/>
            <a:ext cx="1261413" cy="646331"/>
          </a:xfrm>
          <a:prstGeom prst="rect">
            <a:avLst/>
          </a:prstGeom>
          <a:noFill/>
        </p:spPr>
        <p:txBody>
          <a:bodyPr wrap="square" rtlCol="0">
            <a:spAutoFit/>
          </a:bodyPr>
          <a:lstStyle/>
          <a:p>
            <a:pPr algn="ctr"/>
            <a:r>
              <a:rPr lang="en-GB" dirty="0"/>
              <a:t>Browser DOM</a:t>
            </a:r>
          </a:p>
        </p:txBody>
      </p:sp>
      <p:sp>
        <p:nvSpPr>
          <p:cNvPr id="20" name="TextBox 19">
            <a:extLst>
              <a:ext uri="{FF2B5EF4-FFF2-40B4-BE49-F238E27FC236}">
                <a16:creationId xmlns:a16="http://schemas.microsoft.com/office/drawing/2014/main" id="{9C5598EE-1088-798B-A811-7B5DD0668AFB}"/>
              </a:ext>
            </a:extLst>
          </p:cNvPr>
          <p:cNvSpPr txBox="1"/>
          <p:nvPr/>
        </p:nvSpPr>
        <p:spPr>
          <a:xfrm>
            <a:off x="5853629" y="3598529"/>
            <a:ext cx="1214408" cy="276999"/>
          </a:xfrm>
          <a:prstGeom prst="rect">
            <a:avLst/>
          </a:prstGeom>
          <a:noFill/>
        </p:spPr>
        <p:txBody>
          <a:bodyPr wrap="square" rtlCol="0">
            <a:spAutoFit/>
          </a:bodyPr>
          <a:lstStyle/>
          <a:p>
            <a:r>
              <a:rPr lang="en-GB" sz="1200" b="1" dirty="0"/>
              <a:t>React element</a:t>
            </a:r>
          </a:p>
        </p:txBody>
      </p:sp>
      <p:sp>
        <p:nvSpPr>
          <p:cNvPr id="21" name="TextBox 20">
            <a:extLst>
              <a:ext uri="{FF2B5EF4-FFF2-40B4-BE49-F238E27FC236}">
                <a16:creationId xmlns:a16="http://schemas.microsoft.com/office/drawing/2014/main" id="{7B317E70-3AB0-6CBD-41F4-DD57C9AEAA03}"/>
              </a:ext>
            </a:extLst>
          </p:cNvPr>
          <p:cNvSpPr txBox="1"/>
          <p:nvPr/>
        </p:nvSpPr>
        <p:spPr>
          <a:xfrm>
            <a:off x="1826861" y="3607691"/>
            <a:ext cx="498204" cy="276999"/>
          </a:xfrm>
          <a:prstGeom prst="rect">
            <a:avLst/>
          </a:prstGeom>
          <a:noFill/>
        </p:spPr>
        <p:txBody>
          <a:bodyPr wrap="square" rtlCol="0">
            <a:spAutoFit/>
          </a:bodyPr>
          <a:lstStyle/>
          <a:p>
            <a:r>
              <a:rPr lang="en-GB" sz="1200" b="1" dirty="0"/>
              <a:t>JSX</a:t>
            </a:r>
          </a:p>
        </p:txBody>
      </p:sp>
      <p:sp>
        <p:nvSpPr>
          <p:cNvPr id="22" name="TextBox 21">
            <a:extLst>
              <a:ext uri="{FF2B5EF4-FFF2-40B4-BE49-F238E27FC236}">
                <a16:creationId xmlns:a16="http://schemas.microsoft.com/office/drawing/2014/main" id="{BFFC7278-6A10-664F-F23D-66A6A40E6A09}"/>
              </a:ext>
            </a:extLst>
          </p:cNvPr>
          <p:cNvSpPr txBox="1"/>
          <p:nvPr/>
        </p:nvSpPr>
        <p:spPr>
          <a:xfrm>
            <a:off x="42959" y="6418573"/>
            <a:ext cx="3755175" cy="415498"/>
          </a:xfrm>
          <a:prstGeom prst="rect">
            <a:avLst/>
          </a:prstGeom>
          <a:solidFill>
            <a:schemeClr val="bg1"/>
          </a:solidFill>
          <a:ln>
            <a:solidFill>
              <a:schemeClr val="tx1"/>
            </a:solidFill>
          </a:ln>
        </p:spPr>
        <p:txBody>
          <a:bodyPr wrap="square" rtlCol="0">
            <a:spAutoFit/>
          </a:bodyPr>
          <a:lstStyle/>
          <a:p>
            <a:r>
              <a:rPr lang="en-GB" sz="1050" i="1" dirty="0"/>
              <a:t>A React element is a plain object describing a component instance or DOM node and its desired properties. </a:t>
            </a:r>
          </a:p>
        </p:txBody>
      </p:sp>
      <p:sp>
        <p:nvSpPr>
          <p:cNvPr id="7" name="TextBox 6">
            <a:extLst>
              <a:ext uri="{FF2B5EF4-FFF2-40B4-BE49-F238E27FC236}">
                <a16:creationId xmlns:a16="http://schemas.microsoft.com/office/drawing/2014/main" id="{743CEC29-455B-4D79-2E85-64B4D0E0BC57}"/>
              </a:ext>
            </a:extLst>
          </p:cNvPr>
          <p:cNvSpPr txBox="1"/>
          <p:nvPr/>
        </p:nvSpPr>
        <p:spPr>
          <a:xfrm>
            <a:off x="4702992" y="3847991"/>
            <a:ext cx="2313226" cy="1384995"/>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type: 'h1',</a:t>
            </a:r>
          </a:p>
          <a:p>
            <a:r>
              <a:rPr lang="en-GB" sz="1200" dirty="0"/>
              <a:t>  props: {</a:t>
            </a:r>
          </a:p>
          <a:p>
            <a:r>
              <a:rPr lang="en-GB" sz="1200" dirty="0"/>
              <a:t>    </a:t>
            </a:r>
            <a:r>
              <a:rPr lang="en-GB" sz="1200" dirty="0" err="1"/>
              <a:t>className</a:t>
            </a:r>
            <a:r>
              <a:rPr lang="en-GB" sz="1200" dirty="0"/>
              <a:t>: 'greeting',</a:t>
            </a:r>
          </a:p>
          <a:p>
            <a:r>
              <a:rPr lang="en-GB" sz="1200" dirty="0"/>
              <a:t>    children: 'Hello, world!'</a:t>
            </a:r>
          </a:p>
          <a:p>
            <a:r>
              <a:rPr lang="en-GB" sz="1200" dirty="0"/>
              <a:t>  }</a:t>
            </a:r>
          </a:p>
          <a:p>
            <a:r>
              <a:rPr lang="en-GB" sz="1200" dirty="0"/>
              <a:t>};</a:t>
            </a:r>
          </a:p>
        </p:txBody>
      </p:sp>
      <p:sp>
        <p:nvSpPr>
          <p:cNvPr id="10" name="TextBox 9">
            <a:extLst>
              <a:ext uri="{FF2B5EF4-FFF2-40B4-BE49-F238E27FC236}">
                <a16:creationId xmlns:a16="http://schemas.microsoft.com/office/drawing/2014/main" id="{B9F314A2-2AC8-A11B-F7A2-B08D01D532A7}"/>
              </a:ext>
            </a:extLst>
          </p:cNvPr>
          <p:cNvSpPr txBox="1"/>
          <p:nvPr/>
        </p:nvSpPr>
        <p:spPr>
          <a:xfrm>
            <a:off x="5100847" y="5008872"/>
            <a:ext cx="2034046" cy="253916"/>
          </a:xfrm>
          <a:prstGeom prst="rect">
            <a:avLst/>
          </a:prstGeom>
          <a:noFill/>
        </p:spPr>
        <p:txBody>
          <a:bodyPr wrap="square" rtlCol="0">
            <a:spAutoFit/>
          </a:bodyPr>
          <a:lstStyle/>
          <a:p>
            <a:r>
              <a:rPr lang="en-GB" sz="1050" b="1" i="1" dirty="0">
                <a:solidFill>
                  <a:srgbClr val="FF0000"/>
                </a:solidFill>
              </a:rPr>
              <a:t>This is just a plain JS object</a:t>
            </a:r>
          </a:p>
        </p:txBody>
      </p:sp>
    </p:spTree>
    <p:extLst>
      <p:ext uri="{BB962C8B-B14F-4D97-AF65-F5344CB8AC3E}">
        <p14:creationId xmlns:p14="http://schemas.microsoft.com/office/powerpoint/2010/main" val="3657816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Template Engines</a:t>
            </a:r>
          </a:p>
        </p:txBody>
      </p:sp>
      <p:sp>
        <p:nvSpPr>
          <p:cNvPr id="3" name="Content Placeholder 2"/>
          <p:cNvSpPr>
            <a:spLocks noGrp="1"/>
          </p:cNvSpPr>
          <p:nvPr>
            <p:ph idx="1"/>
          </p:nvPr>
        </p:nvSpPr>
        <p:spPr/>
        <p:txBody>
          <a:bodyPr/>
          <a:lstStyle/>
          <a:p>
            <a:r>
              <a:rPr lang="en-GB" dirty="0"/>
              <a:t>There are many template engines available.</a:t>
            </a:r>
          </a:p>
          <a:p>
            <a:r>
              <a:rPr lang="en-GB" dirty="0"/>
              <a:t>A number of them are supported by Express.js</a:t>
            </a:r>
          </a:p>
          <a:p>
            <a:r>
              <a:rPr lang="en-GB" dirty="0"/>
              <a:t>Examples include:</a:t>
            </a:r>
          </a:p>
          <a:p>
            <a:pPr lvl="1"/>
            <a:r>
              <a:rPr lang="en-GB" dirty="0"/>
              <a:t>Handlebars (</a:t>
            </a:r>
            <a:r>
              <a:rPr lang="en-GB" dirty="0" err="1"/>
              <a:t>hbs</a:t>
            </a:r>
            <a:r>
              <a:rPr lang="en-GB" dirty="0"/>
              <a:t>) (based on </a:t>
            </a:r>
            <a:r>
              <a:rPr lang="en-GB" dirty="0" err="1"/>
              <a:t>Mustache</a:t>
            </a:r>
            <a:r>
              <a:rPr lang="en-GB" dirty="0"/>
              <a:t> </a:t>
            </a:r>
            <a:r>
              <a:rPr lang="en-GB" dirty="0">
                <a:sym typeface="Wingdings" panose="05000000000000000000" pitchFamily="2" charset="2"/>
              </a:rPr>
              <a:t></a:t>
            </a:r>
            <a:r>
              <a:rPr lang="en-GB" dirty="0"/>
              <a:t>)</a:t>
            </a:r>
          </a:p>
          <a:p>
            <a:pPr lvl="1"/>
            <a:r>
              <a:rPr lang="en-GB" b="1" dirty="0"/>
              <a:t>Embedded JavaScript (EJS)</a:t>
            </a:r>
          </a:p>
          <a:p>
            <a:pPr lvl="1"/>
            <a:r>
              <a:rPr lang="en-GB" dirty="0"/>
              <a:t>Pug (based on Jade)</a:t>
            </a:r>
          </a:p>
          <a:p>
            <a:pPr lvl="1"/>
            <a:r>
              <a:rPr lang="en-GB" dirty="0"/>
              <a:t>Twig</a:t>
            </a:r>
          </a:p>
          <a:p>
            <a:pPr lvl="1"/>
            <a:r>
              <a:rPr lang="en-GB" dirty="0"/>
              <a:t>Swig</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150930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 and Template</a:t>
            </a:r>
          </a:p>
        </p:txBody>
      </p:sp>
      <p:sp>
        <p:nvSpPr>
          <p:cNvPr id="3" name="Content Placeholder 2"/>
          <p:cNvSpPr>
            <a:spLocks noGrp="1"/>
          </p:cNvSpPr>
          <p:nvPr>
            <p:ph idx="1"/>
          </p:nvPr>
        </p:nvSpPr>
        <p:spPr>
          <a:xfrm>
            <a:off x="1047750" y="1097281"/>
            <a:ext cx="7029450" cy="1483234"/>
          </a:xfrm>
        </p:spPr>
        <p:txBody>
          <a:bodyPr/>
          <a:lstStyle/>
          <a:p>
            <a:r>
              <a:rPr lang="en-GB" dirty="0"/>
              <a:t>Template engines are handled automatically for us by Express.js</a:t>
            </a:r>
          </a:p>
          <a:p>
            <a:r>
              <a:rPr lang="en-GB" dirty="0"/>
              <a:t>When you create the server (server.js) just tell it which engine you have installed and want to use</a:t>
            </a:r>
          </a:p>
          <a:p>
            <a:r>
              <a:rPr lang="en-GB" dirty="0"/>
              <a:t>Edit “server.js” to use the EJS template engine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047750" y="3389690"/>
            <a:ext cx="7016166" cy="1938992"/>
          </a:xfrm>
          <a:prstGeom prst="rect">
            <a:avLst/>
          </a:prstGeom>
          <a:solidFill>
            <a:schemeClr val="accent2">
              <a:lumMod val="20000"/>
              <a:lumOff val="80000"/>
            </a:schemeClr>
          </a:solidFill>
        </p:spPr>
        <p:txBody>
          <a:bodyPr wrap="square" rtlCol="0">
            <a:spAutoFit/>
          </a:bodyPr>
          <a:lstStyle/>
          <a:p>
            <a:r>
              <a:rPr lang="en-GB" sz="2000" dirty="0">
                <a:solidFill>
                  <a:schemeClr val="bg1">
                    <a:lumMod val="50000"/>
                  </a:schemeClr>
                </a:solidFill>
              </a:rPr>
              <a:t>……</a:t>
            </a:r>
          </a:p>
          <a:p>
            <a:r>
              <a:rPr lang="en-GB" sz="2000" dirty="0" err="1">
                <a:solidFill>
                  <a:schemeClr val="bg1">
                    <a:lumMod val="50000"/>
                  </a:schemeClr>
                </a:solidFill>
              </a:rPr>
              <a:t>server.use</a:t>
            </a:r>
            <a:r>
              <a:rPr lang="en-GB" sz="2000" dirty="0">
                <a:solidFill>
                  <a:schemeClr val="bg1">
                    <a:lumMod val="50000"/>
                  </a:schemeClr>
                </a:solidFill>
              </a:rPr>
              <a:t>(</a:t>
            </a:r>
            <a:r>
              <a:rPr lang="en-GB" sz="2000" dirty="0" err="1">
                <a:solidFill>
                  <a:schemeClr val="bg1">
                    <a:lumMod val="50000"/>
                  </a:schemeClr>
                </a:solidFill>
              </a:rPr>
              <a:t>express.static</a:t>
            </a:r>
            <a:r>
              <a:rPr lang="en-GB" sz="2000" dirty="0">
                <a:solidFill>
                  <a:schemeClr val="bg1">
                    <a:lumMod val="50000"/>
                  </a:schemeClr>
                </a:solidFill>
              </a:rPr>
              <a:t>(</a:t>
            </a:r>
            <a:r>
              <a:rPr lang="en-GB" sz="2000" dirty="0" err="1">
                <a:solidFill>
                  <a:schemeClr val="bg1">
                    <a:lumMod val="50000"/>
                  </a:schemeClr>
                </a:solidFill>
              </a:rPr>
              <a:t>path.join</a:t>
            </a:r>
            <a:r>
              <a:rPr lang="en-GB" sz="2000" dirty="0">
                <a:solidFill>
                  <a:schemeClr val="bg1">
                    <a:lumMod val="50000"/>
                  </a:schemeClr>
                </a:solidFill>
              </a:rPr>
              <a:t>(</a:t>
            </a:r>
            <a:r>
              <a:rPr lang="en-GB" sz="2000" dirty="0" err="1">
                <a:solidFill>
                  <a:schemeClr val="bg1">
                    <a:lumMod val="50000"/>
                  </a:schemeClr>
                </a:solidFill>
              </a:rPr>
              <a:t>dirname</a:t>
            </a:r>
            <a:r>
              <a:rPr lang="en-GB" sz="2000" dirty="0">
                <a:solidFill>
                  <a:schemeClr val="bg1">
                    <a:lumMod val="50000"/>
                  </a:schemeClr>
                </a:solidFill>
              </a:rPr>
              <a:t>, '/public')));</a:t>
            </a:r>
          </a:p>
          <a:p>
            <a:r>
              <a:rPr lang="en-GB" sz="2000" dirty="0">
                <a:solidFill>
                  <a:schemeClr val="bg1">
                    <a:lumMod val="50000"/>
                  </a:schemeClr>
                </a:solidFill>
              </a:rPr>
              <a:t>		</a:t>
            </a:r>
          </a:p>
          <a:p>
            <a:r>
              <a:rPr lang="en-GB" sz="2000" dirty="0" err="1"/>
              <a:t>server.set</a:t>
            </a:r>
            <a:r>
              <a:rPr lang="en-GB" sz="2000" dirty="0"/>
              <a:t>('view engine', '</a:t>
            </a:r>
            <a:r>
              <a:rPr lang="en-GB" sz="2000" dirty="0" err="1"/>
              <a:t>ejs</a:t>
            </a:r>
            <a:r>
              <a:rPr lang="en-GB" sz="2000" dirty="0"/>
              <a:t>');</a:t>
            </a:r>
          </a:p>
          <a:p>
            <a:r>
              <a:rPr lang="en-GB" sz="2000" dirty="0" err="1"/>
              <a:t>server.set</a:t>
            </a:r>
            <a:r>
              <a:rPr lang="en-GB" sz="2000" dirty="0"/>
              <a:t>('views', </a:t>
            </a:r>
            <a:r>
              <a:rPr lang="en-GB" sz="2000" dirty="0" err="1"/>
              <a:t>path.join</a:t>
            </a:r>
            <a:r>
              <a:rPr lang="en-GB" sz="2000" dirty="0"/>
              <a:t>(</a:t>
            </a:r>
            <a:r>
              <a:rPr lang="en-GB" sz="2000" dirty="0" err="1"/>
              <a:t>dirname</a:t>
            </a:r>
            <a:r>
              <a:rPr lang="en-GB" sz="2000" dirty="0"/>
              <a:t>, '/views'));</a:t>
            </a:r>
          </a:p>
          <a:p>
            <a:r>
              <a:rPr lang="en-GB" sz="2000" dirty="0">
                <a:solidFill>
                  <a:schemeClr val="bg1">
                    <a:lumMod val="50000"/>
                  </a:schemeClr>
                </a:solidFill>
              </a:rPr>
              <a:t>……</a:t>
            </a:r>
          </a:p>
        </p:txBody>
      </p:sp>
      <p:sp>
        <p:nvSpPr>
          <p:cNvPr id="6" name="TextBox 5"/>
          <p:cNvSpPr txBox="1"/>
          <p:nvPr/>
        </p:nvSpPr>
        <p:spPr>
          <a:xfrm>
            <a:off x="5112589" y="5716438"/>
            <a:ext cx="3772619" cy="923330"/>
          </a:xfrm>
          <a:prstGeom prst="rect">
            <a:avLst/>
          </a:prstGeom>
          <a:noFill/>
        </p:spPr>
        <p:txBody>
          <a:bodyPr wrap="square" rtlCol="0">
            <a:spAutoFit/>
          </a:bodyPr>
          <a:lstStyle/>
          <a:p>
            <a:r>
              <a:rPr lang="en-GB" dirty="0"/>
              <a:t>This is the directory the template engine will look in for the .</a:t>
            </a:r>
            <a:r>
              <a:rPr lang="en-GB" dirty="0" err="1"/>
              <a:t>ejs</a:t>
            </a:r>
            <a:r>
              <a:rPr lang="en-GB" dirty="0"/>
              <a:t> template files</a:t>
            </a:r>
          </a:p>
        </p:txBody>
      </p:sp>
      <p:cxnSp>
        <p:nvCxnSpPr>
          <p:cNvPr id="8" name="Straight Arrow Connector 7"/>
          <p:cNvCxnSpPr/>
          <p:nvPr/>
        </p:nvCxnSpPr>
        <p:spPr bwMode="auto">
          <a:xfrm flipH="1" flipV="1">
            <a:off x="5664679" y="4991819"/>
            <a:ext cx="184030" cy="72461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960353" y="3020358"/>
            <a:ext cx="1133644" cy="369332"/>
          </a:xfrm>
          <a:prstGeom prst="rect">
            <a:avLst/>
          </a:prstGeom>
          <a:noFill/>
        </p:spPr>
        <p:txBody>
          <a:bodyPr wrap="none" rtlCol="0">
            <a:spAutoFit/>
          </a:bodyPr>
          <a:lstStyle/>
          <a:p>
            <a:r>
              <a:rPr lang="en-GB" b="1" dirty="0"/>
              <a:t>Exercise</a:t>
            </a:r>
          </a:p>
        </p:txBody>
      </p:sp>
      <p:sp>
        <p:nvSpPr>
          <p:cNvPr id="7" name="TextBox 6">
            <a:extLst>
              <a:ext uri="{FF2B5EF4-FFF2-40B4-BE49-F238E27FC236}">
                <a16:creationId xmlns:a16="http://schemas.microsoft.com/office/drawing/2014/main" id="{1977AA67-4532-4354-8EA1-5F8A4491A01B}"/>
              </a:ext>
            </a:extLst>
          </p:cNvPr>
          <p:cNvSpPr txBox="1"/>
          <p:nvPr/>
        </p:nvSpPr>
        <p:spPr>
          <a:xfrm>
            <a:off x="5410835" y="3321605"/>
            <a:ext cx="2685415" cy="369332"/>
          </a:xfrm>
          <a:prstGeom prst="rect">
            <a:avLst/>
          </a:prstGeom>
          <a:noFill/>
        </p:spPr>
        <p:txBody>
          <a:bodyPr wrap="none" rtlCol="0">
            <a:spAutoFit/>
          </a:bodyPr>
          <a:lstStyle/>
          <a:p>
            <a:r>
              <a:rPr lang="en-GB" dirty="0" err="1"/>
              <a:t>nodewebserver</a:t>
            </a:r>
            <a:r>
              <a:rPr lang="en-GB" dirty="0"/>
              <a:t>/server.js</a:t>
            </a:r>
          </a:p>
        </p:txBody>
      </p:sp>
    </p:spTree>
    <p:extLst>
      <p:ext uri="{BB962C8B-B14F-4D97-AF65-F5344CB8AC3E}">
        <p14:creationId xmlns:p14="http://schemas.microsoft.com/office/powerpoint/2010/main" val="3609760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Render Process</a:t>
            </a:r>
          </a:p>
        </p:txBody>
      </p:sp>
      <p:sp>
        <p:nvSpPr>
          <p:cNvPr id="3" name="Content Placeholder 2"/>
          <p:cNvSpPr>
            <a:spLocks noGrp="1"/>
          </p:cNvSpPr>
          <p:nvPr>
            <p:ph idx="1"/>
          </p:nvPr>
        </p:nvSpPr>
        <p:spPr>
          <a:xfrm>
            <a:off x="325355" y="957071"/>
            <a:ext cx="8550440" cy="1375975"/>
          </a:xfrm>
        </p:spPr>
        <p:txBody>
          <a:bodyPr/>
          <a:lstStyle/>
          <a:p>
            <a:r>
              <a:rPr lang="en-GB" dirty="0"/>
              <a:t>When you call “render()” on the template engine, you pass it the name of the template file (</a:t>
            </a:r>
            <a:r>
              <a:rPr lang="en-GB" b="1" dirty="0"/>
              <a:t>within the “views” directory</a:t>
            </a:r>
            <a:r>
              <a:rPr lang="en-GB" dirty="0"/>
              <a:t>) and a JavaScript object containing the data that should be used to populate the template when creating the HTML</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1004155" y="4341998"/>
            <a:ext cx="3455647" cy="68439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res.render</a:t>
            </a:r>
            <a:r>
              <a:rPr kumimoji="0" lang="en-GB" sz="1800" b="0" i="0" u="none" strike="noStrike" cap="none" normalizeH="0" baseline="0" dirty="0">
                <a:ln>
                  <a:noFill/>
                </a:ln>
                <a:solidFill>
                  <a:schemeClr val="tx1"/>
                </a:solidFill>
                <a:effectLst/>
                <a:latin typeface="Helvetica" panose="020B0604020202020204" pitchFamily="34" charset="0"/>
              </a:rPr>
              <a:t>( </a:t>
            </a:r>
            <a:r>
              <a:rPr kumimoji="0" lang="en-GB" sz="1800" b="0" i="0" u="none" strike="noStrike" cap="none" normalizeH="0" baseline="0" dirty="0" err="1">
                <a:ln>
                  <a:noFill/>
                </a:ln>
                <a:solidFill>
                  <a:schemeClr val="tx1"/>
                </a:solidFill>
                <a:effectLst/>
                <a:latin typeface="Helvetica" panose="020B0604020202020204" pitchFamily="34" charset="0"/>
              </a:rPr>
              <a:t>templatefile</a:t>
            </a:r>
            <a:r>
              <a:rPr kumimoji="0" lang="en-GB" sz="1800" b="0" i="0" u="none" strike="noStrike" cap="none" normalizeH="0" baseline="0" dirty="0">
                <a:ln>
                  <a:noFill/>
                </a:ln>
                <a:solidFill>
                  <a:schemeClr val="tx1"/>
                </a:solidFill>
                <a:effectLst/>
                <a:latin typeface="Helvetica" panose="020B0604020202020204" pitchFamily="34" charset="0"/>
              </a:rPr>
              <a:t>,</a:t>
            </a:r>
            <a:r>
              <a:rPr kumimoji="0" lang="en-GB" sz="1800" b="0" i="0" u="none" strike="noStrike" cap="none" normalizeH="0" dirty="0">
                <a:ln>
                  <a:noFill/>
                </a:ln>
                <a:solidFill>
                  <a:schemeClr val="tx1"/>
                </a:solidFill>
                <a:effectLst/>
                <a:latin typeface="Helvetica" panose="020B0604020202020204" pitchFamily="34" charset="0"/>
              </a:rPr>
              <a:t> object)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Rounded Rectangle 5"/>
          <p:cNvSpPr/>
          <p:nvPr/>
        </p:nvSpPr>
        <p:spPr bwMode="auto">
          <a:xfrm>
            <a:off x="1071473" y="5586733"/>
            <a:ext cx="3018082" cy="1043883"/>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t>
            </a:r>
          </a:p>
          <a:p>
            <a:pPr marL="0" marR="0" indent="0" defTabSz="914400" rtl="0" eaLnBrk="0" fontAlgn="base" latinLnBrk="0" hangingPunct="0">
              <a:lnSpc>
                <a:spcPct val="100000"/>
              </a:lnSpc>
              <a:spcBef>
                <a:spcPct val="0"/>
              </a:spcBef>
              <a:spcAft>
                <a:spcPct val="0"/>
              </a:spcAft>
              <a:buClrTx/>
              <a:buSzTx/>
              <a:buFontTx/>
              <a:buNone/>
              <a:tabLst/>
            </a:pPr>
            <a:r>
              <a:rPr lang="en-GB" dirty="0"/>
              <a:t>    </a:t>
            </a:r>
            <a:r>
              <a:rPr lang="en-GB" dirty="0">
                <a:solidFill>
                  <a:schemeClr val="bg2">
                    <a:lumMod val="50000"/>
                  </a:schemeClr>
                </a:solidFill>
              </a:rPr>
              <a:t>message</a:t>
            </a:r>
            <a:r>
              <a:rPr lang="en-GB" dirty="0"/>
              <a:t>: “Hello World”  </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 name="TextBox 6"/>
          <p:cNvSpPr txBox="1"/>
          <p:nvPr/>
        </p:nvSpPr>
        <p:spPr>
          <a:xfrm>
            <a:off x="991651" y="5244048"/>
            <a:ext cx="864339" cy="369332"/>
          </a:xfrm>
          <a:prstGeom prst="rect">
            <a:avLst/>
          </a:prstGeom>
          <a:noFill/>
        </p:spPr>
        <p:txBody>
          <a:bodyPr wrap="none" rtlCol="0">
            <a:spAutoFit/>
          </a:bodyPr>
          <a:lstStyle/>
          <a:p>
            <a:r>
              <a:rPr lang="en-GB" b="1" dirty="0"/>
              <a:t>object</a:t>
            </a:r>
          </a:p>
        </p:txBody>
      </p:sp>
      <p:sp>
        <p:nvSpPr>
          <p:cNvPr id="8" name="Down Arrow 7"/>
          <p:cNvSpPr/>
          <p:nvPr/>
        </p:nvSpPr>
        <p:spPr bwMode="auto">
          <a:xfrm flipV="1">
            <a:off x="3659372" y="4681477"/>
            <a:ext cx="426346" cy="852049"/>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ectangle 8"/>
          <p:cNvSpPr/>
          <p:nvPr/>
        </p:nvSpPr>
        <p:spPr bwMode="auto">
          <a:xfrm>
            <a:off x="1425827" y="2823004"/>
            <a:ext cx="2524418" cy="1003222"/>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&lt;p&gt;</a:t>
            </a:r>
          </a:p>
          <a:p>
            <a:pPr marL="0" marR="0" indent="0" defTabSz="914400" rtl="0" eaLnBrk="0" fontAlgn="base" latinLnBrk="0" hangingPunct="0">
              <a:lnSpc>
                <a:spcPct val="100000"/>
              </a:lnSpc>
              <a:spcBef>
                <a:spcPct val="0"/>
              </a:spcBef>
              <a:spcAft>
                <a:spcPct val="0"/>
              </a:spcAft>
              <a:buClrTx/>
              <a:buSzTx/>
              <a:buFontTx/>
              <a:buNone/>
              <a:tabLst/>
            </a:pPr>
            <a:r>
              <a:rPr lang="en-GB" dirty="0"/>
              <a:t>&lt;%= </a:t>
            </a:r>
            <a:r>
              <a:rPr lang="en-GB" dirty="0">
                <a:solidFill>
                  <a:schemeClr val="bg2">
                    <a:lumMod val="50000"/>
                  </a:schemeClr>
                </a:solidFill>
              </a:rPr>
              <a:t>message</a:t>
            </a:r>
            <a:r>
              <a:rPr lang="en-GB" dirty="0"/>
              <a:t> %&gt;</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&lt;/p&gt;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0" name="TextBox 9"/>
          <p:cNvSpPr txBox="1"/>
          <p:nvPr/>
        </p:nvSpPr>
        <p:spPr>
          <a:xfrm>
            <a:off x="1357225" y="2430298"/>
            <a:ext cx="1467068" cy="369332"/>
          </a:xfrm>
          <a:prstGeom prst="rect">
            <a:avLst/>
          </a:prstGeom>
          <a:noFill/>
        </p:spPr>
        <p:txBody>
          <a:bodyPr wrap="none" rtlCol="0">
            <a:spAutoFit/>
          </a:bodyPr>
          <a:lstStyle/>
          <a:p>
            <a:r>
              <a:rPr lang="en-GB" b="1" dirty="0" err="1"/>
              <a:t>templatefile</a:t>
            </a:r>
            <a:endParaRPr lang="en-GB" b="1" dirty="0"/>
          </a:p>
        </p:txBody>
      </p:sp>
      <p:sp>
        <p:nvSpPr>
          <p:cNvPr id="11" name="Down Arrow 10"/>
          <p:cNvSpPr/>
          <p:nvPr/>
        </p:nvSpPr>
        <p:spPr bwMode="auto">
          <a:xfrm>
            <a:off x="2688036" y="3879433"/>
            <a:ext cx="426346" cy="467534"/>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Right Arrow 11"/>
          <p:cNvSpPr/>
          <p:nvPr/>
        </p:nvSpPr>
        <p:spPr bwMode="auto">
          <a:xfrm>
            <a:off x="4942248" y="3826226"/>
            <a:ext cx="852692" cy="1301146"/>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Rectangle 12"/>
          <p:cNvSpPr/>
          <p:nvPr/>
        </p:nvSpPr>
        <p:spPr bwMode="auto">
          <a:xfrm>
            <a:off x="6066079" y="3975188"/>
            <a:ext cx="2524418" cy="1003222"/>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&lt;p&gt;</a:t>
            </a:r>
          </a:p>
          <a:p>
            <a:pPr marL="0" marR="0" indent="0" defTabSz="914400" rtl="0" eaLnBrk="0" fontAlgn="base" latinLnBrk="0" hangingPunct="0">
              <a:lnSpc>
                <a:spcPct val="100000"/>
              </a:lnSpc>
              <a:spcBef>
                <a:spcPct val="0"/>
              </a:spcBef>
              <a:spcAft>
                <a:spcPct val="0"/>
              </a:spcAft>
              <a:buClrTx/>
              <a:buSzTx/>
              <a:buFontTx/>
              <a:buNone/>
              <a:tabLst/>
            </a:pPr>
            <a:r>
              <a:rPr lang="en-GB" dirty="0"/>
              <a:t>Hello World</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&lt;/p&gt;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4" name="TextBox 13"/>
          <p:cNvSpPr txBox="1"/>
          <p:nvPr/>
        </p:nvSpPr>
        <p:spPr>
          <a:xfrm>
            <a:off x="5975039" y="3483006"/>
            <a:ext cx="1642437" cy="369332"/>
          </a:xfrm>
          <a:prstGeom prst="rect">
            <a:avLst/>
          </a:prstGeom>
          <a:noFill/>
        </p:spPr>
        <p:txBody>
          <a:bodyPr wrap="none" rtlCol="0">
            <a:spAutoFit/>
          </a:bodyPr>
          <a:lstStyle/>
          <a:p>
            <a:r>
              <a:rPr lang="en-GB" b="1" dirty="0"/>
              <a:t>HTML Output</a:t>
            </a:r>
          </a:p>
        </p:txBody>
      </p:sp>
      <p:sp>
        <p:nvSpPr>
          <p:cNvPr id="15" name="Rectangle: Rounded Corners 14">
            <a:extLst>
              <a:ext uri="{FF2B5EF4-FFF2-40B4-BE49-F238E27FC236}">
                <a16:creationId xmlns:a16="http://schemas.microsoft.com/office/drawing/2014/main" id="{F757E6F9-A048-DA65-AD63-D14FBCF94958}"/>
              </a:ext>
            </a:extLst>
          </p:cNvPr>
          <p:cNvSpPr/>
          <p:nvPr/>
        </p:nvSpPr>
        <p:spPr bwMode="auto">
          <a:xfrm>
            <a:off x="1988191" y="3150066"/>
            <a:ext cx="1044429" cy="278934"/>
          </a:xfrm>
          <a:prstGeom prst="round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Rectangle: Rounded Corners 15">
            <a:extLst>
              <a:ext uri="{FF2B5EF4-FFF2-40B4-BE49-F238E27FC236}">
                <a16:creationId xmlns:a16="http://schemas.microsoft.com/office/drawing/2014/main" id="{F6E35477-114E-1D8E-E18C-C2F7E91FEFC2}"/>
              </a:ext>
            </a:extLst>
          </p:cNvPr>
          <p:cNvSpPr/>
          <p:nvPr/>
        </p:nvSpPr>
        <p:spPr bwMode="auto">
          <a:xfrm>
            <a:off x="1447437" y="5978223"/>
            <a:ext cx="1044429" cy="278934"/>
          </a:xfrm>
          <a:prstGeom prst="round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8" name="Connector: Elbow 17">
            <a:extLst>
              <a:ext uri="{FF2B5EF4-FFF2-40B4-BE49-F238E27FC236}">
                <a16:creationId xmlns:a16="http://schemas.microsoft.com/office/drawing/2014/main" id="{1B4A2C85-E6AA-39E2-AAA0-A520871E9727}"/>
              </a:ext>
            </a:extLst>
          </p:cNvPr>
          <p:cNvCxnSpPr>
            <a:stCxn id="16" idx="1"/>
            <a:endCxn id="15" idx="2"/>
          </p:cNvCxnSpPr>
          <p:nvPr/>
        </p:nvCxnSpPr>
        <p:spPr bwMode="auto">
          <a:xfrm rot="10800000" flipH="1">
            <a:off x="1447436" y="3429000"/>
            <a:ext cx="1062969" cy="2688690"/>
          </a:xfrm>
          <a:prstGeom prst="bentConnector4">
            <a:avLst>
              <a:gd name="adj1" fmla="val -86581"/>
              <a:gd name="adj2" fmla="val 76030"/>
            </a:avLst>
          </a:prstGeom>
          <a:solidFill>
            <a:schemeClr val="accent1"/>
          </a:solidFill>
          <a:ln w="9525" cap="flat" cmpd="sng" algn="ctr">
            <a:solidFill>
              <a:schemeClr val="tx1"/>
            </a:solidFill>
            <a:prstDash val="dash"/>
            <a:round/>
            <a:headEnd type="none" w="med" len="med"/>
            <a:tailEnd type="triangl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a:extLst>
              <a:ext uri="{FF2B5EF4-FFF2-40B4-BE49-F238E27FC236}">
                <a16:creationId xmlns:a16="http://schemas.microsoft.com/office/drawing/2014/main" id="{3FA1DECD-BA64-4464-DF4F-3B3CE26120AA}"/>
              </a:ext>
            </a:extLst>
          </p:cNvPr>
          <p:cNvSpPr txBox="1"/>
          <p:nvPr/>
        </p:nvSpPr>
        <p:spPr>
          <a:xfrm rot="16200000">
            <a:off x="-1375080" y="4317477"/>
            <a:ext cx="3264510" cy="461665"/>
          </a:xfrm>
          <a:prstGeom prst="rect">
            <a:avLst/>
          </a:prstGeom>
          <a:noFill/>
        </p:spPr>
        <p:txBody>
          <a:bodyPr wrap="square" rtlCol="0">
            <a:spAutoFit/>
          </a:bodyPr>
          <a:lstStyle/>
          <a:p>
            <a:r>
              <a:rPr lang="en-GB" sz="1200" i="1" dirty="0"/>
              <a:t>The values provided are inserted into the template to produce the HTML output</a:t>
            </a:r>
          </a:p>
        </p:txBody>
      </p:sp>
    </p:spTree>
    <p:extLst>
      <p:ext uri="{BB962C8B-B14F-4D97-AF65-F5344CB8AC3E}">
        <p14:creationId xmlns:p14="http://schemas.microsoft.com/office/powerpoint/2010/main" val="2222222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EJS Template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3899397799"/>
              </p:ext>
            </p:extLst>
          </p:nvPr>
        </p:nvGraphicFramePr>
        <p:xfrm>
          <a:off x="1613757" y="981874"/>
          <a:ext cx="6096000" cy="1280160"/>
        </p:xfrm>
        <a:graphic>
          <a:graphicData uri="http://schemas.openxmlformats.org/drawingml/2006/table">
            <a:tbl>
              <a:tblPr firstRow="1" bandRow="1">
                <a:tableStyleId>{5940675A-B579-460E-94D1-54222C63F5DA}</a:tableStyleId>
              </a:tblPr>
              <a:tblGrid>
                <a:gridCol w="1858719">
                  <a:extLst>
                    <a:ext uri="{9D8B030D-6E8A-4147-A177-3AD203B41FA5}">
                      <a16:colId xmlns:a16="http://schemas.microsoft.com/office/drawing/2014/main" val="4136902596"/>
                    </a:ext>
                  </a:extLst>
                </a:gridCol>
                <a:gridCol w="4237281">
                  <a:extLst>
                    <a:ext uri="{9D8B030D-6E8A-4147-A177-3AD203B41FA5}">
                      <a16:colId xmlns:a16="http://schemas.microsoft.com/office/drawing/2014/main" val="3068998724"/>
                    </a:ext>
                  </a:extLst>
                </a:gridCol>
              </a:tblGrid>
              <a:tr h="370840">
                <a:tc>
                  <a:txBody>
                    <a:bodyPr/>
                    <a:lstStyle/>
                    <a:p>
                      <a:r>
                        <a:rPr lang="en-GB" b="1" dirty="0"/>
                        <a:t>&lt;% and %&gt;</a:t>
                      </a:r>
                    </a:p>
                  </a:txBody>
                  <a:tcPr/>
                </a:tc>
                <a:tc>
                  <a:txBody>
                    <a:bodyPr/>
                    <a:lstStyle/>
                    <a:p>
                      <a:r>
                        <a:rPr lang="en-GB" dirty="0"/>
                        <a:t>Open and</a:t>
                      </a:r>
                      <a:r>
                        <a:rPr lang="en-GB" baseline="0" dirty="0"/>
                        <a:t> close </a:t>
                      </a:r>
                      <a:r>
                        <a:rPr lang="en-GB" baseline="0" dirty="0" err="1"/>
                        <a:t>scriplet</a:t>
                      </a:r>
                      <a:r>
                        <a:rPr lang="en-GB" baseline="0" dirty="0"/>
                        <a:t> to encompass your JavaScript</a:t>
                      </a:r>
                      <a:endParaRPr lang="en-GB" dirty="0"/>
                    </a:p>
                  </a:txBody>
                  <a:tcPr/>
                </a:tc>
                <a:extLst>
                  <a:ext uri="{0D108BD9-81ED-4DB2-BD59-A6C34878D82A}">
                    <a16:rowId xmlns:a16="http://schemas.microsoft.com/office/drawing/2014/main" val="2376051369"/>
                  </a:ext>
                </a:extLst>
              </a:tr>
              <a:tr h="370840">
                <a:tc>
                  <a:txBody>
                    <a:bodyPr/>
                    <a:lstStyle/>
                    <a:p>
                      <a:r>
                        <a:rPr lang="en-GB" b="1" dirty="0"/>
                        <a:t>&lt;%=</a:t>
                      </a:r>
                    </a:p>
                  </a:txBody>
                  <a:tcPr/>
                </a:tc>
                <a:tc>
                  <a:txBody>
                    <a:bodyPr/>
                    <a:lstStyle/>
                    <a:p>
                      <a:r>
                        <a:rPr lang="en-GB" dirty="0"/>
                        <a:t>Output</a:t>
                      </a:r>
                      <a:r>
                        <a:rPr lang="en-GB" baseline="0" dirty="0"/>
                        <a:t> value into template (HTML escaped)</a:t>
                      </a:r>
                      <a:endParaRPr lang="en-GB" dirty="0"/>
                    </a:p>
                  </a:txBody>
                  <a:tcPr/>
                </a:tc>
                <a:extLst>
                  <a:ext uri="{0D108BD9-81ED-4DB2-BD59-A6C34878D82A}">
                    <a16:rowId xmlns:a16="http://schemas.microsoft.com/office/drawing/2014/main" val="4054025220"/>
                  </a:ext>
                </a:extLst>
              </a:tr>
            </a:tbl>
          </a:graphicData>
        </a:graphic>
      </p:graphicFrame>
      <p:sp>
        <p:nvSpPr>
          <p:cNvPr id="7" name="TextBox 6"/>
          <p:cNvSpPr txBox="1"/>
          <p:nvPr/>
        </p:nvSpPr>
        <p:spPr>
          <a:xfrm>
            <a:off x="1239769" y="2333710"/>
            <a:ext cx="1261884" cy="369332"/>
          </a:xfrm>
          <a:prstGeom prst="rect">
            <a:avLst/>
          </a:prstGeom>
          <a:noFill/>
        </p:spPr>
        <p:txBody>
          <a:bodyPr wrap="none" rtlCol="0">
            <a:spAutoFit/>
          </a:bodyPr>
          <a:lstStyle/>
          <a:p>
            <a:r>
              <a:rPr lang="en-GB" b="1" u="sng" dirty="0"/>
              <a:t>Examples</a:t>
            </a:r>
          </a:p>
        </p:txBody>
      </p:sp>
      <p:graphicFrame>
        <p:nvGraphicFramePr>
          <p:cNvPr id="10" name="Table 9"/>
          <p:cNvGraphicFramePr>
            <a:graphicFrameLocks noGrp="1"/>
          </p:cNvGraphicFramePr>
          <p:nvPr>
            <p:extLst>
              <p:ext uri="{D42A27DB-BD31-4B8C-83A1-F6EECF244321}">
                <p14:modId xmlns:p14="http://schemas.microsoft.com/office/powerpoint/2010/main" val="2405970131"/>
              </p:ext>
            </p:extLst>
          </p:nvPr>
        </p:nvGraphicFramePr>
        <p:xfrm>
          <a:off x="257175" y="2850033"/>
          <a:ext cx="8686801" cy="3205480"/>
        </p:xfrm>
        <a:graphic>
          <a:graphicData uri="http://schemas.openxmlformats.org/drawingml/2006/table">
            <a:tbl>
              <a:tblPr firstRow="1" bandRow="1">
                <a:tableStyleId>{5940675A-B579-460E-94D1-54222C63F5DA}</a:tableStyleId>
              </a:tblPr>
              <a:tblGrid>
                <a:gridCol w="2029779">
                  <a:extLst>
                    <a:ext uri="{9D8B030D-6E8A-4147-A177-3AD203B41FA5}">
                      <a16:colId xmlns:a16="http://schemas.microsoft.com/office/drawing/2014/main" val="263952346"/>
                    </a:ext>
                  </a:extLst>
                </a:gridCol>
                <a:gridCol w="3552864">
                  <a:extLst>
                    <a:ext uri="{9D8B030D-6E8A-4147-A177-3AD203B41FA5}">
                      <a16:colId xmlns:a16="http://schemas.microsoft.com/office/drawing/2014/main" val="4136902596"/>
                    </a:ext>
                  </a:extLst>
                </a:gridCol>
                <a:gridCol w="3104158">
                  <a:extLst>
                    <a:ext uri="{9D8B030D-6E8A-4147-A177-3AD203B41FA5}">
                      <a16:colId xmlns:a16="http://schemas.microsoft.com/office/drawing/2014/main" val="3068998724"/>
                    </a:ext>
                  </a:extLst>
                </a:gridCol>
              </a:tblGrid>
              <a:tr h="370840">
                <a:tc>
                  <a:txBody>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1" u="none" strike="noStrike" cap="none" normalizeH="0" baseline="0" dirty="0">
                        <a:ln>
                          <a:noFill/>
                        </a:ln>
                        <a:solidFill>
                          <a:schemeClr val="bg1"/>
                        </a:solidFill>
                        <a:effectLst/>
                        <a:latin typeface="Helvetica" panose="020B0604020202020204" pitchFamily="34" charset="0"/>
                      </a:endParaRPr>
                    </a:p>
                  </a:txBody>
                  <a:tcPr>
                    <a:solidFill>
                      <a:schemeClr val="accent6">
                        <a:lumMod val="75000"/>
                      </a:schemeClr>
                    </a:solidFill>
                  </a:tcPr>
                </a:tc>
                <a:tc>
                  <a:txBody>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a:ln>
                            <a:noFill/>
                          </a:ln>
                          <a:solidFill>
                            <a:schemeClr val="bg1"/>
                          </a:solidFill>
                          <a:effectLst/>
                          <a:latin typeface="Helvetica" panose="020B0604020202020204" pitchFamily="34" charset="0"/>
                        </a:rPr>
                        <a:t>Template</a:t>
                      </a:r>
                    </a:p>
                  </a:txBody>
                  <a:tcPr>
                    <a:solidFill>
                      <a:schemeClr val="accent6">
                        <a:lumMod val="75000"/>
                      </a:schemeClr>
                    </a:solidFill>
                  </a:tcPr>
                </a:tc>
                <a:tc>
                  <a:txBody>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a:ln>
                            <a:noFill/>
                          </a:ln>
                          <a:solidFill>
                            <a:schemeClr val="bg1"/>
                          </a:solidFill>
                          <a:effectLst/>
                          <a:latin typeface="Helvetica" panose="020B0604020202020204" pitchFamily="34" charset="0"/>
                        </a:rPr>
                        <a:t>Data Object</a:t>
                      </a:r>
                    </a:p>
                  </a:txBody>
                  <a:tcPr>
                    <a:solidFill>
                      <a:schemeClr val="accent6">
                        <a:lumMod val="75000"/>
                      </a:schemeClr>
                    </a:solidFill>
                  </a:tcPr>
                </a:tc>
                <a:extLst>
                  <a:ext uri="{0D108BD9-81ED-4DB2-BD59-A6C34878D82A}">
                    <a16:rowId xmlns:a16="http://schemas.microsoft.com/office/drawing/2014/main" val="396743153"/>
                  </a:ext>
                </a:extLst>
              </a:tr>
              <a:tr h="370840">
                <a:tc>
                  <a:txBody>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a:ln>
                            <a:noFill/>
                          </a:ln>
                          <a:solidFill>
                            <a:schemeClr val="bg1"/>
                          </a:solidFill>
                          <a:effectLst/>
                          <a:latin typeface="Helvetica" panose="020B0604020202020204" pitchFamily="34" charset="0"/>
                        </a:rPr>
                        <a:t>Display a value</a:t>
                      </a:r>
                    </a:p>
                  </a:txBody>
                  <a:tcPr>
                    <a:solidFill>
                      <a:schemeClr val="accent6">
                        <a:lumMod val="75000"/>
                      </a:schemeClr>
                    </a:solidFill>
                  </a:tcPr>
                </a:tc>
                <a:tc>
                  <a:txBody>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&lt;p&gt;</a:t>
                      </a:r>
                    </a:p>
                    <a:p>
                      <a:pPr marL="0" marR="0" indent="0" defTabSz="914400" rtl="0" eaLnBrk="0" fontAlgn="base" latinLnBrk="0" hangingPunct="0">
                        <a:lnSpc>
                          <a:spcPct val="100000"/>
                        </a:lnSpc>
                        <a:spcBef>
                          <a:spcPct val="0"/>
                        </a:spcBef>
                        <a:spcAft>
                          <a:spcPct val="0"/>
                        </a:spcAft>
                        <a:buClrTx/>
                        <a:buSzTx/>
                        <a:buFontTx/>
                        <a:buNone/>
                        <a:tabLst/>
                      </a:pPr>
                      <a:r>
                        <a:rPr lang="en-GB" b="0" i="0" dirty="0"/>
                        <a:t>&lt;%</a:t>
                      </a:r>
                      <a:r>
                        <a:rPr lang="en-GB" b="0" i="0" dirty="0">
                          <a:solidFill>
                            <a:srgbClr val="FF0000"/>
                          </a:solidFill>
                        </a:rPr>
                        <a:t>=</a:t>
                      </a:r>
                      <a:r>
                        <a:rPr lang="en-GB" b="0" i="0" dirty="0"/>
                        <a:t> </a:t>
                      </a:r>
                      <a:r>
                        <a:rPr lang="en-GB" b="0" i="0" dirty="0">
                          <a:solidFill>
                            <a:schemeClr val="bg2">
                              <a:lumMod val="50000"/>
                            </a:schemeClr>
                          </a:solidFill>
                        </a:rPr>
                        <a:t>name</a:t>
                      </a:r>
                      <a:r>
                        <a:rPr lang="en-GB" b="0" i="0" dirty="0"/>
                        <a:t> %&gt;</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b="0" i="0" dirty="0"/>
                        <a:t>&lt;/p&gt;</a:t>
                      </a:r>
                      <a:endParaRPr kumimoji="0" lang="en-GB" sz="1800" b="0" i="0" u="none" strike="noStrike" cap="none" normalizeH="0" baseline="0" dirty="0">
                        <a:ln>
                          <a:noFill/>
                        </a:ln>
                        <a:solidFill>
                          <a:schemeClr val="tx1"/>
                        </a:solidFill>
                        <a:effectLst/>
                        <a:latin typeface="Helvetica" panose="020B0604020202020204" pitchFamily="34" charset="0"/>
                      </a:endParaRPr>
                    </a:p>
                  </a:txBody>
                  <a:tcPr>
                    <a:solidFill>
                      <a:schemeClr val="accent6">
                        <a:lumMod val="20000"/>
                        <a:lumOff val="80000"/>
                      </a:schemeClr>
                    </a:solidFill>
                  </a:tcPr>
                </a:tc>
                <a:tc>
                  <a:txBody>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 </a:t>
                      </a:r>
                      <a:r>
                        <a:rPr kumimoji="0" lang="en-GB" sz="1800" b="0" i="0" u="none" strike="noStrike" cap="none" normalizeH="0" baseline="0" dirty="0">
                          <a:ln>
                            <a:noFill/>
                          </a:ln>
                          <a:solidFill>
                            <a:schemeClr val="bg2">
                              <a:lumMod val="50000"/>
                            </a:schemeClr>
                          </a:solidFill>
                          <a:effectLst/>
                          <a:latin typeface="Helvetica" panose="020B0604020202020204" pitchFamily="34" charset="0"/>
                        </a:rPr>
                        <a:t>name</a:t>
                      </a:r>
                      <a:r>
                        <a:rPr kumimoji="0" lang="en-GB" sz="1800" b="0" i="0" u="none" strike="noStrike" cap="none" normalizeH="0" baseline="0" dirty="0">
                          <a:ln>
                            <a:noFill/>
                          </a:ln>
                          <a:solidFill>
                            <a:schemeClr val="tx1"/>
                          </a:solidFill>
                          <a:effectLst/>
                          <a:latin typeface="Helvetica" panose="020B0604020202020204" pitchFamily="34" charset="0"/>
                        </a:rPr>
                        <a:t>: “Fred” }</a:t>
                      </a:r>
                    </a:p>
                  </a:txBody>
                  <a:tcPr>
                    <a:solidFill>
                      <a:schemeClr val="bg1"/>
                    </a:solidFill>
                  </a:tcPr>
                </a:tc>
                <a:extLst>
                  <a:ext uri="{0D108BD9-81ED-4DB2-BD59-A6C34878D82A}">
                    <a16:rowId xmlns:a16="http://schemas.microsoft.com/office/drawing/2014/main" val="2376051369"/>
                  </a:ext>
                </a:extLst>
              </a:tr>
              <a:tr h="370840">
                <a:tc>
                  <a:txBody>
                    <a:bodyPr/>
                    <a:lstStyle/>
                    <a:p>
                      <a:r>
                        <a:rPr lang="en-GB" b="0" i="1" dirty="0">
                          <a:solidFill>
                            <a:schemeClr val="bg1"/>
                          </a:solidFill>
                        </a:rPr>
                        <a:t>Branch statement</a:t>
                      </a:r>
                    </a:p>
                  </a:txBody>
                  <a:tcPr>
                    <a:solidFill>
                      <a:schemeClr val="accent6">
                        <a:lumMod val="75000"/>
                      </a:schemeClr>
                    </a:solidFill>
                  </a:tcPr>
                </a:tc>
                <a:tc>
                  <a:txBody>
                    <a:bodyPr/>
                    <a:lstStyle/>
                    <a:p>
                      <a:r>
                        <a:rPr lang="en-GB" b="0" i="0" dirty="0"/>
                        <a:t>&lt;% </a:t>
                      </a:r>
                      <a:r>
                        <a:rPr lang="en-GB" b="0" i="0" dirty="0">
                          <a:solidFill>
                            <a:srgbClr val="FF0000"/>
                          </a:solidFill>
                        </a:rPr>
                        <a:t>if(</a:t>
                      </a:r>
                      <a:r>
                        <a:rPr lang="en-GB" b="0" i="0" dirty="0"/>
                        <a:t> </a:t>
                      </a:r>
                      <a:r>
                        <a:rPr lang="en-GB" b="0" i="0" dirty="0">
                          <a:solidFill>
                            <a:schemeClr val="bg2">
                              <a:lumMod val="50000"/>
                            </a:schemeClr>
                          </a:solidFill>
                        </a:rPr>
                        <a:t>cost</a:t>
                      </a:r>
                      <a:r>
                        <a:rPr lang="en-GB" b="0" i="0" dirty="0"/>
                        <a:t> &gt; 100 </a:t>
                      </a:r>
                      <a:r>
                        <a:rPr lang="en-GB" b="0" i="0" dirty="0">
                          <a:solidFill>
                            <a:srgbClr val="FF0000"/>
                          </a:solidFill>
                        </a:rPr>
                        <a:t>) {</a:t>
                      </a:r>
                    </a:p>
                    <a:p>
                      <a:r>
                        <a:rPr lang="en-GB" b="0" i="0" dirty="0">
                          <a:solidFill>
                            <a:srgbClr val="FF0000"/>
                          </a:solidFill>
                        </a:rPr>
                        <a:t>}</a:t>
                      </a:r>
                      <a:r>
                        <a:rPr lang="en-GB" b="0" i="0" dirty="0"/>
                        <a:t> %&gt;</a:t>
                      </a:r>
                    </a:p>
                  </a:txBody>
                  <a:tcPr>
                    <a:solidFill>
                      <a:schemeClr val="accent6">
                        <a:lumMod val="20000"/>
                        <a:lumOff val="80000"/>
                      </a:schemeClr>
                    </a:solidFill>
                  </a:tcPr>
                </a:tc>
                <a:tc>
                  <a:txBody>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 </a:t>
                      </a:r>
                      <a:r>
                        <a:rPr kumimoji="0" lang="en-GB" sz="1800" b="0" i="0" u="none" strike="noStrike" cap="none" normalizeH="0" baseline="0" dirty="0">
                          <a:ln>
                            <a:noFill/>
                          </a:ln>
                          <a:solidFill>
                            <a:schemeClr val="bg2">
                              <a:lumMod val="50000"/>
                            </a:schemeClr>
                          </a:solidFill>
                          <a:effectLst/>
                          <a:latin typeface="Helvetica" panose="020B0604020202020204" pitchFamily="34" charset="0"/>
                        </a:rPr>
                        <a:t>cost</a:t>
                      </a:r>
                      <a:r>
                        <a:rPr kumimoji="0" lang="en-GB" sz="1800" b="0" i="0" u="none" strike="noStrike" cap="none" normalizeH="0" baseline="0" dirty="0">
                          <a:ln>
                            <a:noFill/>
                          </a:ln>
                          <a:solidFill>
                            <a:schemeClr val="tx1"/>
                          </a:solidFill>
                          <a:effectLst/>
                          <a:latin typeface="Helvetica" panose="020B0604020202020204" pitchFamily="34" charset="0"/>
                        </a:rPr>
                        <a:t>: 200.34 }</a:t>
                      </a:r>
                    </a:p>
                  </a:txBody>
                  <a:tcPr>
                    <a:solidFill>
                      <a:schemeClr val="bg1"/>
                    </a:solidFill>
                  </a:tcPr>
                </a:tc>
                <a:extLst>
                  <a:ext uri="{0D108BD9-81ED-4DB2-BD59-A6C34878D82A}">
                    <a16:rowId xmlns:a16="http://schemas.microsoft.com/office/drawing/2014/main" val="4054025220"/>
                  </a:ext>
                </a:extLst>
              </a:tr>
              <a:tr h="370840">
                <a:tc>
                  <a:txBody>
                    <a:bodyPr/>
                    <a:lstStyle/>
                    <a:p>
                      <a:r>
                        <a:rPr lang="en-GB" b="0" i="1" dirty="0">
                          <a:solidFill>
                            <a:schemeClr val="bg1"/>
                          </a:solidFill>
                        </a:rPr>
                        <a:t>Check</a:t>
                      </a:r>
                      <a:r>
                        <a:rPr lang="en-GB" b="0" i="1" baseline="0" dirty="0">
                          <a:solidFill>
                            <a:schemeClr val="bg1"/>
                          </a:solidFill>
                        </a:rPr>
                        <a:t> field exists</a:t>
                      </a:r>
                      <a:endParaRPr lang="en-GB" b="0" i="1" dirty="0">
                        <a:solidFill>
                          <a:schemeClr val="bg1"/>
                        </a:solidFill>
                      </a:endParaRPr>
                    </a:p>
                  </a:txBody>
                  <a:tcPr>
                    <a:solidFill>
                      <a:schemeClr val="accent6">
                        <a:lumMod val="75000"/>
                      </a:schemeClr>
                    </a:solidFill>
                  </a:tcPr>
                </a:tc>
                <a:tc>
                  <a:txBody>
                    <a:bodyPr/>
                    <a:lstStyle/>
                    <a:p>
                      <a:r>
                        <a:rPr lang="en-GB" b="0" i="0" dirty="0"/>
                        <a:t>&lt;% </a:t>
                      </a:r>
                      <a:r>
                        <a:rPr lang="en-GB" b="0" i="0" dirty="0">
                          <a:solidFill>
                            <a:srgbClr val="FF0000"/>
                          </a:solidFill>
                        </a:rPr>
                        <a:t>if( </a:t>
                      </a:r>
                      <a:r>
                        <a:rPr lang="en-GB" b="0" i="0" dirty="0">
                          <a:solidFill>
                            <a:schemeClr val="bg2">
                              <a:lumMod val="50000"/>
                            </a:schemeClr>
                          </a:solidFill>
                        </a:rPr>
                        <a:t>user</a:t>
                      </a:r>
                      <a:r>
                        <a:rPr lang="en-GB" b="0" i="0" baseline="0" dirty="0">
                          <a:solidFill>
                            <a:srgbClr val="FF0000"/>
                          </a:solidFill>
                        </a:rPr>
                        <a:t> </a:t>
                      </a:r>
                      <a:r>
                        <a:rPr lang="en-GB" b="0" i="0" dirty="0">
                          <a:solidFill>
                            <a:srgbClr val="FF0000"/>
                          </a:solidFill>
                        </a:rPr>
                        <a:t>) </a:t>
                      </a:r>
                      <a:r>
                        <a:rPr lang="en-GB" b="0" i="0" dirty="0"/>
                        <a:t>{</a:t>
                      </a:r>
                    </a:p>
                    <a:p>
                      <a:r>
                        <a:rPr lang="en-GB" b="0" i="0" dirty="0"/>
                        <a:t>} %&gt;</a:t>
                      </a:r>
                    </a:p>
                  </a:txBody>
                  <a:tcPr>
                    <a:solidFill>
                      <a:schemeClr val="accent6">
                        <a:lumMod val="20000"/>
                        <a:lumOff val="80000"/>
                      </a:schemeClr>
                    </a:solidFill>
                  </a:tcPr>
                </a:tc>
                <a:tc>
                  <a:txBody>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 </a:t>
                      </a:r>
                      <a:r>
                        <a:rPr kumimoji="0" lang="en-GB" sz="1800" b="0" i="0" u="none" strike="noStrike" cap="none" normalizeH="0" baseline="0" dirty="0">
                          <a:ln>
                            <a:noFill/>
                          </a:ln>
                          <a:solidFill>
                            <a:schemeClr val="bg2">
                              <a:lumMod val="50000"/>
                            </a:schemeClr>
                          </a:solidFill>
                          <a:effectLst/>
                          <a:latin typeface="Helvetica" panose="020B0604020202020204" pitchFamily="34" charset="0"/>
                        </a:rPr>
                        <a:t>user</a:t>
                      </a:r>
                      <a:r>
                        <a:rPr kumimoji="0" lang="en-GB" sz="1800" b="0" i="0" u="none" strike="noStrike" cap="none" normalizeH="0" baseline="0" dirty="0">
                          <a:ln>
                            <a:noFill/>
                          </a:ln>
                          <a:solidFill>
                            <a:schemeClr val="tx1"/>
                          </a:solidFill>
                          <a:effectLst/>
                          <a:latin typeface="Helvetica" panose="020B0604020202020204" pitchFamily="34" charset="0"/>
                        </a:rPr>
                        <a:t>: “Fred” }     TRUE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 }                         FALSE</a:t>
                      </a:r>
                    </a:p>
                  </a:txBody>
                  <a:tcPr>
                    <a:solidFill>
                      <a:schemeClr val="bg1"/>
                    </a:solidFill>
                  </a:tcPr>
                </a:tc>
                <a:extLst>
                  <a:ext uri="{0D108BD9-81ED-4DB2-BD59-A6C34878D82A}">
                    <a16:rowId xmlns:a16="http://schemas.microsoft.com/office/drawing/2014/main" val="852806323"/>
                  </a:ext>
                </a:extLst>
              </a:tr>
              <a:tr h="370840">
                <a:tc>
                  <a:txBody>
                    <a:bodyPr/>
                    <a:lstStyle/>
                    <a:p>
                      <a:r>
                        <a:rPr lang="en-GB" b="0" i="1" dirty="0">
                          <a:solidFill>
                            <a:schemeClr val="bg1"/>
                          </a:solidFill>
                        </a:rPr>
                        <a:t>Iterate</a:t>
                      </a:r>
                    </a:p>
                  </a:txBody>
                  <a:tcPr>
                    <a:solidFill>
                      <a:schemeClr val="accent6">
                        <a:lumMod val="75000"/>
                      </a:schemeClr>
                    </a:solidFill>
                  </a:tcPr>
                </a:tc>
                <a:tc>
                  <a:txBody>
                    <a:bodyPr/>
                    <a:lstStyle/>
                    <a:p>
                      <a:r>
                        <a:rPr lang="en-GB" b="0" i="0" dirty="0"/>
                        <a:t>&lt;% </a:t>
                      </a:r>
                      <a:r>
                        <a:rPr lang="en-GB" b="0" i="0" dirty="0" err="1">
                          <a:solidFill>
                            <a:schemeClr val="bg2">
                              <a:lumMod val="50000"/>
                            </a:schemeClr>
                          </a:solidFill>
                        </a:rPr>
                        <a:t>names</a:t>
                      </a:r>
                      <a:r>
                        <a:rPr lang="en-GB" b="0" i="0" dirty="0" err="1">
                          <a:solidFill>
                            <a:srgbClr val="FF0000"/>
                          </a:solidFill>
                        </a:rPr>
                        <a:t>.forEach</a:t>
                      </a:r>
                      <a:r>
                        <a:rPr lang="en-GB" b="0" i="0" dirty="0">
                          <a:solidFill>
                            <a:srgbClr val="FF0000"/>
                          </a:solidFill>
                        </a:rPr>
                        <a:t>(</a:t>
                      </a:r>
                      <a:r>
                        <a:rPr lang="en-GB" b="0" i="0" dirty="0"/>
                        <a:t> (name) =&gt; {</a:t>
                      </a:r>
                    </a:p>
                    <a:p>
                      <a:r>
                        <a:rPr lang="en-GB" b="0" i="0" dirty="0"/>
                        <a:t>} </a:t>
                      </a:r>
                      <a:r>
                        <a:rPr lang="en-GB" b="0" i="0" dirty="0">
                          <a:solidFill>
                            <a:srgbClr val="FF0000"/>
                          </a:solidFill>
                        </a:rPr>
                        <a:t>) </a:t>
                      </a:r>
                      <a:r>
                        <a:rPr lang="en-GB" b="0" i="0" dirty="0"/>
                        <a:t>%&gt;</a:t>
                      </a:r>
                    </a:p>
                  </a:txBody>
                  <a:tcPr>
                    <a:solidFill>
                      <a:schemeClr val="accent6">
                        <a:lumMod val="20000"/>
                        <a:lumOff val="80000"/>
                      </a:schemeClr>
                    </a:solidFill>
                  </a:tcPr>
                </a:tc>
                <a:tc>
                  <a:txBody>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 </a:t>
                      </a:r>
                      <a:r>
                        <a:rPr kumimoji="0" lang="en-GB" sz="1800" b="0" i="0" u="none" strike="noStrike" cap="none" normalizeH="0" baseline="0" dirty="0">
                          <a:ln>
                            <a:noFill/>
                          </a:ln>
                          <a:solidFill>
                            <a:schemeClr val="bg2">
                              <a:lumMod val="50000"/>
                            </a:schemeClr>
                          </a:solidFill>
                          <a:effectLst/>
                          <a:latin typeface="Helvetica" panose="020B0604020202020204" pitchFamily="34" charset="0"/>
                        </a:rPr>
                        <a:t>names</a:t>
                      </a:r>
                      <a:r>
                        <a:rPr kumimoji="0" lang="en-GB" sz="1800" b="0" i="0" u="none" strike="noStrike" cap="none" normalizeH="0" baseline="0" dirty="0">
                          <a:ln>
                            <a:noFill/>
                          </a:ln>
                          <a:solidFill>
                            <a:schemeClr val="tx1"/>
                          </a:solidFill>
                          <a:effectLst/>
                          <a:latin typeface="Helvetica" panose="020B0604020202020204" pitchFamily="34" charset="0"/>
                        </a:rPr>
                        <a:t>: [ “Fred”, “Tom” ] }</a:t>
                      </a:r>
                    </a:p>
                  </a:txBody>
                  <a:tcPr>
                    <a:solidFill>
                      <a:schemeClr val="bg1"/>
                    </a:solidFill>
                  </a:tcPr>
                </a:tc>
                <a:extLst>
                  <a:ext uri="{0D108BD9-81ED-4DB2-BD59-A6C34878D82A}">
                    <a16:rowId xmlns:a16="http://schemas.microsoft.com/office/drawing/2014/main" val="162440968"/>
                  </a:ext>
                </a:extLst>
              </a:tr>
            </a:tbl>
          </a:graphicData>
        </a:graphic>
      </p:graphicFrame>
    </p:spTree>
    <p:extLst>
      <p:ext uri="{BB962C8B-B14F-4D97-AF65-F5344CB8AC3E}">
        <p14:creationId xmlns:p14="http://schemas.microsoft.com/office/powerpoint/2010/main" val="3967334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Reminder</a:t>
            </a:r>
          </a:p>
        </p:txBody>
      </p:sp>
      <p:sp>
        <p:nvSpPr>
          <p:cNvPr id="3" name="Content Placeholder 2"/>
          <p:cNvSpPr>
            <a:spLocks noGrp="1"/>
          </p:cNvSpPr>
          <p:nvPr>
            <p:ph idx="1"/>
          </p:nvPr>
        </p:nvSpPr>
        <p:spPr>
          <a:xfrm>
            <a:off x="257175" y="791611"/>
            <a:ext cx="8686800" cy="4994275"/>
          </a:xfrm>
        </p:spPr>
        <p:txBody>
          <a:bodyPr/>
          <a:lstStyle/>
          <a:p>
            <a:r>
              <a:rPr lang="en-GB" dirty="0"/>
              <a:t>Using our webservice we can read all the students using the GET method with the URL </a:t>
            </a:r>
            <a:r>
              <a:rPr lang="en-GB" i="1" dirty="0"/>
              <a:t>localhost:1339/students</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25288" y="1943033"/>
            <a:ext cx="4314053" cy="1119849"/>
          </a:xfrm>
          <a:prstGeom prst="rect">
            <a:avLst/>
          </a:prstGeom>
        </p:spPr>
      </p:pic>
      <p:pic>
        <p:nvPicPr>
          <p:cNvPr id="6" name="Picture 5"/>
          <p:cNvPicPr>
            <a:picLocks noChangeAspect="1"/>
          </p:cNvPicPr>
          <p:nvPr/>
        </p:nvPicPr>
        <p:blipFill>
          <a:blip r:embed="rId3"/>
          <a:stretch>
            <a:fillRect/>
          </a:stretch>
        </p:blipFill>
        <p:spPr>
          <a:xfrm>
            <a:off x="79375" y="3143250"/>
            <a:ext cx="9002316" cy="3575050"/>
          </a:xfrm>
          <a:prstGeom prst="rect">
            <a:avLst/>
          </a:prstGeom>
        </p:spPr>
      </p:pic>
      <p:sp>
        <p:nvSpPr>
          <p:cNvPr id="7" name="TextBox 6"/>
          <p:cNvSpPr txBox="1"/>
          <p:nvPr/>
        </p:nvSpPr>
        <p:spPr>
          <a:xfrm>
            <a:off x="5360080" y="4684278"/>
            <a:ext cx="3304068" cy="1477328"/>
          </a:xfrm>
          <a:prstGeom prst="rect">
            <a:avLst/>
          </a:prstGeom>
          <a:noFill/>
        </p:spPr>
        <p:txBody>
          <a:bodyPr wrap="square" rtlCol="0">
            <a:spAutoFit/>
          </a:bodyPr>
          <a:lstStyle/>
          <a:p>
            <a:r>
              <a:rPr lang="en-GB" b="1" u="sng" dirty="0"/>
              <a:t>Response</a:t>
            </a:r>
          </a:p>
          <a:p>
            <a:r>
              <a:rPr lang="en-GB" dirty="0"/>
              <a:t>Remember the response is a JSON array of objects with each object containing the data for a student</a:t>
            </a:r>
          </a:p>
        </p:txBody>
      </p:sp>
    </p:spTree>
    <p:extLst>
      <p:ext uri="{BB962C8B-B14F-4D97-AF65-F5344CB8AC3E}">
        <p14:creationId xmlns:p14="http://schemas.microsoft.com/office/powerpoint/2010/main" val="2783235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661958"/>
            <a:ext cx="7029450" cy="1391235"/>
          </a:xfrm>
        </p:spPr>
        <p:txBody>
          <a:bodyPr/>
          <a:lstStyle/>
          <a:p>
            <a:r>
              <a:rPr lang="en-GB" dirty="0"/>
              <a:t>Let’s read all the students from the web service by adding a route name “/</a:t>
            </a:r>
            <a:r>
              <a:rPr lang="en-GB" dirty="0" err="1"/>
              <a:t>readallstudents</a:t>
            </a:r>
            <a:r>
              <a:rPr lang="en-GB" dirty="0"/>
              <a:t>”</a:t>
            </a:r>
          </a:p>
          <a:p>
            <a:r>
              <a:rPr lang="en-GB" dirty="0"/>
              <a:t>I am using </a:t>
            </a:r>
            <a:r>
              <a:rPr lang="en-GB" dirty="0" err="1"/>
              <a:t>Axios</a:t>
            </a:r>
            <a:r>
              <a:rPr lang="en-GB" dirty="0"/>
              <a:t> to generate the HTTP Request from the server to the service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4799" y="2136120"/>
            <a:ext cx="8875351" cy="4708981"/>
          </a:xfrm>
          <a:prstGeom prst="rect">
            <a:avLst/>
          </a:prstGeom>
          <a:solidFill>
            <a:schemeClr val="accent2">
              <a:lumMod val="20000"/>
              <a:lumOff val="80000"/>
            </a:schemeClr>
          </a:solidFill>
        </p:spPr>
        <p:txBody>
          <a:bodyPr wrap="square" rtlCol="0">
            <a:spAutoFit/>
          </a:bodyPr>
          <a:lstStyle/>
          <a:p>
            <a:r>
              <a:rPr lang="en-GB" sz="2000" dirty="0" err="1"/>
              <a:t>server.get</a:t>
            </a:r>
            <a:r>
              <a:rPr lang="en-GB" sz="2000" dirty="0"/>
              <a:t>('</a:t>
            </a:r>
            <a:r>
              <a:rPr lang="en-GB" sz="2000" dirty="0">
                <a:solidFill>
                  <a:srgbClr val="00B0F0"/>
                </a:solidFill>
              </a:rPr>
              <a:t>/</a:t>
            </a:r>
            <a:r>
              <a:rPr lang="en-GB" sz="2000" dirty="0" err="1">
                <a:solidFill>
                  <a:srgbClr val="00B0F0"/>
                </a:solidFill>
              </a:rPr>
              <a:t>readstudents</a:t>
            </a:r>
            <a:r>
              <a:rPr lang="en-GB" sz="2000" dirty="0"/>
              <a:t>', </a:t>
            </a:r>
            <a:r>
              <a:rPr lang="en-GB" sz="2000" dirty="0" err="1"/>
              <a:t>async</a:t>
            </a:r>
            <a:r>
              <a:rPr lang="en-GB" sz="2000" dirty="0"/>
              <a:t> (</a:t>
            </a:r>
            <a:r>
              <a:rPr lang="en-GB" sz="2000" dirty="0" err="1"/>
              <a:t>req</a:t>
            </a:r>
            <a:r>
              <a:rPr lang="en-GB" sz="2000" dirty="0"/>
              <a:t>, res) =&gt; {</a:t>
            </a:r>
          </a:p>
          <a:p>
            <a:r>
              <a:rPr lang="en-GB" sz="2000" dirty="0"/>
              <a:t>    try</a:t>
            </a:r>
          </a:p>
          <a:p>
            <a:r>
              <a:rPr lang="en-GB" sz="2000" dirty="0"/>
              <a:t>    {</a:t>
            </a:r>
          </a:p>
          <a:p>
            <a:r>
              <a:rPr lang="en-GB" sz="2000" dirty="0"/>
              <a:t>        console.log("Get students");</a:t>
            </a:r>
          </a:p>
          <a:p>
            <a:r>
              <a:rPr lang="en-GB" sz="2000" dirty="0"/>
              <a:t>        let </a:t>
            </a:r>
            <a:r>
              <a:rPr lang="en-GB" sz="2000" dirty="0" err="1"/>
              <a:t>containerName</a:t>
            </a:r>
            <a:r>
              <a:rPr lang="en-GB" sz="2000" dirty="0"/>
              <a:t> = "webservice";</a:t>
            </a:r>
          </a:p>
          <a:p>
            <a:r>
              <a:rPr lang="en-GB" sz="2000" dirty="0"/>
              <a:t>        let response = await </a:t>
            </a:r>
            <a:r>
              <a:rPr lang="en-GB" sz="2000" dirty="0" err="1"/>
              <a:t>Axios.get</a:t>
            </a:r>
            <a:r>
              <a:rPr lang="en-GB" sz="2000" dirty="0"/>
              <a:t>(`http://${</a:t>
            </a:r>
            <a:r>
              <a:rPr lang="en-GB" sz="2000" dirty="0" err="1"/>
              <a:t>containerName</a:t>
            </a:r>
            <a:r>
              <a:rPr lang="en-GB" sz="2000" dirty="0"/>
              <a:t>}:1339/students`);</a:t>
            </a:r>
          </a:p>
          <a:p>
            <a:r>
              <a:rPr lang="en-GB" sz="2000" dirty="0"/>
              <a:t>        </a:t>
            </a:r>
            <a:r>
              <a:rPr lang="en-GB" sz="2000" dirty="0" err="1">
                <a:solidFill>
                  <a:srgbClr val="FF0000"/>
                </a:solidFill>
              </a:rPr>
              <a:t>res.render</a:t>
            </a:r>
            <a:r>
              <a:rPr lang="en-GB" sz="2000" dirty="0">
                <a:solidFill>
                  <a:srgbClr val="FF0000"/>
                </a:solidFill>
              </a:rPr>
              <a:t>(</a:t>
            </a:r>
            <a:r>
              <a:rPr lang="en-GB" sz="2000" dirty="0">
                <a:solidFill>
                  <a:schemeClr val="accent4">
                    <a:lumMod val="75000"/>
                    <a:lumOff val="25000"/>
                  </a:schemeClr>
                </a:solidFill>
              </a:rPr>
              <a:t>'</a:t>
            </a:r>
            <a:r>
              <a:rPr lang="en-GB" sz="2000" dirty="0" err="1">
                <a:solidFill>
                  <a:schemeClr val="accent4">
                    <a:lumMod val="75000"/>
                    <a:lumOff val="25000"/>
                  </a:schemeClr>
                </a:solidFill>
              </a:rPr>
              <a:t>displayallstudents</a:t>
            </a:r>
            <a:r>
              <a:rPr lang="en-GB" sz="2000" dirty="0">
                <a:solidFill>
                  <a:schemeClr val="accent4">
                    <a:lumMod val="75000"/>
                    <a:lumOff val="25000"/>
                  </a:schemeClr>
                </a:solidFill>
              </a:rPr>
              <a:t>'</a:t>
            </a:r>
            <a:r>
              <a:rPr lang="en-GB" sz="2000" dirty="0">
                <a:solidFill>
                  <a:srgbClr val="FF0000"/>
                </a:solidFill>
              </a:rPr>
              <a:t>, { </a:t>
            </a:r>
            <a:r>
              <a:rPr lang="en-GB" sz="2000" dirty="0">
                <a:solidFill>
                  <a:schemeClr val="bg2">
                    <a:lumMod val="50000"/>
                  </a:schemeClr>
                </a:solidFill>
              </a:rPr>
              <a:t>students</a:t>
            </a:r>
            <a:r>
              <a:rPr lang="en-GB" sz="2000" dirty="0">
                <a:solidFill>
                  <a:srgbClr val="FF0000"/>
                </a:solidFill>
              </a:rPr>
              <a:t>: </a:t>
            </a:r>
            <a:r>
              <a:rPr lang="en-GB" sz="2000" dirty="0" err="1">
                <a:solidFill>
                  <a:srgbClr val="FF0000"/>
                </a:solidFill>
              </a:rPr>
              <a:t>response.data</a:t>
            </a:r>
            <a:r>
              <a:rPr lang="en-GB" sz="2000" dirty="0">
                <a:solidFill>
                  <a:srgbClr val="FF0000"/>
                </a:solidFill>
              </a:rPr>
              <a:t> } );</a:t>
            </a:r>
          </a:p>
          <a:p>
            <a:r>
              <a:rPr lang="en-GB" sz="2000" dirty="0"/>
              <a:t>    }</a:t>
            </a:r>
          </a:p>
          <a:p>
            <a:r>
              <a:rPr lang="en-GB" sz="2000" dirty="0"/>
              <a:t>    catch(error)</a:t>
            </a:r>
          </a:p>
          <a:p>
            <a:r>
              <a:rPr lang="en-GB" sz="2000" dirty="0"/>
              <a:t>    {</a:t>
            </a:r>
          </a:p>
          <a:p>
            <a:r>
              <a:rPr lang="en-GB" sz="2000" dirty="0"/>
              <a:t>        console.log(error);</a:t>
            </a:r>
          </a:p>
          <a:p>
            <a:r>
              <a:rPr lang="en-GB" sz="2000" dirty="0"/>
              <a:t>        </a:t>
            </a:r>
            <a:r>
              <a:rPr lang="en-GB" sz="2000" dirty="0" err="1"/>
              <a:t>res.status</a:t>
            </a:r>
            <a:r>
              <a:rPr lang="en-GB" sz="2000" dirty="0"/>
              <a:t>(403).send({});</a:t>
            </a:r>
          </a:p>
          <a:p>
            <a:r>
              <a:rPr lang="en-GB" sz="2000" dirty="0"/>
              <a:t>    }</a:t>
            </a:r>
          </a:p>
          <a:p>
            <a:r>
              <a:rPr lang="en-GB" sz="2000" dirty="0"/>
              <a:t>});</a:t>
            </a:r>
          </a:p>
          <a:p>
            <a:endParaRPr lang="en-GB" sz="2000" dirty="0"/>
          </a:p>
        </p:txBody>
      </p:sp>
      <p:sp>
        <p:nvSpPr>
          <p:cNvPr id="6" name="TextBox 5"/>
          <p:cNvSpPr txBox="1"/>
          <p:nvPr/>
        </p:nvSpPr>
        <p:spPr>
          <a:xfrm>
            <a:off x="5129841" y="4707816"/>
            <a:ext cx="3640348" cy="2062103"/>
          </a:xfrm>
          <a:prstGeom prst="rect">
            <a:avLst/>
          </a:prstGeom>
          <a:noFill/>
        </p:spPr>
        <p:txBody>
          <a:bodyPr wrap="square" rtlCol="0">
            <a:spAutoFit/>
          </a:bodyPr>
          <a:lstStyle/>
          <a:p>
            <a:r>
              <a:rPr lang="en-GB" dirty="0"/>
              <a:t>This is where we use the template engine to “render” our HTML string and send it back to the browser. The template file is named “</a:t>
            </a:r>
            <a:r>
              <a:rPr lang="en-GB" dirty="0" err="1">
                <a:solidFill>
                  <a:schemeClr val="accent4">
                    <a:lumMod val="75000"/>
                    <a:lumOff val="25000"/>
                  </a:schemeClr>
                </a:solidFill>
              </a:rPr>
              <a:t>displayallstudents</a:t>
            </a:r>
            <a:r>
              <a:rPr lang="en-GB" dirty="0"/>
              <a:t>” and the “</a:t>
            </a:r>
            <a:r>
              <a:rPr lang="en-GB" dirty="0">
                <a:solidFill>
                  <a:schemeClr val="bg2">
                    <a:lumMod val="50000"/>
                  </a:schemeClr>
                </a:solidFill>
              </a:rPr>
              <a:t>students</a:t>
            </a:r>
            <a:r>
              <a:rPr lang="en-GB" dirty="0"/>
              <a:t>” field contains the data that the template uses.</a:t>
            </a:r>
          </a:p>
        </p:txBody>
      </p:sp>
      <p:cxnSp>
        <p:nvCxnSpPr>
          <p:cNvPr id="8" name="Straight Connector 7"/>
          <p:cNvCxnSpPr/>
          <p:nvPr/>
        </p:nvCxnSpPr>
        <p:spPr bwMode="auto">
          <a:xfrm>
            <a:off x="725697" y="4382219"/>
            <a:ext cx="6808039"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a:stCxn id="6" idx="0"/>
          </p:cNvCxnSpPr>
          <p:nvPr/>
        </p:nvCxnSpPr>
        <p:spPr bwMode="auto">
          <a:xfrm flipH="1" flipV="1">
            <a:off x="6280031" y="4465148"/>
            <a:ext cx="669984" cy="24266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p:cNvSpPr txBox="1"/>
          <p:nvPr/>
        </p:nvSpPr>
        <p:spPr>
          <a:xfrm>
            <a:off x="5998234" y="2253486"/>
            <a:ext cx="2945741" cy="923330"/>
          </a:xfrm>
          <a:prstGeom prst="rect">
            <a:avLst/>
          </a:prstGeom>
          <a:noFill/>
          <a:ln w="19050">
            <a:solidFill>
              <a:schemeClr val="tx1"/>
            </a:solidFill>
          </a:ln>
        </p:spPr>
        <p:txBody>
          <a:bodyPr wrap="square" rtlCol="0">
            <a:spAutoFit/>
          </a:bodyPr>
          <a:lstStyle/>
          <a:p>
            <a:r>
              <a:rPr lang="en-GB" dirty="0" err="1"/>
              <a:t>Axios</a:t>
            </a:r>
            <a:r>
              <a:rPr lang="en-GB" dirty="0"/>
              <a:t>: Contents of HTTP Response body is read using </a:t>
            </a:r>
            <a:r>
              <a:rPr lang="en-GB" dirty="0" err="1"/>
              <a:t>response</a:t>
            </a:r>
            <a:r>
              <a:rPr lang="en-GB" b="1" dirty="0" err="1"/>
              <a:t>.data</a:t>
            </a:r>
            <a:endParaRPr lang="en-GB" b="1" dirty="0"/>
          </a:p>
        </p:txBody>
      </p:sp>
      <p:sp>
        <p:nvSpPr>
          <p:cNvPr id="11" name="TextBox 10">
            <a:extLst>
              <a:ext uri="{FF2B5EF4-FFF2-40B4-BE49-F238E27FC236}">
                <a16:creationId xmlns:a16="http://schemas.microsoft.com/office/drawing/2014/main" id="{D8C2D402-0977-495C-BACD-4F584BEE7394}"/>
              </a:ext>
            </a:extLst>
          </p:cNvPr>
          <p:cNvSpPr txBox="1"/>
          <p:nvPr/>
        </p:nvSpPr>
        <p:spPr>
          <a:xfrm>
            <a:off x="6258560" y="1808972"/>
            <a:ext cx="2685415" cy="369332"/>
          </a:xfrm>
          <a:prstGeom prst="rect">
            <a:avLst/>
          </a:prstGeom>
          <a:noFill/>
        </p:spPr>
        <p:txBody>
          <a:bodyPr wrap="none" rtlCol="0">
            <a:spAutoFit/>
          </a:bodyPr>
          <a:lstStyle/>
          <a:p>
            <a:r>
              <a:rPr lang="en-GB" dirty="0" err="1"/>
              <a:t>nodewebserver</a:t>
            </a:r>
            <a:r>
              <a:rPr lang="en-GB" dirty="0"/>
              <a:t>/server.js</a:t>
            </a:r>
          </a:p>
        </p:txBody>
      </p:sp>
    </p:spTree>
    <p:extLst>
      <p:ext uri="{BB962C8B-B14F-4D97-AF65-F5344CB8AC3E}">
        <p14:creationId xmlns:p14="http://schemas.microsoft.com/office/powerpoint/2010/main" val="466270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3348667" cy="1621872"/>
          </a:xfrm>
        </p:spPr>
        <p:txBody>
          <a:bodyPr/>
          <a:lstStyle/>
          <a:p>
            <a:r>
              <a:rPr lang="en-GB" dirty="0"/>
              <a:t>Exercise: Create template file</a:t>
            </a:r>
          </a:p>
        </p:txBody>
      </p:sp>
      <p:sp>
        <p:nvSpPr>
          <p:cNvPr id="3" name="Content Placeholder 2"/>
          <p:cNvSpPr>
            <a:spLocks noGrp="1"/>
          </p:cNvSpPr>
          <p:nvPr>
            <p:ph idx="1"/>
          </p:nvPr>
        </p:nvSpPr>
        <p:spPr>
          <a:xfrm>
            <a:off x="113309" y="1821492"/>
            <a:ext cx="3513221" cy="854181"/>
          </a:xfrm>
        </p:spPr>
        <p:txBody>
          <a:bodyPr/>
          <a:lstStyle/>
          <a:p>
            <a:pPr marL="0" indent="0">
              <a:buNone/>
            </a:pPr>
            <a:r>
              <a:rPr lang="en-GB" dirty="0"/>
              <a:t>In the “views” folder add a file “</a:t>
            </a:r>
            <a:r>
              <a:rPr lang="en-GB" b="1" dirty="0" err="1"/>
              <a:t>displayallstudents.</a:t>
            </a:r>
            <a:r>
              <a:rPr lang="en-GB" b="1" dirty="0" err="1">
                <a:solidFill>
                  <a:srgbClr val="FF0000"/>
                </a:solidFill>
              </a:rPr>
              <a:t>ejs</a:t>
            </a:r>
            <a:r>
              <a:rPr lang="en-GB" dirty="0"/>
              <a:t>”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647219" y="413625"/>
            <a:ext cx="5442612" cy="3539430"/>
          </a:xfrm>
          <a:prstGeom prst="rect">
            <a:avLst/>
          </a:prstGeom>
          <a:solidFill>
            <a:schemeClr val="accent2">
              <a:lumMod val="20000"/>
              <a:lumOff val="80000"/>
            </a:schemeClr>
          </a:solidFill>
        </p:spPr>
        <p:txBody>
          <a:bodyPr wrap="square" rtlCol="0">
            <a:spAutoFit/>
          </a:bodyPr>
          <a:lstStyle/>
          <a:p>
            <a:r>
              <a:rPr lang="en-GB" sz="1200" dirty="0"/>
              <a:t>&lt;!DOCTYPE html&gt;</a:t>
            </a:r>
          </a:p>
          <a:p>
            <a:r>
              <a:rPr lang="en-GB" sz="1200" dirty="0"/>
              <a:t>&lt;html&gt;</a:t>
            </a:r>
          </a:p>
          <a:p>
            <a:r>
              <a:rPr lang="en-GB" sz="1200" dirty="0"/>
              <a:t>&lt;head&gt;</a:t>
            </a:r>
          </a:p>
          <a:p>
            <a:r>
              <a:rPr lang="en-GB" sz="1200" dirty="0"/>
              <a:t>&lt;title&gt;Display All Students Page&lt;/title&gt;</a:t>
            </a:r>
          </a:p>
          <a:p>
            <a:r>
              <a:rPr lang="en-GB" sz="1200" dirty="0"/>
              <a:t>&lt;meta charset="utf-8" /&gt;</a:t>
            </a:r>
          </a:p>
          <a:p>
            <a:r>
              <a:rPr lang="en-GB" sz="1200" dirty="0"/>
              <a:t>&lt;!-- PUT THIS IN A CSS FILE: CSS style to remove indentation </a:t>
            </a:r>
          </a:p>
          <a:p>
            <a:r>
              <a:rPr lang="en-GB" sz="1200" dirty="0"/>
              <a:t>from list of items --&gt;</a:t>
            </a:r>
          </a:p>
          <a:p>
            <a:r>
              <a:rPr lang="en-GB" sz="2000" dirty="0"/>
              <a:t>&lt;style&gt; </a:t>
            </a:r>
          </a:p>
          <a:p>
            <a:r>
              <a:rPr lang="en-GB" sz="2000" dirty="0"/>
              <a:t>    </a:t>
            </a:r>
            <a:r>
              <a:rPr lang="en-GB" sz="2000" dirty="0" err="1"/>
              <a:t>ul</a:t>
            </a:r>
            <a:r>
              <a:rPr lang="en-GB" sz="2000" dirty="0"/>
              <a:t> { </a:t>
            </a:r>
            <a:r>
              <a:rPr lang="en-GB" sz="2000" dirty="0" err="1"/>
              <a:t>list-style:none</a:t>
            </a:r>
            <a:r>
              <a:rPr lang="en-GB" sz="2000" dirty="0"/>
              <a:t>; padding-left:0; } </a:t>
            </a:r>
          </a:p>
          <a:p>
            <a:r>
              <a:rPr lang="en-GB" sz="2000" dirty="0"/>
              <a:t>&lt;/style&gt; </a:t>
            </a:r>
          </a:p>
          <a:p>
            <a:r>
              <a:rPr lang="en-GB" sz="1200" dirty="0"/>
              <a:t>&lt;/head&gt;</a:t>
            </a:r>
          </a:p>
          <a:p>
            <a:r>
              <a:rPr lang="en-GB" sz="1200" dirty="0"/>
              <a:t>&lt;body&gt;</a:t>
            </a:r>
          </a:p>
          <a:p>
            <a:r>
              <a:rPr lang="en-GB" sz="2000" dirty="0">
                <a:solidFill>
                  <a:srgbClr val="FF0000"/>
                </a:solidFill>
              </a:rPr>
              <a:t>PUT HERE</a:t>
            </a:r>
          </a:p>
          <a:p>
            <a:r>
              <a:rPr lang="en-GB" sz="1200" dirty="0"/>
              <a:t>&lt;script </a:t>
            </a:r>
            <a:r>
              <a:rPr lang="en-GB" sz="1200" dirty="0" err="1"/>
              <a:t>src</a:t>
            </a:r>
            <a:r>
              <a:rPr lang="en-GB" sz="1200" dirty="0"/>
              <a:t>=“…/jquery-3.5.1.js"&gt;&lt;/script&gt; </a:t>
            </a:r>
          </a:p>
          <a:p>
            <a:r>
              <a:rPr lang="en-GB" sz="1200" dirty="0"/>
              <a:t>&lt;/body&gt;</a:t>
            </a:r>
          </a:p>
          <a:p>
            <a:r>
              <a:rPr lang="en-GB" sz="1200" dirty="0"/>
              <a:t>&lt;/html&gt;</a:t>
            </a:r>
            <a:endParaRPr lang="en-GB" sz="2000" dirty="0"/>
          </a:p>
        </p:txBody>
      </p:sp>
      <p:sp>
        <p:nvSpPr>
          <p:cNvPr id="6" name="TextBox 5"/>
          <p:cNvSpPr txBox="1"/>
          <p:nvPr/>
        </p:nvSpPr>
        <p:spPr>
          <a:xfrm>
            <a:off x="771311" y="4247617"/>
            <a:ext cx="8172664" cy="2554545"/>
          </a:xfrm>
          <a:prstGeom prst="rect">
            <a:avLst/>
          </a:prstGeom>
          <a:solidFill>
            <a:schemeClr val="accent2">
              <a:lumMod val="20000"/>
              <a:lumOff val="80000"/>
            </a:schemeClr>
          </a:solidFill>
          <a:ln w="28575">
            <a:solidFill>
              <a:srgbClr val="FF0000"/>
            </a:solidFill>
            <a:prstDash val="dash"/>
          </a:ln>
        </p:spPr>
        <p:txBody>
          <a:bodyPr wrap="square" rtlCol="0">
            <a:spAutoFit/>
          </a:bodyPr>
          <a:lstStyle/>
          <a:p>
            <a:r>
              <a:rPr lang="en-GB" sz="2000" dirty="0"/>
              <a:t>&lt;</a:t>
            </a:r>
            <a:r>
              <a:rPr lang="en-GB" sz="2000" dirty="0" err="1"/>
              <a:t>ul</a:t>
            </a:r>
            <a:r>
              <a:rPr lang="en-GB" sz="2000" dirty="0"/>
              <a:t> id="</a:t>
            </a:r>
            <a:r>
              <a:rPr lang="en-GB" sz="2000" dirty="0">
                <a:solidFill>
                  <a:srgbClr val="FF0000"/>
                </a:solidFill>
              </a:rPr>
              <a:t>students-</a:t>
            </a:r>
            <a:r>
              <a:rPr lang="en-GB" sz="2000" dirty="0" err="1">
                <a:solidFill>
                  <a:srgbClr val="FF0000"/>
                </a:solidFill>
              </a:rPr>
              <a:t>ul</a:t>
            </a:r>
            <a:r>
              <a:rPr lang="en-GB" sz="2000" dirty="0"/>
              <a:t>"&gt;</a:t>
            </a:r>
          </a:p>
          <a:p>
            <a:r>
              <a:rPr lang="en-GB" sz="2000" dirty="0"/>
              <a:t>  &lt;% </a:t>
            </a:r>
            <a:r>
              <a:rPr lang="en-GB" sz="2000" dirty="0" err="1">
                <a:solidFill>
                  <a:schemeClr val="bg2">
                    <a:lumMod val="50000"/>
                  </a:schemeClr>
                </a:solidFill>
              </a:rPr>
              <a:t>students</a:t>
            </a:r>
            <a:r>
              <a:rPr lang="en-GB" sz="2000" dirty="0" err="1">
                <a:solidFill>
                  <a:srgbClr val="0070C0"/>
                </a:solidFill>
              </a:rPr>
              <a:t>.forEach</a:t>
            </a:r>
            <a:r>
              <a:rPr lang="en-GB" sz="2000" dirty="0">
                <a:solidFill>
                  <a:srgbClr val="0070C0"/>
                </a:solidFill>
              </a:rPr>
              <a:t>( (</a:t>
            </a:r>
            <a:r>
              <a:rPr lang="en-GB" sz="2000" dirty="0">
                <a:solidFill>
                  <a:schemeClr val="accent4">
                    <a:lumMod val="50000"/>
                    <a:lumOff val="50000"/>
                  </a:schemeClr>
                </a:solidFill>
              </a:rPr>
              <a:t>student</a:t>
            </a:r>
            <a:r>
              <a:rPr lang="en-GB" sz="2000" dirty="0">
                <a:solidFill>
                  <a:srgbClr val="0070C0"/>
                </a:solidFill>
              </a:rPr>
              <a:t>) =&gt; { </a:t>
            </a:r>
            <a:r>
              <a:rPr lang="en-GB" sz="2000" dirty="0"/>
              <a:t>%&gt;</a:t>
            </a:r>
          </a:p>
          <a:p>
            <a:r>
              <a:rPr lang="en-GB" sz="2000" dirty="0"/>
              <a:t>    &lt;li&gt;&lt;%= </a:t>
            </a:r>
            <a:r>
              <a:rPr lang="en-GB" sz="2000" dirty="0" err="1">
                <a:solidFill>
                  <a:schemeClr val="accent4">
                    <a:lumMod val="50000"/>
                    <a:lumOff val="50000"/>
                  </a:schemeClr>
                </a:solidFill>
              </a:rPr>
              <a:t>student</a:t>
            </a:r>
            <a:r>
              <a:rPr lang="en-GB" sz="2000" dirty="0" err="1"/>
              <a:t>.Name</a:t>
            </a:r>
            <a:r>
              <a:rPr lang="en-GB" sz="2000" dirty="0"/>
              <a:t> %&gt;</a:t>
            </a:r>
          </a:p>
          <a:p>
            <a:r>
              <a:rPr lang="en-GB" sz="2000" dirty="0"/>
              <a:t>          &amp;</a:t>
            </a:r>
            <a:r>
              <a:rPr lang="en-GB" sz="2000" dirty="0" err="1"/>
              <a:t>nbsp</a:t>
            </a:r>
            <a:r>
              <a:rPr lang="en-GB" sz="2000" dirty="0"/>
              <a:t>;&lt;%= </a:t>
            </a:r>
            <a:r>
              <a:rPr lang="en-GB" sz="2000" dirty="0" err="1">
                <a:solidFill>
                  <a:schemeClr val="accent4">
                    <a:lumMod val="50000"/>
                    <a:lumOff val="50000"/>
                  </a:schemeClr>
                </a:solidFill>
              </a:rPr>
              <a:t>student</a:t>
            </a:r>
            <a:r>
              <a:rPr lang="en-GB" sz="2000" dirty="0" err="1"/>
              <a:t>.Age</a:t>
            </a:r>
            <a:r>
              <a:rPr lang="en-GB" sz="2000" dirty="0"/>
              <a:t> %&gt;</a:t>
            </a:r>
          </a:p>
          <a:p>
            <a:r>
              <a:rPr lang="en-GB" sz="2000" dirty="0"/>
              <a:t>          &amp;</a:t>
            </a:r>
            <a:r>
              <a:rPr lang="en-GB" sz="2000" dirty="0" err="1"/>
              <a:t>nbsp</a:t>
            </a:r>
            <a:r>
              <a:rPr lang="en-GB" sz="2000" dirty="0"/>
              <a:t>;&lt;%= </a:t>
            </a:r>
            <a:r>
              <a:rPr lang="en-GB" sz="2000" dirty="0" err="1">
                <a:solidFill>
                  <a:schemeClr val="accent4">
                    <a:lumMod val="50000"/>
                    <a:lumOff val="50000"/>
                  </a:schemeClr>
                </a:solidFill>
              </a:rPr>
              <a:t>student</a:t>
            </a:r>
            <a:r>
              <a:rPr lang="en-GB" sz="2000" dirty="0" err="1"/>
              <a:t>.Course</a:t>
            </a:r>
            <a:r>
              <a:rPr lang="en-GB" sz="2000" dirty="0"/>
              <a:t> %&gt;</a:t>
            </a:r>
          </a:p>
          <a:p>
            <a:r>
              <a:rPr lang="en-GB" sz="2000" dirty="0"/>
              <a:t>     &lt;/li&gt;</a:t>
            </a:r>
            <a:br>
              <a:rPr lang="en-GB" sz="2000" dirty="0"/>
            </a:br>
            <a:r>
              <a:rPr lang="en-GB" sz="2000" dirty="0"/>
              <a:t>  &lt;% </a:t>
            </a:r>
            <a:r>
              <a:rPr lang="en-GB" sz="2000" dirty="0">
                <a:solidFill>
                  <a:srgbClr val="0070C0"/>
                </a:solidFill>
              </a:rPr>
              <a:t>});</a:t>
            </a:r>
            <a:r>
              <a:rPr lang="en-GB" sz="2000" dirty="0"/>
              <a:t> %&gt;</a:t>
            </a:r>
          </a:p>
          <a:p>
            <a:r>
              <a:rPr lang="en-GB" sz="2000" dirty="0"/>
              <a:t>&lt;/</a:t>
            </a:r>
            <a:r>
              <a:rPr lang="en-GB" sz="2000" dirty="0" err="1"/>
              <a:t>ul</a:t>
            </a:r>
            <a:r>
              <a:rPr lang="en-GB" sz="2000" dirty="0"/>
              <a:t>&gt;</a:t>
            </a:r>
          </a:p>
        </p:txBody>
      </p:sp>
      <p:sp>
        <p:nvSpPr>
          <p:cNvPr id="7" name="Rectangle 6"/>
          <p:cNvSpPr/>
          <p:nvPr/>
        </p:nvSpPr>
        <p:spPr bwMode="auto">
          <a:xfrm>
            <a:off x="3647219" y="3011968"/>
            <a:ext cx="1586739" cy="325370"/>
          </a:xfrm>
          <a:prstGeom prst="rect">
            <a:avLst/>
          </a:prstGeom>
          <a:solidFill>
            <a:schemeClr val="accent6">
              <a:lumMod val="20000"/>
              <a:lumOff val="80000"/>
            </a:schemeClr>
          </a:solidFill>
          <a:ln w="2857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latin typeface="Helvetica" panose="020B0604020202020204" pitchFamily="34" charset="0"/>
              </a:rPr>
              <a:t>PUT HERE</a:t>
            </a:r>
          </a:p>
        </p:txBody>
      </p:sp>
      <p:cxnSp>
        <p:nvCxnSpPr>
          <p:cNvPr id="9" name="Straight Connector 8"/>
          <p:cNvCxnSpPr/>
          <p:nvPr/>
        </p:nvCxnSpPr>
        <p:spPr bwMode="auto">
          <a:xfrm flipH="1">
            <a:off x="835863" y="3393436"/>
            <a:ext cx="2811356" cy="854181"/>
          </a:xfrm>
          <a:prstGeom prst="line">
            <a:avLst/>
          </a:prstGeom>
          <a:solidFill>
            <a:schemeClr val="accent1"/>
          </a:solidFill>
          <a:ln w="2857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Connector 10"/>
          <p:cNvCxnSpPr/>
          <p:nvPr/>
        </p:nvCxnSpPr>
        <p:spPr bwMode="auto">
          <a:xfrm>
            <a:off x="5189080" y="3337338"/>
            <a:ext cx="3713698" cy="910279"/>
          </a:xfrm>
          <a:prstGeom prst="line">
            <a:avLst/>
          </a:prstGeom>
          <a:solidFill>
            <a:schemeClr val="accent1"/>
          </a:solidFill>
          <a:ln w="2857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5317770" y="5809113"/>
            <a:ext cx="3456317" cy="923330"/>
          </a:xfrm>
          <a:prstGeom prst="rect">
            <a:avLst/>
          </a:prstGeom>
          <a:noFill/>
        </p:spPr>
        <p:txBody>
          <a:bodyPr wrap="square" rtlCol="0">
            <a:spAutoFit/>
          </a:bodyPr>
          <a:lstStyle/>
          <a:p>
            <a:r>
              <a:rPr lang="en-GB" dirty="0"/>
              <a:t>The “</a:t>
            </a:r>
            <a:r>
              <a:rPr lang="en-GB" dirty="0">
                <a:solidFill>
                  <a:schemeClr val="bg2">
                    <a:lumMod val="50000"/>
                  </a:schemeClr>
                </a:solidFill>
              </a:rPr>
              <a:t>students</a:t>
            </a:r>
            <a:r>
              <a:rPr lang="en-GB" dirty="0"/>
              <a:t>” field of the incoming JS object contains the data that the template uses.</a:t>
            </a:r>
          </a:p>
        </p:txBody>
      </p:sp>
      <p:sp>
        <p:nvSpPr>
          <p:cNvPr id="8" name="TextBox 7">
            <a:extLst>
              <a:ext uri="{FF2B5EF4-FFF2-40B4-BE49-F238E27FC236}">
                <a16:creationId xmlns:a16="http://schemas.microsoft.com/office/drawing/2014/main" id="{D62B994E-9F50-A90A-B92E-763994337518}"/>
              </a:ext>
            </a:extLst>
          </p:cNvPr>
          <p:cNvSpPr txBox="1"/>
          <p:nvPr/>
        </p:nvSpPr>
        <p:spPr>
          <a:xfrm>
            <a:off x="3565408" y="91304"/>
            <a:ext cx="5160387" cy="369332"/>
          </a:xfrm>
          <a:prstGeom prst="rect">
            <a:avLst/>
          </a:prstGeom>
          <a:noFill/>
        </p:spPr>
        <p:txBody>
          <a:bodyPr wrap="none" rtlCol="0">
            <a:spAutoFit/>
          </a:bodyPr>
          <a:lstStyle/>
          <a:p>
            <a:r>
              <a:rPr lang="en-GB" b="1" dirty="0" err="1"/>
              <a:t>nodewebservers</a:t>
            </a:r>
            <a:r>
              <a:rPr lang="en-GB" b="1" dirty="0"/>
              <a:t>/views/</a:t>
            </a:r>
            <a:r>
              <a:rPr lang="en-GB" b="1" dirty="0" err="1"/>
              <a:t>displayallstudents.ejs</a:t>
            </a:r>
            <a:endParaRPr lang="en-GB" b="1" dirty="0"/>
          </a:p>
        </p:txBody>
      </p:sp>
    </p:spTree>
    <p:extLst>
      <p:ext uri="{BB962C8B-B14F-4D97-AF65-F5344CB8AC3E}">
        <p14:creationId xmlns:p14="http://schemas.microsoft.com/office/powerpoint/2010/main" val="2392155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200025" y="819101"/>
            <a:ext cx="8814034" cy="1524651"/>
          </a:xfrm>
        </p:spPr>
        <p:txBody>
          <a:bodyPr/>
          <a:lstStyle/>
          <a:p>
            <a:r>
              <a:rPr lang="en-GB" dirty="0"/>
              <a:t>You can view this template in operation by directly typing the URL into the browser</a:t>
            </a:r>
          </a:p>
          <a:p>
            <a:endParaRPr lang="en-GB" dirty="0"/>
          </a:p>
          <a:p>
            <a:r>
              <a:rPr lang="en-GB" dirty="0"/>
              <a:t>Or by adding a HTML anchor tag you can click on to a web page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608565" y="1406168"/>
            <a:ext cx="3390672" cy="369332"/>
          </a:xfrm>
          <a:prstGeom prst="rect">
            <a:avLst/>
          </a:prstGeom>
          <a:noFill/>
        </p:spPr>
        <p:txBody>
          <a:bodyPr wrap="none" rtlCol="0">
            <a:spAutoFit/>
          </a:bodyPr>
          <a:lstStyle/>
          <a:p>
            <a:r>
              <a:rPr lang="en-GB" i="1" dirty="0"/>
              <a:t>http://localhost:81/readstudents</a:t>
            </a:r>
          </a:p>
        </p:txBody>
      </p:sp>
      <p:sp>
        <p:nvSpPr>
          <p:cNvPr id="7" name="TextBox 6">
            <a:extLst>
              <a:ext uri="{FF2B5EF4-FFF2-40B4-BE49-F238E27FC236}">
                <a16:creationId xmlns:a16="http://schemas.microsoft.com/office/drawing/2014/main" id="{FC03E61D-A3F0-2714-EC97-9C5C59BD3837}"/>
              </a:ext>
            </a:extLst>
          </p:cNvPr>
          <p:cNvSpPr txBox="1"/>
          <p:nvPr/>
        </p:nvSpPr>
        <p:spPr>
          <a:xfrm>
            <a:off x="703242" y="2823562"/>
            <a:ext cx="7295587" cy="3970318"/>
          </a:xfrm>
          <a:prstGeom prst="rect">
            <a:avLst/>
          </a:prstGeom>
          <a:solidFill>
            <a:schemeClr val="accent6">
              <a:lumMod val="20000"/>
              <a:lumOff val="80000"/>
            </a:schemeClr>
          </a:solidFill>
        </p:spPr>
        <p:txBody>
          <a:bodyPr wrap="none" rtlCol="0">
            <a:spAutoFit/>
          </a:bodyPr>
          <a:lstStyle/>
          <a:p>
            <a:r>
              <a:rPr lang="en-GB" dirty="0"/>
              <a:t>&lt;!DOCTYPE html&gt;</a:t>
            </a:r>
          </a:p>
          <a:p>
            <a:r>
              <a:rPr lang="en-GB" dirty="0"/>
              <a:t>&lt;html&gt;</a:t>
            </a:r>
          </a:p>
          <a:p>
            <a:r>
              <a:rPr lang="en-GB" dirty="0"/>
              <a:t>&lt;head&gt;</a:t>
            </a:r>
          </a:p>
          <a:p>
            <a:r>
              <a:rPr lang="en-GB" dirty="0"/>
              <a:t>&lt;title&gt;Home Page&lt;/title&gt;</a:t>
            </a:r>
          </a:p>
          <a:p>
            <a:r>
              <a:rPr lang="en-GB" dirty="0"/>
              <a:t>&lt;meta charset="utf-8" /&gt;</a:t>
            </a:r>
          </a:p>
          <a:p>
            <a:r>
              <a:rPr lang="en-GB" dirty="0"/>
              <a:t>&lt;/head&gt;</a:t>
            </a:r>
          </a:p>
          <a:p>
            <a:r>
              <a:rPr lang="en-GB" dirty="0"/>
              <a:t>&lt;body&gt;</a:t>
            </a:r>
          </a:p>
          <a:p>
            <a:r>
              <a:rPr lang="en-GB" dirty="0"/>
              <a:t>&lt;p&gt;Hello&lt;/p&gt;</a:t>
            </a:r>
          </a:p>
          <a:p>
            <a:r>
              <a:rPr lang="en-GB" dirty="0"/>
              <a:t>&lt;a </a:t>
            </a:r>
            <a:r>
              <a:rPr lang="en-GB" dirty="0" err="1"/>
              <a:t>href</a:t>
            </a:r>
            <a:r>
              <a:rPr lang="en-GB" dirty="0"/>
              <a:t>="addstudentform.html"&gt;Add a student&lt;/a&gt;&lt;</a:t>
            </a:r>
            <a:r>
              <a:rPr lang="en-GB" dirty="0" err="1"/>
              <a:t>br</a:t>
            </a:r>
            <a:r>
              <a:rPr lang="en-GB" dirty="0"/>
              <a:t>/&gt;</a:t>
            </a:r>
          </a:p>
          <a:p>
            <a:r>
              <a:rPr lang="en-GB" dirty="0"/>
              <a:t>&lt;a </a:t>
            </a:r>
            <a:r>
              <a:rPr lang="en-GB" dirty="0" err="1"/>
              <a:t>href</a:t>
            </a:r>
            <a:r>
              <a:rPr lang="en-GB" dirty="0"/>
              <a:t>="readstudentspage.html"&gt;Display the students&lt;/a&gt;&lt;</a:t>
            </a:r>
            <a:r>
              <a:rPr lang="en-GB" dirty="0" err="1"/>
              <a:t>br</a:t>
            </a:r>
            <a:r>
              <a:rPr lang="en-GB" dirty="0"/>
              <a:t>/&gt;</a:t>
            </a:r>
          </a:p>
          <a:p>
            <a:r>
              <a:rPr lang="en-GB" b="1" dirty="0"/>
              <a:t>&lt;a </a:t>
            </a:r>
            <a:r>
              <a:rPr lang="en-GB" b="1" dirty="0" err="1"/>
              <a:t>href</a:t>
            </a:r>
            <a:r>
              <a:rPr lang="en-GB" b="1" dirty="0"/>
              <a:t>="</a:t>
            </a:r>
            <a:r>
              <a:rPr lang="en-GB" b="1" dirty="0" err="1"/>
              <a:t>readstudents</a:t>
            </a:r>
            <a:r>
              <a:rPr lang="en-GB" b="1" dirty="0"/>
              <a:t>"&gt;Display the students using template&lt;/a&gt;</a:t>
            </a:r>
          </a:p>
          <a:p>
            <a:endParaRPr lang="en-GB" dirty="0"/>
          </a:p>
          <a:p>
            <a:r>
              <a:rPr lang="en-GB" dirty="0"/>
              <a:t>&lt;/body&gt;</a:t>
            </a:r>
          </a:p>
          <a:p>
            <a:r>
              <a:rPr lang="en-GB" dirty="0"/>
              <a:t>&lt;/html&gt;</a:t>
            </a:r>
          </a:p>
        </p:txBody>
      </p:sp>
      <p:sp>
        <p:nvSpPr>
          <p:cNvPr id="8" name="TextBox 7">
            <a:extLst>
              <a:ext uri="{FF2B5EF4-FFF2-40B4-BE49-F238E27FC236}">
                <a16:creationId xmlns:a16="http://schemas.microsoft.com/office/drawing/2014/main" id="{F4AA36EF-8D60-0C6A-26AF-ADE0EA8F7D79}"/>
              </a:ext>
            </a:extLst>
          </p:cNvPr>
          <p:cNvSpPr txBox="1"/>
          <p:nvPr/>
        </p:nvSpPr>
        <p:spPr>
          <a:xfrm>
            <a:off x="659331" y="2422509"/>
            <a:ext cx="3169117" cy="369332"/>
          </a:xfrm>
          <a:prstGeom prst="rect">
            <a:avLst/>
          </a:prstGeom>
          <a:noFill/>
        </p:spPr>
        <p:txBody>
          <a:bodyPr wrap="square" rtlCol="0">
            <a:spAutoFit/>
          </a:bodyPr>
          <a:lstStyle/>
          <a:p>
            <a:r>
              <a:rPr lang="en-GB" b="1" dirty="0"/>
              <a:t>public/index.html</a:t>
            </a:r>
          </a:p>
        </p:txBody>
      </p:sp>
    </p:spTree>
    <p:extLst>
      <p:ext uri="{BB962C8B-B14F-4D97-AF65-F5344CB8AC3E}">
        <p14:creationId xmlns:p14="http://schemas.microsoft.com/office/powerpoint/2010/main" val="2931970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51A67-82D5-4C3C-A2F0-D523A5CEEB16}"/>
              </a:ext>
            </a:extLst>
          </p:cNvPr>
          <p:cNvSpPr>
            <a:spLocks noGrp="1"/>
          </p:cNvSpPr>
          <p:nvPr>
            <p:ph type="title"/>
          </p:nvPr>
        </p:nvSpPr>
        <p:spPr/>
        <p:txBody>
          <a:bodyPr/>
          <a:lstStyle/>
          <a:p>
            <a:r>
              <a:rPr lang="en-GB" dirty="0"/>
              <a:t>Hints</a:t>
            </a:r>
          </a:p>
        </p:txBody>
      </p:sp>
      <p:sp>
        <p:nvSpPr>
          <p:cNvPr id="3" name="Content Placeholder 2">
            <a:extLst>
              <a:ext uri="{FF2B5EF4-FFF2-40B4-BE49-F238E27FC236}">
                <a16:creationId xmlns:a16="http://schemas.microsoft.com/office/drawing/2014/main" id="{7DDCCD1A-6811-490B-99AA-338D0B1003AD}"/>
              </a:ext>
            </a:extLst>
          </p:cNvPr>
          <p:cNvSpPr>
            <a:spLocks noGrp="1"/>
          </p:cNvSpPr>
          <p:nvPr>
            <p:ph idx="1"/>
          </p:nvPr>
        </p:nvSpPr>
        <p:spPr>
          <a:xfrm>
            <a:off x="200025" y="1055726"/>
            <a:ext cx="8782889" cy="445898"/>
          </a:xfrm>
        </p:spPr>
        <p:txBody>
          <a:bodyPr/>
          <a:lstStyle/>
          <a:p>
            <a:r>
              <a:rPr lang="en-GB" dirty="0"/>
              <a:t>You can recover the primary key value as a route parameter</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We can </a:t>
            </a:r>
            <a:r>
              <a:rPr lang="en-GB" dirty="0" err="1"/>
              <a:t>can</a:t>
            </a:r>
            <a:r>
              <a:rPr lang="en-GB" dirty="0"/>
              <a:t> just use an normal anchor tag to allow the user to select this primary key for read (GET) operations</a:t>
            </a:r>
          </a:p>
          <a:p>
            <a:r>
              <a:rPr lang="en-GB" dirty="0"/>
              <a:t>For example, to read the details of the student with primary key 33 the user can click on a “More Details” link</a:t>
            </a:r>
            <a:br>
              <a:rPr lang="en-GB" dirty="0"/>
            </a:br>
            <a:endParaRPr lang="en-GB" dirty="0"/>
          </a:p>
        </p:txBody>
      </p:sp>
      <p:sp>
        <p:nvSpPr>
          <p:cNvPr id="4" name="Footer Placeholder 3">
            <a:extLst>
              <a:ext uri="{FF2B5EF4-FFF2-40B4-BE49-F238E27FC236}">
                <a16:creationId xmlns:a16="http://schemas.microsoft.com/office/drawing/2014/main" id="{71946A84-3117-41EB-817B-CC46CEF8CCD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7B4EED4-2A9A-4769-B6A4-78E6CE755D31}"/>
              </a:ext>
            </a:extLst>
          </p:cNvPr>
          <p:cNvSpPr txBox="1"/>
          <p:nvPr/>
        </p:nvSpPr>
        <p:spPr>
          <a:xfrm>
            <a:off x="1047750" y="3135008"/>
            <a:ext cx="6157358" cy="1015663"/>
          </a:xfrm>
          <a:prstGeom prst="rect">
            <a:avLst/>
          </a:prstGeom>
          <a:solidFill>
            <a:schemeClr val="accent2">
              <a:lumMod val="20000"/>
              <a:lumOff val="80000"/>
            </a:schemeClr>
          </a:solidFill>
        </p:spPr>
        <p:txBody>
          <a:bodyPr wrap="square" rtlCol="0">
            <a:spAutoFit/>
          </a:bodyPr>
          <a:lstStyle/>
          <a:p>
            <a:r>
              <a:rPr lang="en-GB" sz="2000" dirty="0" err="1"/>
              <a:t>service.get</a:t>
            </a:r>
            <a:r>
              <a:rPr lang="en-GB" sz="2000" dirty="0"/>
              <a:t>('</a:t>
            </a:r>
            <a:r>
              <a:rPr lang="en-GB" sz="2000" dirty="0">
                <a:solidFill>
                  <a:srgbClr val="0070C0"/>
                </a:solidFill>
              </a:rPr>
              <a:t>/</a:t>
            </a:r>
            <a:r>
              <a:rPr lang="en-GB" sz="2000" dirty="0" err="1">
                <a:solidFill>
                  <a:srgbClr val="0070C0"/>
                </a:solidFill>
              </a:rPr>
              <a:t>readstudentdetails</a:t>
            </a:r>
            <a:r>
              <a:rPr lang="en-GB" sz="2000" dirty="0">
                <a:solidFill>
                  <a:srgbClr val="0070C0"/>
                </a:solidFill>
              </a:rPr>
              <a:t>/</a:t>
            </a:r>
            <a:r>
              <a:rPr lang="en-GB" sz="2000" dirty="0">
                <a:solidFill>
                  <a:srgbClr val="FF0000"/>
                </a:solidFill>
              </a:rPr>
              <a:t>:id</a:t>
            </a:r>
            <a:r>
              <a:rPr lang="en-GB" sz="2000" dirty="0"/>
              <a:t>', (</a:t>
            </a:r>
            <a:r>
              <a:rPr lang="en-GB" sz="2000" dirty="0" err="1"/>
              <a:t>req</a:t>
            </a:r>
            <a:r>
              <a:rPr lang="en-GB" sz="2000" dirty="0"/>
              <a:t>, res) =&gt; {</a:t>
            </a:r>
          </a:p>
          <a:p>
            <a:r>
              <a:rPr lang="en-GB" sz="2000" dirty="0"/>
              <a:t>    console.log(`Reading student details for ${id}`);</a:t>
            </a:r>
          </a:p>
          <a:p>
            <a:r>
              <a:rPr lang="en-GB" sz="2000" dirty="0"/>
              <a:t>});</a:t>
            </a:r>
          </a:p>
        </p:txBody>
      </p:sp>
      <p:sp>
        <p:nvSpPr>
          <p:cNvPr id="6" name="TextBox 5">
            <a:extLst>
              <a:ext uri="{FF2B5EF4-FFF2-40B4-BE49-F238E27FC236}">
                <a16:creationId xmlns:a16="http://schemas.microsoft.com/office/drawing/2014/main" id="{7F283307-C8E2-4482-9D6C-314EE0E8519D}"/>
              </a:ext>
            </a:extLst>
          </p:cNvPr>
          <p:cNvSpPr txBox="1"/>
          <p:nvPr/>
        </p:nvSpPr>
        <p:spPr>
          <a:xfrm>
            <a:off x="989082" y="2765676"/>
            <a:ext cx="1146468" cy="369332"/>
          </a:xfrm>
          <a:prstGeom prst="rect">
            <a:avLst/>
          </a:prstGeom>
          <a:noFill/>
        </p:spPr>
        <p:txBody>
          <a:bodyPr wrap="none" rtlCol="0">
            <a:spAutoFit/>
          </a:bodyPr>
          <a:lstStyle/>
          <a:p>
            <a:r>
              <a:rPr lang="en-GB" dirty="0"/>
              <a:t>Example:</a:t>
            </a:r>
          </a:p>
        </p:txBody>
      </p:sp>
      <p:sp>
        <p:nvSpPr>
          <p:cNvPr id="7" name="TextBox 6">
            <a:extLst>
              <a:ext uri="{FF2B5EF4-FFF2-40B4-BE49-F238E27FC236}">
                <a16:creationId xmlns:a16="http://schemas.microsoft.com/office/drawing/2014/main" id="{9BEC4C32-E30A-47DF-B5B2-986A20762CA1}"/>
              </a:ext>
            </a:extLst>
          </p:cNvPr>
          <p:cNvSpPr txBox="1"/>
          <p:nvPr/>
        </p:nvSpPr>
        <p:spPr>
          <a:xfrm>
            <a:off x="661005" y="1649866"/>
            <a:ext cx="4910675" cy="646331"/>
          </a:xfrm>
          <a:prstGeom prst="rect">
            <a:avLst/>
          </a:prstGeom>
          <a:solidFill>
            <a:schemeClr val="bg1"/>
          </a:solidFill>
          <a:ln w="19050">
            <a:solidFill>
              <a:srgbClr val="FF0000"/>
            </a:solidFill>
          </a:ln>
        </p:spPr>
        <p:txBody>
          <a:bodyPr wrap="square" rtlCol="0">
            <a:spAutoFit/>
          </a:bodyPr>
          <a:lstStyle/>
          <a:p>
            <a:r>
              <a:rPr lang="en-GB" i="1" dirty="0"/>
              <a:t>if the Id=33 then we can use a URL like this http://localhost:81</a:t>
            </a:r>
            <a:r>
              <a:rPr lang="en-GB" i="1" dirty="0">
                <a:solidFill>
                  <a:srgbClr val="0070C0"/>
                </a:solidFill>
              </a:rPr>
              <a:t>/</a:t>
            </a:r>
            <a:r>
              <a:rPr lang="en-GB" b="1" i="1" dirty="0">
                <a:solidFill>
                  <a:srgbClr val="0070C0"/>
                </a:solidFill>
              </a:rPr>
              <a:t>readstudentdetails/</a:t>
            </a:r>
            <a:r>
              <a:rPr lang="en-GB" b="1" i="1" dirty="0">
                <a:solidFill>
                  <a:srgbClr val="FF0000"/>
                </a:solidFill>
              </a:rPr>
              <a:t>33</a:t>
            </a:r>
          </a:p>
        </p:txBody>
      </p:sp>
      <p:sp>
        <p:nvSpPr>
          <p:cNvPr id="8" name="Left Brace 7">
            <a:extLst>
              <a:ext uri="{FF2B5EF4-FFF2-40B4-BE49-F238E27FC236}">
                <a16:creationId xmlns:a16="http://schemas.microsoft.com/office/drawing/2014/main" id="{B5E2C63B-92F3-4AD9-A872-D1FBFD2B876B}"/>
              </a:ext>
            </a:extLst>
          </p:cNvPr>
          <p:cNvSpPr/>
          <p:nvPr/>
        </p:nvSpPr>
        <p:spPr bwMode="auto">
          <a:xfrm rot="16200000">
            <a:off x="2550789" y="460820"/>
            <a:ext cx="273100" cy="3943853"/>
          </a:xfrm>
          <a:prstGeom prst="leftBrace">
            <a:avLst>
              <a:gd name="adj1" fmla="val 8333"/>
              <a:gd name="adj2" fmla="val 74987"/>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Left Brace 8">
            <a:extLst>
              <a:ext uri="{FF2B5EF4-FFF2-40B4-BE49-F238E27FC236}">
                <a16:creationId xmlns:a16="http://schemas.microsoft.com/office/drawing/2014/main" id="{FBEA183E-085E-4738-9D4A-A76C56E44E62}"/>
              </a:ext>
            </a:extLst>
          </p:cNvPr>
          <p:cNvSpPr/>
          <p:nvPr/>
        </p:nvSpPr>
        <p:spPr bwMode="auto">
          <a:xfrm rot="16200000">
            <a:off x="4723084" y="2233445"/>
            <a:ext cx="273100" cy="400732"/>
          </a:xfrm>
          <a:prstGeom prst="lef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Arrow: Right 9">
            <a:extLst>
              <a:ext uri="{FF2B5EF4-FFF2-40B4-BE49-F238E27FC236}">
                <a16:creationId xmlns:a16="http://schemas.microsoft.com/office/drawing/2014/main" id="{136A3A44-2591-408F-AEEC-A3B168421657}"/>
              </a:ext>
            </a:extLst>
          </p:cNvPr>
          <p:cNvSpPr/>
          <p:nvPr/>
        </p:nvSpPr>
        <p:spPr bwMode="auto">
          <a:xfrm rot="5400000">
            <a:off x="4621895" y="2589770"/>
            <a:ext cx="525899" cy="568539"/>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Arrow: Right 10">
            <a:extLst>
              <a:ext uri="{FF2B5EF4-FFF2-40B4-BE49-F238E27FC236}">
                <a16:creationId xmlns:a16="http://schemas.microsoft.com/office/drawing/2014/main" id="{18C48AB4-906E-4015-ADCE-AD6691858F4E}"/>
              </a:ext>
            </a:extLst>
          </p:cNvPr>
          <p:cNvSpPr/>
          <p:nvPr/>
        </p:nvSpPr>
        <p:spPr bwMode="auto">
          <a:xfrm rot="5400000">
            <a:off x="3405064" y="2567883"/>
            <a:ext cx="525899" cy="568539"/>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TextBox 11">
            <a:extLst>
              <a:ext uri="{FF2B5EF4-FFF2-40B4-BE49-F238E27FC236}">
                <a16:creationId xmlns:a16="http://schemas.microsoft.com/office/drawing/2014/main" id="{27A96D32-8E8A-4CE9-B044-F4C663CC60A7}"/>
              </a:ext>
            </a:extLst>
          </p:cNvPr>
          <p:cNvSpPr txBox="1"/>
          <p:nvPr/>
        </p:nvSpPr>
        <p:spPr>
          <a:xfrm>
            <a:off x="1047750" y="5942053"/>
            <a:ext cx="5944256" cy="400110"/>
          </a:xfrm>
          <a:prstGeom prst="rect">
            <a:avLst/>
          </a:prstGeom>
          <a:solidFill>
            <a:schemeClr val="accent2">
              <a:lumMod val="20000"/>
              <a:lumOff val="80000"/>
            </a:schemeClr>
          </a:solidFill>
        </p:spPr>
        <p:txBody>
          <a:bodyPr wrap="none" rtlCol="0">
            <a:spAutoFit/>
          </a:bodyPr>
          <a:lstStyle/>
          <a:p>
            <a:r>
              <a:rPr lang="en-GB" sz="2000" dirty="0"/>
              <a:t>&lt;a </a:t>
            </a:r>
            <a:r>
              <a:rPr lang="en-GB" sz="2000" b="1" dirty="0" err="1"/>
              <a:t>href</a:t>
            </a:r>
            <a:r>
              <a:rPr lang="en-GB" sz="2000" b="1" dirty="0"/>
              <a:t>="</a:t>
            </a:r>
            <a:r>
              <a:rPr lang="en-GB" sz="2000" dirty="0" err="1">
                <a:solidFill>
                  <a:srgbClr val="FF0000"/>
                </a:solidFill>
              </a:rPr>
              <a:t>readstudentdetails</a:t>
            </a:r>
            <a:r>
              <a:rPr lang="en-GB" sz="2000" dirty="0">
                <a:solidFill>
                  <a:srgbClr val="FF0000"/>
                </a:solidFill>
              </a:rPr>
              <a:t>/33</a:t>
            </a:r>
            <a:r>
              <a:rPr lang="en-GB" sz="2000" b="1" dirty="0"/>
              <a:t>"</a:t>
            </a:r>
            <a:r>
              <a:rPr lang="en-GB" sz="2000" dirty="0"/>
              <a:t>&gt;More Details&lt;/a&gt;</a:t>
            </a:r>
          </a:p>
        </p:txBody>
      </p:sp>
    </p:spTree>
    <p:extLst>
      <p:ext uri="{BB962C8B-B14F-4D97-AF65-F5344CB8AC3E}">
        <p14:creationId xmlns:p14="http://schemas.microsoft.com/office/powerpoint/2010/main" val="3677007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57175" y="2072287"/>
            <a:ext cx="5629275" cy="1162050"/>
          </a:xfrm>
          <a:prstGeom prst="rect">
            <a:avLst/>
          </a:prstGeom>
        </p:spPr>
      </p:pic>
      <p:pic>
        <p:nvPicPr>
          <p:cNvPr id="6" name="Picture 5"/>
          <p:cNvPicPr>
            <a:picLocks noChangeAspect="1"/>
          </p:cNvPicPr>
          <p:nvPr/>
        </p:nvPicPr>
        <p:blipFill>
          <a:blip r:embed="rId3"/>
          <a:stretch>
            <a:fillRect/>
          </a:stretch>
        </p:blipFill>
        <p:spPr>
          <a:xfrm>
            <a:off x="79375" y="3335197"/>
            <a:ext cx="8927744" cy="3014299"/>
          </a:xfrm>
          <a:prstGeom prst="rect">
            <a:avLst/>
          </a:prstGeom>
        </p:spPr>
      </p:pic>
      <p:sp>
        <p:nvSpPr>
          <p:cNvPr id="7" name="TextBox 6"/>
          <p:cNvSpPr txBox="1"/>
          <p:nvPr/>
        </p:nvSpPr>
        <p:spPr>
          <a:xfrm>
            <a:off x="5794409" y="4487947"/>
            <a:ext cx="3070460" cy="1200329"/>
          </a:xfrm>
          <a:prstGeom prst="rect">
            <a:avLst/>
          </a:prstGeom>
          <a:noFill/>
        </p:spPr>
        <p:txBody>
          <a:bodyPr wrap="square" rtlCol="0">
            <a:spAutoFit/>
          </a:bodyPr>
          <a:lstStyle/>
          <a:p>
            <a:r>
              <a:rPr lang="en-GB" b="1" u="sng" dirty="0"/>
              <a:t>Response</a:t>
            </a:r>
          </a:p>
          <a:p>
            <a:r>
              <a:rPr lang="en-GB" dirty="0"/>
              <a:t>The response is a single JSON object containing the student details</a:t>
            </a:r>
          </a:p>
        </p:txBody>
      </p:sp>
      <p:sp>
        <p:nvSpPr>
          <p:cNvPr id="8" name="Content Placeholder 2">
            <a:extLst>
              <a:ext uri="{FF2B5EF4-FFF2-40B4-BE49-F238E27FC236}">
                <a16:creationId xmlns:a16="http://schemas.microsoft.com/office/drawing/2014/main" id="{49460723-2573-1E0E-3BE2-D908A2B52CA3}"/>
              </a:ext>
            </a:extLst>
          </p:cNvPr>
          <p:cNvSpPr txBox="1">
            <a:spLocks/>
          </p:cNvSpPr>
          <p:nvPr/>
        </p:nvSpPr>
        <p:spPr bwMode="auto">
          <a:xfrm>
            <a:off x="257175" y="791612"/>
            <a:ext cx="8686800" cy="6339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Using our webservice we can read the details about a specific students using the GET method with the URL </a:t>
            </a:r>
            <a:r>
              <a:rPr lang="en-GB" i="1" dirty="0"/>
              <a:t>localhost:1339/students/&lt;primary&gt;</a:t>
            </a:r>
            <a:r>
              <a:rPr lang="en-GB" dirty="0"/>
              <a:t> where &lt;primary&gt; is the primary key</a:t>
            </a:r>
          </a:p>
        </p:txBody>
      </p:sp>
    </p:spTree>
    <p:extLst>
      <p:ext uri="{BB962C8B-B14F-4D97-AF65-F5344CB8AC3E}">
        <p14:creationId xmlns:p14="http://schemas.microsoft.com/office/powerpoint/2010/main" val="3493739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Hints (</a:t>
            </a:r>
            <a:r>
              <a:rPr lang="en-GB" dirty="0" err="1"/>
              <a:t>Cont</a:t>
            </a:r>
            <a:r>
              <a:rPr lang="en-GB" dirty="0"/>
              <a:t>)</a:t>
            </a:r>
          </a:p>
        </p:txBody>
      </p:sp>
      <p:sp>
        <p:nvSpPr>
          <p:cNvPr id="3" name="Content Placeholder 2"/>
          <p:cNvSpPr>
            <a:spLocks noGrp="1"/>
          </p:cNvSpPr>
          <p:nvPr>
            <p:ph idx="1"/>
          </p:nvPr>
        </p:nvSpPr>
        <p:spPr>
          <a:xfrm>
            <a:off x="360074" y="851138"/>
            <a:ext cx="8399841" cy="1645695"/>
          </a:xfrm>
        </p:spPr>
        <p:txBody>
          <a:bodyPr/>
          <a:lstStyle/>
          <a:p>
            <a:r>
              <a:rPr lang="en-GB" dirty="0"/>
              <a:t>Typically, we want allow the user to get more details for an item they select from a list</a:t>
            </a:r>
          </a:p>
          <a:p>
            <a:r>
              <a:rPr lang="en-GB" dirty="0"/>
              <a:t>A simple approach is to include links or buttons alongside the displayed item and incorporate the primary key value in the URL</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03223" y="2798242"/>
            <a:ext cx="8456693" cy="2554545"/>
          </a:xfrm>
          <a:prstGeom prst="rect">
            <a:avLst/>
          </a:prstGeom>
          <a:solidFill>
            <a:schemeClr val="accent2">
              <a:lumMod val="20000"/>
              <a:lumOff val="80000"/>
            </a:schemeClr>
          </a:solidFill>
        </p:spPr>
        <p:txBody>
          <a:bodyPr wrap="square" rtlCol="0">
            <a:spAutoFit/>
          </a:bodyPr>
          <a:lstStyle/>
          <a:p>
            <a:r>
              <a:rPr lang="en-GB" sz="2000" dirty="0"/>
              <a:t>&lt;</a:t>
            </a:r>
            <a:r>
              <a:rPr lang="en-GB" sz="2000" dirty="0" err="1"/>
              <a:t>ul</a:t>
            </a:r>
            <a:r>
              <a:rPr lang="en-GB" sz="2000" dirty="0"/>
              <a:t> id="students-</a:t>
            </a:r>
            <a:r>
              <a:rPr lang="en-GB" sz="2000" dirty="0" err="1"/>
              <a:t>ul</a:t>
            </a:r>
            <a:r>
              <a:rPr lang="en-GB" sz="2000" dirty="0"/>
              <a:t>"&gt;</a:t>
            </a:r>
          </a:p>
          <a:p>
            <a:r>
              <a:rPr lang="en-GB" sz="2000" dirty="0"/>
              <a:t>  &lt;% </a:t>
            </a:r>
            <a:r>
              <a:rPr lang="en-GB" sz="2000" dirty="0" err="1">
                <a:solidFill>
                  <a:srgbClr val="0070C0"/>
                </a:solidFill>
              </a:rPr>
              <a:t>students.forEach</a:t>
            </a:r>
            <a:r>
              <a:rPr lang="en-GB" sz="2000" dirty="0">
                <a:solidFill>
                  <a:srgbClr val="0070C0"/>
                </a:solidFill>
              </a:rPr>
              <a:t>( (student) =&gt; </a:t>
            </a:r>
            <a:r>
              <a:rPr lang="en-GB" sz="2000" dirty="0"/>
              <a:t>{ %&gt;</a:t>
            </a:r>
          </a:p>
          <a:p>
            <a:r>
              <a:rPr lang="en-GB" sz="2000" dirty="0"/>
              <a:t>  &lt;li&gt;</a:t>
            </a:r>
          </a:p>
          <a:p>
            <a:r>
              <a:rPr lang="en-GB" sz="2000" dirty="0"/>
              <a:t>     &lt;%= </a:t>
            </a:r>
            <a:r>
              <a:rPr lang="en-GB" sz="2000" dirty="0" err="1"/>
              <a:t>student.Name</a:t>
            </a:r>
            <a:r>
              <a:rPr lang="en-GB" sz="2000" dirty="0"/>
              <a:t> %&gt;</a:t>
            </a:r>
          </a:p>
          <a:p>
            <a:r>
              <a:rPr lang="en-GB" sz="2000" dirty="0"/>
              <a:t>     &lt;a </a:t>
            </a:r>
            <a:r>
              <a:rPr lang="en-GB" sz="2000" dirty="0" err="1"/>
              <a:t>href</a:t>
            </a:r>
            <a:r>
              <a:rPr lang="en-GB" sz="2000" dirty="0"/>
              <a:t>="</a:t>
            </a:r>
            <a:r>
              <a:rPr lang="en-GB" sz="2000" dirty="0" err="1">
                <a:solidFill>
                  <a:srgbClr val="FF0000"/>
                </a:solidFill>
              </a:rPr>
              <a:t>readstudentdetails</a:t>
            </a:r>
            <a:r>
              <a:rPr lang="en-GB" sz="2000" b="1" dirty="0">
                <a:solidFill>
                  <a:srgbClr val="FF0000"/>
                </a:solidFill>
              </a:rPr>
              <a:t>/&lt;%= </a:t>
            </a:r>
            <a:r>
              <a:rPr lang="en-GB" sz="2000" b="1" dirty="0" err="1">
                <a:solidFill>
                  <a:srgbClr val="FF0000"/>
                </a:solidFill>
              </a:rPr>
              <a:t>student.Id</a:t>
            </a:r>
            <a:r>
              <a:rPr lang="en-GB" sz="2000" b="1" dirty="0">
                <a:solidFill>
                  <a:srgbClr val="FF0000"/>
                </a:solidFill>
              </a:rPr>
              <a:t> %&gt;</a:t>
            </a:r>
            <a:r>
              <a:rPr lang="en-GB" sz="2000" dirty="0"/>
              <a:t>"&gt;More Details&lt;/a&gt;</a:t>
            </a:r>
          </a:p>
          <a:p>
            <a:r>
              <a:rPr lang="en-GB" sz="2000" dirty="0"/>
              <a:t>  &lt;/li&gt;</a:t>
            </a:r>
          </a:p>
          <a:p>
            <a:r>
              <a:rPr lang="en-GB" sz="2000" dirty="0"/>
              <a:t>  &lt;% </a:t>
            </a:r>
            <a:r>
              <a:rPr lang="en-GB" sz="2000" dirty="0">
                <a:solidFill>
                  <a:srgbClr val="0070C0"/>
                </a:solidFill>
              </a:rPr>
              <a:t>});</a:t>
            </a:r>
            <a:r>
              <a:rPr lang="en-GB" sz="2000" dirty="0"/>
              <a:t> %&gt;</a:t>
            </a:r>
          </a:p>
          <a:p>
            <a:r>
              <a:rPr lang="en-GB" sz="2000" dirty="0"/>
              <a:t>&lt;/ul&gt;</a:t>
            </a:r>
          </a:p>
        </p:txBody>
      </p:sp>
      <p:sp>
        <p:nvSpPr>
          <p:cNvPr id="6" name="TextBox 5"/>
          <p:cNvSpPr txBox="1"/>
          <p:nvPr/>
        </p:nvSpPr>
        <p:spPr>
          <a:xfrm>
            <a:off x="303223" y="5812344"/>
            <a:ext cx="2300694" cy="923330"/>
          </a:xfrm>
          <a:prstGeom prst="rect">
            <a:avLst/>
          </a:prstGeom>
          <a:solidFill>
            <a:srgbClr val="000000"/>
          </a:solidFill>
        </p:spPr>
        <p:txBody>
          <a:bodyPr wrap="none" rtlCol="0">
            <a:spAutoFit/>
          </a:bodyPr>
          <a:lstStyle/>
          <a:p>
            <a:r>
              <a:rPr lang="en-GB" dirty="0">
                <a:solidFill>
                  <a:schemeClr val="bg1"/>
                </a:solidFill>
              </a:rPr>
              <a:t>Fred     </a:t>
            </a:r>
            <a:r>
              <a:rPr lang="en-GB" u="sng" dirty="0">
                <a:solidFill>
                  <a:srgbClr val="FF0000"/>
                </a:solidFill>
              </a:rPr>
              <a:t>More Details</a:t>
            </a:r>
          </a:p>
          <a:p>
            <a:r>
              <a:rPr lang="en-GB" dirty="0">
                <a:solidFill>
                  <a:schemeClr val="bg1"/>
                </a:solidFill>
              </a:rPr>
              <a:t>Tom      </a:t>
            </a:r>
            <a:r>
              <a:rPr lang="en-GB" u="sng" dirty="0">
                <a:solidFill>
                  <a:schemeClr val="bg1"/>
                </a:solidFill>
              </a:rPr>
              <a:t>More Details</a:t>
            </a:r>
          </a:p>
          <a:p>
            <a:r>
              <a:rPr lang="en-GB" dirty="0">
                <a:solidFill>
                  <a:schemeClr val="bg1"/>
                </a:solidFill>
              </a:rPr>
              <a:t>Karen   </a:t>
            </a:r>
            <a:r>
              <a:rPr lang="en-GB" u="sng" dirty="0">
                <a:solidFill>
                  <a:schemeClr val="bg1"/>
                </a:solidFill>
              </a:rPr>
              <a:t>More Details</a:t>
            </a:r>
          </a:p>
        </p:txBody>
      </p:sp>
      <p:sp>
        <p:nvSpPr>
          <p:cNvPr id="7" name="TextBox 6"/>
          <p:cNvSpPr txBox="1"/>
          <p:nvPr/>
        </p:nvSpPr>
        <p:spPr>
          <a:xfrm>
            <a:off x="3316477" y="5850356"/>
            <a:ext cx="5576419" cy="646331"/>
          </a:xfrm>
          <a:prstGeom prst="rect">
            <a:avLst/>
          </a:prstGeom>
          <a:solidFill>
            <a:schemeClr val="bg1"/>
          </a:solidFill>
          <a:ln w="19050">
            <a:solidFill>
              <a:srgbClr val="FF0000"/>
            </a:solidFill>
          </a:ln>
        </p:spPr>
        <p:txBody>
          <a:bodyPr wrap="square" rtlCol="0">
            <a:spAutoFit/>
          </a:bodyPr>
          <a:lstStyle/>
          <a:p>
            <a:r>
              <a:rPr lang="en-GB" i="1" dirty="0"/>
              <a:t>If </a:t>
            </a:r>
            <a:r>
              <a:rPr lang="en-GB" i="1" dirty="0" err="1"/>
              <a:t>student.Name</a:t>
            </a:r>
            <a:r>
              <a:rPr lang="en-GB" i="1" dirty="0"/>
              <a:t>=“Fred” and </a:t>
            </a:r>
            <a:r>
              <a:rPr lang="en-GB" i="1" dirty="0" err="1"/>
              <a:t>student.Id</a:t>
            </a:r>
            <a:r>
              <a:rPr lang="en-GB" i="1" dirty="0"/>
              <a:t>=33, then the URL is http://localhost:81/</a:t>
            </a:r>
            <a:r>
              <a:rPr lang="en-GB" b="1" i="1" dirty="0"/>
              <a:t>readstudentdetails/33</a:t>
            </a:r>
          </a:p>
        </p:txBody>
      </p:sp>
      <p:cxnSp>
        <p:nvCxnSpPr>
          <p:cNvPr id="9" name="Straight Arrow Connector 8"/>
          <p:cNvCxnSpPr/>
          <p:nvPr/>
        </p:nvCxnSpPr>
        <p:spPr bwMode="auto">
          <a:xfrm flipH="1" flipV="1">
            <a:off x="4600575" y="4510408"/>
            <a:ext cx="1316967" cy="129793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Rectangle 12">
            <a:extLst>
              <a:ext uri="{FF2B5EF4-FFF2-40B4-BE49-F238E27FC236}">
                <a16:creationId xmlns:a16="http://schemas.microsoft.com/office/drawing/2014/main" id="{C6486B90-8230-4B63-8791-46BC005F957B}"/>
              </a:ext>
            </a:extLst>
          </p:cNvPr>
          <p:cNvSpPr/>
          <p:nvPr/>
        </p:nvSpPr>
        <p:spPr bwMode="auto">
          <a:xfrm>
            <a:off x="1057275" y="4075514"/>
            <a:ext cx="5206869" cy="292253"/>
          </a:xfrm>
          <a:prstGeom prst="rect">
            <a:avLst/>
          </a:prstGeom>
          <a:noFill/>
          <a:ln w="9525" cap="flat" cmpd="sng" algn="ctr">
            <a:solidFill>
              <a:srgbClr val="FF0000"/>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TextBox 13">
            <a:extLst>
              <a:ext uri="{FF2B5EF4-FFF2-40B4-BE49-F238E27FC236}">
                <a16:creationId xmlns:a16="http://schemas.microsoft.com/office/drawing/2014/main" id="{538B7147-7D3F-414B-8FE5-74092D54E874}"/>
              </a:ext>
            </a:extLst>
          </p:cNvPr>
          <p:cNvSpPr txBox="1"/>
          <p:nvPr/>
        </p:nvSpPr>
        <p:spPr>
          <a:xfrm>
            <a:off x="198002" y="2464687"/>
            <a:ext cx="1270403" cy="369332"/>
          </a:xfrm>
          <a:prstGeom prst="rect">
            <a:avLst/>
          </a:prstGeom>
          <a:noFill/>
        </p:spPr>
        <p:txBody>
          <a:bodyPr wrap="square" rtlCol="0">
            <a:spAutoFit/>
          </a:bodyPr>
          <a:lstStyle/>
          <a:p>
            <a:r>
              <a:rPr lang="en-GB" dirty="0"/>
              <a:t>Example:</a:t>
            </a:r>
          </a:p>
        </p:txBody>
      </p:sp>
      <p:sp>
        <p:nvSpPr>
          <p:cNvPr id="19" name="Arrow: Right 18">
            <a:extLst>
              <a:ext uri="{FF2B5EF4-FFF2-40B4-BE49-F238E27FC236}">
                <a16:creationId xmlns:a16="http://schemas.microsoft.com/office/drawing/2014/main" id="{682CE2D5-D580-4855-B9E9-333407BC30DA}"/>
              </a:ext>
            </a:extLst>
          </p:cNvPr>
          <p:cNvSpPr/>
          <p:nvPr/>
        </p:nvSpPr>
        <p:spPr bwMode="auto">
          <a:xfrm flipH="1">
            <a:off x="2628549" y="5808344"/>
            <a:ext cx="663295" cy="41473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3112305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Hints (</a:t>
            </a:r>
            <a:r>
              <a:rPr lang="en-GB" dirty="0" err="1"/>
              <a:t>Cont</a:t>
            </a:r>
            <a:r>
              <a:rPr lang="en-GB" dirty="0"/>
              <a:t>)</a:t>
            </a:r>
          </a:p>
        </p:txBody>
      </p:sp>
      <p:sp>
        <p:nvSpPr>
          <p:cNvPr id="3" name="Content Placeholder 2"/>
          <p:cNvSpPr>
            <a:spLocks noGrp="1"/>
          </p:cNvSpPr>
          <p:nvPr>
            <p:ph idx="1"/>
          </p:nvPr>
        </p:nvSpPr>
        <p:spPr>
          <a:xfrm>
            <a:off x="257174" y="762788"/>
            <a:ext cx="8621507" cy="1645695"/>
          </a:xfrm>
        </p:spPr>
        <p:txBody>
          <a:bodyPr/>
          <a:lstStyle/>
          <a:p>
            <a:r>
              <a:rPr lang="en-GB" dirty="0"/>
              <a:t>For POST, DELETE, PUT and PATCH operations, we need to use AJAX. Therefore, we have to attach a click event handler to the links/buttons and recover the primary key some other way</a:t>
            </a:r>
          </a:p>
          <a:p>
            <a:r>
              <a:rPr lang="en-GB" dirty="0"/>
              <a:t>A simple technique is to include the primary keys in the “id” attribute of the link/button associated with each item being displayed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98274" y="2712414"/>
            <a:ext cx="7109660" cy="2554545"/>
          </a:xfrm>
          <a:prstGeom prst="rect">
            <a:avLst/>
          </a:prstGeom>
          <a:solidFill>
            <a:schemeClr val="accent2">
              <a:lumMod val="20000"/>
              <a:lumOff val="80000"/>
            </a:schemeClr>
          </a:solidFill>
        </p:spPr>
        <p:txBody>
          <a:bodyPr wrap="square" rtlCol="0">
            <a:spAutoFit/>
          </a:bodyPr>
          <a:lstStyle/>
          <a:p>
            <a:r>
              <a:rPr lang="en-GB" sz="2000" dirty="0"/>
              <a:t>&lt;</a:t>
            </a:r>
            <a:r>
              <a:rPr lang="en-GB" sz="2000" dirty="0" err="1"/>
              <a:t>ul</a:t>
            </a:r>
            <a:r>
              <a:rPr lang="en-GB" sz="2000" dirty="0"/>
              <a:t> id="students-</a:t>
            </a:r>
            <a:r>
              <a:rPr lang="en-GB" sz="2000" dirty="0" err="1"/>
              <a:t>ul</a:t>
            </a:r>
            <a:r>
              <a:rPr lang="en-GB" sz="2000" dirty="0"/>
              <a:t>"&gt;</a:t>
            </a:r>
          </a:p>
          <a:p>
            <a:r>
              <a:rPr lang="en-GB" sz="2000" dirty="0"/>
              <a:t>  &lt;% </a:t>
            </a:r>
            <a:r>
              <a:rPr lang="en-GB" sz="2000" dirty="0" err="1">
                <a:solidFill>
                  <a:srgbClr val="0070C0"/>
                </a:solidFill>
              </a:rPr>
              <a:t>students.forEach</a:t>
            </a:r>
            <a:r>
              <a:rPr lang="en-GB" sz="2000" dirty="0">
                <a:solidFill>
                  <a:srgbClr val="0070C0"/>
                </a:solidFill>
              </a:rPr>
              <a:t>( (student) =&gt; </a:t>
            </a:r>
            <a:r>
              <a:rPr lang="en-GB" sz="2000" dirty="0"/>
              <a:t>{ %&gt;</a:t>
            </a:r>
          </a:p>
          <a:p>
            <a:r>
              <a:rPr lang="en-GB" sz="2000" dirty="0"/>
              <a:t>  &lt;li&gt;</a:t>
            </a:r>
          </a:p>
          <a:p>
            <a:r>
              <a:rPr lang="en-GB" sz="2000" dirty="0"/>
              <a:t>        &lt;%= </a:t>
            </a:r>
            <a:r>
              <a:rPr lang="en-GB" sz="2000" dirty="0" err="1"/>
              <a:t>student.Name</a:t>
            </a:r>
            <a:r>
              <a:rPr lang="en-GB" sz="2000" dirty="0"/>
              <a:t> %&gt;&amp;</a:t>
            </a:r>
            <a:r>
              <a:rPr lang="en-GB" sz="2000" dirty="0" err="1"/>
              <a:t>nbsp</a:t>
            </a:r>
            <a:r>
              <a:rPr lang="en-GB" sz="2000" dirty="0"/>
              <a:t>;</a:t>
            </a:r>
          </a:p>
          <a:p>
            <a:r>
              <a:rPr lang="en-GB" sz="2000" dirty="0"/>
              <a:t>        &lt;a </a:t>
            </a:r>
            <a:r>
              <a:rPr lang="en-GB" sz="2000" dirty="0" err="1"/>
              <a:t>href</a:t>
            </a:r>
            <a:r>
              <a:rPr lang="en-GB" sz="2000" dirty="0"/>
              <a:t>="" </a:t>
            </a:r>
            <a:r>
              <a:rPr lang="en-GB" sz="2000" b="1" dirty="0"/>
              <a:t>id=</a:t>
            </a:r>
            <a:r>
              <a:rPr lang="en-GB" sz="2000" dirty="0"/>
              <a:t>"delete-a</a:t>
            </a:r>
            <a:r>
              <a:rPr lang="en-GB" sz="2000" b="1" dirty="0">
                <a:solidFill>
                  <a:srgbClr val="FF0000"/>
                </a:solidFill>
              </a:rPr>
              <a:t>&lt;%= </a:t>
            </a:r>
            <a:r>
              <a:rPr lang="en-GB" sz="2000" b="1" dirty="0" err="1">
                <a:solidFill>
                  <a:srgbClr val="FF0000"/>
                </a:solidFill>
              </a:rPr>
              <a:t>student.Id</a:t>
            </a:r>
            <a:r>
              <a:rPr lang="en-GB" sz="2000" b="1" dirty="0">
                <a:solidFill>
                  <a:srgbClr val="FF0000"/>
                </a:solidFill>
              </a:rPr>
              <a:t> %&gt;</a:t>
            </a:r>
            <a:r>
              <a:rPr lang="en-GB" sz="2000" dirty="0"/>
              <a:t>"&gt;Delete&lt;/a&gt;</a:t>
            </a:r>
          </a:p>
          <a:p>
            <a:r>
              <a:rPr lang="en-GB" sz="2000" dirty="0"/>
              <a:t>  &lt;/li&gt;</a:t>
            </a:r>
          </a:p>
          <a:p>
            <a:r>
              <a:rPr lang="en-GB" sz="2000" dirty="0"/>
              <a:t>  &lt;% </a:t>
            </a:r>
            <a:r>
              <a:rPr lang="en-GB" sz="2000" dirty="0">
                <a:solidFill>
                  <a:srgbClr val="0070C0"/>
                </a:solidFill>
              </a:rPr>
              <a:t>});</a:t>
            </a:r>
            <a:r>
              <a:rPr lang="en-GB" sz="2000" dirty="0"/>
              <a:t> %&gt;</a:t>
            </a:r>
          </a:p>
          <a:p>
            <a:r>
              <a:rPr lang="en-GB" sz="2000" dirty="0"/>
              <a:t>&lt;/ul&gt;</a:t>
            </a:r>
          </a:p>
        </p:txBody>
      </p:sp>
      <p:sp>
        <p:nvSpPr>
          <p:cNvPr id="14" name="TextBox 13">
            <a:extLst>
              <a:ext uri="{FF2B5EF4-FFF2-40B4-BE49-F238E27FC236}">
                <a16:creationId xmlns:a16="http://schemas.microsoft.com/office/drawing/2014/main" id="{538B7147-7D3F-414B-8FE5-74092D54E874}"/>
              </a:ext>
            </a:extLst>
          </p:cNvPr>
          <p:cNvSpPr txBox="1"/>
          <p:nvPr/>
        </p:nvSpPr>
        <p:spPr>
          <a:xfrm>
            <a:off x="593053" y="2378859"/>
            <a:ext cx="1146468" cy="369332"/>
          </a:xfrm>
          <a:prstGeom prst="rect">
            <a:avLst/>
          </a:prstGeom>
          <a:noFill/>
        </p:spPr>
        <p:txBody>
          <a:bodyPr wrap="none" rtlCol="0">
            <a:spAutoFit/>
          </a:bodyPr>
          <a:lstStyle/>
          <a:p>
            <a:r>
              <a:rPr lang="en-GB" dirty="0"/>
              <a:t>Example:</a:t>
            </a:r>
          </a:p>
        </p:txBody>
      </p:sp>
      <p:grpSp>
        <p:nvGrpSpPr>
          <p:cNvPr id="8" name="Group 7">
            <a:extLst>
              <a:ext uri="{FF2B5EF4-FFF2-40B4-BE49-F238E27FC236}">
                <a16:creationId xmlns:a16="http://schemas.microsoft.com/office/drawing/2014/main" id="{5C7B8971-2661-C845-9266-419EA534B8C8}"/>
              </a:ext>
            </a:extLst>
          </p:cNvPr>
          <p:cNvGrpSpPr/>
          <p:nvPr/>
        </p:nvGrpSpPr>
        <p:grpSpPr>
          <a:xfrm>
            <a:off x="1592683" y="5459732"/>
            <a:ext cx="6315959" cy="1292662"/>
            <a:chOff x="1592683" y="5459732"/>
            <a:chExt cx="6315959" cy="1292662"/>
          </a:xfrm>
        </p:grpSpPr>
        <p:sp>
          <p:nvSpPr>
            <p:cNvPr id="6" name="TextBox 5"/>
            <p:cNvSpPr txBox="1"/>
            <p:nvPr/>
          </p:nvSpPr>
          <p:spPr>
            <a:xfrm>
              <a:off x="1592683" y="5829064"/>
              <a:ext cx="1672317" cy="923330"/>
            </a:xfrm>
            <a:prstGeom prst="rect">
              <a:avLst/>
            </a:prstGeom>
            <a:solidFill>
              <a:srgbClr val="000000"/>
            </a:solidFill>
          </p:spPr>
          <p:txBody>
            <a:bodyPr wrap="none" rtlCol="0">
              <a:spAutoFit/>
            </a:bodyPr>
            <a:lstStyle/>
            <a:p>
              <a:r>
                <a:rPr lang="en-GB" dirty="0">
                  <a:solidFill>
                    <a:schemeClr val="bg1"/>
                  </a:solidFill>
                </a:rPr>
                <a:t>Fred     </a:t>
              </a:r>
              <a:r>
                <a:rPr lang="en-GB" u="sng" dirty="0">
                  <a:solidFill>
                    <a:schemeClr val="bg1"/>
                  </a:solidFill>
                </a:rPr>
                <a:t>Delete</a:t>
              </a:r>
            </a:p>
            <a:p>
              <a:r>
                <a:rPr lang="en-GB" dirty="0">
                  <a:solidFill>
                    <a:schemeClr val="bg1"/>
                  </a:solidFill>
                </a:rPr>
                <a:t>Tom      </a:t>
              </a:r>
              <a:r>
                <a:rPr lang="en-GB" u="sng" dirty="0">
                  <a:solidFill>
                    <a:schemeClr val="bg1"/>
                  </a:solidFill>
                </a:rPr>
                <a:t>Delete</a:t>
              </a:r>
            </a:p>
            <a:p>
              <a:r>
                <a:rPr lang="en-GB" dirty="0">
                  <a:solidFill>
                    <a:schemeClr val="bg1"/>
                  </a:solidFill>
                </a:rPr>
                <a:t>Karen   </a:t>
              </a:r>
              <a:r>
                <a:rPr lang="en-GB" u="sng" dirty="0">
                  <a:solidFill>
                    <a:schemeClr val="bg1"/>
                  </a:solidFill>
                </a:rPr>
                <a:t>Delete</a:t>
              </a:r>
            </a:p>
          </p:txBody>
        </p:sp>
        <p:sp>
          <p:nvSpPr>
            <p:cNvPr id="15" name="TextBox 14">
              <a:extLst>
                <a:ext uri="{FF2B5EF4-FFF2-40B4-BE49-F238E27FC236}">
                  <a16:creationId xmlns:a16="http://schemas.microsoft.com/office/drawing/2014/main" id="{3FA114DD-BAEE-4486-BBC6-2751395F5CA4}"/>
                </a:ext>
              </a:extLst>
            </p:cNvPr>
            <p:cNvSpPr txBox="1"/>
            <p:nvPr/>
          </p:nvSpPr>
          <p:spPr>
            <a:xfrm>
              <a:off x="3370220" y="5829064"/>
              <a:ext cx="4538422" cy="923330"/>
            </a:xfrm>
            <a:prstGeom prst="rect">
              <a:avLst/>
            </a:prstGeom>
            <a:solidFill>
              <a:schemeClr val="bg1"/>
            </a:solidFill>
          </p:spPr>
          <p:txBody>
            <a:bodyPr wrap="none" rtlCol="0">
              <a:spAutoFit/>
            </a:bodyPr>
            <a:lstStyle/>
            <a:p>
              <a:r>
                <a:rPr lang="en-GB" dirty="0" err="1"/>
                <a:t>Fred</a:t>
              </a:r>
              <a:r>
                <a:rPr lang="en-GB" sz="1800" dirty="0" err="1"/>
                <a:t>&amp;nbsp</a:t>
              </a:r>
              <a:r>
                <a:rPr lang="en-GB" sz="1800" dirty="0"/>
                <a:t>;</a:t>
              </a:r>
              <a:r>
                <a:rPr lang="en-GB" dirty="0"/>
                <a:t>&lt;a id=“delete-a</a:t>
              </a:r>
              <a:r>
                <a:rPr lang="en-GB" b="1" dirty="0"/>
                <a:t>1</a:t>
              </a:r>
              <a:r>
                <a:rPr lang="en-GB" dirty="0"/>
                <a:t>”&gt;Delete&lt;/a&gt;</a:t>
              </a:r>
              <a:br>
                <a:rPr lang="en-GB" dirty="0"/>
              </a:br>
              <a:r>
                <a:rPr lang="en-GB" dirty="0" err="1"/>
                <a:t>Tom</a:t>
              </a:r>
              <a:r>
                <a:rPr lang="en-GB" sz="1800" dirty="0" err="1"/>
                <a:t>&amp;nbsp</a:t>
              </a:r>
              <a:r>
                <a:rPr lang="en-GB" sz="1800" dirty="0"/>
                <a:t>;</a:t>
              </a:r>
              <a:r>
                <a:rPr lang="en-GB" dirty="0"/>
                <a:t>&lt;a id=“delete-a</a:t>
              </a:r>
              <a:r>
                <a:rPr lang="en-GB" b="1" dirty="0"/>
                <a:t>2</a:t>
              </a:r>
              <a:r>
                <a:rPr lang="en-GB" dirty="0"/>
                <a:t>”&gt;Delete&lt;/a&gt;</a:t>
              </a:r>
            </a:p>
            <a:p>
              <a:r>
                <a:rPr lang="en-GB" dirty="0" err="1"/>
                <a:t>Karen</a:t>
              </a:r>
              <a:r>
                <a:rPr lang="en-GB" sz="1800" dirty="0" err="1"/>
                <a:t>&amp;nbsp</a:t>
              </a:r>
              <a:r>
                <a:rPr lang="en-GB" sz="1800" dirty="0"/>
                <a:t>;</a:t>
              </a:r>
              <a:r>
                <a:rPr lang="en-GB" dirty="0"/>
                <a:t>&lt;a id=“delete-a</a:t>
              </a:r>
              <a:r>
                <a:rPr lang="en-GB" b="1" dirty="0"/>
                <a:t>3</a:t>
              </a:r>
              <a:r>
                <a:rPr lang="en-GB" dirty="0"/>
                <a:t>”&gt;Delete&lt;/a&gt;</a:t>
              </a:r>
            </a:p>
          </p:txBody>
        </p:sp>
        <p:sp>
          <p:nvSpPr>
            <p:cNvPr id="7" name="TextBox 6">
              <a:extLst>
                <a:ext uri="{FF2B5EF4-FFF2-40B4-BE49-F238E27FC236}">
                  <a16:creationId xmlns:a16="http://schemas.microsoft.com/office/drawing/2014/main" id="{2D67795C-58D7-56D2-7C98-72E4550480F6}"/>
                </a:ext>
              </a:extLst>
            </p:cNvPr>
            <p:cNvSpPr txBox="1"/>
            <p:nvPr/>
          </p:nvSpPr>
          <p:spPr>
            <a:xfrm>
              <a:off x="3339235" y="5459732"/>
              <a:ext cx="3130024" cy="369332"/>
            </a:xfrm>
            <a:prstGeom prst="rect">
              <a:avLst/>
            </a:prstGeom>
            <a:noFill/>
          </p:spPr>
          <p:txBody>
            <a:bodyPr wrap="none" rtlCol="0">
              <a:spAutoFit/>
            </a:bodyPr>
            <a:lstStyle/>
            <a:p>
              <a:r>
                <a:rPr lang="en-GB" b="1" u="sng" dirty="0"/>
                <a:t>It produces HTML like this:</a:t>
              </a:r>
            </a:p>
          </p:txBody>
        </p:sp>
      </p:grpSp>
    </p:spTree>
    <p:extLst>
      <p:ext uri="{BB962C8B-B14F-4D97-AF65-F5344CB8AC3E}">
        <p14:creationId xmlns:p14="http://schemas.microsoft.com/office/powerpoint/2010/main" val="3234928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Hints (</a:t>
            </a:r>
            <a:r>
              <a:rPr lang="en-GB" dirty="0" err="1"/>
              <a:t>Cont</a:t>
            </a:r>
            <a:r>
              <a:rPr lang="en-GB" dirty="0"/>
              <a:t>)</a:t>
            </a:r>
          </a:p>
        </p:txBody>
      </p:sp>
      <p:sp>
        <p:nvSpPr>
          <p:cNvPr id="3" name="Content Placeholder 2"/>
          <p:cNvSpPr>
            <a:spLocks noGrp="1"/>
          </p:cNvSpPr>
          <p:nvPr>
            <p:ph idx="1"/>
          </p:nvPr>
        </p:nvSpPr>
        <p:spPr>
          <a:xfrm>
            <a:off x="294305" y="771517"/>
            <a:ext cx="8649669" cy="1066760"/>
          </a:xfrm>
        </p:spPr>
        <p:txBody>
          <a:bodyPr/>
          <a:lstStyle/>
          <a:p>
            <a:r>
              <a:rPr lang="en-GB" dirty="0"/>
              <a:t>If the Id attribute of a control contains the primary key we can recover it using the </a:t>
            </a:r>
            <a:r>
              <a:rPr lang="en-GB" i="1" dirty="0"/>
              <a:t>split</a:t>
            </a:r>
            <a:r>
              <a:rPr lang="en-GB" dirty="0"/>
              <a:t> function</a:t>
            </a:r>
          </a:p>
          <a:p>
            <a:r>
              <a:rPr lang="en-GB" i="1" dirty="0" err="1"/>
              <a:t>e.target</a:t>
            </a:r>
            <a:r>
              <a:rPr lang="en-GB" dirty="0"/>
              <a:t> represents the element that registered for the event or the deepest (innermost) element where the event occurred.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3FCA60DF-4A6B-46D6-BFCF-EFA41277E925}"/>
              </a:ext>
            </a:extLst>
          </p:cNvPr>
          <p:cNvSpPr txBox="1"/>
          <p:nvPr/>
        </p:nvSpPr>
        <p:spPr>
          <a:xfrm>
            <a:off x="680553" y="2539641"/>
            <a:ext cx="7782894" cy="3477875"/>
          </a:xfrm>
          <a:prstGeom prst="rect">
            <a:avLst/>
          </a:prstGeom>
          <a:solidFill>
            <a:schemeClr val="accent2">
              <a:lumMod val="20000"/>
              <a:lumOff val="80000"/>
            </a:schemeClr>
          </a:solidFill>
        </p:spPr>
        <p:txBody>
          <a:bodyPr wrap="square" rtlCol="0">
            <a:spAutoFit/>
          </a:bodyPr>
          <a:lstStyle/>
          <a:p>
            <a:r>
              <a:rPr lang="en-GB" sz="2000" dirty="0"/>
              <a:t>$(function ()</a:t>
            </a:r>
          </a:p>
          <a:p>
            <a:r>
              <a:rPr lang="en-GB" sz="2000" dirty="0"/>
              <a:t>{</a:t>
            </a:r>
          </a:p>
          <a:p>
            <a:r>
              <a:rPr lang="en-GB" sz="2000" dirty="0"/>
              <a:t>    $.</a:t>
            </a:r>
            <a:r>
              <a:rPr lang="en-GB" sz="2000" dirty="0" err="1"/>
              <a:t>ajaxSetup</a:t>
            </a:r>
            <a:r>
              <a:rPr lang="en-GB" sz="2000" dirty="0"/>
              <a:t>({cache: false}); </a:t>
            </a:r>
          </a:p>
          <a:p>
            <a:r>
              <a:rPr lang="en-GB" sz="2000" dirty="0"/>
              <a:t>    $("#</a:t>
            </a:r>
            <a:r>
              <a:rPr lang="en-GB" sz="2000" dirty="0">
                <a:solidFill>
                  <a:srgbClr val="FF0000"/>
                </a:solidFill>
              </a:rPr>
              <a:t>delete-a1</a:t>
            </a:r>
            <a:r>
              <a:rPr lang="en-GB" sz="2000" dirty="0"/>
              <a:t>").click(</a:t>
            </a:r>
            <a:r>
              <a:rPr lang="en-GB" sz="2000" dirty="0" err="1">
                <a:solidFill>
                  <a:srgbClr val="00B0F0"/>
                </a:solidFill>
              </a:rPr>
              <a:t>DeleteStudentClick</a:t>
            </a:r>
            <a:r>
              <a:rPr lang="en-GB" sz="2000" dirty="0"/>
              <a:t>);</a:t>
            </a:r>
          </a:p>
          <a:p>
            <a:r>
              <a:rPr lang="en-GB" sz="2000" dirty="0"/>
              <a:t>});</a:t>
            </a:r>
          </a:p>
          <a:p>
            <a:endParaRPr lang="en-GB" sz="2000" dirty="0"/>
          </a:p>
          <a:p>
            <a:r>
              <a:rPr lang="en-GB" sz="2000" dirty="0"/>
              <a:t>function </a:t>
            </a:r>
            <a:r>
              <a:rPr lang="en-GB" sz="2000" dirty="0" err="1">
                <a:solidFill>
                  <a:srgbClr val="00B0F0"/>
                </a:solidFill>
              </a:rPr>
              <a:t>DeleteStudentClick</a:t>
            </a:r>
            <a:r>
              <a:rPr lang="en-GB" sz="2000" dirty="0"/>
              <a:t>(e)</a:t>
            </a:r>
          </a:p>
          <a:p>
            <a:r>
              <a:rPr lang="en-GB" sz="2000" dirty="0"/>
              <a:t>{</a:t>
            </a:r>
          </a:p>
          <a:p>
            <a:r>
              <a:rPr lang="en-GB" sz="2000" dirty="0"/>
              <a:t>    </a:t>
            </a:r>
            <a:r>
              <a:rPr lang="en-GB" sz="2000" dirty="0">
                <a:solidFill>
                  <a:srgbClr val="FF0000"/>
                </a:solidFill>
              </a:rPr>
              <a:t>let id = </a:t>
            </a:r>
            <a:r>
              <a:rPr lang="en-GB" sz="2000" dirty="0" err="1">
                <a:solidFill>
                  <a:srgbClr val="FF0000"/>
                </a:solidFill>
              </a:rPr>
              <a:t>e.target.id.split</a:t>
            </a:r>
            <a:r>
              <a:rPr lang="en-GB" sz="2000" dirty="0">
                <a:solidFill>
                  <a:srgbClr val="FF0000"/>
                </a:solidFill>
              </a:rPr>
              <a:t>('delete-a')[1];</a:t>
            </a:r>
          </a:p>
          <a:p>
            <a:r>
              <a:rPr lang="en-GB" sz="2000" dirty="0"/>
              <a:t>    console.log(`Deleting student with primary key ${id}`);</a:t>
            </a:r>
          </a:p>
          <a:p>
            <a:r>
              <a:rPr lang="en-GB" sz="2000" dirty="0"/>
              <a:t>}</a:t>
            </a:r>
          </a:p>
        </p:txBody>
      </p:sp>
      <p:sp>
        <p:nvSpPr>
          <p:cNvPr id="8" name="TextBox 7">
            <a:extLst>
              <a:ext uri="{FF2B5EF4-FFF2-40B4-BE49-F238E27FC236}">
                <a16:creationId xmlns:a16="http://schemas.microsoft.com/office/drawing/2014/main" id="{44816FAE-5CB7-4520-9259-6CE8DD7C3962}"/>
              </a:ext>
            </a:extLst>
          </p:cNvPr>
          <p:cNvSpPr txBox="1"/>
          <p:nvPr/>
        </p:nvSpPr>
        <p:spPr>
          <a:xfrm>
            <a:off x="591056" y="2170309"/>
            <a:ext cx="1146468" cy="369332"/>
          </a:xfrm>
          <a:prstGeom prst="rect">
            <a:avLst/>
          </a:prstGeom>
          <a:noFill/>
        </p:spPr>
        <p:txBody>
          <a:bodyPr wrap="none" rtlCol="0">
            <a:spAutoFit/>
          </a:bodyPr>
          <a:lstStyle/>
          <a:p>
            <a:r>
              <a:rPr lang="en-GB" dirty="0"/>
              <a:t>Example:</a:t>
            </a:r>
          </a:p>
        </p:txBody>
      </p:sp>
      <p:sp>
        <p:nvSpPr>
          <p:cNvPr id="13" name="TextBox 12">
            <a:extLst>
              <a:ext uri="{FF2B5EF4-FFF2-40B4-BE49-F238E27FC236}">
                <a16:creationId xmlns:a16="http://schemas.microsoft.com/office/drawing/2014/main" id="{E74C30F6-CD75-4C1C-A9A4-AAA7F4A8EEBB}"/>
              </a:ext>
            </a:extLst>
          </p:cNvPr>
          <p:cNvSpPr txBox="1"/>
          <p:nvPr/>
        </p:nvSpPr>
        <p:spPr>
          <a:xfrm>
            <a:off x="680553" y="6017516"/>
            <a:ext cx="7694478" cy="738664"/>
          </a:xfrm>
          <a:prstGeom prst="rect">
            <a:avLst/>
          </a:prstGeom>
          <a:noFill/>
        </p:spPr>
        <p:txBody>
          <a:bodyPr wrap="square" rtlCol="0">
            <a:spAutoFit/>
          </a:bodyPr>
          <a:lstStyle/>
          <a:p>
            <a:r>
              <a:rPr lang="en-GB" sz="1400" dirty="0"/>
              <a:t>Note: In the </a:t>
            </a:r>
            <a:r>
              <a:rPr lang="en-GB" sz="1400" dirty="0" err="1"/>
              <a:t>callback</a:t>
            </a:r>
            <a:r>
              <a:rPr lang="en-GB" sz="1400" dirty="0"/>
              <a:t> the </a:t>
            </a:r>
            <a:r>
              <a:rPr lang="en-GB" sz="1400" i="1" dirty="0"/>
              <a:t>this</a:t>
            </a:r>
            <a:r>
              <a:rPr lang="en-GB" sz="1400" dirty="0"/>
              <a:t> keyword is a reference to the element where the event is being delivered, which may not be equal to </a:t>
            </a:r>
            <a:r>
              <a:rPr lang="en-GB" sz="1400" i="1" dirty="0" err="1"/>
              <a:t>event.target</a:t>
            </a:r>
            <a:r>
              <a:rPr lang="en-GB" sz="1400" i="1" dirty="0"/>
              <a:t> </a:t>
            </a:r>
            <a:r>
              <a:rPr lang="en-GB" sz="1400" dirty="0"/>
              <a:t>if the event has bubbled from a descendant element (see event propagation)</a:t>
            </a:r>
          </a:p>
        </p:txBody>
      </p:sp>
      <p:sp>
        <p:nvSpPr>
          <p:cNvPr id="5" name="TextBox 4">
            <a:extLst>
              <a:ext uri="{FF2B5EF4-FFF2-40B4-BE49-F238E27FC236}">
                <a16:creationId xmlns:a16="http://schemas.microsoft.com/office/drawing/2014/main" id="{461F1CBD-6DC9-4B71-9D82-CB0C3BCEF0F4}"/>
              </a:ext>
            </a:extLst>
          </p:cNvPr>
          <p:cNvSpPr txBox="1"/>
          <p:nvPr/>
        </p:nvSpPr>
        <p:spPr>
          <a:xfrm>
            <a:off x="4914774" y="3782454"/>
            <a:ext cx="3460257" cy="1200329"/>
          </a:xfrm>
          <a:prstGeom prst="rect">
            <a:avLst/>
          </a:prstGeom>
          <a:noFill/>
          <a:ln>
            <a:solidFill>
              <a:schemeClr val="tx1"/>
            </a:solidFill>
          </a:ln>
        </p:spPr>
        <p:txBody>
          <a:bodyPr wrap="square" rtlCol="0">
            <a:spAutoFit/>
          </a:bodyPr>
          <a:lstStyle/>
          <a:p>
            <a:r>
              <a:rPr lang="en-GB" dirty="0"/>
              <a:t>Obviously, we need would need to do this for each item in the list. Not good </a:t>
            </a:r>
            <a:r>
              <a:rPr lang="en-GB" dirty="0">
                <a:sym typeface="Wingdings" panose="05000000000000000000" pitchFamily="2" charset="2"/>
              </a:rPr>
              <a:t></a:t>
            </a:r>
          </a:p>
          <a:p>
            <a:r>
              <a:rPr lang="en-GB" dirty="0">
                <a:sym typeface="Wingdings" panose="05000000000000000000" pitchFamily="2" charset="2"/>
              </a:rPr>
              <a:t>Use event propagation instead</a:t>
            </a:r>
            <a:endParaRPr lang="en-GB" dirty="0"/>
          </a:p>
        </p:txBody>
      </p:sp>
      <p:cxnSp>
        <p:nvCxnSpPr>
          <p:cNvPr id="9" name="Straight Arrow Connector 8">
            <a:extLst>
              <a:ext uri="{FF2B5EF4-FFF2-40B4-BE49-F238E27FC236}">
                <a16:creationId xmlns:a16="http://schemas.microsoft.com/office/drawing/2014/main" id="{879C39DA-1E7F-4400-82E5-08D87C73F4A2}"/>
              </a:ext>
            </a:extLst>
          </p:cNvPr>
          <p:cNvCxnSpPr>
            <a:cxnSpLocks/>
            <a:stCxn id="5" idx="1"/>
          </p:cNvCxnSpPr>
          <p:nvPr/>
        </p:nvCxnSpPr>
        <p:spPr bwMode="auto">
          <a:xfrm flipH="1" flipV="1">
            <a:off x="2861646" y="3855439"/>
            <a:ext cx="2053128" cy="5271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206142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Hints (</a:t>
            </a:r>
            <a:r>
              <a:rPr lang="en-GB" dirty="0" err="1"/>
              <a:t>Cont</a:t>
            </a:r>
            <a:r>
              <a:rPr lang="en-GB" dirty="0"/>
              <a:t>)</a:t>
            </a:r>
          </a:p>
        </p:txBody>
      </p:sp>
      <p:sp>
        <p:nvSpPr>
          <p:cNvPr id="3" name="Content Placeholder 2"/>
          <p:cNvSpPr>
            <a:spLocks noGrp="1"/>
          </p:cNvSpPr>
          <p:nvPr>
            <p:ph idx="1"/>
          </p:nvPr>
        </p:nvSpPr>
        <p:spPr>
          <a:xfrm>
            <a:off x="257174" y="851138"/>
            <a:ext cx="8630983" cy="1645695"/>
          </a:xfrm>
        </p:spPr>
        <p:txBody>
          <a:bodyPr/>
          <a:lstStyle/>
          <a:p>
            <a:r>
              <a:rPr lang="en-GB" dirty="0"/>
              <a:t>An alternative technique is to add a “data” attribute to the HTML links/buttons to store the primary key</a:t>
            </a:r>
          </a:p>
          <a:p>
            <a:r>
              <a:rPr lang="en-GB" dirty="0"/>
              <a:t>HTML5: Any attribute on any element whose attribute name starts with </a:t>
            </a:r>
            <a:r>
              <a:rPr lang="en-GB" i="1" dirty="0"/>
              <a:t>data-</a:t>
            </a:r>
            <a:r>
              <a:rPr lang="en-GB" dirty="0"/>
              <a:t> is a data attribute.</a:t>
            </a:r>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450999" y="2557238"/>
            <a:ext cx="7152301" cy="2554545"/>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&lt;</a:t>
            </a:r>
            <a:r>
              <a:rPr lang="en-GB" sz="2000" dirty="0" err="1"/>
              <a:t>ul</a:t>
            </a:r>
            <a:r>
              <a:rPr lang="en-GB" sz="2000" dirty="0"/>
              <a:t> id="students-</a:t>
            </a:r>
            <a:r>
              <a:rPr lang="en-GB" sz="2000" dirty="0" err="1"/>
              <a:t>ul</a:t>
            </a:r>
            <a:r>
              <a:rPr lang="en-GB" sz="2000" dirty="0"/>
              <a:t>"&gt;</a:t>
            </a:r>
          </a:p>
          <a:p>
            <a:r>
              <a:rPr lang="en-GB" sz="2000" dirty="0"/>
              <a:t>  &lt;% </a:t>
            </a:r>
            <a:r>
              <a:rPr lang="en-GB" sz="2000" dirty="0" err="1">
                <a:solidFill>
                  <a:srgbClr val="0070C0"/>
                </a:solidFill>
              </a:rPr>
              <a:t>students.forEach</a:t>
            </a:r>
            <a:r>
              <a:rPr lang="en-GB" sz="2000" dirty="0">
                <a:solidFill>
                  <a:srgbClr val="0070C0"/>
                </a:solidFill>
              </a:rPr>
              <a:t>( (student) =&gt; </a:t>
            </a:r>
            <a:r>
              <a:rPr lang="en-GB" sz="2000" dirty="0"/>
              <a:t>{ %&gt;</a:t>
            </a:r>
          </a:p>
          <a:p>
            <a:r>
              <a:rPr lang="en-GB" sz="2000" dirty="0"/>
              <a:t>  &lt;li&gt;</a:t>
            </a:r>
          </a:p>
          <a:p>
            <a:r>
              <a:rPr lang="en-GB" sz="2000" dirty="0"/>
              <a:t>        &lt;%= </a:t>
            </a:r>
            <a:r>
              <a:rPr lang="en-GB" sz="2000" dirty="0" err="1"/>
              <a:t>student.Name</a:t>
            </a:r>
            <a:r>
              <a:rPr lang="en-GB" sz="2000" dirty="0"/>
              <a:t> %&gt;&amp;</a:t>
            </a:r>
            <a:r>
              <a:rPr lang="en-GB" sz="2000" dirty="0" err="1"/>
              <a:t>nbsp</a:t>
            </a:r>
            <a:r>
              <a:rPr lang="en-GB" sz="2000" dirty="0"/>
              <a:t>;</a:t>
            </a:r>
          </a:p>
          <a:p>
            <a:r>
              <a:rPr lang="en-GB" sz="2000" dirty="0"/>
              <a:t>        &lt;a </a:t>
            </a:r>
            <a:r>
              <a:rPr lang="en-GB" sz="2000" dirty="0" err="1"/>
              <a:t>href</a:t>
            </a:r>
            <a:r>
              <a:rPr lang="en-GB" sz="2000" dirty="0"/>
              <a:t>="" </a:t>
            </a:r>
            <a:r>
              <a:rPr lang="en-GB" sz="2000" b="1" dirty="0"/>
              <a:t>data-id=</a:t>
            </a:r>
            <a:r>
              <a:rPr lang="en-GB" sz="2000" dirty="0"/>
              <a:t>"&lt;%= </a:t>
            </a:r>
            <a:r>
              <a:rPr lang="en-GB" sz="2000" dirty="0" err="1"/>
              <a:t>student.Id</a:t>
            </a:r>
            <a:r>
              <a:rPr lang="en-GB" sz="2000" dirty="0"/>
              <a:t> %&gt;"&gt;Delete&lt;/a&gt;</a:t>
            </a:r>
          </a:p>
          <a:p>
            <a:r>
              <a:rPr lang="en-GB" sz="2000" dirty="0"/>
              <a:t>  &lt;/li&gt;</a:t>
            </a:r>
          </a:p>
          <a:p>
            <a:r>
              <a:rPr lang="en-GB" sz="2000" dirty="0"/>
              <a:t>  &lt;% </a:t>
            </a:r>
            <a:r>
              <a:rPr lang="en-GB" sz="2000" dirty="0">
                <a:solidFill>
                  <a:srgbClr val="0070C0"/>
                </a:solidFill>
              </a:rPr>
              <a:t>});</a:t>
            </a:r>
            <a:r>
              <a:rPr lang="en-GB" sz="2000" dirty="0"/>
              <a:t> %&gt;</a:t>
            </a:r>
          </a:p>
          <a:p>
            <a:r>
              <a:rPr lang="en-GB" sz="2000" dirty="0"/>
              <a:t>&lt;/ul&gt;</a:t>
            </a:r>
          </a:p>
        </p:txBody>
      </p:sp>
      <p:sp>
        <p:nvSpPr>
          <p:cNvPr id="14" name="TextBox 13">
            <a:extLst>
              <a:ext uri="{FF2B5EF4-FFF2-40B4-BE49-F238E27FC236}">
                <a16:creationId xmlns:a16="http://schemas.microsoft.com/office/drawing/2014/main" id="{538B7147-7D3F-414B-8FE5-74092D54E874}"/>
              </a:ext>
            </a:extLst>
          </p:cNvPr>
          <p:cNvSpPr txBox="1"/>
          <p:nvPr/>
        </p:nvSpPr>
        <p:spPr>
          <a:xfrm>
            <a:off x="345779" y="2223683"/>
            <a:ext cx="1146468" cy="369332"/>
          </a:xfrm>
          <a:prstGeom prst="rect">
            <a:avLst/>
          </a:prstGeom>
          <a:noFill/>
        </p:spPr>
        <p:txBody>
          <a:bodyPr wrap="none" rtlCol="0">
            <a:spAutoFit/>
          </a:bodyPr>
          <a:lstStyle/>
          <a:p>
            <a:r>
              <a:rPr lang="en-GB" dirty="0"/>
              <a:t>Example:</a:t>
            </a:r>
          </a:p>
        </p:txBody>
      </p:sp>
      <p:sp>
        <p:nvSpPr>
          <p:cNvPr id="7" name="TextBox 6">
            <a:extLst>
              <a:ext uri="{FF2B5EF4-FFF2-40B4-BE49-F238E27FC236}">
                <a16:creationId xmlns:a16="http://schemas.microsoft.com/office/drawing/2014/main" id="{39822472-85AA-4571-B2CA-B3C517850ECB}"/>
              </a:ext>
            </a:extLst>
          </p:cNvPr>
          <p:cNvSpPr txBox="1"/>
          <p:nvPr/>
        </p:nvSpPr>
        <p:spPr>
          <a:xfrm>
            <a:off x="2254283" y="5181029"/>
            <a:ext cx="6735712" cy="1631216"/>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function </a:t>
            </a:r>
            <a:r>
              <a:rPr lang="en-GB" sz="2000" dirty="0" err="1">
                <a:solidFill>
                  <a:srgbClr val="00B0F0"/>
                </a:solidFill>
              </a:rPr>
              <a:t>DeleteStudentClick</a:t>
            </a:r>
            <a:r>
              <a:rPr lang="en-GB" sz="2000" dirty="0"/>
              <a:t>(e)</a:t>
            </a:r>
          </a:p>
          <a:p>
            <a:r>
              <a:rPr lang="en-GB" sz="2000" dirty="0"/>
              <a:t>{</a:t>
            </a:r>
          </a:p>
          <a:p>
            <a:r>
              <a:rPr lang="en-GB" sz="2000" dirty="0"/>
              <a:t>    </a:t>
            </a:r>
            <a:r>
              <a:rPr lang="en-GB" sz="2000" dirty="0">
                <a:solidFill>
                  <a:srgbClr val="FF0000"/>
                </a:solidFill>
              </a:rPr>
              <a:t>let id = </a:t>
            </a:r>
            <a:r>
              <a:rPr lang="en-GB" sz="2000" dirty="0" err="1">
                <a:solidFill>
                  <a:srgbClr val="FF0000"/>
                </a:solidFill>
              </a:rPr>
              <a:t>e.target.attr</a:t>
            </a:r>
            <a:r>
              <a:rPr lang="en-GB" sz="2000" dirty="0">
                <a:solidFill>
                  <a:srgbClr val="FF0000"/>
                </a:solidFill>
              </a:rPr>
              <a:t>(‘</a:t>
            </a:r>
            <a:r>
              <a:rPr lang="en-GB" sz="2000" b="1" dirty="0">
                <a:solidFill>
                  <a:srgbClr val="FF0000"/>
                </a:solidFill>
              </a:rPr>
              <a:t>data-id</a:t>
            </a:r>
            <a:r>
              <a:rPr lang="en-GB" sz="2000" dirty="0">
                <a:solidFill>
                  <a:srgbClr val="FF0000"/>
                </a:solidFill>
              </a:rPr>
              <a:t>’);</a:t>
            </a:r>
          </a:p>
          <a:p>
            <a:r>
              <a:rPr lang="en-GB" sz="2000" dirty="0"/>
              <a:t>    console.log(`Deleting student with primary key ${id}`);</a:t>
            </a:r>
          </a:p>
          <a:p>
            <a:r>
              <a:rPr lang="en-GB" sz="2000" dirty="0"/>
              <a:t>}</a:t>
            </a:r>
          </a:p>
        </p:txBody>
      </p:sp>
    </p:spTree>
    <p:extLst>
      <p:ext uri="{BB962C8B-B14F-4D97-AF65-F5344CB8AC3E}">
        <p14:creationId xmlns:p14="http://schemas.microsoft.com/office/powerpoint/2010/main" val="37485740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Hints (</a:t>
            </a:r>
            <a:r>
              <a:rPr lang="en-GB" dirty="0" err="1"/>
              <a:t>Cont</a:t>
            </a:r>
            <a:r>
              <a:rPr lang="en-GB" dirty="0"/>
              <a:t>)</a:t>
            </a:r>
          </a:p>
        </p:txBody>
      </p:sp>
      <p:sp>
        <p:nvSpPr>
          <p:cNvPr id="3" name="Content Placeholder 2"/>
          <p:cNvSpPr>
            <a:spLocks noGrp="1"/>
          </p:cNvSpPr>
          <p:nvPr>
            <p:ph idx="1"/>
          </p:nvPr>
        </p:nvSpPr>
        <p:spPr>
          <a:xfrm>
            <a:off x="142135" y="829118"/>
            <a:ext cx="8734735" cy="1705617"/>
          </a:xfrm>
        </p:spPr>
        <p:txBody>
          <a:bodyPr/>
          <a:lstStyle/>
          <a:p>
            <a:r>
              <a:rPr lang="en-GB" dirty="0"/>
              <a:t>Identifying individual HTML controls in a dynamically created list is difficult since the id is also dynamically created</a:t>
            </a:r>
          </a:p>
          <a:p>
            <a:r>
              <a:rPr lang="en-GB" dirty="0"/>
              <a:t>An old school solution is to add a “fake” </a:t>
            </a:r>
            <a:r>
              <a:rPr lang="en-GB" dirty="0" err="1"/>
              <a:t>css</a:t>
            </a:r>
            <a:r>
              <a:rPr lang="en-GB" dirty="0"/>
              <a:t> class name to the tags then we can add the same </a:t>
            </a:r>
            <a:r>
              <a:rPr lang="en-GB" dirty="0" err="1"/>
              <a:t>callback</a:t>
            </a:r>
            <a:r>
              <a:rPr lang="en-GB" dirty="0"/>
              <a:t> to them all in one line using jQuery e.g.</a:t>
            </a:r>
            <a:br>
              <a:rPr lang="en-GB" dirty="0"/>
            </a:br>
            <a:r>
              <a:rPr lang="en-GB" i="1" dirty="0"/>
              <a:t>$("#students-ul  </a:t>
            </a:r>
            <a:r>
              <a:rPr lang="en-GB" b="1" i="1" dirty="0">
                <a:solidFill>
                  <a:srgbClr val="FF0000"/>
                </a:solidFill>
              </a:rPr>
              <a:t>.</a:t>
            </a:r>
            <a:r>
              <a:rPr lang="en-GB" i="1" dirty="0">
                <a:solidFill>
                  <a:srgbClr val="FF0000"/>
                </a:solidFill>
              </a:rPr>
              <a:t>delete-tag</a:t>
            </a:r>
            <a:r>
              <a:rPr lang="en-GB" i="1" dirty="0"/>
              <a:t>").click(</a:t>
            </a:r>
            <a:r>
              <a:rPr lang="en-GB" i="1" dirty="0" err="1"/>
              <a:t>DeleteStudentClick</a:t>
            </a:r>
            <a:r>
              <a:rPr lang="en-GB" i="1" dirty="0"/>
              <a: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8" name="TextBox 7">
            <a:extLst>
              <a:ext uri="{FF2B5EF4-FFF2-40B4-BE49-F238E27FC236}">
                <a16:creationId xmlns:a16="http://schemas.microsoft.com/office/drawing/2014/main" id="{49117A43-6CE4-4FAD-8B5E-B297EB0A5C59}"/>
              </a:ext>
            </a:extLst>
          </p:cNvPr>
          <p:cNvSpPr txBox="1"/>
          <p:nvPr/>
        </p:nvSpPr>
        <p:spPr>
          <a:xfrm>
            <a:off x="79375" y="2613913"/>
            <a:ext cx="7989139" cy="2862322"/>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&lt;</a:t>
            </a:r>
            <a:r>
              <a:rPr lang="en-GB" sz="2000" dirty="0" err="1"/>
              <a:t>ul</a:t>
            </a:r>
            <a:r>
              <a:rPr lang="en-GB" sz="2000" dirty="0"/>
              <a:t> id="students-</a:t>
            </a:r>
            <a:r>
              <a:rPr lang="en-GB" sz="2000" dirty="0" err="1"/>
              <a:t>ul</a:t>
            </a:r>
            <a:r>
              <a:rPr lang="en-GB" sz="2000" dirty="0"/>
              <a:t>"&gt;</a:t>
            </a:r>
          </a:p>
          <a:p>
            <a:r>
              <a:rPr lang="en-GB" sz="2000" dirty="0"/>
              <a:t>  &lt;% </a:t>
            </a:r>
            <a:r>
              <a:rPr lang="en-GB" sz="2000" dirty="0" err="1">
                <a:solidFill>
                  <a:srgbClr val="0070C0"/>
                </a:solidFill>
              </a:rPr>
              <a:t>students.forEach</a:t>
            </a:r>
            <a:r>
              <a:rPr lang="en-GB" sz="2000" dirty="0">
                <a:solidFill>
                  <a:srgbClr val="0070C0"/>
                </a:solidFill>
              </a:rPr>
              <a:t>( (student) =&gt; </a:t>
            </a:r>
            <a:r>
              <a:rPr lang="en-GB" sz="2000" dirty="0"/>
              <a:t>{ %&gt;</a:t>
            </a:r>
          </a:p>
          <a:p>
            <a:r>
              <a:rPr lang="en-GB" sz="2000" dirty="0"/>
              <a:t>  &lt;li&gt;</a:t>
            </a:r>
          </a:p>
          <a:p>
            <a:r>
              <a:rPr lang="en-GB" sz="2000" dirty="0"/>
              <a:t>        &lt;%= </a:t>
            </a:r>
            <a:r>
              <a:rPr lang="en-GB" sz="2000" dirty="0" err="1"/>
              <a:t>student.Name</a:t>
            </a:r>
            <a:r>
              <a:rPr lang="en-GB" sz="2000" dirty="0"/>
              <a:t> %&gt;&amp;</a:t>
            </a:r>
            <a:r>
              <a:rPr lang="en-GB" sz="2000" dirty="0" err="1"/>
              <a:t>nbsp</a:t>
            </a:r>
            <a:r>
              <a:rPr lang="en-GB" sz="2000" dirty="0"/>
              <a:t>;</a:t>
            </a:r>
          </a:p>
          <a:p>
            <a:r>
              <a:rPr lang="en-GB" sz="2000" dirty="0"/>
              <a:t>        &lt;a </a:t>
            </a:r>
            <a:r>
              <a:rPr lang="en-GB" sz="2000" dirty="0" err="1"/>
              <a:t>href</a:t>
            </a:r>
            <a:r>
              <a:rPr lang="en-GB" sz="2000" dirty="0"/>
              <a:t>="" id="delete-a&lt;%= </a:t>
            </a:r>
            <a:r>
              <a:rPr lang="en-GB" sz="2000" dirty="0" err="1"/>
              <a:t>student.Id</a:t>
            </a:r>
            <a:r>
              <a:rPr lang="en-GB" sz="2000" dirty="0"/>
              <a:t> %&gt;" </a:t>
            </a:r>
            <a:r>
              <a:rPr lang="en-GB" sz="2000" b="1" dirty="0"/>
              <a:t>class</a:t>
            </a:r>
            <a:r>
              <a:rPr lang="en-GB" sz="2000" dirty="0"/>
              <a:t>=“</a:t>
            </a:r>
            <a:r>
              <a:rPr lang="en-GB" sz="2000" dirty="0">
                <a:solidFill>
                  <a:srgbClr val="FF0000"/>
                </a:solidFill>
              </a:rPr>
              <a:t>delete-tag</a:t>
            </a:r>
            <a:r>
              <a:rPr lang="en-GB" sz="2000" dirty="0"/>
              <a:t>"&gt; </a:t>
            </a:r>
          </a:p>
          <a:p>
            <a:r>
              <a:rPr lang="en-GB" sz="2000" dirty="0"/>
              <a:t>        Delete&lt;/a&gt;</a:t>
            </a:r>
          </a:p>
          <a:p>
            <a:r>
              <a:rPr lang="en-GB" sz="2000" dirty="0"/>
              <a:t>  &lt;/li&gt;</a:t>
            </a:r>
          </a:p>
          <a:p>
            <a:r>
              <a:rPr lang="en-GB" sz="2000" dirty="0"/>
              <a:t>  &lt;% </a:t>
            </a:r>
            <a:r>
              <a:rPr lang="en-GB" sz="2000" dirty="0">
                <a:solidFill>
                  <a:srgbClr val="0070C0"/>
                </a:solidFill>
              </a:rPr>
              <a:t>});</a:t>
            </a:r>
            <a:r>
              <a:rPr lang="en-GB" sz="2000" dirty="0"/>
              <a:t> %&gt;</a:t>
            </a:r>
          </a:p>
          <a:p>
            <a:r>
              <a:rPr lang="en-GB" sz="2000" dirty="0"/>
              <a:t>&lt;/ul&gt;</a:t>
            </a:r>
          </a:p>
        </p:txBody>
      </p:sp>
      <p:sp>
        <p:nvSpPr>
          <p:cNvPr id="6" name="TextBox 5">
            <a:extLst>
              <a:ext uri="{FF2B5EF4-FFF2-40B4-BE49-F238E27FC236}">
                <a16:creationId xmlns:a16="http://schemas.microsoft.com/office/drawing/2014/main" id="{48697019-D53F-44B4-A1B1-ABCC041A977E}"/>
              </a:ext>
            </a:extLst>
          </p:cNvPr>
          <p:cNvSpPr txBox="1"/>
          <p:nvPr/>
        </p:nvSpPr>
        <p:spPr>
          <a:xfrm>
            <a:off x="2343465" y="5127992"/>
            <a:ext cx="6721160" cy="1631216"/>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function </a:t>
            </a:r>
            <a:r>
              <a:rPr lang="en-GB" sz="2000" dirty="0" err="1">
                <a:solidFill>
                  <a:srgbClr val="00B0F0"/>
                </a:solidFill>
              </a:rPr>
              <a:t>DeleteStudentClick</a:t>
            </a:r>
            <a:r>
              <a:rPr lang="en-GB" sz="2000" dirty="0"/>
              <a:t>(e)</a:t>
            </a:r>
          </a:p>
          <a:p>
            <a:r>
              <a:rPr lang="en-GB" sz="2000" dirty="0"/>
              <a:t>{</a:t>
            </a:r>
          </a:p>
          <a:p>
            <a:r>
              <a:rPr lang="en-GB" sz="2000" dirty="0"/>
              <a:t>    let id = $(</a:t>
            </a:r>
            <a:r>
              <a:rPr lang="en-GB" sz="2000" b="1" dirty="0">
                <a:solidFill>
                  <a:srgbClr val="FF0000"/>
                </a:solidFill>
              </a:rPr>
              <a:t>this</a:t>
            </a:r>
            <a:r>
              <a:rPr lang="en-GB" sz="2000" dirty="0"/>
              <a:t>).</a:t>
            </a:r>
            <a:r>
              <a:rPr lang="en-GB" sz="2000" dirty="0" err="1"/>
              <a:t>attr</a:t>
            </a:r>
            <a:r>
              <a:rPr lang="en-GB" sz="2000" dirty="0"/>
              <a:t>('</a:t>
            </a:r>
            <a:r>
              <a:rPr lang="en-GB" sz="2000" b="1" dirty="0">
                <a:solidFill>
                  <a:srgbClr val="FF0000"/>
                </a:solidFill>
              </a:rPr>
              <a:t>id</a:t>
            </a:r>
            <a:r>
              <a:rPr lang="en-GB" sz="2000" dirty="0"/>
              <a:t>').split('delete-a')[1];</a:t>
            </a:r>
          </a:p>
          <a:p>
            <a:r>
              <a:rPr lang="en-GB" sz="2000" dirty="0"/>
              <a:t>    console.log(`Deleting student with primary key ${id}`);</a:t>
            </a:r>
          </a:p>
          <a:p>
            <a:r>
              <a:rPr lang="en-GB" sz="2000" dirty="0"/>
              <a:t>}</a:t>
            </a:r>
          </a:p>
        </p:txBody>
      </p:sp>
      <p:sp>
        <p:nvSpPr>
          <p:cNvPr id="5" name="TextBox 4">
            <a:extLst>
              <a:ext uri="{FF2B5EF4-FFF2-40B4-BE49-F238E27FC236}">
                <a16:creationId xmlns:a16="http://schemas.microsoft.com/office/drawing/2014/main" id="{C6E63E59-11AD-9E5A-17A9-3EC726923C48}"/>
              </a:ext>
            </a:extLst>
          </p:cNvPr>
          <p:cNvSpPr txBox="1"/>
          <p:nvPr/>
        </p:nvSpPr>
        <p:spPr>
          <a:xfrm>
            <a:off x="5313145" y="2712298"/>
            <a:ext cx="2719137" cy="646331"/>
          </a:xfrm>
          <a:prstGeom prst="rect">
            <a:avLst/>
          </a:prstGeom>
          <a:noFill/>
        </p:spPr>
        <p:txBody>
          <a:bodyPr wrap="square" rtlCol="0">
            <a:spAutoFit/>
          </a:bodyPr>
          <a:lstStyle/>
          <a:p>
            <a:r>
              <a:rPr lang="en-GB" i="1" dirty="0"/>
              <a:t>But event propagation is still the best approach</a:t>
            </a:r>
          </a:p>
        </p:txBody>
      </p:sp>
    </p:spTree>
    <p:extLst>
      <p:ext uri="{BB962C8B-B14F-4D97-AF65-F5344CB8AC3E}">
        <p14:creationId xmlns:p14="http://schemas.microsoft.com/office/powerpoint/2010/main" val="3359966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BA35-B3CC-4120-978E-FA6D39E15056}"/>
              </a:ext>
            </a:extLst>
          </p:cNvPr>
          <p:cNvSpPr>
            <a:spLocks noGrp="1"/>
          </p:cNvSpPr>
          <p:nvPr>
            <p:ph type="title"/>
          </p:nvPr>
        </p:nvSpPr>
        <p:spPr/>
        <p:txBody>
          <a:bodyPr/>
          <a:lstStyle/>
          <a:p>
            <a:r>
              <a:rPr lang="en-GB" dirty="0"/>
              <a:t>Event </a:t>
            </a:r>
            <a:r>
              <a:rPr lang="en-GB" dirty="0" err="1"/>
              <a:t>Propogation</a:t>
            </a:r>
            <a:endParaRPr lang="en-GB" dirty="0"/>
          </a:p>
        </p:txBody>
      </p:sp>
      <p:sp>
        <p:nvSpPr>
          <p:cNvPr id="3" name="Content Placeholder 2">
            <a:extLst>
              <a:ext uri="{FF2B5EF4-FFF2-40B4-BE49-F238E27FC236}">
                <a16:creationId xmlns:a16="http://schemas.microsoft.com/office/drawing/2014/main" id="{D70183E5-EEFB-49DA-B45B-5A298D75C52E}"/>
              </a:ext>
            </a:extLst>
          </p:cNvPr>
          <p:cNvSpPr>
            <a:spLocks noGrp="1"/>
          </p:cNvSpPr>
          <p:nvPr>
            <p:ph idx="1"/>
          </p:nvPr>
        </p:nvSpPr>
        <p:spPr/>
        <p:txBody>
          <a:bodyPr/>
          <a:lstStyle/>
          <a:p>
            <a:r>
              <a:rPr lang="en-GB" dirty="0"/>
              <a:t>Any time one of our anchor tags is clicked, a </a:t>
            </a:r>
            <a:r>
              <a:rPr lang="en-GB" i="1" dirty="0"/>
              <a:t>click</a:t>
            </a:r>
            <a:r>
              <a:rPr lang="en-GB" dirty="0"/>
              <a:t> event is fired for that anchor, and then bubbles up the DOM tree, triggering each of its parent click event handlers</a:t>
            </a:r>
          </a:p>
          <a:p>
            <a:r>
              <a:rPr lang="en-GB" dirty="0"/>
              <a:t>This means that anytime you click one of our bound anchor tags, you are effectively clicking the entire document body! </a:t>
            </a:r>
          </a:p>
          <a:p>
            <a:r>
              <a:rPr lang="en-GB" dirty="0"/>
              <a:t>This is called </a:t>
            </a:r>
            <a:r>
              <a:rPr lang="en-GB" i="1" dirty="0"/>
              <a:t>event bubbling</a:t>
            </a:r>
            <a:r>
              <a:rPr lang="en-GB" dirty="0"/>
              <a:t> or </a:t>
            </a:r>
            <a:r>
              <a:rPr lang="en-GB" i="1" dirty="0"/>
              <a:t>event propagation</a:t>
            </a:r>
            <a:r>
              <a:rPr lang="en-GB" dirty="0"/>
              <a:t>.</a:t>
            </a:r>
          </a:p>
        </p:txBody>
      </p:sp>
      <p:sp>
        <p:nvSpPr>
          <p:cNvPr id="4" name="Footer Placeholder 3">
            <a:extLst>
              <a:ext uri="{FF2B5EF4-FFF2-40B4-BE49-F238E27FC236}">
                <a16:creationId xmlns:a16="http://schemas.microsoft.com/office/drawing/2014/main" id="{D4921D7D-249B-488F-A490-CC5B88C18C5F}"/>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14765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Hints (</a:t>
            </a:r>
            <a:r>
              <a:rPr lang="en-GB" dirty="0" err="1"/>
              <a:t>Cont</a:t>
            </a:r>
            <a:r>
              <a:rPr lang="en-GB" dirty="0"/>
              <a:t>)</a:t>
            </a:r>
          </a:p>
        </p:txBody>
      </p:sp>
      <p:sp>
        <p:nvSpPr>
          <p:cNvPr id="3" name="Content Placeholder 2"/>
          <p:cNvSpPr>
            <a:spLocks noGrp="1"/>
          </p:cNvSpPr>
          <p:nvPr>
            <p:ph idx="1"/>
          </p:nvPr>
        </p:nvSpPr>
        <p:spPr>
          <a:xfrm>
            <a:off x="1057275" y="851138"/>
            <a:ext cx="7029450" cy="1645695"/>
          </a:xfrm>
        </p:spPr>
        <p:txBody>
          <a:bodyPr/>
          <a:lstStyle/>
          <a:p>
            <a:r>
              <a:rPr lang="en-GB" dirty="0"/>
              <a:t>jQuery handles event propagation like this</a:t>
            </a:r>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934424" y="1330417"/>
            <a:ext cx="7152301" cy="2123658"/>
          </a:xfrm>
          <a:prstGeom prst="rect">
            <a:avLst/>
          </a:prstGeom>
          <a:solidFill>
            <a:schemeClr val="accent2">
              <a:lumMod val="20000"/>
              <a:lumOff val="80000"/>
            </a:schemeClr>
          </a:solidFill>
          <a:ln>
            <a:solidFill>
              <a:srgbClr val="FF0000"/>
            </a:solidFill>
          </a:ln>
        </p:spPr>
        <p:txBody>
          <a:bodyPr wrap="square" rtlCol="0">
            <a:spAutoFit/>
          </a:bodyPr>
          <a:lstStyle/>
          <a:p>
            <a:r>
              <a:rPr lang="en-GB" sz="1600" dirty="0"/>
              <a:t>&lt;</a:t>
            </a:r>
            <a:r>
              <a:rPr lang="en-GB" sz="1600" dirty="0" err="1"/>
              <a:t>ul</a:t>
            </a:r>
            <a:r>
              <a:rPr lang="en-GB" sz="1600" dirty="0"/>
              <a:t> id="students-</a:t>
            </a:r>
            <a:r>
              <a:rPr lang="en-GB" sz="1600" dirty="0" err="1"/>
              <a:t>ul</a:t>
            </a:r>
            <a:r>
              <a:rPr lang="en-GB" sz="1600" dirty="0"/>
              <a:t>"&gt;</a:t>
            </a:r>
          </a:p>
          <a:p>
            <a:r>
              <a:rPr lang="en-GB" sz="1600" dirty="0"/>
              <a:t>  &lt;% </a:t>
            </a:r>
            <a:r>
              <a:rPr lang="en-GB" sz="1600" dirty="0" err="1"/>
              <a:t>students.forEach</a:t>
            </a:r>
            <a:r>
              <a:rPr lang="en-GB" sz="1600" dirty="0"/>
              <a:t>( (student) =&gt; { %&gt;</a:t>
            </a:r>
          </a:p>
          <a:p>
            <a:r>
              <a:rPr lang="en-GB" sz="1600" dirty="0"/>
              <a:t>  &lt;li&gt;</a:t>
            </a:r>
          </a:p>
          <a:p>
            <a:r>
              <a:rPr lang="en-GB" sz="1600" dirty="0"/>
              <a:t>        &lt;%= </a:t>
            </a:r>
            <a:r>
              <a:rPr lang="en-GB" sz="1600" dirty="0" err="1"/>
              <a:t>student.Name</a:t>
            </a:r>
            <a:r>
              <a:rPr lang="en-GB" sz="1600" dirty="0"/>
              <a:t> %&gt;&amp;</a:t>
            </a:r>
            <a:r>
              <a:rPr lang="en-GB" sz="1600" dirty="0" err="1"/>
              <a:t>nbsp</a:t>
            </a:r>
            <a:r>
              <a:rPr lang="en-GB" sz="1600" dirty="0"/>
              <a:t>;</a:t>
            </a:r>
          </a:p>
          <a:p>
            <a:r>
              <a:rPr lang="en-GB" sz="1600" dirty="0"/>
              <a:t>        &lt;a </a:t>
            </a:r>
            <a:r>
              <a:rPr lang="en-GB" sz="1600" dirty="0" err="1"/>
              <a:t>href</a:t>
            </a:r>
            <a:r>
              <a:rPr lang="en-GB" sz="1600" dirty="0"/>
              <a:t>="" data-id="&lt;%= </a:t>
            </a:r>
            <a:r>
              <a:rPr lang="en-GB" sz="1600" dirty="0" err="1"/>
              <a:t>student.Id</a:t>
            </a:r>
            <a:r>
              <a:rPr lang="en-GB" sz="1600" dirty="0"/>
              <a:t> %&gt;"&gt;Delete&lt;/a&gt;</a:t>
            </a:r>
          </a:p>
          <a:p>
            <a:r>
              <a:rPr lang="en-GB" sz="1600" dirty="0"/>
              <a:t>  &lt;/li&gt;</a:t>
            </a:r>
          </a:p>
          <a:p>
            <a:r>
              <a:rPr lang="en-GB" sz="1600" dirty="0"/>
              <a:t>  &lt;% }); %&gt;</a:t>
            </a:r>
          </a:p>
          <a:p>
            <a:r>
              <a:rPr lang="en-GB" sz="1600" dirty="0"/>
              <a:t>&lt;/ul&gt;</a:t>
            </a:r>
          </a:p>
        </p:txBody>
      </p:sp>
      <p:sp>
        <p:nvSpPr>
          <p:cNvPr id="13" name="TextBox 12">
            <a:extLst>
              <a:ext uri="{FF2B5EF4-FFF2-40B4-BE49-F238E27FC236}">
                <a16:creationId xmlns:a16="http://schemas.microsoft.com/office/drawing/2014/main" id="{6086709D-E94D-4463-BCA3-A75A59C986AF}"/>
              </a:ext>
            </a:extLst>
          </p:cNvPr>
          <p:cNvSpPr txBox="1"/>
          <p:nvPr/>
        </p:nvSpPr>
        <p:spPr>
          <a:xfrm>
            <a:off x="85280" y="3483437"/>
            <a:ext cx="5604846" cy="1631216"/>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$(function ()</a:t>
            </a:r>
          </a:p>
          <a:p>
            <a:r>
              <a:rPr lang="en-GB" sz="2000" dirty="0"/>
              <a:t>{</a:t>
            </a:r>
          </a:p>
          <a:p>
            <a:r>
              <a:rPr lang="en-GB" sz="2000" dirty="0"/>
              <a:t>    $.</a:t>
            </a:r>
            <a:r>
              <a:rPr lang="en-GB" sz="2000" dirty="0" err="1"/>
              <a:t>ajaxSetup</a:t>
            </a:r>
            <a:r>
              <a:rPr lang="en-GB" sz="2000" dirty="0"/>
              <a:t>({cache: false}); </a:t>
            </a:r>
          </a:p>
          <a:p>
            <a:r>
              <a:rPr lang="en-GB" sz="2000" dirty="0"/>
              <a:t>    $("</a:t>
            </a:r>
            <a:r>
              <a:rPr lang="en-GB" sz="2000" b="1" dirty="0">
                <a:solidFill>
                  <a:srgbClr val="FF0000"/>
                </a:solidFill>
              </a:rPr>
              <a:t>#students-ul</a:t>
            </a:r>
            <a:r>
              <a:rPr lang="en-GB" sz="2000" dirty="0"/>
              <a:t>").click(</a:t>
            </a:r>
            <a:r>
              <a:rPr lang="en-GB" sz="2000" dirty="0" err="1">
                <a:solidFill>
                  <a:srgbClr val="00B0F0"/>
                </a:solidFill>
              </a:rPr>
              <a:t>DeleteStudentClick</a:t>
            </a:r>
            <a:r>
              <a:rPr lang="en-GB" sz="2000" dirty="0"/>
              <a:t>);</a:t>
            </a:r>
          </a:p>
          <a:p>
            <a:r>
              <a:rPr lang="en-GB" sz="2000" dirty="0"/>
              <a:t>});</a:t>
            </a:r>
          </a:p>
        </p:txBody>
      </p:sp>
      <p:sp>
        <p:nvSpPr>
          <p:cNvPr id="16" name="TextBox 15">
            <a:extLst>
              <a:ext uri="{FF2B5EF4-FFF2-40B4-BE49-F238E27FC236}">
                <a16:creationId xmlns:a16="http://schemas.microsoft.com/office/drawing/2014/main" id="{99A24639-3814-4DA0-91A0-70C9904CF1E8}"/>
              </a:ext>
            </a:extLst>
          </p:cNvPr>
          <p:cNvSpPr txBox="1"/>
          <p:nvPr/>
        </p:nvSpPr>
        <p:spPr>
          <a:xfrm>
            <a:off x="2035175" y="5144015"/>
            <a:ext cx="7029450" cy="1631216"/>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function </a:t>
            </a:r>
            <a:r>
              <a:rPr lang="en-GB" sz="2000" dirty="0" err="1">
                <a:solidFill>
                  <a:srgbClr val="00B0F0"/>
                </a:solidFill>
              </a:rPr>
              <a:t>DeleteStudentClick</a:t>
            </a:r>
            <a:r>
              <a:rPr lang="en-GB" sz="2000" dirty="0"/>
              <a:t>(e)</a:t>
            </a:r>
          </a:p>
          <a:p>
            <a:r>
              <a:rPr lang="en-GB" sz="2000" dirty="0"/>
              <a:t>{</a:t>
            </a:r>
          </a:p>
          <a:p>
            <a:r>
              <a:rPr lang="en-GB" sz="2000" dirty="0"/>
              <a:t>    let id = $(</a:t>
            </a:r>
            <a:r>
              <a:rPr lang="en-GB" sz="2000" b="1" dirty="0" err="1">
                <a:solidFill>
                  <a:srgbClr val="FF0000"/>
                </a:solidFill>
              </a:rPr>
              <a:t>e.target</a:t>
            </a:r>
            <a:r>
              <a:rPr lang="en-GB" sz="2000" dirty="0"/>
              <a:t>).</a:t>
            </a:r>
            <a:r>
              <a:rPr lang="en-GB" sz="2000" dirty="0" err="1"/>
              <a:t>attr</a:t>
            </a:r>
            <a:r>
              <a:rPr lang="en-GB" sz="2000" dirty="0"/>
              <a:t>('data-id');</a:t>
            </a:r>
          </a:p>
          <a:p>
            <a:r>
              <a:rPr lang="en-GB" sz="2000" dirty="0"/>
              <a:t>    console.log(`Deleting student with primary key ${id}`);</a:t>
            </a:r>
          </a:p>
          <a:p>
            <a:r>
              <a:rPr lang="en-GB" sz="2000" dirty="0"/>
              <a:t>}</a:t>
            </a:r>
          </a:p>
        </p:txBody>
      </p:sp>
      <p:sp>
        <p:nvSpPr>
          <p:cNvPr id="8" name="TextBox 7">
            <a:extLst>
              <a:ext uri="{FF2B5EF4-FFF2-40B4-BE49-F238E27FC236}">
                <a16:creationId xmlns:a16="http://schemas.microsoft.com/office/drawing/2014/main" id="{8108E1E4-AA9C-4A61-A04C-8B4BDE8703ED}"/>
              </a:ext>
            </a:extLst>
          </p:cNvPr>
          <p:cNvSpPr txBox="1"/>
          <p:nvPr/>
        </p:nvSpPr>
        <p:spPr>
          <a:xfrm>
            <a:off x="6006164" y="4112431"/>
            <a:ext cx="3052556" cy="923330"/>
          </a:xfrm>
          <a:prstGeom prst="rect">
            <a:avLst/>
          </a:prstGeom>
          <a:solidFill>
            <a:schemeClr val="bg1"/>
          </a:solidFill>
          <a:ln>
            <a:solidFill>
              <a:srgbClr val="FF0000"/>
            </a:solidFill>
          </a:ln>
        </p:spPr>
        <p:txBody>
          <a:bodyPr wrap="square" rtlCol="0">
            <a:spAutoFit/>
          </a:bodyPr>
          <a:lstStyle/>
          <a:p>
            <a:r>
              <a:rPr lang="en-GB" dirty="0"/>
              <a:t>Use </a:t>
            </a:r>
            <a:r>
              <a:rPr lang="en-GB" i="1" dirty="0" err="1"/>
              <a:t>e.target</a:t>
            </a:r>
            <a:r>
              <a:rPr lang="en-GB" dirty="0"/>
              <a:t> to identify the anchor tag (descendant) that generated the event</a:t>
            </a:r>
            <a:endParaRPr lang="en-GB" i="1" dirty="0"/>
          </a:p>
        </p:txBody>
      </p:sp>
      <p:cxnSp>
        <p:nvCxnSpPr>
          <p:cNvPr id="11" name="Straight Arrow Connector 10">
            <a:extLst>
              <a:ext uri="{FF2B5EF4-FFF2-40B4-BE49-F238E27FC236}">
                <a16:creationId xmlns:a16="http://schemas.microsoft.com/office/drawing/2014/main" id="{CE83FD30-2832-4B27-A698-446280C41378}"/>
              </a:ext>
            </a:extLst>
          </p:cNvPr>
          <p:cNvCxnSpPr/>
          <p:nvPr/>
        </p:nvCxnSpPr>
        <p:spPr bwMode="auto">
          <a:xfrm flipH="1">
            <a:off x="4202450" y="5035761"/>
            <a:ext cx="1837403" cy="796500"/>
          </a:xfrm>
          <a:prstGeom prst="straightConnector1">
            <a:avLst/>
          </a:prstGeom>
          <a:solidFill>
            <a:schemeClr val="accent1"/>
          </a:solidFill>
          <a:ln w="5715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a:extLst>
              <a:ext uri="{FF2B5EF4-FFF2-40B4-BE49-F238E27FC236}">
                <a16:creationId xmlns:a16="http://schemas.microsoft.com/office/drawing/2014/main" id="{55FBDC9D-E027-4338-BD5F-CCC931D6085A}"/>
              </a:ext>
            </a:extLst>
          </p:cNvPr>
          <p:cNvSpPr txBox="1"/>
          <p:nvPr/>
        </p:nvSpPr>
        <p:spPr>
          <a:xfrm>
            <a:off x="2714774" y="3068582"/>
            <a:ext cx="3880277" cy="923330"/>
          </a:xfrm>
          <a:prstGeom prst="rect">
            <a:avLst/>
          </a:prstGeom>
          <a:solidFill>
            <a:schemeClr val="bg1"/>
          </a:solidFill>
          <a:ln>
            <a:solidFill>
              <a:srgbClr val="FF0000"/>
            </a:solidFill>
          </a:ln>
        </p:spPr>
        <p:txBody>
          <a:bodyPr wrap="square" rtlCol="0">
            <a:spAutoFit/>
          </a:bodyPr>
          <a:lstStyle/>
          <a:p>
            <a:r>
              <a:rPr lang="en-GB" dirty="0"/>
              <a:t>Let the click events bubble up from the anchor tags and handle them all in the same list click event handler</a:t>
            </a:r>
          </a:p>
        </p:txBody>
      </p:sp>
    </p:spTree>
    <p:extLst>
      <p:ext uri="{BB962C8B-B14F-4D97-AF65-F5344CB8AC3E}">
        <p14:creationId xmlns:p14="http://schemas.microsoft.com/office/powerpoint/2010/main" val="26626305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596B5-E644-4665-954F-9297782EB348}"/>
              </a:ext>
            </a:extLst>
          </p:cNvPr>
          <p:cNvSpPr>
            <a:spLocks noGrp="1"/>
          </p:cNvSpPr>
          <p:nvPr>
            <p:ph type="title"/>
          </p:nvPr>
        </p:nvSpPr>
        <p:spPr/>
        <p:txBody>
          <a:bodyPr/>
          <a:lstStyle/>
          <a:p>
            <a:r>
              <a:rPr lang="en-GB" dirty="0"/>
              <a:t>Hints (</a:t>
            </a:r>
            <a:r>
              <a:rPr lang="en-GB" dirty="0" err="1"/>
              <a:t>Cont</a:t>
            </a:r>
            <a:r>
              <a:rPr lang="en-GB" dirty="0"/>
              <a:t>)</a:t>
            </a:r>
          </a:p>
        </p:txBody>
      </p:sp>
      <p:sp>
        <p:nvSpPr>
          <p:cNvPr id="3" name="Content Placeholder 2">
            <a:extLst>
              <a:ext uri="{FF2B5EF4-FFF2-40B4-BE49-F238E27FC236}">
                <a16:creationId xmlns:a16="http://schemas.microsoft.com/office/drawing/2014/main" id="{9E3DDD3C-6C59-4D5A-A4B4-B1D475D6611F}"/>
              </a:ext>
            </a:extLst>
          </p:cNvPr>
          <p:cNvSpPr>
            <a:spLocks noGrp="1"/>
          </p:cNvSpPr>
          <p:nvPr>
            <p:ph idx="1"/>
          </p:nvPr>
        </p:nvSpPr>
        <p:spPr>
          <a:xfrm>
            <a:off x="79375" y="791217"/>
            <a:ext cx="8927377" cy="1460363"/>
          </a:xfrm>
        </p:spPr>
        <p:txBody>
          <a:bodyPr/>
          <a:lstStyle/>
          <a:p>
            <a:r>
              <a:rPr lang="en-GB" dirty="0"/>
              <a:t>jQuery is introducing (at the time of writing 11/21) </a:t>
            </a:r>
            <a:r>
              <a:rPr lang="en-GB" b="1" dirty="0"/>
              <a:t>event delegation</a:t>
            </a:r>
          </a:p>
          <a:p>
            <a:r>
              <a:rPr lang="en-GB" dirty="0"/>
              <a:t>Event delegation allows us to attach a single event listener, to a parent element, that will fire for </a:t>
            </a:r>
            <a:r>
              <a:rPr lang="en-GB" dirty="0">
                <a:solidFill>
                  <a:srgbClr val="FF0000"/>
                </a:solidFill>
              </a:rPr>
              <a:t>all descendants matching a selector</a:t>
            </a:r>
            <a:r>
              <a:rPr lang="en-GB" dirty="0"/>
              <a:t>, whether those descendants exist now or are added in the future.</a:t>
            </a:r>
          </a:p>
        </p:txBody>
      </p:sp>
      <p:sp>
        <p:nvSpPr>
          <p:cNvPr id="4" name="Footer Placeholder 3">
            <a:extLst>
              <a:ext uri="{FF2B5EF4-FFF2-40B4-BE49-F238E27FC236}">
                <a16:creationId xmlns:a16="http://schemas.microsoft.com/office/drawing/2014/main" id="{B004DF1A-1210-47C6-B0B0-1A9300A06D9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787C95C-69F4-445B-81EE-22A46E8B41D7}"/>
              </a:ext>
            </a:extLst>
          </p:cNvPr>
          <p:cNvSpPr txBox="1"/>
          <p:nvPr/>
        </p:nvSpPr>
        <p:spPr>
          <a:xfrm>
            <a:off x="1109557" y="2251580"/>
            <a:ext cx="7152301" cy="2123658"/>
          </a:xfrm>
          <a:prstGeom prst="rect">
            <a:avLst/>
          </a:prstGeom>
          <a:solidFill>
            <a:schemeClr val="accent2">
              <a:lumMod val="20000"/>
              <a:lumOff val="80000"/>
            </a:schemeClr>
          </a:solidFill>
          <a:ln>
            <a:solidFill>
              <a:srgbClr val="FF0000"/>
            </a:solidFill>
          </a:ln>
        </p:spPr>
        <p:txBody>
          <a:bodyPr wrap="square" rtlCol="0">
            <a:spAutoFit/>
          </a:bodyPr>
          <a:lstStyle/>
          <a:p>
            <a:r>
              <a:rPr lang="en-GB" sz="1600" dirty="0"/>
              <a:t>&lt;</a:t>
            </a:r>
            <a:r>
              <a:rPr lang="en-GB" sz="1600" dirty="0" err="1"/>
              <a:t>ul</a:t>
            </a:r>
            <a:r>
              <a:rPr lang="en-GB" sz="1600" dirty="0"/>
              <a:t> id="students-</a:t>
            </a:r>
            <a:r>
              <a:rPr lang="en-GB" sz="1600" dirty="0" err="1"/>
              <a:t>ul</a:t>
            </a:r>
            <a:r>
              <a:rPr lang="en-GB" sz="1600" dirty="0"/>
              <a:t>"&gt;</a:t>
            </a:r>
          </a:p>
          <a:p>
            <a:r>
              <a:rPr lang="en-GB" sz="1600" dirty="0"/>
              <a:t>  &lt;% </a:t>
            </a:r>
            <a:r>
              <a:rPr lang="en-GB" sz="1600" dirty="0" err="1"/>
              <a:t>students.forEach</a:t>
            </a:r>
            <a:r>
              <a:rPr lang="en-GB" sz="1600" dirty="0"/>
              <a:t>( (student) =&gt; { %&gt;</a:t>
            </a:r>
          </a:p>
          <a:p>
            <a:r>
              <a:rPr lang="en-GB" sz="1600" dirty="0"/>
              <a:t>  &lt;li&gt;</a:t>
            </a:r>
          </a:p>
          <a:p>
            <a:r>
              <a:rPr lang="en-GB" sz="1600" dirty="0"/>
              <a:t>        &lt;%= </a:t>
            </a:r>
            <a:r>
              <a:rPr lang="en-GB" sz="1600" dirty="0" err="1"/>
              <a:t>student.Name</a:t>
            </a:r>
            <a:r>
              <a:rPr lang="en-GB" sz="1600" dirty="0"/>
              <a:t> %&gt;&amp;</a:t>
            </a:r>
            <a:r>
              <a:rPr lang="en-GB" sz="1600" dirty="0" err="1"/>
              <a:t>nbsp</a:t>
            </a:r>
            <a:r>
              <a:rPr lang="en-GB" sz="1600" dirty="0"/>
              <a:t>;</a:t>
            </a:r>
          </a:p>
          <a:p>
            <a:r>
              <a:rPr lang="en-GB" sz="1600" dirty="0"/>
              <a:t>        &lt;a </a:t>
            </a:r>
            <a:r>
              <a:rPr lang="en-GB" sz="1600" dirty="0" err="1"/>
              <a:t>href</a:t>
            </a:r>
            <a:r>
              <a:rPr lang="en-GB" sz="1600" dirty="0"/>
              <a:t>="" data-id="&lt;%= </a:t>
            </a:r>
            <a:r>
              <a:rPr lang="en-GB" sz="1600" dirty="0" err="1"/>
              <a:t>student.Id</a:t>
            </a:r>
            <a:r>
              <a:rPr lang="en-GB" sz="1600" dirty="0"/>
              <a:t> %&gt;"&gt;Delete&lt;/a&gt;</a:t>
            </a:r>
          </a:p>
          <a:p>
            <a:r>
              <a:rPr lang="en-GB" sz="1600" dirty="0"/>
              <a:t>  &lt;/li&gt;</a:t>
            </a:r>
          </a:p>
          <a:p>
            <a:r>
              <a:rPr lang="en-GB" sz="1600" dirty="0"/>
              <a:t>  &lt;% }); %&gt;</a:t>
            </a:r>
          </a:p>
          <a:p>
            <a:r>
              <a:rPr lang="en-GB" sz="1600" dirty="0"/>
              <a:t>&lt;/ul&gt;</a:t>
            </a:r>
          </a:p>
        </p:txBody>
      </p:sp>
      <p:sp>
        <p:nvSpPr>
          <p:cNvPr id="6" name="TextBox 5">
            <a:extLst>
              <a:ext uri="{FF2B5EF4-FFF2-40B4-BE49-F238E27FC236}">
                <a16:creationId xmlns:a16="http://schemas.microsoft.com/office/drawing/2014/main" id="{4F5BE3E4-23C0-4133-87EC-6235E9ADA7E8}"/>
              </a:ext>
            </a:extLst>
          </p:cNvPr>
          <p:cNvSpPr txBox="1"/>
          <p:nvPr/>
        </p:nvSpPr>
        <p:spPr>
          <a:xfrm>
            <a:off x="79375" y="4076496"/>
            <a:ext cx="4172691" cy="2554545"/>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$(function ()</a:t>
            </a:r>
          </a:p>
          <a:p>
            <a:r>
              <a:rPr lang="en-GB" sz="2000" dirty="0"/>
              <a:t>{</a:t>
            </a:r>
          </a:p>
          <a:p>
            <a:r>
              <a:rPr lang="en-GB" sz="2000" dirty="0"/>
              <a:t>    $.</a:t>
            </a:r>
            <a:r>
              <a:rPr lang="en-GB" sz="2000" dirty="0" err="1"/>
              <a:t>ajaxSetup</a:t>
            </a:r>
            <a:r>
              <a:rPr lang="en-GB" sz="2000" dirty="0"/>
              <a:t>({cache: false}); </a:t>
            </a:r>
          </a:p>
          <a:p>
            <a:r>
              <a:rPr lang="en-GB" sz="2000" dirty="0"/>
              <a:t>    $("#students-ul").on(</a:t>
            </a:r>
          </a:p>
          <a:p>
            <a:r>
              <a:rPr lang="en-GB" sz="2000" dirty="0"/>
              <a:t>          “click”, </a:t>
            </a:r>
          </a:p>
          <a:p>
            <a:r>
              <a:rPr lang="en-GB" sz="2000" dirty="0"/>
              <a:t>          </a:t>
            </a:r>
            <a:r>
              <a:rPr lang="en-GB" sz="2000" dirty="0">
                <a:solidFill>
                  <a:srgbClr val="FF0000"/>
                </a:solidFill>
              </a:rPr>
              <a:t>“</a:t>
            </a:r>
            <a:r>
              <a:rPr lang="en-GB" sz="2000" b="1" dirty="0">
                <a:solidFill>
                  <a:srgbClr val="FF0000"/>
                </a:solidFill>
              </a:rPr>
              <a:t>a</a:t>
            </a:r>
            <a:r>
              <a:rPr lang="en-GB" sz="2000" dirty="0">
                <a:solidFill>
                  <a:srgbClr val="FF0000"/>
                </a:solidFill>
              </a:rPr>
              <a:t>”</a:t>
            </a:r>
            <a:r>
              <a:rPr lang="en-GB" sz="2000" dirty="0"/>
              <a:t>,   </a:t>
            </a:r>
            <a:r>
              <a:rPr lang="en-GB" sz="2000" dirty="0">
                <a:solidFill>
                  <a:srgbClr val="FF0000"/>
                </a:solidFill>
                <a:sym typeface="Wingdings" panose="05000000000000000000" pitchFamily="2" charset="2"/>
              </a:rPr>
              <a:t> </a:t>
            </a:r>
            <a:r>
              <a:rPr lang="en-GB" sz="2000" i="1" dirty="0">
                <a:solidFill>
                  <a:srgbClr val="FF0000"/>
                </a:solidFill>
                <a:sym typeface="Wingdings" panose="05000000000000000000" pitchFamily="2" charset="2"/>
              </a:rPr>
              <a:t>Handle anchor tags</a:t>
            </a:r>
            <a:endParaRPr lang="en-GB" sz="2000" i="1" dirty="0">
              <a:solidFill>
                <a:srgbClr val="FF0000"/>
              </a:solidFill>
            </a:endParaRPr>
          </a:p>
          <a:p>
            <a:r>
              <a:rPr lang="en-GB" sz="2000" dirty="0">
                <a:solidFill>
                  <a:srgbClr val="00B0F0"/>
                </a:solidFill>
              </a:rPr>
              <a:t>           </a:t>
            </a:r>
            <a:r>
              <a:rPr lang="en-GB" sz="2000" dirty="0" err="1">
                <a:solidFill>
                  <a:srgbClr val="00B0F0"/>
                </a:solidFill>
              </a:rPr>
              <a:t>DeleteStudentClick</a:t>
            </a:r>
            <a:r>
              <a:rPr lang="en-GB" sz="2000" dirty="0"/>
              <a:t>);</a:t>
            </a:r>
          </a:p>
          <a:p>
            <a:r>
              <a:rPr lang="en-GB" sz="2000" dirty="0"/>
              <a:t>});</a:t>
            </a:r>
          </a:p>
        </p:txBody>
      </p:sp>
      <p:sp>
        <p:nvSpPr>
          <p:cNvPr id="7" name="TextBox 6">
            <a:extLst>
              <a:ext uri="{FF2B5EF4-FFF2-40B4-BE49-F238E27FC236}">
                <a16:creationId xmlns:a16="http://schemas.microsoft.com/office/drawing/2014/main" id="{6A220C0A-AD62-4C71-AD3A-E58F548B3B53}"/>
              </a:ext>
            </a:extLst>
          </p:cNvPr>
          <p:cNvSpPr txBox="1"/>
          <p:nvPr/>
        </p:nvSpPr>
        <p:spPr>
          <a:xfrm>
            <a:off x="4392111" y="4692049"/>
            <a:ext cx="4614641" cy="1938992"/>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function </a:t>
            </a:r>
            <a:r>
              <a:rPr lang="en-GB" sz="2000" dirty="0" err="1">
                <a:solidFill>
                  <a:srgbClr val="00B0F0"/>
                </a:solidFill>
              </a:rPr>
              <a:t>DeleteStudentClick</a:t>
            </a:r>
            <a:r>
              <a:rPr lang="en-GB" sz="2000" dirty="0"/>
              <a:t>(e)</a:t>
            </a:r>
          </a:p>
          <a:p>
            <a:r>
              <a:rPr lang="en-GB" sz="2000" dirty="0"/>
              <a:t>{</a:t>
            </a:r>
          </a:p>
          <a:p>
            <a:r>
              <a:rPr lang="en-GB" sz="2000" dirty="0"/>
              <a:t>    let id = $(</a:t>
            </a:r>
            <a:r>
              <a:rPr lang="en-GB" sz="2000" b="1" dirty="0">
                <a:solidFill>
                  <a:srgbClr val="FF0000"/>
                </a:solidFill>
              </a:rPr>
              <a:t>this</a:t>
            </a:r>
            <a:r>
              <a:rPr lang="en-GB" sz="2000" dirty="0"/>
              <a:t>).</a:t>
            </a:r>
            <a:r>
              <a:rPr lang="en-GB" sz="2000" dirty="0" err="1"/>
              <a:t>attr</a:t>
            </a:r>
            <a:r>
              <a:rPr lang="en-GB" sz="2000" dirty="0"/>
              <a:t>('data-id');</a:t>
            </a:r>
          </a:p>
          <a:p>
            <a:r>
              <a:rPr lang="en-GB" sz="2000" dirty="0"/>
              <a:t>    console.log(`Deleting student with primary key ${id}`);</a:t>
            </a:r>
          </a:p>
          <a:p>
            <a:r>
              <a:rPr lang="en-GB" sz="2000" dirty="0"/>
              <a:t>}</a:t>
            </a:r>
          </a:p>
        </p:txBody>
      </p:sp>
      <p:sp>
        <p:nvSpPr>
          <p:cNvPr id="9" name="TextBox 8">
            <a:extLst>
              <a:ext uri="{FF2B5EF4-FFF2-40B4-BE49-F238E27FC236}">
                <a16:creationId xmlns:a16="http://schemas.microsoft.com/office/drawing/2014/main" id="{BECC7F59-EBBC-419F-A28D-BB634F13A2A9}"/>
              </a:ext>
            </a:extLst>
          </p:cNvPr>
          <p:cNvSpPr txBox="1"/>
          <p:nvPr/>
        </p:nvSpPr>
        <p:spPr>
          <a:xfrm>
            <a:off x="5790510" y="3950025"/>
            <a:ext cx="3274114" cy="646331"/>
          </a:xfrm>
          <a:prstGeom prst="rect">
            <a:avLst/>
          </a:prstGeom>
          <a:solidFill>
            <a:schemeClr val="bg1"/>
          </a:solidFill>
          <a:ln>
            <a:solidFill>
              <a:srgbClr val="FF0000"/>
            </a:solidFill>
          </a:ln>
        </p:spPr>
        <p:txBody>
          <a:bodyPr wrap="square" rtlCol="0">
            <a:spAutoFit/>
          </a:bodyPr>
          <a:lstStyle/>
          <a:p>
            <a:r>
              <a:rPr lang="en-GB" dirty="0"/>
              <a:t>We can use </a:t>
            </a:r>
            <a:r>
              <a:rPr lang="en-GB" i="1" dirty="0"/>
              <a:t>this</a:t>
            </a:r>
            <a:r>
              <a:rPr lang="en-GB" dirty="0"/>
              <a:t> now, which is the &lt;a&gt; tag that was clicked</a:t>
            </a:r>
            <a:endParaRPr lang="en-GB" i="1" dirty="0"/>
          </a:p>
        </p:txBody>
      </p:sp>
      <p:cxnSp>
        <p:nvCxnSpPr>
          <p:cNvPr id="10" name="Straight Arrow Connector 9">
            <a:extLst>
              <a:ext uri="{FF2B5EF4-FFF2-40B4-BE49-F238E27FC236}">
                <a16:creationId xmlns:a16="http://schemas.microsoft.com/office/drawing/2014/main" id="{3A89FE01-9F84-4E4D-9472-B6BBD7F79C7D}"/>
              </a:ext>
            </a:extLst>
          </p:cNvPr>
          <p:cNvCxnSpPr>
            <a:cxnSpLocks/>
          </p:cNvCxnSpPr>
          <p:nvPr/>
        </p:nvCxnSpPr>
        <p:spPr bwMode="auto">
          <a:xfrm flipH="1">
            <a:off x="6059677" y="4647805"/>
            <a:ext cx="829119" cy="710674"/>
          </a:xfrm>
          <a:prstGeom prst="straightConnector1">
            <a:avLst/>
          </a:prstGeom>
          <a:solidFill>
            <a:schemeClr val="accent1"/>
          </a:solidFill>
          <a:ln w="5715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a:extLst>
              <a:ext uri="{FF2B5EF4-FFF2-40B4-BE49-F238E27FC236}">
                <a16:creationId xmlns:a16="http://schemas.microsoft.com/office/drawing/2014/main" id="{BF83CF7D-CBD5-4458-A102-6B02286C1E10}"/>
              </a:ext>
            </a:extLst>
          </p:cNvPr>
          <p:cNvSpPr txBox="1"/>
          <p:nvPr/>
        </p:nvSpPr>
        <p:spPr>
          <a:xfrm>
            <a:off x="2498274" y="3865190"/>
            <a:ext cx="3007984" cy="646331"/>
          </a:xfrm>
          <a:prstGeom prst="rect">
            <a:avLst/>
          </a:prstGeom>
          <a:solidFill>
            <a:schemeClr val="bg1"/>
          </a:solidFill>
          <a:ln>
            <a:solidFill>
              <a:srgbClr val="FF0000"/>
            </a:solidFill>
          </a:ln>
        </p:spPr>
        <p:txBody>
          <a:bodyPr wrap="square" rtlCol="0">
            <a:spAutoFit/>
          </a:bodyPr>
          <a:lstStyle/>
          <a:p>
            <a:r>
              <a:rPr lang="en-GB" dirty="0"/>
              <a:t>Handle the click events in the list click event handler</a:t>
            </a:r>
          </a:p>
        </p:txBody>
      </p:sp>
      <p:sp>
        <p:nvSpPr>
          <p:cNvPr id="8" name="TextBox 7">
            <a:extLst>
              <a:ext uri="{FF2B5EF4-FFF2-40B4-BE49-F238E27FC236}">
                <a16:creationId xmlns:a16="http://schemas.microsoft.com/office/drawing/2014/main" id="{E37340BC-FB3E-4F42-948B-5E7495291066}"/>
              </a:ext>
            </a:extLst>
          </p:cNvPr>
          <p:cNvSpPr txBox="1"/>
          <p:nvPr/>
        </p:nvSpPr>
        <p:spPr>
          <a:xfrm>
            <a:off x="7344075" y="6107821"/>
            <a:ext cx="1720549" cy="523220"/>
          </a:xfrm>
          <a:prstGeom prst="rect">
            <a:avLst/>
          </a:prstGeom>
          <a:noFill/>
        </p:spPr>
        <p:txBody>
          <a:bodyPr wrap="square" rtlCol="0">
            <a:spAutoFit/>
          </a:bodyPr>
          <a:lstStyle/>
          <a:p>
            <a:r>
              <a:rPr lang="en-GB" sz="1400" dirty="0"/>
              <a:t>..or </a:t>
            </a:r>
            <a:r>
              <a:rPr lang="en-GB" sz="1400" dirty="0" err="1"/>
              <a:t>attr</a:t>
            </a:r>
            <a:r>
              <a:rPr lang="en-GB" sz="1400" dirty="0"/>
              <a:t>(‘id’) if using the id attribute</a:t>
            </a:r>
          </a:p>
        </p:txBody>
      </p:sp>
    </p:spTree>
    <p:extLst>
      <p:ext uri="{BB962C8B-B14F-4D97-AF65-F5344CB8AC3E}">
        <p14:creationId xmlns:p14="http://schemas.microsoft.com/office/powerpoint/2010/main" val="21367874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25AE3-28F8-BB1D-5E96-EAC46AFD1D02}"/>
              </a:ext>
            </a:extLst>
          </p:cNvPr>
          <p:cNvSpPr>
            <a:spLocks noGrp="1"/>
          </p:cNvSpPr>
          <p:nvPr>
            <p:ph type="title"/>
          </p:nvPr>
        </p:nvSpPr>
        <p:spPr>
          <a:xfrm>
            <a:off x="257175" y="0"/>
            <a:ext cx="8686800" cy="421666"/>
          </a:xfrm>
        </p:spPr>
        <p:txBody>
          <a:bodyPr/>
          <a:lstStyle/>
          <a:p>
            <a:r>
              <a:rPr lang="en-GB" dirty="0"/>
              <a:t>Hints (</a:t>
            </a:r>
            <a:r>
              <a:rPr lang="en-GB" dirty="0" err="1"/>
              <a:t>Cont</a:t>
            </a:r>
            <a:r>
              <a:rPr lang="en-GB" dirty="0"/>
              <a:t>)</a:t>
            </a:r>
          </a:p>
        </p:txBody>
      </p:sp>
      <p:sp>
        <p:nvSpPr>
          <p:cNvPr id="3" name="Content Placeholder 2">
            <a:extLst>
              <a:ext uri="{FF2B5EF4-FFF2-40B4-BE49-F238E27FC236}">
                <a16:creationId xmlns:a16="http://schemas.microsoft.com/office/drawing/2014/main" id="{0F4C225F-91F4-5306-6B2B-E5ABCB531436}"/>
              </a:ext>
            </a:extLst>
          </p:cNvPr>
          <p:cNvSpPr>
            <a:spLocks noGrp="1"/>
          </p:cNvSpPr>
          <p:nvPr>
            <p:ph idx="1"/>
          </p:nvPr>
        </p:nvSpPr>
        <p:spPr>
          <a:xfrm>
            <a:off x="184775" y="369550"/>
            <a:ext cx="8686800" cy="5185005"/>
          </a:xfrm>
        </p:spPr>
        <p:txBody>
          <a:bodyPr/>
          <a:lstStyle/>
          <a:p>
            <a:r>
              <a:rPr lang="en-GB" sz="1800" dirty="0"/>
              <a:t>If you want to perform multiple operations with the same list item such as links (or buttons) that allow you to edit or delete the item, then you need to determine the operation required. Two choices:</a:t>
            </a:r>
          </a:p>
          <a:p>
            <a:pPr marL="457200" indent="-457200">
              <a:buFont typeface="+mj-lt"/>
              <a:buAutoNum type="arabicPeriod"/>
            </a:pPr>
            <a:r>
              <a:rPr lang="en-GB" sz="1700" dirty="0"/>
              <a:t>Make fake CSS classes which we will just use as names for the operations then add a different handler for each operation</a:t>
            </a:r>
            <a:br>
              <a:rPr lang="en-GB" dirty="0"/>
            </a:br>
            <a:endParaRPr lang="en-GB" sz="1050"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r>
              <a:rPr lang="en-GB" sz="1700" dirty="0"/>
              <a:t>Use the same </a:t>
            </a:r>
            <a:r>
              <a:rPr lang="en-GB" sz="1700" dirty="0" err="1"/>
              <a:t>callback</a:t>
            </a:r>
            <a:r>
              <a:rPr lang="en-GB" sz="1700" dirty="0"/>
              <a:t> but add a second data attribute to the specify the operation</a:t>
            </a:r>
          </a:p>
        </p:txBody>
      </p:sp>
      <p:sp>
        <p:nvSpPr>
          <p:cNvPr id="4" name="Footer Placeholder 3">
            <a:extLst>
              <a:ext uri="{FF2B5EF4-FFF2-40B4-BE49-F238E27FC236}">
                <a16:creationId xmlns:a16="http://schemas.microsoft.com/office/drawing/2014/main" id="{4605F768-97AC-50E8-ED5A-7F2E7CE4F2F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C895F8E-0D9B-9090-E8C8-D57C83DEF431}"/>
              </a:ext>
            </a:extLst>
          </p:cNvPr>
          <p:cNvSpPr txBox="1"/>
          <p:nvPr/>
        </p:nvSpPr>
        <p:spPr>
          <a:xfrm>
            <a:off x="339903" y="1852491"/>
            <a:ext cx="7818577" cy="707886"/>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&lt;a </a:t>
            </a:r>
            <a:r>
              <a:rPr lang="en-GB" sz="2000" dirty="0" err="1"/>
              <a:t>href</a:t>
            </a:r>
            <a:r>
              <a:rPr lang="en-GB" sz="2000" dirty="0"/>
              <a:t>="" </a:t>
            </a:r>
            <a:r>
              <a:rPr lang="en-GB" sz="2000" dirty="0">
                <a:solidFill>
                  <a:srgbClr val="FF0000"/>
                </a:solidFill>
              </a:rPr>
              <a:t>class="edit"</a:t>
            </a:r>
            <a:r>
              <a:rPr lang="en-GB" sz="2000" dirty="0"/>
              <a:t> data-id="&lt;%= </a:t>
            </a:r>
            <a:r>
              <a:rPr lang="en-GB" sz="2000" dirty="0" err="1"/>
              <a:t>student.Id</a:t>
            </a:r>
            <a:r>
              <a:rPr lang="en-GB" sz="2000" dirty="0"/>
              <a:t> %&gt;"&gt;</a:t>
            </a:r>
            <a:r>
              <a:rPr lang="en-GB" sz="2000" dirty="0">
                <a:solidFill>
                  <a:srgbClr val="FF0000"/>
                </a:solidFill>
              </a:rPr>
              <a:t>Edit</a:t>
            </a:r>
            <a:r>
              <a:rPr lang="en-GB" sz="2000" dirty="0"/>
              <a:t>&lt;/a&gt;</a:t>
            </a:r>
          </a:p>
          <a:p>
            <a:r>
              <a:rPr lang="en-GB" sz="2000" dirty="0"/>
              <a:t>&lt;a </a:t>
            </a:r>
            <a:r>
              <a:rPr lang="en-GB" sz="2000" dirty="0" err="1"/>
              <a:t>href</a:t>
            </a:r>
            <a:r>
              <a:rPr lang="en-GB" sz="2000" dirty="0"/>
              <a:t>="" </a:t>
            </a:r>
            <a:r>
              <a:rPr lang="en-GB" sz="2000" dirty="0">
                <a:solidFill>
                  <a:srgbClr val="FF0000"/>
                </a:solidFill>
              </a:rPr>
              <a:t>class="delete"</a:t>
            </a:r>
            <a:r>
              <a:rPr lang="en-GB" sz="2000" dirty="0"/>
              <a:t> data-id="&lt;%= </a:t>
            </a:r>
            <a:r>
              <a:rPr lang="en-GB" sz="2000" dirty="0" err="1"/>
              <a:t>student.Id</a:t>
            </a:r>
            <a:r>
              <a:rPr lang="en-GB" sz="2000" dirty="0"/>
              <a:t> %&gt;"&gt;</a:t>
            </a:r>
            <a:r>
              <a:rPr lang="en-GB" sz="2000" dirty="0">
                <a:solidFill>
                  <a:srgbClr val="FF0000"/>
                </a:solidFill>
              </a:rPr>
              <a:t>Delete</a:t>
            </a:r>
            <a:r>
              <a:rPr lang="en-GB" sz="2000" dirty="0"/>
              <a:t>&lt;/a&gt;</a:t>
            </a:r>
          </a:p>
        </p:txBody>
      </p:sp>
      <p:sp>
        <p:nvSpPr>
          <p:cNvPr id="6" name="TextBox 5">
            <a:extLst>
              <a:ext uri="{FF2B5EF4-FFF2-40B4-BE49-F238E27FC236}">
                <a16:creationId xmlns:a16="http://schemas.microsoft.com/office/drawing/2014/main" id="{CE5B5C17-9AC8-A444-4541-B4FD9FF225AE}"/>
              </a:ext>
            </a:extLst>
          </p:cNvPr>
          <p:cNvSpPr txBox="1"/>
          <p:nvPr/>
        </p:nvSpPr>
        <p:spPr>
          <a:xfrm>
            <a:off x="339903" y="2588585"/>
            <a:ext cx="7818577" cy="1938992"/>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$(function ()</a:t>
            </a:r>
          </a:p>
          <a:p>
            <a:r>
              <a:rPr lang="en-GB" sz="2000" dirty="0"/>
              <a:t>{</a:t>
            </a:r>
          </a:p>
          <a:p>
            <a:r>
              <a:rPr lang="en-GB" sz="2000" dirty="0"/>
              <a:t>    $.</a:t>
            </a:r>
            <a:r>
              <a:rPr lang="en-GB" sz="2000" dirty="0" err="1"/>
              <a:t>ajaxSetup</a:t>
            </a:r>
            <a:r>
              <a:rPr lang="en-GB" sz="2000" dirty="0"/>
              <a:t>({cache: false}); </a:t>
            </a:r>
          </a:p>
          <a:p>
            <a:r>
              <a:rPr lang="en-GB" sz="2000" dirty="0"/>
              <a:t>    $("#students-ul").on(“click”, </a:t>
            </a:r>
            <a:r>
              <a:rPr lang="en-GB" sz="2000" dirty="0">
                <a:solidFill>
                  <a:srgbClr val="FF0000"/>
                </a:solidFill>
              </a:rPr>
              <a:t>“</a:t>
            </a:r>
            <a:r>
              <a:rPr lang="en-GB" sz="2000" b="1" dirty="0" err="1">
                <a:solidFill>
                  <a:srgbClr val="FF0000"/>
                </a:solidFill>
              </a:rPr>
              <a:t>a.edit</a:t>
            </a:r>
            <a:r>
              <a:rPr lang="en-GB" sz="2000" dirty="0">
                <a:solidFill>
                  <a:srgbClr val="FF0000"/>
                </a:solidFill>
              </a:rPr>
              <a:t>”</a:t>
            </a:r>
            <a:r>
              <a:rPr lang="en-GB" sz="2000" dirty="0"/>
              <a:t>, </a:t>
            </a:r>
            <a:r>
              <a:rPr lang="en-GB" sz="2000" b="1" dirty="0" err="1">
                <a:solidFill>
                  <a:srgbClr val="00B0F0"/>
                </a:solidFill>
              </a:rPr>
              <a:t>Edit</a:t>
            </a:r>
            <a:r>
              <a:rPr lang="en-GB" sz="2000" dirty="0" err="1">
                <a:solidFill>
                  <a:srgbClr val="00B0F0"/>
                </a:solidFill>
              </a:rPr>
              <a:t>StudentClick</a:t>
            </a:r>
            <a:r>
              <a:rPr lang="en-GB" sz="2000" dirty="0"/>
              <a:t>);</a:t>
            </a:r>
            <a:br>
              <a:rPr lang="en-GB" sz="2000" dirty="0"/>
            </a:br>
            <a:r>
              <a:rPr lang="en-GB" sz="2000" dirty="0"/>
              <a:t>    $("#students-</a:t>
            </a:r>
            <a:r>
              <a:rPr lang="en-GB" sz="2000" dirty="0" err="1"/>
              <a:t>ul</a:t>
            </a:r>
            <a:r>
              <a:rPr lang="en-GB" sz="2000" dirty="0"/>
              <a:t>").on(“click”, </a:t>
            </a:r>
            <a:r>
              <a:rPr lang="en-GB" sz="2000" dirty="0">
                <a:solidFill>
                  <a:srgbClr val="FF0000"/>
                </a:solidFill>
              </a:rPr>
              <a:t>“</a:t>
            </a:r>
            <a:r>
              <a:rPr lang="en-GB" sz="2000" b="1" dirty="0" err="1">
                <a:solidFill>
                  <a:srgbClr val="FF0000"/>
                </a:solidFill>
              </a:rPr>
              <a:t>a.delete</a:t>
            </a:r>
            <a:r>
              <a:rPr lang="en-GB" sz="2000" dirty="0">
                <a:solidFill>
                  <a:srgbClr val="FF0000"/>
                </a:solidFill>
              </a:rPr>
              <a:t>”</a:t>
            </a:r>
            <a:r>
              <a:rPr lang="en-GB" sz="2000" dirty="0"/>
              <a:t>, </a:t>
            </a:r>
            <a:r>
              <a:rPr lang="en-GB" sz="2000" b="1" dirty="0" err="1">
                <a:solidFill>
                  <a:srgbClr val="00B0F0"/>
                </a:solidFill>
              </a:rPr>
              <a:t>Delete</a:t>
            </a:r>
            <a:r>
              <a:rPr lang="en-GB" sz="2000" dirty="0" err="1">
                <a:solidFill>
                  <a:srgbClr val="00B0F0"/>
                </a:solidFill>
              </a:rPr>
              <a:t>StudentClick</a:t>
            </a:r>
            <a:r>
              <a:rPr lang="en-GB" sz="2000" dirty="0"/>
              <a:t>);</a:t>
            </a:r>
            <a:br>
              <a:rPr lang="en-GB" sz="2000" dirty="0"/>
            </a:br>
            <a:r>
              <a:rPr lang="en-GB" sz="2000" dirty="0"/>
              <a:t>});</a:t>
            </a:r>
          </a:p>
        </p:txBody>
      </p:sp>
      <p:sp>
        <p:nvSpPr>
          <p:cNvPr id="7" name="TextBox 6">
            <a:extLst>
              <a:ext uri="{FF2B5EF4-FFF2-40B4-BE49-F238E27FC236}">
                <a16:creationId xmlns:a16="http://schemas.microsoft.com/office/drawing/2014/main" id="{C7555154-9B0A-0AA6-2414-9B3072E38816}"/>
              </a:ext>
            </a:extLst>
          </p:cNvPr>
          <p:cNvSpPr txBox="1"/>
          <p:nvPr/>
        </p:nvSpPr>
        <p:spPr>
          <a:xfrm>
            <a:off x="325055" y="4861090"/>
            <a:ext cx="8739569" cy="707886"/>
          </a:xfrm>
          <a:prstGeom prst="rect">
            <a:avLst/>
          </a:prstGeom>
          <a:solidFill>
            <a:schemeClr val="accent2">
              <a:lumMod val="20000"/>
              <a:lumOff val="80000"/>
            </a:schemeClr>
          </a:solidFill>
          <a:ln>
            <a:solidFill>
              <a:srgbClr val="FF0000"/>
            </a:solidFill>
          </a:ln>
        </p:spPr>
        <p:txBody>
          <a:bodyPr wrap="square" rtlCol="0">
            <a:spAutoFit/>
          </a:bodyPr>
          <a:lstStyle/>
          <a:p>
            <a:r>
              <a:rPr lang="en-GB" sz="2000" dirty="0"/>
              <a:t>&lt;a </a:t>
            </a:r>
            <a:r>
              <a:rPr lang="en-GB" sz="2000" dirty="0" err="1"/>
              <a:t>href</a:t>
            </a:r>
            <a:r>
              <a:rPr lang="en-GB" sz="2000" dirty="0"/>
              <a:t>="" </a:t>
            </a:r>
            <a:r>
              <a:rPr lang="en-GB" sz="2000" dirty="0">
                <a:solidFill>
                  <a:srgbClr val="FF0000"/>
                </a:solidFill>
              </a:rPr>
              <a:t>data-op="edit"</a:t>
            </a:r>
            <a:r>
              <a:rPr lang="en-GB" sz="2000" dirty="0"/>
              <a:t> data-id="&lt;%= </a:t>
            </a:r>
            <a:r>
              <a:rPr lang="en-GB" sz="2000" dirty="0" err="1"/>
              <a:t>student.Id</a:t>
            </a:r>
            <a:r>
              <a:rPr lang="en-GB" sz="2000" dirty="0"/>
              <a:t> %&gt;"&gt;</a:t>
            </a:r>
            <a:r>
              <a:rPr lang="en-GB" sz="2000" dirty="0">
                <a:solidFill>
                  <a:srgbClr val="FF0000"/>
                </a:solidFill>
              </a:rPr>
              <a:t>Edit</a:t>
            </a:r>
            <a:r>
              <a:rPr lang="en-GB" sz="2000" dirty="0"/>
              <a:t>&lt;/a&gt;</a:t>
            </a:r>
          </a:p>
          <a:p>
            <a:r>
              <a:rPr lang="en-GB" sz="2000" dirty="0"/>
              <a:t>&lt;a </a:t>
            </a:r>
            <a:r>
              <a:rPr lang="en-GB" sz="2000" dirty="0" err="1"/>
              <a:t>href</a:t>
            </a:r>
            <a:r>
              <a:rPr lang="en-GB" sz="2000" dirty="0"/>
              <a:t>="" </a:t>
            </a:r>
            <a:r>
              <a:rPr lang="en-GB" sz="2000" dirty="0">
                <a:solidFill>
                  <a:srgbClr val="FF0000"/>
                </a:solidFill>
              </a:rPr>
              <a:t>data-op="delete"</a:t>
            </a:r>
            <a:r>
              <a:rPr lang="en-GB" sz="2000" dirty="0"/>
              <a:t> data-id="&lt;%= </a:t>
            </a:r>
            <a:r>
              <a:rPr lang="en-GB" sz="2000" dirty="0" err="1"/>
              <a:t>student.Id</a:t>
            </a:r>
            <a:r>
              <a:rPr lang="en-GB" sz="2000" dirty="0"/>
              <a:t> %&gt;"&gt;</a:t>
            </a:r>
            <a:r>
              <a:rPr lang="en-GB" sz="2000" dirty="0">
                <a:solidFill>
                  <a:srgbClr val="FF0000"/>
                </a:solidFill>
              </a:rPr>
              <a:t>Delete</a:t>
            </a:r>
            <a:r>
              <a:rPr lang="en-GB" sz="2000" dirty="0"/>
              <a:t>&lt;/a&gt;</a:t>
            </a:r>
          </a:p>
        </p:txBody>
      </p:sp>
      <p:sp>
        <p:nvSpPr>
          <p:cNvPr id="8" name="TextBox 7">
            <a:extLst>
              <a:ext uri="{FF2B5EF4-FFF2-40B4-BE49-F238E27FC236}">
                <a16:creationId xmlns:a16="http://schemas.microsoft.com/office/drawing/2014/main" id="{8F573E1E-7EB2-98EB-4387-2022A89635DF}"/>
              </a:ext>
            </a:extLst>
          </p:cNvPr>
          <p:cNvSpPr txBox="1"/>
          <p:nvPr/>
        </p:nvSpPr>
        <p:spPr>
          <a:xfrm>
            <a:off x="325055" y="5586736"/>
            <a:ext cx="8739569" cy="1015663"/>
          </a:xfrm>
          <a:prstGeom prst="rect">
            <a:avLst/>
          </a:prstGeom>
          <a:solidFill>
            <a:schemeClr val="accent2">
              <a:lumMod val="20000"/>
              <a:lumOff val="80000"/>
            </a:schemeClr>
          </a:solidFill>
          <a:ln>
            <a:solidFill>
              <a:srgbClr val="FF0000"/>
            </a:solidFill>
          </a:ln>
        </p:spPr>
        <p:txBody>
          <a:bodyPr wrap="square" rtlCol="0">
            <a:spAutoFit/>
          </a:bodyPr>
          <a:lstStyle/>
          <a:p>
            <a:r>
              <a:rPr lang="en-GB" sz="2000"/>
              <a:t>function </a:t>
            </a:r>
            <a:r>
              <a:rPr lang="en-GB" sz="2000">
                <a:solidFill>
                  <a:srgbClr val="00B0F0"/>
                </a:solidFill>
              </a:rPr>
              <a:t>StudentClick</a:t>
            </a:r>
            <a:r>
              <a:rPr lang="en-GB" sz="2000" dirty="0"/>
              <a:t>(e) {</a:t>
            </a:r>
          </a:p>
          <a:p>
            <a:r>
              <a:rPr lang="en-GB" sz="2000" dirty="0"/>
              <a:t>   let id = $(this).</a:t>
            </a:r>
            <a:r>
              <a:rPr lang="en-GB" sz="2000" dirty="0" err="1"/>
              <a:t>attr</a:t>
            </a:r>
            <a:r>
              <a:rPr lang="en-GB" sz="2000" dirty="0"/>
              <a:t>('data-id’);</a:t>
            </a:r>
          </a:p>
          <a:p>
            <a:r>
              <a:rPr lang="en-GB" sz="2000" dirty="0"/>
              <a:t>   let op = $(this).</a:t>
            </a:r>
            <a:r>
              <a:rPr lang="en-GB" sz="2000" dirty="0" err="1"/>
              <a:t>attr</a:t>
            </a:r>
            <a:r>
              <a:rPr lang="en-GB" sz="2000" dirty="0"/>
              <a:t>('</a:t>
            </a:r>
            <a:r>
              <a:rPr lang="en-GB" sz="2000" dirty="0">
                <a:solidFill>
                  <a:srgbClr val="FF0000"/>
                </a:solidFill>
              </a:rPr>
              <a:t>data-op</a:t>
            </a:r>
            <a:r>
              <a:rPr lang="en-GB" sz="2000" dirty="0"/>
              <a:t>’);     </a:t>
            </a:r>
            <a:endParaRPr lang="en-GB" sz="2000" dirty="0">
              <a:solidFill>
                <a:srgbClr val="FF0000"/>
              </a:solidFill>
            </a:endParaRPr>
          </a:p>
        </p:txBody>
      </p:sp>
      <p:sp>
        <p:nvSpPr>
          <p:cNvPr id="9" name="TextBox 8">
            <a:extLst>
              <a:ext uri="{FF2B5EF4-FFF2-40B4-BE49-F238E27FC236}">
                <a16:creationId xmlns:a16="http://schemas.microsoft.com/office/drawing/2014/main" id="{7930A253-F5EF-7963-4808-166A769763EB}"/>
              </a:ext>
            </a:extLst>
          </p:cNvPr>
          <p:cNvSpPr txBox="1"/>
          <p:nvPr/>
        </p:nvSpPr>
        <p:spPr>
          <a:xfrm>
            <a:off x="4755426" y="2841067"/>
            <a:ext cx="3132589" cy="307777"/>
          </a:xfrm>
          <a:prstGeom prst="rect">
            <a:avLst/>
          </a:prstGeom>
          <a:noFill/>
        </p:spPr>
        <p:txBody>
          <a:bodyPr wrap="none" rtlCol="0">
            <a:spAutoFit/>
          </a:bodyPr>
          <a:lstStyle/>
          <a:p>
            <a:r>
              <a:rPr lang="en-GB" sz="1400" i="1" dirty="0"/>
              <a:t>Select &lt;a&gt; tags with CSS class “edit”</a:t>
            </a:r>
          </a:p>
        </p:txBody>
      </p:sp>
      <p:cxnSp>
        <p:nvCxnSpPr>
          <p:cNvPr id="11" name="Straight Arrow Connector 10">
            <a:extLst>
              <a:ext uri="{FF2B5EF4-FFF2-40B4-BE49-F238E27FC236}">
                <a16:creationId xmlns:a16="http://schemas.microsoft.com/office/drawing/2014/main" id="{104B5263-5126-88D7-8C6B-6DDDDD235D0C}"/>
              </a:ext>
            </a:extLst>
          </p:cNvPr>
          <p:cNvCxnSpPr>
            <a:stCxn id="9" idx="1"/>
          </p:cNvCxnSpPr>
          <p:nvPr/>
        </p:nvCxnSpPr>
        <p:spPr bwMode="auto">
          <a:xfrm flipH="1">
            <a:off x="4292564" y="2994956"/>
            <a:ext cx="462862" cy="52343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4B7E66DF-DEB3-9C24-BD98-265FAC0CFBBD}"/>
              </a:ext>
            </a:extLst>
          </p:cNvPr>
          <p:cNvCxnSpPr/>
          <p:nvPr/>
        </p:nvCxnSpPr>
        <p:spPr bwMode="auto">
          <a:xfrm flipH="1" flipV="1">
            <a:off x="2666964" y="2206434"/>
            <a:ext cx="2085643" cy="7885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Connector 16">
            <a:extLst>
              <a:ext uri="{FF2B5EF4-FFF2-40B4-BE49-F238E27FC236}">
                <a16:creationId xmlns:a16="http://schemas.microsoft.com/office/drawing/2014/main" id="{BE2E7B66-DF7B-4667-61C5-840276B251BA}"/>
              </a:ext>
            </a:extLst>
          </p:cNvPr>
          <p:cNvCxnSpPr/>
          <p:nvPr/>
        </p:nvCxnSpPr>
        <p:spPr bwMode="auto">
          <a:xfrm>
            <a:off x="392846" y="2187182"/>
            <a:ext cx="2600612" cy="0"/>
          </a:xfrm>
          <a:prstGeom prst="line">
            <a:avLst/>
          </a:prstGeom>
          <a:solidFill>
            <a:schemeClr val="accent1"/>
          </a:solidFill>
          <a:ln w="1270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1ED3FC43-7009-6500-1C74-E0A8D38C5321}"/>
              </a:ext>
            </a:extLst>
          </p:cNvPr>
          <p:cNvSpPr txBox="1"/>
          <p:nvPr/>
        </p:nvSpPr>
        <p:spPr>
          <a:xfrm>
            <a:off x="4934076" y="5653148"/>
            <a:ext cx="3813865" cy="307777"/>
          </a:xfrm>
          <a:prstGeom prst="rect">
            <a:avLst/>
          </a:prstGeom>
          <a:noFill/>
        </p:spPr>
        <p:txBody>
          <a:bodyPr wrap="none" rtlCol="0">
            <a:spAutoFit/>
          </a:bodyPr>
          <a:lstStyle/>
          <a:p>
            <a:r>
              <a:rPr lang="en-GB" sz="1400" i="1" dirty="0"/>
              <a:t>$("#students-</a:t>
            </a:r>
            <a:r>
              <a:rPr lang="en-GB" sz="1400" i="1" dirty="0" err="1"/>
              <a:t>ul</a:t>
            </a:r>
            <a:r>
              <a:rPr lang="en-GB" sz="1400" i="1" dirty="0"/>
              <a:t>").on(“click”, “a”, </a:t>
            </a:r>
            <a:r>
              <a:rPr lang="en-GB" sz="1400" i="1" dirty="0" err="1"/>
              <a:t>StudentClick</a:t>
            </a:r>
            <a:r>
              <a:rPr lang="en-GB" sz="1400" i="1" dirty="0"/>
              <a:t>);</a:t>
            </a:r>
          </a:p>
        </p:txBody>
      </p:sp>
      <p:sp>
        <p:nvSpPr>
          <p:cNvPr id="21" name="TextBox 20">
            <a:extLst>
              <a:ext uri="{FF2B5EF4-FFF2-40B4-BE49-F238E27FC236}">
                <a16:creationId xmlns:a16="http://schemas.microsoft.com/office/drawing/2014/main" id="{096C0918-1461-60D8-962D-4F8832420BC0}"/>
              </a:ext>
            </a:extLst>
          </p:cNvPr>
          <p:cNvSpPr txBox="1"/>
          <p:nvPr/>
        </p:nvSpPr>
        <p:spPr>
          <a:xfrm>
            <a:off x="3916637" y="6268534"/>
            <a:ext cx="5027338" cy="307777"/>
          </a:xfrm>
          <a:prstGeom prst="rect">
            <a:avLst/>
          </a:prstGeom>
          <a:noFill/>
        </p:spPr>
        <p:txBody>
          <a:bodyPr wrap="none" rtlCol="0">
            <a:spAutoFit/>
          </a:bodyPr>
          <a:lstStyle/>
          <a:p>
            <a:r>
              <a:rPr lang="en-GB" sz="1400" dirty="0">
                <a:sym typeface="Wingdings" panose="05000000000000000000" pitchFamily="2" charset="2"/>
              </a:rPr>
              <a:t> </a:t>
            </a:r>
            <a:r>
              <a:rPr lang="en-GB" sz="1400" i="1" dirty="0">
                <a:sym typeface="Wingdings" panose="05000000000000000000" pitchFamily="2" charset="2"/>
              </a:rPr>
              <a:t>Now you can w</a:t>
            </a:r>
            <a:r>
              <a:rPr lang="en-GB" sz="1400" i="1" dirty="0"/>
              <a:t>rite an if/switch to select required operation</a:t>
            </a:r>
          </a:p>
        </p:txBody>
      </p:sp>
    </p:spTree>
    <p:extLst>
      <p:ext uri="{BB962C8B-B14F-4D97-AF65-F5344CB8AC3E}">
        <p14:creationId xmlns:p14="http://schemas.microsoft.com/office/powerpoint/2010/main" val="10352329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8ED30-597B-7FA9-2A40-83516FF2253C}"/>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B25CDDD2-27A5-6EA2-8FF9-9A0DF5DCBAC3}"/>
              </a:ext>
            </a:extLst>
          </p:cNvPr>
          <p:cNvSpPr>
            <a:spLocks noGrp="1"/>
          </p:cNvSpPr>
          <p:nvPr>
            <p:ph idx="1"/>
          </p:nvPr>
        </p:nvSpPr>
        <p:spPr>
          <a:xfrm>
            <a:off x="1047750" y="833857"/>
            <a:ext cx="7029450" cy="454831"/>
          </a:xfrm>
        </p:spPr>
        <p:txBody>
          <a:bodyPr/>
          <a:lstStyle/>
          <a:p>
            <a:r>
              <a:rPr lang="en-GB" dirty="0"/>
              <a:t>Add the code to show the details for an individual student</a:t>
            </a:r>
          </a:p>
        </p:txBody>
      </p:sp>
      <p:sp>
        <p:nvSpPr>
          <p:cNvPr id="4" name="Footer Placeholder 3">
            <a:extLst>
              <a:ext uri="{FF2B5EF4-FFF2-40B4-BE49-F238E27FC236}">
                <a16:creationId xmlns:a16="http://schemas.microsoft.com/office/drawing/2014/main" id="{9375FB67-A3C9-CD75-A994-A46875887896}"/>
              </a:ext>
            </a:extLst>
          </p:cNvPr>
          <p:cNvSpPr>
            <a:spLocks noGrp="1"/>
          </p:cNvSpPr>
          <p:nvPr>
            <p:ph type="ftr" sz="quarter" idx="10"/>
          </p:nvPr>
        </p:nvSpPr>
        <p:spPr/>
        <p:txBody>
          <a:bodyPr/>
          <a:lstStyle/>
          <a:p>
            <a:pPr>
              <a:defRPr/>
            </a:pPr>
            <a:r>
              <a:rPr lang="en-US" altLang="en-US"/>
              <a:t>WEB</a:t>
            </a:r>
            <a:endParaRPr lang="en-US" altLang="en-US" dirty="0"/>
          </a:p>
        </p:txBody>
      </p:sp>
      <p:grpSp>
        <p:nvGrpSpPr>
          <p:cNvPr id="7" name="Group 6">
            <a:extLst>
              <a:ext uri="{FF2B5EF4-FFF2-40B4-BE49-F238E27FC236}">
                <a16:creationId xmlns:a16="http://schemas.microsoft.com/office/drawing/2014/main" id="{CF1B952A-09D1-A73E-8173-269D0A59B069}"/>
              </a:ext>
            </a:extLst>
          </p:cNvPr>
          <p:cNvGrpSpPr/>
          <p:nvPr/>
        </p:nvGrpSpPr>
        <p:grpSpPr>
          <a:xfrm>
            <a:off x="157039" y="1621554"/>
            <a:ext cx="2262158" cy="1430604"/>
            <a:chOff x="559754" y="1621554"/>
            <a:chExt cx="2262158" cy="1430604"/>
          </a:xfrm>
        </p:grpSpPr>
        <p:sp>
          <p:nvSpPr>
            <p:cNvPr id="5" name="Flowchart: Card 4">
              <a:extLst>
                <a:ext uri="{FF2B5EF4-FFF2-40B4-BE49-F238E27FC236}">
                  <a16:creationId xmlns:a16="http://schemas.microsoft.com/office/drawing/2014/main" id="{13268341-0C04-B8E6-0DCF-5BDC4C3C5AF7}"/>
                </a:ext>
              </a:extLst>
            </p:cNvPr>
            <p:cNvSpPr/>
            <p:nvPr/>
          </p:nvSpPr>
          <p:spPr bwMode="auto">
            <a:xfrm>
              <a:off x="1255522" y="1621554"/>
              <a:ext cx="781741" cy="1061272"/>
            </a:xfrm>
            <a:prstGeom prst="flowChartPunchedCard">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 name="TextBox 5">
              <a:extLst>
                <a:ext uri="{FF2B5EF4-FFF2-40B4-BE49-F238E27FC236}">
                  <a16:creationId xmlns:a16="http://schemas.microsoft.com/office/drawing/2014/main" id="{90483CB7-537A-9908-E497-6DA436F8E367}"/>
                </a:ext>
              </a:extLst>
            </p:cNvPr>
            <p:cNvSpPr txBox="1"/>
            <p:nvPr/>
          </p:nvSpPr>
          <p:spPr>
            <a:xfrm>
              <a:off x="559754" y="2682826"/>
              <a:ext cx="2262158" cy="369332"/>
            </a:xfrm>
            <a:prstGeom prst="rect">
              <a:avLst/>
            </a:prstGeom>
            <a:noFill/>
          </p:spPr>
          <p:txBody>
            <a:bodyPr wrap="none" rtlCol="0">
              <a:spAutoFit/>
            </a:bodyPr>
            <a:lstStyle/>
            <a:p>
              <a:r>
                <a:rPr lang="en-GB" b="1" dirty="0" err="1"/>
                <a:t>displayallstudents</a:t>
              </a:r>
              <a:endParaRPr lang="en-GB" b="1" dirty="0"/>
            </a:p>
          </p:txBody>
        </p:sp>
      </p:grpSp>
      <p:grpSp>
        <p:nvGrpSpPr>
          <p:cNvPr id="9" name="Group 8">
            <a:extLst>
              <a:ext uri="{FF2B5EF4-FFF2-40B4-BE49-F238E27FC236}">
                <a16:creationId xmlns:a16="http://schemas.microsoft.com/office/drawing/2014/main" id="{3EEF4BB7-6AB5-6998-6696-41DFA557DACE}"/>
              </a:ext>
            </a:extLst>
          </p:cNvPr>
          <p:cNvGrpSpPr/>
          <p:nvPr/>
        </p:nvGrpSpPr>
        <p:grpSpPr>
          <a:xfrm>
            <a:off x="2611807" y="4297486"/>
            <a:ext cx="2454518" cy="1430604"/>
            <a:chOff x="559754" y="1621554"/>
            <a:chExt cx="2454518" cy="1430604"/>
          </a:xfrm>
        </p:grpSpPr>
        <p:sp>
          <p:nvSpPr>
            <p:cNvPr id="10" name="Flowchart: Card 9">
              <a:extLst>
                <a:ext uri="{FF2B5EF4-FFF2-40B4-BE49-F238E27FC236}">
                  <a16:creationId xmlns:a16="http://schemas.microsoft.com/office/drawing/2014/main" id="{1C203892-83EA-3566-66EF-BEADD8782478}"/>
                </a:ext>
              </a:extLst>
            </p:cNvPr>
            <p:cNvSpPr/>
            <p:nvPr/>
          </p:nvSpPr>
          <p:spPr bwMode="auto">
            <a:xfrm>
              <a:off x="1255522" y="1621554"/>
              <a:ext cx="781741" cy="1061272"/>
            </a:xfrm>
            <a:prstGeom prst="flowChartPunchedCard">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8AA1F288-EBBF-CEF8-5CEE-B2595657787D}"/>
                </a:ext>
              </a:extLst>
            </p:cNvPr>
            <p:cNvSpPr txBox="1"/>
            <p:nvPr/>
          </p:nvSpPr>
          <p:spPr>
            <a:xfrm>
              <a:off x="559754" y="2682826"/>
              <a:ext cx="2454518" cy="369332"/>
            </a:xfrm>
            <a:prstGeom prst="rect">
              <a:avLst/>
            </a:prstGeom>
            <a:noFill/>
          </p:spPr>
          <p:txBody>
            <a:bodyPr wrap="none" rtlCol="0">
              <a:spAutoFit/>
            </a:bodyPr>
            <a:lstStyle/>
            <a:p>
              <a:r>
                <a:rPr lang="en-GB" b="1" dirty="0"/>
                <a:t>displayallstudents.js</a:t>
              </a:r>
            </a:p>
          </p:txBody>
        </p:sp>
      </p:grpSp>
      <p:grpSp>
        <p:nvGrpSpPr>
          <p:cNvPr id="12" name="Group 11">
            <a:extLst>
              <a:ext uri="{FF2B5EF4-FFF2-40B4-BE49-F238E27FC236}">
                <a16:creationId xmlns:a16="http://schemas.microsoft.com/office/drawing/2014/main" id="{354C405B-B3E1-D3B4-FE8E-65FAB75B1967}"/>
              </a:ext>
            </a:extLst>
          </p:cNvPr>
          <p:cNvGrpSpPr/>
          <p:nvPr/>
        </p:nvGrpSpPr>
        <p:grpSpPr>
          <a:xfrm>
            <a:off x="5284156" y="1998396"/>
            <a:ext cx="1120884" cy="1419356"/>
            <a:chOff x="1166196" y="1621554"/>
            <a:chExt cx="1120884" cy="1419356"/>
          </a:xfrm>
        </p:grpSpPr>
        <p:sp>
          <p:nvSpPr>
            <p:cNvPr id="13" name="Flowchart: Card 12">
              <a:extLst>
                <a:ext uri="{FF2B5EF4-FFF2-40B4-BE49-F238E27FC236}">
                  <a16:creationId xmlns:a16="http://schemas.microsoft.com/office/drawing/2014/main" id="{D3CEE4ED-B08A-DBAE-C991-B2732E0EA95A}"/>
                </a:ext>
              </a:extLst>
            </p:cNvPr>
            <p:cNvSpPr/>
            <p:nvPr/>
          </p:nvSpPr>
          <p:spPr bwMode="auto">
            <a:xfrm>
              <a:off x="1255522" y="1621554"/>
              <a:ext cx="781741" cy="1061272"/>
            </a:xfrm>
            <a:prstGeom prst="flowChartPunchedCard">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TextBox 13">
              <a:extLst>
                <a:ext uri="{FF2B5EF4-FFF2-40B4-BE49-F238E27FC236}">
                  <a16:creationId xmlns:a16="http://schemas.microsoft.com/office/drawing/2014/main" id="{724A3181-86C3-CB6E-38E7-A80FC94F8D5D}"/>
                </a:ext>
              </a:extLst>
            </p:cNvPr>
            <p:cNvSpPr txBox="1"/>
            <p:nvPr/>
          </p:nvSpPr>
          <p:spPr>
            <a:xfrm>
              <a:off x="1166196" y="2671578"/>
              <a:ext cx="1120884" cy="369332"/>
            </a:xfrm>
            <a:prstGeom prst="rect">
              <a:avLst/>
            </a:prstGeom>
            <a:noFill/>
          </p:spPr>
          <p:txBody>
            <a:bodyPr wrap="none" rtlCol="0">
              <a:spAutoFit/>
            </a:bodyPr>
            <a:lstStyle/>
            <a:p>
              <a:r>
                <a:rPr lang="en-GB" b="1" dirty="0"/>
                <a:t>server.js</a:t>
              </a:r>
            </a:p>
          </p:txBody>
        </p:sp>
      </p:grpSp>
      <p:grpSp>
        <p:nvGrpSpPr>
          <p:cNvPr id="15" name="Group 14">
            <a:extLst>
              <a:ext uri="{FF2B5EF4-FFF2-40B4-BE49-F238E27FC236}">
                <a16:creationId xmlns:a16="http://schemas.microsoft.com/office/drawing/2014/main" id="{ABFC9EE1-2D27-A59C-2641-6B075D7893D1}"/>
              </a:ext>
            </a:extLst>
          </p:cNvPr>
          <p:cNvGrpSpPr/>
          <p:nvPr/>
        </p:nvGrpSpPr>
        <p:grpSpPr>
          <a:xfrm>
            <a:off x="6193123" y="4392351"/>
            <a:ext cx="2929007" cy="1430604"/>
            <a:chOff x="559754" y="1621554"/>
            <a:chExt cx="2929007" cy="1430604"/>
          </a:xfrm>
        </p:grpSpPr>
        <p:sp>
          <p:nvSpPr>
            <p:cNvPr id="16" name="Flowchart: Card 15">
              <a:extLst>
                <a:ext uri="{FF2B5EF4-FFF2-40B4-BE49-F238E27FC236}">
                  <a16:creationId xmlns:a16="http://schemas.microsoft.com/office/drawing/2014/main" id="{B34D432B-B6C7-3805-F98E-7935C39DBC1D}"/>
                </a:ext>
              </a:extLst>
            </p:cNvPr>
            <p:cNvSpPr/>
            <p:nvPr/>
          </p:nvSpPr>
          <p:spPr bwMode="auto">
            <a:xfrm>
              <a:off x="1569266" y="1621554"/>
              <a:ext cx="781741" cy="1061272"/>
            </a:xfrm>
            <a:prstGeom prst="flowChartPunchedCard">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AFE47B21-AE91-8D26-B6A5-AFB945D2EA95}"/>
                </a:ext>
              </a:extLst>
            </p:cNvPr>
            <p:cNvSpPr txBox="1"/>
            <p:nvPr/>
          </p:nvSpPr>
          <p:spPr>
            <a:xfrm>
              <a:off x="559754" y="2682826"/>
              <a:ext cx="2929007" cy="369332"/>
            </a:xfrm>
            <a:prstGeom prst="rect">
              <a:avLst/>
            </a:prstGeom>
            <a:noFill/>
          </p:spPr>
          <p:txBody>
            <a:bodyPr wrap="none" rtlCol="0">
              <a:spAutoFit/>
            </a:bodyPr>
            <a:lstStyle/>
            <a:p>
              <a:r>
                <a:rPr lang="en-GB" b="1" dirty="0" err="1"/>
                <a:t>displaystudentdetails.ejs</a:t>
              </a:r>
              <a:endParaRPr lang="en-GB" b="1" dirty="0"/>
            </a:p>
          </p:txBody>
        </p:sp>
      </p:grpSp>
      <p:cxnSp>
        <p:nvCxnSpPr>
          <p:cNvPr id="19" name="Connector: Elbow 18">
            <a:extLst>
              <a:ext uri="{FF2B5EF4-FFF2-40B4-BE49-F238E27FC236}">
                <a16:creationId xmlns:a16="http://schemas.microsoft.com/office/drawing/2014/main" id="{76D91C51-0494-6AD7-3358-D35C6226DDAA}"/>
              </a:ext>
            </a:extLst>
          </p:cNvPr>
          <p:cNvCxnSpPr>
            <a:stCxn id="5" idx="3"/>
            <a:endCxn id="10" idx="1"/>
          </p:cNvCxnSpPr>
          <p:nvPr/>
        </p:nvCxnSpPr>
        <p:spPr bwMode="auto">
          <a:xfrm>
            <a:off x="1634548" y="2152190"/>
            <a:ext cx="1673027" cy="2675932"/>
          </a:xfrm>
          <a:prstGeom prst="bentConnector3">
            <a:avLst>
              <a:gd name="adj1" fmla="val 8001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E2463308-EE9F-604A-D021-70F4B4C65829}"/>
              </a:ext>
            </a:extLst>
          </p:cNvPr>
          <p:cNvSpPr txBox="1"/>
          <p:nvPr/>
        </p:nvSpPr>
        <p:spPr>
          <a:xfrm>
            <a:off x="1827153" y="1750593"/>
            <a:ext cx="1531188" cy="369332"/>
          </a:xfrm>
          <a:prstGeom prst="rect">
            <a:avLst/>
          </a:prstGeom>
          <a:noFill/>
        </p:spPr>
        <p:txBody>
          <a:bodyPr wrap="none" rtlCol="0">
            <a:spAutoFit/>
          </a:bodyPr>
          <a:lstStyle/>
          <a:p>
            <a:r>
              <a:rPr lang="en-GB" i="1" dirty="0"/>
              <a:t>Click &lt;a&gt; tag</a:t>
            </a:r>
          </a:p>
        </p:txBody>
      </p:sp>
      <p:cxnSp>
        <p:nvCxnSpPr>
          <p:cNvPr id="21" name="Connector: Elbow 20">
            <a:extLst>
              <a:ext uri="{FF2B5EF4-FFF2-40B4-BE49-F238E27FC236}">
                <a16:creationId xmlns:a16="http://schemas.microsoft.com/office/drawing/2014/main" id="{DB9AB1B0-49DD-0268-DCEE-E80AD118A659}"/>
              </a:ext>
            </a:extLst>
          </p:cNvPr>
          <p:cNvCxnSpPr>
            <a:stCxn id="10" idx="3"/>
            <a:endCxn id="13" idx="1"/>
          </p:cNvCxnSpPr>
          <p:nvPr/>
        </p:nvCxnSpPr>
        <p:spPr bwMode="auto">
          <a:xfrm flipV="1">
            <a:off x="4089316" y="2529032"/>
            <a:ext cx="1284166" cy="2299090"/>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a:extLst>
              <a:ext uri="{FF2B5EF4-FFF2-40B4-BE49-F238E27FC236}">
                <a16:creationId xmlns:a16="http://schemas.microsoft.com/office/drawing/2014/main" id="{03DD32E8-E175-3D49-BE79-57CA31F61ED7}"/>
              </a:ext>
            </a:extLst>
          </p:cNvPr>
          <p:cNvSpPr txBox="1"/>
          <p:nvPr/>
        </p:nvSpPr>
        <p:spPr>
          <a:xfrm>
            <a:off x="6539095" y="1860031"/>
            <a:ext cx="1616206" cy="646331"/>
          </a:xfrm>
          <a:prstGeom prst="rect">
            <a:avLst/>
          </a:prstGeom>
          <a:noFill/>
        </p:spPr>
        <p:txBody>
          <a:bodyPr wrap="square" rtlCol="0">
            <a:spAutoFit/>
          </a:bodyPr>
          <a:lstStyle/>
          <a:p>
            <a:r>
              <a:rPr lang="en-GB" i="1" dirty="0"/>
              <a:t>Read student details</a:t>
            </a:r>
          </a:p>
        </p:txBody>
      </p:sp>
      <p:cxnSp>
        <p:nvCxnSpPr>
          <p:cNvPr id="26" name="Connector: Elbow 25">
            <a:extLst>
              <a:ext uri="{FF2B5EF4-FFF2-40B4-BE49-F238E27FC236}">
                <a16:creationId xmlns:a16="http://schemas.microsoft.com/office/drawing/2014/main" id="{E58FD66F-3810-77B7-1575-DFD78AEB1C75}"/>
              </a:ext>
            </a:extLst>
          </p:cNvPr>
          <p:cNvCxnSpPr>
            <a:stCxn id="13" idx="2"/>
            <a:endCxn id="16" idx="1"/>
          </p:cNvCxnSpPr>
          <p:nvPr/>
        </p:nvCxnSpPr>
        <p:spPr bwMode="auto">
          <a:xfrm rot="16200000" flipH="1">
            <a:off x="5551835" y="3272186"/>
            <a:ext cx="1863319" cy="1438282"/>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a:extLst>
              <a:ext uri="{FF2B5EF4-FFF2-40B4-BE49-F238E27FC236}">
                <a16:creationId xmlns:a16="http://schemas.microsoft.com/office/drawing/2014/main" id="{21805DA1-5A18-CBB4-7F2F-FCFD3A2D1B5C}"/>
              </a:ext>
            </a:extLst>
          </p:cNvPr>
          <p:cNvSpPr txBox="1"/>
          <p:nvPr/>
        </p:nvSpPr>
        <p:spPr>
          <a:xfrm rot="16200000">
            <a:off x="2876131" y="2508044"/>
            <a:ext cx="2449358" cy="1107996"/>
          </a:xfrm>
          <a:prstGeom prst="rect">
            <a:avLst/>
          </a:prstGeom>
          <a:noFill/>
        </p:spPr>
        <p:txBody>
          <a:bodyPr wrap="square" rtlCol="0">
            <a:spAutoFit/>
          </a:bodyPr>
          <a:lstStyle/>
          <a:p>
            <a:r>
              <a:rPr lang="en-GB" i="1" dirty="0"/>
              <a:t>Redirect to </a:t>
            </a:r>
            <a:r>
              <a:rPr lang="en-GB" i="1" dirty="0" err="1"/>
              <a:t>readstudent</a:t>
            </a:r>
            <a:r>
              <a:rPr lang="en-GB" i="1" dirty="0"/>
              <a:t> page with the student ID</a:t>
            </a:r>
          </a:p>
          <a:p>
            <a:r>
              <a:rPr lang="en-GB" sz="1200" i="1" dirty="0"/>
              <a:t>http://localhost:81/readstudent/22</a:t>
            </a:r>
          </a:p>
        </p:txBody>
      </p:sp>
      <p:cxnSp>
        <p:nvCxnSpPr>
          <p:cNvPr id="33" name="Connector: Elbow 32">
            <a:extLst>
              <a:ext uri="{FF2B5EF4-FFF2-40B4-BE49-F238E27FC236}">
                <a16:creationId xmlns:a16="http://schemas.microsoft.com/office/drawing/2014/main" id="{A2F4243C-618B-4A1C-30F5-B9CC81F11FF8}"/>
              </a:ext>
            </a:extLst>
          </p:cNvPr>
          <p:cNvCxnSpPr>
            <a:stCxn id="17" idx="2"/>
          </p:cNvCxnSpPr>
          <p:nvPr/>
        </p:nvCxnSpPr>
        <p:spPr bwMode="auto">
          <a:xfrm rot="5400000">
            <a:off x="3985248" y="2671566"/>
            <a:ext cx="520991" cy="6823769"/>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4" name="TextBox 33">
            <a:extLst>
              <a:ext uri="{FF2B5EF4-FFF2-40B4-BE49-F238E27FC236}">
                <a16:creationId xmlns:a16="http://schemas.microsoft.com/office/drawing/2014/main" id="{FE17A825-6DD4-3DB7-35FF-353067CB1453}"/>
              </a:ext>
            </a:extLst>
          </p:cNvPr>
          <p:cNvSpPr txBox="1"/>
          <p:nvPr/>
        </p:nvSpPr>
        <p:spPr>
          <a:xfrm>
            <a:off x="1443787" y="5970374"/>
            <a:ext cx="3377848" cy="369332"/>
          </a:xfrm>
          <a:prstGeom prst="rect">
            <a:avLst/>
          </a:prstGeom>
          <a:noFill/>
        </p:spPr>
        <p:txBody>
          <a:bodyPr wrap="none" rtlCol="0">
            <a:spAutoFit/>
          </a:bodyPr>
          <a:lstStyle/>
          <a:p>
            <a:r>
              <a:rPr lang="en-GB" i="1" dirty="0"/>
              <a:t>Response with rendered HTML</a:t>
            </a:r>
          </a:p>
        </p:txBody>
      </p:sp>
      <p:cxnSp>
        <p:nvCxnSpPr>
          <p:cNvPr id="40" name="Straight Connector 39">
            <a:extLst>
              <a:ext uri="{FF2B5EF4-FFF2-40B4-BE49-F238E27FC236}">
                <a16:creationId xmlns:a16="http://schemas.microsoft.com/office/drawing/2014/main" id="{AC479EDD-F26C-5B3B-FA72-B66EEAAA9B85}"/>
              </a:ext>
            </a:extLst>
          </p:cNvPr>
          <p:cNvCxnSpPr/>
          <p:nvPr/>
        </p:nvCxnSpPr>
        <p:spPr bwMode="auto">
          <a:xfrm>
            <a:off x="5066325" y="1416608"/>
            <a:ext cx="0" cy="5281054"/>
          </a:xfrm>
          <a:prstGeom prst="line">
            <a:avLst/>
          </a:prstGeom>
          <a:solidFill>
            <a:schemeClr val="accent1"/>
          </a:solidFill>
          <a:ln w="444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TextBox 41">
            <a:extLst>
              <a:ext uri="{FF2B5EF4-FFF2-40B4-BE49-F238E27FC236}">
                <a16:creationId xmlns:a16="http://schemas.microsoft.com/office/drawing/2014/main" id="{83DC668C-D978-ABA3-5A75-A08B4DF17E8A}"/>
              </a:ext>
            </a:extLst>
          </p:cNvPr>
          <p:cNvSpPr txBox="1"/>
          <p:nvPr/>
        </p:nvSpPr>
        <p:spPr>
          <a:xfrm>
            <a:off x="2425123" y="1254829"/>
            <a:ext cx="1377300" cy="369332"/>
          </a:xfrm>
          <a:prstGeom prst="rect">
            <a:avLst/>
          </a:prstGeom>
          <a:noFill/>
        </p:spPr>
        <p:txBody>
          <a:bodyPr wrap="none" rtlCol="0">
            <a:spAutoFit/>
          </a:bodyPr>
          <a:lstStyle/>
          <a:p>
            <a:r>
              <a:rPr lang="en-GB" b="1" u="sng" dirty="0"/>
              <a:t>BROWSER</a:t>
            </a:r>
          </a:p>
        </p:txBody>
      </p:sp>
      <p:sp>
        <p:nvSpPr>
          <p:cNvPr id="43" name="TextBox 42">
            <a:extLst>
              <a:ext uri="{FF2B5EF4-FFF2-40B4-BE49-F238E27FC236}">
                <a16:creationId xmlns:a16="http://schemas.microsoft.com/office/drawing/2014/main" id="{67BD8BC6-2976-3544-D6DE-08D53E18471B}"/>
              </a:ext>
            </a:extLst>
          </p:cNvPr>
          <p:cNvSpPr txBox="1"/>
          <p:nvPr/>
        </p:nvSpPr>
        <p:spPr>
          <a:xfrm>
            <a:off x="6126332" y="1259732"/>
            <a:ext cx="1129476" cy="369332"/>
          </a:xfrm>
          <a:prstGeom prst="rect">
            <a:avLst/>
          </a:prstGeom>
          <a:noFill/>
        </p:spPr>
        <p:txBody>
          <a:bodyPr wrap="none" rtlCol="0">
            <a:spAutoFit/>
          </a:bodyPr>
          <a:lstStyle/>
          <a:p>
            <a:r>
              <a:rPr lang="en-GB" b="1" u="sng" dirty="0"/>
              <a:t>SERVER</a:t>
            </a:r>
          </a:p>
        </p:txBody>
      </p:sp>
      <p:cxnSp>
        <p:nvCxnSpPr>
          <p:cNvPr id="45" name="Connector: Elbow 44">
            <a:extLst>
              <a:ext uri="{FF2B5EF4-FFF2-40B4-BE49-F238E27FC236}">
                <a16:creationId xmlns:a16="http://schemas.microsoft.com/office/drawing/2014/main" id="{8523B7F6-F7FF-B36B-87B2-2AAC5EAC821A}"/>
              </a:ext>
            </a:extLst>
          </p:cNvPr>
          <p:cNvCxnSpPr>
            <a:stCxn id="13" idx="3"/>
            <a:endCxn id="48" idx="0"/>
          </p:cNvCxnSpPr>
          <p:nvPr/>
        </p:nvCxnSpPr>
        <p:spPr bwMode="auto">
          <a:xfrm flipV="1">
            <a:off x="6155223" y="1837363"/>
            <a:ext cx="2195888" cy="691669"/>
          </a:xfrm>
          <a:prstGeom prst="bentConnector3">
            <a:avLst>
              <a:gd name="adj1" fmla="val 1418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8" name="TextBox 47">
            <a:extLst>
              <a:ext uri="{FF2B5EF4-FFF2-40B4-BE49-F238E27FC236}">
                <a16:creationId xmlns:a16="http://schemas.microsoft.com/office/drawing/2014/main" id="{8F78AC28-72BD-B256-49FC-98348AD9E91D}"/>
              </a:ext>
            </a:extLst>
          </p:cNvPr>
          <p:cNvSpPr txBox="1"/>
          <p:nvPr/>
        </p:nvSpPr>
        <p:spPr>
          <a:xfrm rot="16200000">
            <a:off x="7087945" y="1514198"/>
            <a:ext cx="3172663" cy="646331"/>
          </a:xfrm>
          <a:prstGeom prst="rect">
            <a:avLst/>
          </a:prstGeom>
          <a:noFill/>
        </p:spPr>
        <p:txBody>
          <a:bodyPr wrap="none" rtlCol="0">
            <a:spAutoFit/>
          </a:bodyPr>
          <a:lstStyle/>
          <a:p>
            <a:pPr algn="ctr"/>
            <a:r>
              <a:rPr lang="en-GB" b="1" u="sng" dirty="0"/>
              <a:t>WEB SERVICE</a:t>
            </a:r>
          </a:p>
          <a:p>
            <a:pPr algn="ctr"/>
            <a:r>
              <a:rPr lang="en-GB" dirty="0"/>
              <a:t>Read data from the database</a:t>
            </a:r>
          </a:p>
        </p:txBody>
      </p:sp>
      <p:sp>
        <p:nvSpPr>
          <p:cNvPr id="52" name="TextBox 51">
            <a:extLst>
              <a:ext uri="{FF2B5EF4-FFF2-40B4-BE49-F238E27FC236}">
                <a16:creationId xmlns:a16="http://schemas.microsoft.com/office/drawing/2014/main" id="{1DB90F92-0C7D-38D9-9FA7-27F1ECD81191}"/>
              </a:ext>
            </a:extLst>
          </p:cNvPr>
          <p:cNvSpPr txBox="1"/>
          <p:nvPr/>
        </p:nvSpPr>
        <p:spPr>
          <a:xfrm>
            <a:off x="5837559" y="4186149"/>
            <a:ext cx="950657" cy="646331"/>
          </a:xfrm>
          <a:prstGeom prst="rect">
            <a:avLst/>
          </a:prstGeom>
          <a:noFill/>
        </p:spPr>
        <p:txBody>
          <a:bodyPr wrap="square" rtlCol="0">
            <a:spAutoFit/>
          </a:bodyPr>
          <a:lstStyle/>
          <a:p>
            <a:r>
              <a:rPr lang="en-GB" i="1" dirty="0"/>
              <a:t>Render page</a:t>
            </a:r>
          </a:p>
        </p:txBody>
      </p:sp>
      <p:sp>
        <p:nvSpPr>
          <p:cNvPr id="54" name="TextBox 53">
            <a:extLst>
              <a:ext uri="{FF2B5EF4-FFF2-40B4-BE49-F238E27FC236}">
                <a16:creationId xmlns:a16="http://schemas.microsoft.com/office/drawing/2014/main" id="{8B214589-8769-ED00-AECF-381863A301C6}"/>
              </a:ext>
            </a:extLst>
          </p:cNvPr>
          <p:cNvSpPr txBox="1"/>
          <p:nvPr/>
        </p:nvSpPr>
        <p:spPr>
          <a:xfrm>
            <a:off x="38267" y="3007770"/>
            <a:ext cx="2670924" cy="307777"/>
          </a:xfrm>
          <a:prstGeom prst="rect">
            <a:avLst/>
          </a:prstGeom>
          <a:noFill/>
        </p:spPr>
        <p:txBody>
          <a:bodyPr wrap="none" rtlCol="0">
            <a:spAutoFit/>
          </a:bodyPr>
          <a:lstStyle/>
          <a:p>
            <a:r>
              <a:rPr lang="en-GB" sz="1400" i="1" dirty="0"/>
              <a:t>http://localhost:81/readstudents</a:t>
            </a:r>
          </a:p>
        </p:txBody>
      </p:sp>
    </p:spTree>
    <p:extLst>
      <p:ext uri="{BB962C8B-B14F-4D97-AF65-F5344CB8AC3E}">
        <p14:creationId xmlns:p14="http://schemas.microsoft.com/office/powerpoint/2010/main" val="414699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3348667" cy="1621872"/>
          </a:xfrm>
        </p:spPr>
        <p:txBody>
          <a:bodyPr/>
          <a:lstStyle/>
          <a:p>
            <a:r>
              <a:rPr lang="en-GB" dirty="0"/>
              <a:t>Exercise: Update the template file</a:t>
            </a:r>
          </a:p>
        </p:txBody>
      </p:sp>
      <p:sp>
        <p:nvSpPr>
          <p:cNvPr id="3" name="Content Placeholder 2"/>
          <p:cNvSpPr>
            <a:spLocks noGrp="1"/>
          </p:cNvSpPr>
          <p:nvPr>
            <p:ph idx="1"/>
          </p:nvPr>
        </p:nvSpPr>
        <p:spPr>
          <a:xfrm>
            <a:off x="4064654" y="1194781"/>
            <a:ext cx="3513221" cy="854181"/>
          </a:xfrm>
        </p:spPr>
        <p:txBody>
          <a:bodyPr/>
          <a:lstStyle/>
          <a:p>
            <a:pPr marL="0" indent="0">
              <a:buNone/>
            </a:pPr>
            <a:r>
              <a:rPr lang="en-GB" dirty="0"/>
              <a:t>In the “views” folder edit the file “</a:t>
            </a:r>
            <a:r>
              <a:rPr lang="en-GB" b="1" dirty="0" err="1"/>
              <a:t>displayallstudents.</a:t>
            </a:r>
            <a:r>
              <a:rPr lang="en-GB" b="1" dirty="0" err="1">
                <a:solidFill>
                  <a:srgbClr val="FF0000"/>
                </a:solidFill>
              </a:rPr>
              <a:t>ejs</a:t>
            </a:r>
            <a:r>
              <a:rPr lang="en-GB" dirty="0"/>
              <a:t>”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69604" y="2600500"/>
            <a:ext cx="8748145" cy="3785652"/>
          </a:xfrm>
          <a:prstGeom prst="rect">
            <a:avLst/>
          </a:prstGeom>
          <a:solidFill>
            <a:schemeClr val="accent2">
              <a:lumMod val="20000"/>
              <a:lumOff val="80000"/>
            </a:schemeClr>
          </a:solidFill>
          <a:ln w="0">
            <a:solidFill>
              <a:schemeClr val="tx1"/>
            </a:solidFill>
            <a:prstDash val="solid"/>
          </a:ln>
        </p:spPr>
        <p:txBody>
          <a:bodyPr wrap="square" rtlCol="0">
            <a:spAutoFit/>
          </a:bodyPr>
          <a:lstStyle/>
          <a:p>
            <a:r>
              <a:rPr lang="en-GB" sz="2000" dirty="0"/>
              <a:t>&lt;</a:t>
            </a:r>
            <a:r>
              <a:rPr lang="en-GB" sz="2000" dirty="0" err="1"/>
              <a:t>ul</a:t>
            </a:r>
            <a:r>
              <a:rPr lang="en-GB" sz="2000" dirty="0"/>
              <a:t> id="</a:t>
            </a:r>
            <a:r>
              <a:rPr lang="en-GB" sz="2000" dirty="0">
                <a:solidFill>
                  <a:srgbClr val="FF0000"/>
                </a:solidFill>
              </a:rPr>
              <a:t>students-</a:t>
            </a:r>
            <a:r>
              <a:rPr lang="en-GB" sz="2000" dirty="0" err="1">
                <a:solidFill>
                  <a:srgbClr val="FF0000"/>
                </a:solidFill>
              </a:rPr>
              <a:t>ul</a:t>
            </a:r>
            <a:r>
              <a:rPr lang="en-GB" sz="2000" dirty="0"/>
              <a:t>"&gt;</a:t>
            </a:r>
          </a:p>
          <a:p>
            <a:r>
              <a:rPr lang="en-GB" sz="2000" dirty="0"/>
              <a:t>  &lt;% </a:t>
            </a:r>
            <a:r>
              <a:rPr lang="en-GB" sz="2000" dirty="0" err="1">
                <a:solidFill>
                  <a:schemeClr val="bg2">
                    <a:lumMod val="50000"/>
                  </a:schemeClr>
                </a:solidFill>
              </a:rPr>
              <a:t>students</a:t>
            </a:r>
            <a:r>
              <a:rPr lang="en-GB" sz="2000" dirty="0" err="1">
                <a:solidFill>
                  <a:srgbClr val="0070C0"/>
                </a:solidFill>
              </a:rPr>
              <a:t>.forEach</a:t>
            </a:r>
            <a:r>
              <a:rPr lang="en-GB" sz="2000" dirty="0">
                <a:solidFill>
                  <a:srgbClr val="0070C0"/>
                </a:solidFill>
              </a:rPr>
              <a:t>( (</a:t>
            </a:r>
            <a:r>
              <a:rPr lang="en-GB" sz="2000" dirty="0">
                <a:solidFill>
                  <a:schemeClr val="accent4">
                    <a:lumMod val="50000"/>
                    <a:lumOff val="50000"/>
                  </a:schemeClr>
                </a:solidFill>
              </a:rPr>
              <a:t>student</a:t>
            </a:r>
            <a:r>
              <a:rPr lang="en-GB" sz="2000" dirty="0">
                <a:solidFill>
                  <a:srgbClr val="0070C0"/>
                </a:solidFill>
              </a:rPr>
              <a:t>) =&gt; { </a:t>
            </a:r>
            <a:r>
              <a:rPr lang="en-GB" sz="2000" dirty="0"/>
              <a:t>%&gt;</a:t>
            </a:r>
          </a:p>
          <a:p>
            <a:r>
              <a:rPr lang="en-GB" sz="2000" dirty="0"/>
              <a:t>    &lt;li&gt;&lt;%= </a:t>
            </a:r>
            <a:r>
              <a:rPr lang="en-GB" sz="2000" dirty="0" err="1">
                <a:solidFill>
                  <a:schemeClr val="accent4">
                    <a:lumMod val="50000"/>
                    <a:lumOff val="50000"/>
                  </a:schemeClr>
                </a:solidFill>
              </a:rPr>
              <a:t>student</a:t>
            </a:r>
            <a:r>
              <a:rPr lang="en-GB" sz="2000" dirty="0" err="1"/>
              <a:t>.Name</a:t>
            </a:r>
            <a:r>
              <a:rPr lang="en-GB" sz="2000" dirty="0"/>
              <a:t> %&gt;</a:t>
            </a:r>
          </a:p>
          <a:p>
            <a:r>
              <a:rPr lang="en-GB" sz="2000" dirty="0"/>
              <a:t>          &amp;</a:t>
            </a:r>
            <a:r>
              <a:rPr lang="en-GB" sz="2000" dirty="0" err="1"/>
              <a:t>nbsp</a:t>
            </a:r>
            <a:r>
              <a:rPr lang="en-GB" sz="2000" dirty="0"/>
              <a:t>;&lt;%= </a:t>
            </a:r>
            <a:r>
              <a:rPr lang="en-GB" sz="2000" dirty="0" err="1">
                <a:solidFill>
                  <a:schemeClr val="accent4">
                    <a:lumMod val="50000"/>
                    <a:lumOff val="50000"/>
                  </a:schemeClr>
                </a:solidFill>
              </a:rPr>
              <a:t>student</a:t>
            </a:r>
            <a:r>
              <a:rPr lang="en-GB" sz="2000" dirty="0" err="1"/>
              <a:t>.Age</a:t>
            </a:r>
            <a:r>
              <a:rPr lang="en-GB" sz="2000" dirty="0"/>
              <a:t> %&gt;</a:t>
            </a:r>
          </a:p>
          <a:p>
            <a:r>
              <a:rPr lang="en-GB" sz="2000" dirty="0"/>
              <a:t>          &amp;</a:t>
            </a:r>
            <a:r>
              <a:rPr lang="en-GB" sz="2000" dirty="0" err="1"/>
              <a:t>nbsp</a:t>
            </a:r>
            <a:r>
              <a:rPr lang="en-GB" sz="2000" dirty="0"/>
              <a:t>;&lt;%= </a:t>
            </a:r>
            <a:r>
              <a:rPr lang="en-GB" sz="2000" dirty="0" err="1">
                <a:solidFill>
                  <a:schemeClr val="accent4">
                    <a:lumMod val="50000"/>
                    <a:lumOff val="50000"/>
                  </a:schemeClr>
                </a:solidFill>
              </a:rPr>
              <a:t>student</a:t>
            </a:r>
            <a:r>
              <a:rPr lang="en-GB" sz="2000" dirty="0" err="1"/>
              <a:t>.Course</a:t>
            </a:r>
            <a:r>
              <a:rPr lang="en-GB" sz="2000" dirty="0"/>
              <a:t> %&gt;</a:t>
            </a:r>
          </a:p>
          <a:p>
            <a:r>
              <a:rPr lang="en-GB" sz="2000" b="1" dirty="0"/>
              <a:t>          &amp;</a:t>
            </a:r>
            <a:r>
              <a:rPr lang="en-GB" sz="2000" b="1" dirty="0" err="1"/>
              <a:t>nbsp</a:t>
            </a:r>
            <a:r>
              <a:rPr lang="en-GB" sz="2000" b="1" dirty="0"/>
              <a:t>;&lt;a </a:t>
            </a:r>
            <a:r>
              <a:rPr lang="en-GB" sz="2000" b="1" dirty="0" err="1"/>
              <a:t>href</a:t>
            </a:r>
            <a:r>
              <a:rPr lang="en-GB" sz="2000" b="1" dirty="0"/>
              <a:t>="" </a:t>
            </a:r>
            <a:r>
              <a:rPr lang="en-GB" sz="2000" b="1" dirty="0">
                <a:solidFill>
                  <a:srgbClr val="FF0000"/>
                </a:solidFill>
              </a:rPr>
              <a:t>data-id="</a:t>
            </a:r>
            <a:r>
              <a:rPr lang="en-GB" sz="2000" b="1" dirty="0"/>
              <a:t>&lt;%= </a:t>
            </a:r>
            <a:r>
              <a:rPr lang="en-GB" sz="2000" b="1" dirty="0" err="1">
                <a:solidFill>
                  <a:schemeClr val="accent4">
                    <a:lumMod val="50000"/>
                    <a:lumOff val="50000"/>
                  </a:schemeClr>
                </a:solidFill>
              </a:rPr>
              <a:t>student</a:t>
            </a:r>
            <a:r>
              <a:rPr lang="en-GB" sz="2000" b="1" dirty="0" err="1"/>
              <a:t>.Id</a:t>
            </a:r>
            <a:r>
              <a:rPr lang="en-GB" sz="2000" b="1" dirty="0"/>
              <a:t> %&gt;</a:t>
            </a:r>
            <a:r>
              <a:rPr lang="en-GB" sz="2000" b="1" dirty="0">
                <a:solidFill>
                  <a:srgbClr val="FF0000"/>
                </a:solidFill>
              </a:rPr>
              <a:t>"</a:t>
            </a:r>
            <a:r>
              <a:rPr lang="en-GB" sz="2000" b="1" dirty="0"/>
              <a:t>&gt;View More&lt;/a&gt;</a:t>
            </a:r>
          </a:p>
          <a:p>
            <a:r>
              <a:rPr lang="en-GB" sz="2000" dirty="0"/>
              <a:t>     &lt;/li&gt;</a:t>
            </a:r>
            <a:br>
              <a:rPr lang="en-GB" sz="2000" dirty="0"/>
            </a:br>
            <a:r>
              <a:rPr lang="en-GB" sz="2000" dirty="0"/>
              <a:t>  &lt;% </a:t>
            </a:r>
            <a:r>
              <a:rPr lang="en-GB" sz="2000" dirty="0">
                <a:solidFill>
                  <a:srgbClr val="0070C0"/>
                </a:solidFill>
              </a:rPr>
              <a:t>});</a:t>
            </a:r>
            <a:r>
              <a:rPr lang="en-GB" sz="2000" dirty="0"/>
              <a:t> %&gt;</a:t>
            </a:r>
          </a:p>
          <a:p>
            <a:r>
              <a:rPr lang="en-GB" sz="2000" dirty="0"/>
              <a:t>&lt;/</a:t>
            </a:r>
            <a:r>
              <a:rPr lang="en-GB" sz="2000" dirty="0" err="1"/>
              <a:t>ul</a:t>
            </a:r>
            <a:r>
              <a:rPr lang="en-GB" sz="2000" dirty="0"/>
              <a:t>&gt;</a:t>
            </a:r>
          </a:p>
          <a:p>
            <a:endParaRPr lang="en-GB" sz="2000" dirty="0"/>
          </a:p>
          <a:p>
            <a:r>
              <a:rPr lang="en-GB" sz="2000" b="1" dirty="0"/>
              <a:t>&lt;script </a:t>
            </a:r>
            <a:r>
              <a:rPr lang="en-GB" sz="2000" b="1" dirty="0" err="1"/>
              <a:t>src</a:t>
            </a:r>
            <a:r>
              <a:rPr lang="en-GB" sz="2000" b="1" dirty="0"/>
              <a:t>=“…./jquery-3.5.1.js" ….&gt;&lt;/script&gt;</a:t>
            </a:r>
          </a:p>
          <a:p>
            <a:r>
              <a:rPr lang="en-GB" sz="2000" b="1" dirty="0"/>
              <a:t>&lt;script </a:t>
            </a:r>
            <a:r>
              <a:rPr lang="en-GB" sz="2000" b="1" dirty="0" err="1"/>
              <a:t>src</a:t>
            </a:r>
            <a:r>
              <a:rPr lang="en-GB" sz="2000" b="1" dirty="0"/>
              <a:t>="/</a:t>
            </a:r>
            <a:r>
              <a:rPr lang="en-GB" sz="2000" b="1" dirty="0" err="1"/>
              <a:t>js</a:t>
            </a:r>
            <a:r>
              <a:rPr lang="en-GB" sz="2000" b="1" dirty="0"/>
              <a:t>/displayallstudents.js"&gt;&lt;/script&gt; </a:t>
            </a:r>
          </a:p>
        </p:txBody>
      </p:sp>
      <p:sp>
        <p:nvSpPr>
          <p:cNvPr id="8" name="TextBox 7">
            <a:extLst>
              <a:ext uri="{FF2B5EF4-FFF2-40B4-BE49-F238E27FC236}">
                <a16:creationId xmlns:a16="http://schemas.microsoft.com/office/drawing/2014/main" id="{D62B994E-9F50-A90A-B92E-763994337518}"/>
              </a:ext>
            </a:extLst>
          </p:cNvPr>
          <p:cNvSpPr txBox="1"/>
          <p:nvPr/>
        </p:nvSpPr>
        <p:spPr>
          <a:xfrm>
            <a:off x="110300" y="2231168"/>
            <a:ext cx="5160387" cy="369332"/>
          </a:xfrm>
          <a:prstGeom prst="rect">
            <a:avLst/>
          </a:prstGeom>
          <a:noFill/>
        </p:spPr>
        <p:txBody>
          <a:bodyPr wrap="none" rtlCol="0">
            <a:spAutoFit/>
          </a:bodyPr>
          <a:lstStyle/>
          <a:p>
            <a:r>
              <a:rPr lang="en-GB" b="1" dirty="0" err="1"/>
              <a:t>nodewebservers</a:t>
            </a:r>
            <a:r>
              <a:rPr lang="en-GB" b="1" dirty="0"/>
              <a:t>/views/</a:t>
            </a:r>
            <a:r>
              <a:rPr lang="en-GB" b="1" dirty="0" err="1"/>
              <a:t>displayallstudents.ejs</a:t>
            </a:r>
            <a:endParaRPr lang="en-GB" b="1" dirty="0"/>
          </a:p>
        </p:txBody>
      </p:sp>
      <p:sp>
        <p:nvSpPr>
          <p:cNvPr id="10" name="TextBox 9">
            <a:extLst>
              <a:ext uri="{FF2B5EF4-FFF2-40B4-BE49-F238E27FC236}">
                <a16:creationId xmlns:a16="http://schemas.microsoft.com/office/drawing/2014/main" id="{7F4193F9-CC35-1553-F018-F20CD32883D1}"/>
              </a:ext>
            </a:extLst>
          </p:cNvPr>
          <p:cNvSpPr txBox="1"/>
          <p:nvPr/>
        </p:nvSpPr>
        <p:spPr>
          <a:xfrm>
            <a:off x="5849670" y="2600500"/>
            <a:ext cx="3068080" cy="830997"/>
          </a:xfrm>
          <a:prstGeom prst="rect">
            <a:avLst/>
          </a:prstGeom>
          <a:noFill/>
        </p:spPr>
        <p:txBody>
          <a:bodyPr wrap="square" rtlCol="0">
            <a:spAutoFit/>
          </a:bodyPr>
          <a:lstStyle/>
          <a:p>
            <a:r>
              <a:rPr lang="en-GB" sz="1600" i="1" dirty="0"/>
              <a:t>This is how we pass the student ID to our JS code when the use clicks the link</a:t>
            </a:r>
          </a:p>
        </p:txBody>
      </p:sp>
      <p:cxnSp>
        <p:nvCxnSpPr>
          <p:cNvPr id="14" name="Straight Arrow Connector 13">
            <a:extLst>
              <a:ext uri="{FF2B5EF4-FFF2-40B4-BE49-F238E27FC236}">
                <a16:creationId xmlns:a16="http://schemas.microsoft.com/office/drawing/2014/main" id="{F7FD14E9-37D1-4063-6FD1-62C5D2E7E273}"/>
              </a:ext>
            </a:extLst>
          </p:cNvPr>
          <p:cNvCxnSpPr/>
          <p:nvPr/>
        </p:nvCxnSpPr>
        <p:spPr bwMode="auto">
          <a:xfrm flipH="1">
            <a:off x="5751095" y="3429000"/>
            <a:ext cx="548640" cy="65211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a:extLst>
              <a:ext uri="{FF2B5EF4-FFF2-40B4-BE49-F238E27FC236}">
                <a16:creationId xmlns:a16="http://schemas.microsoft.com/office/drawing/2014/main" id="{83FA176A-62D7-F4F9-363B-06326C257E23}"/>
              </a:ext>
            </a:extLst>
          </p:cNvPr>
          <p:cNvSpPr txBox="1"/>
          <p:nvPr/>
        </p:nvSpPr>
        <p:spPr>
          <a:xfrm>
            <a:off x="5496153" y="445540"/>
            <a:ext cx="3390672" cy="369332"/>
          </a:xfrm>
          <a:prstGeom prst="rect">
            <a:avLst/>
          </a:prstGeom>
          <a:noFill/>
        </p:spPr>
        <p:txBody>
          <a:bodyPr wrap="none" rtlCol="0">
            <a:spAutoFit/>
          </a:bodyPr>
          <a:lstStyle/>
          <a:p>
            <a:r>
              <a:rPr lang="en-GB" i="1" dirty="0"/>
              <a:t>http://localhost:81/readstudents</a:t>
            </a:r>
          </a:p>
        </p:txBody>
      </p:sp>
    </p:spTree>
    <p:extLst>
      <p:ext uri="{BB962C8B-B14F-4D97-AF65-F5344CB8AC3E}">
        <p14:creationId xmlns:p14="http://schemas.microsoft.com/office/powerpoint/2010/main" val="36874389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85DB9-0D46-2493-7615-A7BC61AF5C0E}"/>
              </a:ext>
            </a:extLst>
          </p:cNvPr>
          <p:cNvSpPr>
            <a:spLocks noGrp="1"/>
          </p:cNvSpPr>
          <p:nvPr>
            <p:ph type="title"/>
          </p:nvPr>
        </p:nvSpPr>
        <p:spPr>
          <a:xfrm>
            <a:off x="257175" y="0"/>
            <a:ext cx="8686800" cy="355337"/>
          </a:xfrm>
        </p:spPr>
        <p:txBody>
          <a:bodyPr/>
          <a:lstStyle/>
          <a:p>
            <a:r>
              <a:rPr lang="en-GB" dirty="0"/>
              <a:t>Exercise </a:t>
            </a:r>
          </a:p>
        </p:txBody>
      </p:sp>
      <p:sp>
        <p:nvSpPr>
          <p:cNvPr id="3" name="Content Placeholder 2">
            <a:extLst>
              <a:ext uri="{FF2B5EF4-FFF2-40B4-BE49-F238E27FC236}">
                <a16:creationId xmlns:a16="http://schemas.microsoft.com/office/drawing/2014/main" id="{0BA6431C-4B17-85E7-9E59-C2F539DBE761}"/>
              </a:ext>
            </a:extLst>
          </p:cNvPr>
          <p:cNvSpPr>
            <a:spLocks noGrp="1"/>
          </p:cNvSpPr>
          <p:nvPr>
            <p:ph idx="1"/>
          </p:nvPr>
        </p:nvSpPr>
        <p:spPr>
          <a:xfrm>
            <a:off x="382702" y="437606"/>
            <a:ext cx="7879273" cy="459567"/>
          </a:xfrm>
        </p:spPr>
        <p:txBody>
          <a:bodyPr/>
          <a:lstStyle/>
          <a:p>
            <a:r>
              <a:rPr lang="en-GB" dirty="0"/>
              <a:t>Add the JS file displayallstudent.js file</a:t>
            </a:r>
          </a:p>
        </p:txBody>
      </p:sp>
      <p:sp>
        <p:nvSpPr>
          <p:cNvPr id="4" name="Footer Placeholder 3">
            <a:extLst>
              <a:ext uri="{FF2B5EF4-FFF2-40B4-BE49-F238E27FC236}">
                <a16:creationId xmlns:a16="http://schemas.microsoft.com/office/drawing/2014/main" id="{13E3B9FE-9B44-11ED-FC87-11D2878E096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F05DD83-9C5B-F9D2-504F-86D4CA4940BC}"/>
              </a:ext>
            </a:extLst>
          </p:cNvPr>
          <p:cNvSpPr txBox="1"/>
          <p:nvPr/>
        </p:nvSpPr>
        <p:spPr>
          <a:xfrm>
            <a:off x="197927" y="1173692"/>
            <a:ext cx="8748145" cy="5632311"/>
          </a:xfrm>
          <a:prstGeom prst="rect">
            <a:avLst/>
          </a:prstGeom>
          <a:solidFill>
            <a:schemeClr val="accent2">
              <a:lumMod val="20000"/>
              <a:lumOff val="80000"/>
            </a:schemeClr>
          </a:solidFill>
          <a:ln w="0">
            <a:solidFill>
              <a:schemeClr val="tx1"/>
            </a:solidFill>
            <a:prstDash val="solid"/>
          </a:ln>
        </p:spPr>
        <p:txBody>
          <a:bodyPr wrap="square" rtlCol="0">
            <a:spAutoFit/>
          </a:bodyPr>
          <a:lstStyle/>
          <a:p>
            <a:r>
              <a:rPr lang="en-GB" sz="2000" dirty="0"/>
              <a:t>$(function ()</a:t>
            </a:r>
          </a:p>
          <a:p>
            <a:r>
              <a:rPr lang="en-GB" sz="2000" dirty="0"/>
              <a:t>{</a:t>
            </a:r>
          </a:p>
          <a:p>
            <a:r>
              <a:rPr lang="en-GB" sz="2000" dirty="0"/>
              <a:t>	$.</a:t>
            </a:r>
            <a:r>
              <a:rPr lang="en-GB" sz="2000" dirty="0" err="1"/>
              <a:t>ajaxSetup</a:t>
            </a:r>
            <a:r>
              <a:rPr lang="en-GB" sz="2000" dirty="0"/>
              <a:t>({cache: false});  </a:t>
            </a:r>
            <a:r>
              <a:rPr lang="en-GB" sz="2000" dirty="0">
                <a:solidFill>
                  <a:schemeClr val="accent1">
                    <a:lumMod val="25000"/>
                  </a:schemeClr>
                </a:solidFill>
              </a:rPr>
              <a:t>// May need to turn off browser cache</a:t>
            </a:r>
          </a:p>
          <a:p>
            <a:r>
              <a:rPr lang="en-GB" sz="2000" dirty="0">
                <a:solidFill>
                  <a:schemeClr val="accent1">
                    <a:lumMod val="25000"/>
                  </a:schemeClr>
                </a:solidFill>
              </a:rPr>
              <a:t>             // Use jQuery event delegation to handle all &lt;a&gt; tags on the list</a:t>
            </a:r>
          </a:p>
          <a:p>
            <a:r>
              <a:rPr lang="en-GB" sz="2000" dirty="0"/>
              <a:t>	$("#students-</a:t>
            </a:r>
            <a:r>
              <a:rPr lang="en-GB" sz="2000" dirty="0" err="1"/>
              <a:t>ul</a:t>
            </a:r>
            <a:r>
              <a:rPr lang="en-GB" sz="2000" dirty="0"/>
              <a:t>").on("click", "a", </a:t>
            </a:r>
            <a:r>
              <a:rPr lang="en-GB" sz="2000" dirty="0" err="1"/>
              <a:t>ReadStudentDetailsClick</a:t>
            </a:r>
            <a:r>
              <a:rPr lang="en-GB" sz="2000" dirty="0"/>
              <a:t>);</a:t>
            </a:r>
          </a:p>
          <a:p>
            <a:r>
              <a:rPr lang="en-GB" sz="2000" dirty="0"/>
              <a:t>});</a:t>
            </a:r>
          </a:p>
          <a:p>
            <a:endParaRPr lang="en-GB" sz="2000" dirty="0"/>
          </a:p>
          <a:p>
            <a:r>
              <a:rPr lang="en-GB" sz="2000" dirty="0"/>
              <a:t>function </a:t>
            </a:r>
            <a:r>
              <a:rPr lang="en-GB" sz="2000" dirty="0" err="1"/>
              <a:t>ReadStudentDetailsClick</a:t>
            </a:r>
            <a:r>
              <a:rPr lang="en-GB" sz="2000" dirty="0"/>
              <a:t>(e)</a:t>
            </a:r>
          </a:p>
          <a:p>
            <a:r>
              <a:rPr lang="en-GB" sz="2000" dirty="0"/>
              <a:t>{</a:t>
            </a:r>
          </a:p>
          <a:p>
            <a:r>
              <a:rPr lang="en-GB" sz="2000" dirty="0"/>
              <a:t>             </a:t>
            </a:r>
            <a:r>
              <a:rPr lang="en-GB" sz="2000" dirty="0">
                <a:solidFill>
                  <a:schemeClr val="accent1">
                    <a:lumMod val="25000"/>
                  </a:schemeClr>
                </a:solidFill>
              </a:rPr>
              <a:t>// Here </a:t>
            </a:r>
            <a:r>
              <a:rPr lang="en-GB" sz="2000" i="1" dirty="0">
                <a:solidFill>
                  <a:schemeClr val="accent1">
                    <a:lumMod val="25000"/>
                  </a:schemeClr>
                </a:solidFill>
              </a:rPr>
              <a:t>this</a:t>
            </a:r>
            <a:r>
              <a:rPr lang="en-GB" sz="2000" dirty="0">
                <a:solidFill>
                  <a:schemeClr val="accent1">
                    <a:lumMod val="25000"/>
                  </a:schemeClr>
                </a:solidFill>
              </a:rPr>
              <a:t> is the &lt;a&gt; tag the user clicked on and we can read</a:t>
            </a:r>
          </a:p>
          <a:p>
            <a:r>
              <a:rPr lang="en-GB" sz="2000" dirty="0">
                <a:solidFill>
                  <a:schemeClr val="accent1">
                    <a:lumMod val="25000"/>
                  </a:schemeClr>
                </a:solidFill>
              </a:rPr>
              <a:t>             // the student Id from its data attribute</a:t>
            </a:r>
          </a:p>
          <a:p>
            <a:r>
              <a:rPr lang="en-GB" sz="2000" dirty="0"/>
              <a:t>	let id = $(this).</a:t>
            </a:r>
            <a:r>
              <a:rPr lang="en-GB" sz="2000" dirty="0" err="1"/>
              <a:t>attr</a:t>
            </a:r>
            <a:r>
              <a:rPr lang="en-GB" sz="2000" dirty="0"/>
              <a:t>('data-id’);   </a:t>
            </a:r>
            <a:endParaRPr lang="en-GB" sz="2000" dirty="0">
              <a:solidFill>
                <a:schemeClr val="accent1">
                  <a:lumMod val="25000"/>
                </a:schemeClr>
              </a:solidFill>
            </a:endParaRPr>
          </a:p>
          <a:p>
            <a:endParaRPr lang="en-GB" sz="2000" dirty="0">
              <a:solidFill>
                <a:schemeClr val="accent1">
                  <a:lumMod val="25000"/>
                </a:schemeClr>
              </a:solidFill>
            </a:endParaRPr>
          </a:p>
          <a:p>
            <a:r>
              <a:rPr lang="en-GB" sz="2000" dirty="0">
                <a:solidFill>
                  <a:schemeClr val="accent1">
                    <a:lumMod val="25000"/>
                  </a:schemeClr>
                </a:solidFill>
              </a:rPr>
              <a:t>             // Redirect to the window that displays the student details</a:t>
            </a:r>
          </a:p>
          <a:p>
            <a:r>
              <a:rPr lang="en-GB" sz="2000" dirty="0"/>
              <a:t>	</a:t>
            </a:r>
            <a:r>
              <a:rPr lang="en-GB" sz="2000" dirty="0" err="1"/>
              <a:t>window.location.replace</a:t>
            </a:r>
            <a:r>
              <a:rPr lang="en-GB" sz="2000" dirty="0"/>
              <a:t>(`http://localhost:81/</a:t>
            </a:r>
            <a:r>
              <a:rPr lang="en-GB" sz="2000" dirty="0" err="1"/>
              <a:t>readstudent</a:t>
            </a:r>
            <a:r>
              <a:rPr lang="en-GB" sz="2000" dirty="0"/>
              <a:t>/${id}`);	</a:t>
            </a:r>
          </a:p>
          <a:p>
            <a:r>
              <a:rPr lang="en-GB" sz="2000" dirty="0"/>
              <a:t>	</a:t>
            </a:r>
            <a:r>
              <a:rPr lang="en-GB" sz="2000" dirty="0" err="1"/>
              <a:t>e.preventDefault</a:t>
            </a:r>
            <a:r>
              <a:rPr lang="en-GB" sz="2000" dirty="0"/>
              <a:t>();</a:t>
            </a:r>
          </a:p>
          <a:p>
            <a:r>
              <a:rPr lang="en-GB" sz="2000" dirty="0"/>
              <a:t>	return false;</a:t>
            </a:r>
          </a:p>
          <a:p>
            <a:r>
              <a:rPr lang="en-GB" sz="2000" dirty="0"/>
              <a:t>}</a:t>
            </a:r>
          </a:p>
        </p:txBody>
      </p:sp>
      <p:sp>
        <p:nvSpPr>
          <p:cNvPr id="6" name="TextBox 5">
            <a:extLst>
              <a:ext uri="{FF2B5EF4-FFF2-40B4-BE49-F238E27FC236}">
                <a16:creationId xmlns:a16="http://schemas.microsoft.com/office/drawing/2014/main" id="{C948EF4D-1394-F85F-7B4C-57D7B76467C1}"/>
              </a:ext>
            </a:extLst>
          </p:cNvPr>
          <p:cNvSpPr txBox="1"/>
          <p:nvPr/>
        </p:nvSpPr>
        <p:spPr>
          <a:xfrm>
            <a:off x="124513" y="833243"/>
            <a:ext cx="5468164" cy="369332"/>
          </a:xfrm>
          <a:prstGeom prst="rect">
            <a:avLst/>
          </a:prstGeom>
          <a:noFill/>
        </p:spPr>
        <p:txBody>
          <a:bodyPr wrap="none" rtlCol="0">
            <a:spAutoFit/>
          </a:bodyPr>
          <a:lstStyle/>
          <a:p>
            <a:r>
              <a:rPr lang="en-GB" b="1" dirty="0" err="1"/>
              <a:t>nodewebservers</a:t>
            </a:r>
            <a:r>
              <a:rPr lang="en-GB" b="1" dirty="0"/>
              <a:t>/public/</a:t>
            </a:r>
            <a:r>
              <a:rPr lang="en-GB" b="1" dirty="0" err="1"/>
              <a:t>js</a:t>
            </a:r>
            <a:r>
              <a:rPr lang="en-GB" b="1" dirty="0"/>
              <a:t>/displayallstudents.js</a:t>
            </a:r>
          </a:p>
        </p:txBody>
      </p:sp>
    </p:spTree>
    <p:extLst>
      <p:ext uri="{BB962C8B-B14F-4D97-AF65-F5344CB8AC3E}">
        <p14:creationId xmlns:p14="http://schemas.microsoft.com/office/powerpoint/2010/main" val="8930682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E693D-D2F1-04B6-CEEA-78F37466108C}"/>
              </a:ext>
            </a:extLst>
          </p:cNvPr>
          <p:cNvSpPr>
            <a:spLocks noGrp="1"/>
          </p:cNvSpPr>
          <p:nvPr>
            <p:ph type="title"/>
          </p:nvPr>
        </p:nvSpPr>
        <p:spPr>
          <a:xfrm>
            <a:off x="257175" y="0"/>
            <a:ext cx="8686800" cy="525898"/>
          </a:xfrm>
        </p:spPr>
        <p:txBody>
          <a:bodyPr/>
          <a:lstStyle/>
          <a:p>
            <a:r>
              <a:rPr lang="en-GB" dirty="0"/>
              <a:t>Exercise</a:t>
            </a:r>
          </a:p>
        </p:txBody>
      </p:sp>
      <p:sp>
        <p:nvSpPr>
          <p:cNvPr id="3" name="Content Placeholder 2">
            <a:extLst>
              <a:ext uri="{FF2B5EF4-FFF2-40B4-BE49-F238E27FC236}">
                <a16:creationId xmlns:a16="http://schemas.microsoft.com/office/drawing/2014/main" id="{8324EDF3-858A-E212-2E93-4D98A2B76B99}"/>
              </a:ext>
            </a:extLst>
          </p:cNvPr>
          <p:cNvSpPr>
            <a:spLocks noGrp="1"/>
          </p:cNvSpPr>
          <p:nvPr>
            <p:ph idx="1"/>
          </p:nvPr>
        </p:nvSpPr>
        <p:spPr>
          <a:xfrm>
            <a:off x="197927" y="388498"/>
            <a:ext cx="8821560" cy="682245"/>
          </a:xfrm>
        </p:spPr>
        <p:txBody>
          <a:bodyPr/>
          <a:lstStyle/>
          <a:p>
            <a:r>
              <a:rPr lang="en-GB" dirty="0"/>
              <a:t>Add a route to the web server to read the details from the webservice and render them using a template view</a:t>
            </a:r>
          </a:p>
        </p:txBody>
      </p:sp>
      <p:sp>
        <p:nvSpPr>
          <p:cNvPr id="4" name="Footer Placeholder 3">
            <a:extLst>
              <a:ext uri="{FF2B5EF4-FFF2-40B4-BE49-F238E27FC236}">
                <a16:creationId xmlns:a16="http://schemas.microsoft.com/office/drawing/2014/main" id="{A236BC97-B850-43E5-488E-F6C09C27219C}"/>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6E8FDDD0-3DC7-9206-4573-76A64EDB2E74}"/>
              </a:ext>
            </a:extLst>
          </p:cNvPr>
          <p:cNvSpPr txBox="1"/>
          <p:nvPr/>
        </p:nvSpPr>
        <p:spPr>
          <a:xfrm>
            <a:off x="197927" y="1301613"/>
            <a:ext cx="8748145" cy="5355312"/>
          </a:xfrm>
          <a:prstGeom prst="rect">
            <a:avLst/>
          </a:prstGeom>
          <a:solidFill>
            <a:schemeClr val="accent2">
              <a:lumMod val="20000"/>
              <a:lumOff val="80000"/>
            </a:schemeClr>
          </a:solidFill>
          <a:ln w="0">
            <a:solidFill>
              <a:schemeClr val="tx1"/>
            </a:solidFill>
            <a:prstDash val="solid"/>
          </a:ln>
        </p:spPr>
        <p:txBody>
          <a:bodyPr wrap="square" rtlCol="0">
            <a:spAutoFit/>
          </a:bodyPr>
          <a:lstStyle/>
          <a:p>
            <a:r>
              <a:rPr lang="en-GB" sz="1900" dirty="0" err="1"/>
              <a:t>server.get</a:t>
            </a:r>
            <a:r>
              <a:rPr lang="en-GB" sz="1900" dirty="0"/>
              <a:t>('/</a:t>
            </a:r>
            <a:r>
              <a:rPr lang="en-GB" sz="1900" dirty="0" err="1"/>
              <a:t>readstudent</a:t>
            </a:r>
            <a:r>
              <a:rPr lang="en-GB" sz="1900" dirty="0"/>
              <a:t>/:id', async (</a:t>
            </a:r>
            <a:r>
              <a:rPr lang="en-GB" sz="1900" dirty="0" err="1"/>
              <a:t>req</a:t>
            </a:r>
            <a:r>
              <a:rPr lang="en-GB" sz="1900" dirty="0"/>
              <a:t>, res) =&gt; {</a:t>
            </a:r>
          </a:p>
          <a:p>
            <a:r>
              <a:rPr lang="en-GB" sz="1900" dirty="0"/>
              <a:t>	try</a:t>
            </a:r>
          </a:p>
          <a:p>
            <a:r>
              <a:rPr lang="en-GB" sz="1900" dirty="0"/>
              <a:t>	{</a:t>
            </a:r>
          </a:p>
          <a:p>
            <a:r>
              <a:rPr lang="en-GB" sz="1900" dirty="0"/>
              <a:t>		console.log(`Get student with ${req.params.id}`);</a:t>
            </a:r>
          </a:p>
          <a:p>
            <a:r>
              <a:rPr lang="en-GB" sz="1900" dirty="0"/>
              <a:t>		let </a:t>
            </a:r>
            <a:r>
              <a:rPr lang="en-GB" sz="1900" dirty="0" err="1"/>
              <a:t>containerName</a:t>
            </a:r>
            <a:r>
              <a:rPr lang="en-GB" sz="1900" dirty="0"/>
              <a:t> = "webservice";</a:t>
            </a:r>
          </a:p>
          <a:p>
            <a:r>
              <a:rPr lang="en-GB" sz="1900" dirty="0"/>
              <a:t>		let </a:t>
            </a:r>
            <a:r>
              <a:rPr lang="en-GB" sz="1900" dirty="0" err="1"/>
              <a:t>serviceResponse</a:t>
            </a:r>
            <a:r>
              <a:rPr lang="en-GB" sz="1900" dirty="0"/>
              <a:t> = await </a:t>
            </a:r>
            <a:r>
              <a:rPr lang="en-GB" sz="1900" dirty="0" err="1"/>
              <a:t>Axios.get</a:t>
            </a:r>
            <a:r>
              <a:rPr lang="en-GB" sz="1900" dirty="0"/>
              <a:t>(`http://${</a:t>
            </a:r>
            <a:r>
              <a:rPr lang="en-GB" sz="1900" dirty="0" err="1"/>
              <a:t>containerName</a:t>
            </a:r>
            <a:r>
              <a:rPr lang="en-GB" sz="1900" dirty="0"/>
              <a:t>}:1339/students/${req.params.id}`);</a:t>
            </a:r>
          </a:p>
          <a:p>
            <a:r>
              <a:rPr lang="en-GB" sz="1900" dirty="0"/>
              <a:t>								</a:t>
            </a:r>
          </a:p>
          <a:p>
            <a:r>
              <a:rPr lang="en-GB" sz="1900" dirty="0"/>
              <a:t>		console.log(`Service response = ${</a:t>
            </a:r>
            <a:r>
              <a:rPr lang="en-GB" sz="1900" dirty="0" err="1"/>
              <a:t>serviceResponse.status</a:t>
            </a:r>
            <a:r>
              <a:rPr lang="en-GB" sz="1900" dirty="0"/>
              <a:t>}`);</a:t>
            </a:r>
          </a:p>
          <a:p>
            <a:r>
              <a:rPr lang="en-GB" sz="1900" dirty="0"/>
              <a:t>		</a:t>
            </a:r>
            <a:r>
              <a:rPr lang="en-GB" sz="1900" dirty="0" err="1"/>
              <a:t>res.render</a:t>
            </a:r>
            <a:r>
              <a:rPr lang="en-GB" sz="1900" dirty="0"/>
              <a:t>('</a:t>
            </a:r>
            <a:r>
              <a:rPr lang="en-GB" sz="1900" dirty="0" err="1"/>
              <a:t>displaystudentdetails</a:t>
            </a:r>
            <a:r>
              <a:rPr lang="en-GB" sz="1900" dirty="0"/>
              <a:t>’, </a:t>
            </a:r>
            <a:br>
              <a:rPr lang="en-GB" sz="1900" dirty="0"/>
            </a:br>
            <a:r>
              <a:rPr lang="en-GB" sz="1900" dirty="0"/>
              <a:t>                                            { </a:t>
            </a:r>
            <a:r>
              <a:rPr lang="en-GB" sz="1900" dirty="0">
                <a:solidFill>
                  <a:schemeClr val="tx1">
                    <a:lumMod val="60000"/>
                    <a:lumOff val="40000"/>
                  </a:schemeClr>
                </a:solidFill>
              </a:rPr>
              <a:t>student</a:t>
            </a:r>
            <a:r>
              <a:rPr lang="en-GB" sz="1900" dirty="0"/>
              <a:t>: </a:t>
            </a:r>
            <a:r>
              <a:rPr lang="en-GB" sz="1900" dirty="0" err="1"/>
              <a:t>serviceResponse.data</a:t>
            </a:r>
            <a:r>
              <a:rPr lang="en-GB" sz="1900" dirty="0"/>
              <a:t> } );</a:t>
            </a:r>
          </a:p>
          <a:p>
            <a:r>
              <a:rPr lang="en-GB" sz="1900" dirty="0"/>
              <a:t>	}</a:t>
            </a:r>
          </a:p>
          <a:p>
            <a:r>
              <a:rPr lang="en-GB" sz="1900" dirty="0"/>
              <a:t>	catch(error)</a:t>
            </a:r>
          </a:p>
          <a:p>
            <a:r>
              <a:rPr lang="en-GB" sz="1900" dirty="0"/>
              <a:t>	{</a:t>
            </a:r>
          </a:p>
          <a:p>
            <a:r>
              <a:rPr lang="en-GB" sz="1900" dirty="0"/>
              <a:t>		console.log(error);</a:t>
            </a:r>
          </a:p>
          <a:p>
            <a:r>
              <a:rPr lang="en-GB" sz="1900" dirty="0"/>
              <a:t>		</a:t>
            </a:r>
            <a:r>
              <a:rPr lang="en-GB" sz="1900" dirty="0" err="1"/>
              <a:t>res.status</a:t>
            </a:r>
            <a:r>
              <a:rPr lang="en-GB" sz="1900" dirty="0"/>
              <a:t>(403).end();</a:t>
            </a:r>
          </a:p>
          <a:p>
            <a:r>
              <a:rPr lang="en-GB" sz="1900" dirty="0"/>
              <a:t>	}</a:t>
            </a:r>
          </a:p>
          <a:p>
            <a:r>
              <a:rPr lang="en-GB" sz="1900" dirty="0"/>
              <a:t>});</a:t>
            </a:r>
          </a:p>
        </p:txBody>
      </p:sp>
      <p:sp>
        <p:nvSpPr>
          <p:cNvPr id="8" name="TextBox 7">
            <a:extLst>
              <a:ext uri="{FF2B5EF4-FFF2-40B4-BE49-F238E27FC236}">
                <a16:creationId xmlns:a16="http://schemas.microsoft.com/office/drawing/2014/main" id="{9594D478-5312-030C-8816-9482AA914391}"/>
              </a:ext>
            </a:extLst>
          </p:cNvPr>
          <p:cNvSpPr txBox="1"/>
          <p:nvPr/>
        </p:nvSpPr>
        <p:spPr>
          <a:xfrm>
            <a:off x="124513" y="961164"/>
            <a:ext cx="3006016" cy="369332"/>
          </a:xfrm>
          <a:prstGeom prst="rect">
            <a:avLst/>
          </a:prstGeom>
          <a:noFill/>
        </p:spPr>
        <p:txBody>
          <a:bodyPr wrap="none" rtlCol="0">
            <a:spAutoFit/>
          </a:bodyPr>
          <a:lstStyle/>
          <a:p>
            <a:r>
              <a:rPr lang="en-GB" b="1" dirty="0" err="1"/>
              <a:t>nodewebservers</a:t>
            </a:r>
            <a:r>
              <a:rPr lang="en-GB" b="1" dirty="0"/>
              <a:t>/server.js</a:t>
            </a:r>
          </a:p>
        </p:txBody>
      </p:sp>
      <p:sp>
        <p:nvSpPr>
          <p:cNvPr id="9" name="TextBox 8">
            <a:extLst>
              <a:ext uri="{FF2B5EF4-FFF2-40B4-BE49-F238E27FC236}">
                <a16:creationId xmlns:a16="http://schemas.microsoft.com/office/drawing/2014/main" id="{29D44FD9-8639-6829-4DC5-2E0C3637BB16}"/>
              </a:ext>
            </a:extLst>
          </p:cNvPr>
          <p:cNvSpPr txBox="1"/>
          <p:nvPr/>
        </p:nvSpPr>
        <p:spPr>
          <a:xfrm>
            <a:off x="6925376" y="2509576"/>
            <a:ext cx="1931465" cy="584775"/>
          </a:xfrm>
          <a:prstGeom prst="rect">
            <a:avLst/>
          </a:prstGeom>
          <a:noFill/>
        </p:spPr>
        <p:txBody>
          <a:bodyPr wrap="square" rtlCol="0">
            <a:spAutoFit/>
          </a:bodyPr>
          <a:lstStyle/>
          <a:p>
            <a:r>
              <a:rPr lang="en-GB" sz="1600" i="1" dirty="0">
                <a:solidFill>
                  <a:schemeClr val="accent1">
                    <a:lumMod val="25000"/>
                  </a:schemeClr>
                </a:solidFill>
              </a:rPr>
              <a:t>Use </a:t>
            </a:r>
            <a:r>
              <a:rPr lang="en-GB" sz="1600" i="1" dirty="0" err="1">
                <a:solidFill>
                  <a:schemeClr val="accent1">
                    <a:lumMod val="25000"/>
                  </a:schemeClr>
                </a:solidFill>
              </a:rPr>
              <a:t>axios</a:t>
            </a:r>
            <a:r>
              <a:rPr lang="en-GB" sz="1600" i="1" dirty="0">
                <a:solidFill>
                  <a:schemeClr val="accent1">
                    <a:lumMod val="25000"/>
                  </a:schemeClr>
                </a:solidFill>
              </a:rPr>
              <a:t> to get the student details</a:t>
            </a:r>
          </a:p>
        </p:txBody>
      </p:sp>
      <p:sp>
        <p:nvSpPr>
          <p:cNvPr id="10" name="TextBox 9">
            <a:extLst>
              <a:ext uri="{FF2B5EF4-FFF2-40B4-BE49-F238E27FC236}">
                <a16:creationId xmlns:a16="http://schemas.microsoft.com/office/drawing/2014/main" id="{19A9BC8B-9830-79F9-91A0-E21A32115F08}"/>
              </a:ext>
            </a:extLst>
          </p:cNvPr>
          <p:cNvSpPr txBox="1"/>
          <p:nvPr/>
        </p:nvSpPr>
        <p:spPr>
          <a:xfrm>
            <a:off x="5751096" y="4725390"/>
            <a:ext cx="2834634" cy="830997"/>
          </a:xfrm>
          <a:prstGeom prst="rect">
            <a:avLst/>
          </a:prstGeom>
          <a:noFill/>
        </p:spPr>
        <p:txBody>
          <a:bodyPr wrap="square" rtlCol="0">
            <a:spAutoFit/>
          </a:bodyPr>
          <a:lstStyle/>
          <a:p>
            <a:r>
              <a:rPr lang="en-GB" sz="1600" i="1" dirty="0">
                <a:solidFill>
                  <a:schemeClr val="accent1">
                    <a:lumMod val="25000"/>
                  </a:schemeClr>
                </a:solidFill>
              </a:rPr>
              <a:t>Render the student details in the </a:t>
            </a:r>
            <a:r>
              <a:rPr lang="en-GB" sz="1600" i="1" dirty="0" err="1">
                <a:solidFill>
                  <a:schemeClr val="accent1">
                    <a:lumMod val="25000"/>
                  </a:schemeClr>
                </a:solidFill>
              </a:rPr>
              <a:t>displaystudentdetails.ejs</a:t>
            </a:r>
            <a:r>
              <a:rPr lang="en-GB" sz="1600" i="1" dirty="0">
                <a:solidFill>
                  <a:schemeClr val="accent1">
                    <a:lumMod val="25000"/>
                  </a:schemeClr>
                </a:solidFill>
              </a:rPr>
              <a:t> template</a:t>
            </a:r>
          </a:p>
        </p:txBody>
      </p:sp>
      <p:sp>
        <p:nvSpPr>
          <p:cNvPr id="11" name="TextBox 10">
            <a:extLst>
              <a:ext uri="{FF2B5EF4-FFF2-40B4-BE49-F238E27FC236}">
                <a16:creationId xmlns:a16="http://schemas.microsoft.com/office/drawing/2014/main" id="{DB293BA8-D323-52CD-DB78-8A689F02C1DC}"/>
              </a:ext>
            </a:extLst>
          </p:cNvPr>
          <p:cNvSpPr txBox="1"/>
          <p:nvPr/>
        </p:nvSpPr>
        <p:spPr>
          <a:xfrm>
            <a:off x="5129088" y="914396"/>
            <a:ext cx="3595856" cy="369332"/>
          </a:xfrm>
          <a:prstGeom prst="rect">
            <a:avLst/>
          </a:prstGeom>
          <a:noFill/>
        </p:spPr>
        <p:txBody>
          <a:bodyPr wrap="none" rtlCol="0">
            <a:spAutoFit/>
          </a:bodyPr>
          <a:lstStyle/>
          <a:p>
            <a:r>
              <a:rPr lang="en-GB" i="1" dirty="0"/>
              <a:t>http://localhost:81/readstudent/22</a:t>
            </a:r>
          </a:p>
        </p:txBody>
      </p:sp>
    </p:spTree>
    <p:extLst>
      <p:ext uri="{BB962C8B-B14F-4D97-AF65-F5344CB8AC3E}">
        <p14:creationId xmlns:p14="http://schemas.microsoft.com/office/powerpoint/2010/main" val="29592372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19AE5-EC4B-36DD-343C-7CF42440FCE7}"/>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16908E4-2704-C1B7-7324-F7D7F4B092C1}"/>
              </a:ext>
            </a:extLst>
          </p:cNvPr>
          <p:cNvSpPr>
            <a:spLocks noGrp="1"/>
          </p:cNvSpPr>
          <p:nvPr>
            <p:ph idx="1"/>
          </p:nvPr>
        </p:nvSpPr>
        <p:spPr>
          <a:xfrm>
            <a:off x="1047750" y="774834"/>
            <a:ext cx="7029450" cy="433137"/>
          </a:xfrm>
        </p:spPr>
        <p:txBody>
          <a:bodyPr/>
          <a:lstStyle/>
          <a:p>
            <a:r>
              <a:rPr lang="en-GB" dirty="0"/>
              <a:t>Add a template view </a:t>
            </a:r>
            <a:r>
              <a:rPr lang="en-GB" dirty="0" err="1"/>
              <a:t>displaystudentdetails.ejs</a:t>
            </a:r>
            <a:endParaRPr lang="en-GB" dirty="0"/>
          </a:p>
        </p:txBody>
      </p:sp>
      <p:sp>
        <p:nvSpPr>
          <p:cNvPr id="4" name="Footer Placeholder 3">
            <a:extLst>
              <a:ext uri="{FF2B5EF4-FFF2-40B4-BE49-F238E27FC236}">
                <a16:creationId xmlns:a16="http://schemas.microsoft.com/office/drawing/2014/main" id="{BEF5C058-2E54-FF9E-DC3F-E4B136E96AC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B5283B1-A973-5F41-F5C5-793E1F1A5F5B}"/>
              </a:ext>
            </a:extLst>
          </p:cNvPr>
          <p:cNvSpPr txBox="1"/>
          <p:nvPr/>
        </p:nvSpPr>
        <p:spPr>
          <a:xfrm>
            <a:off x="197927" y="1595357"/>
            <a:ext cx="8748145" cy="5016758"/>
          </a:xfrm>
          <a:prstGeom prst="rect">
            <a:avLst/>
          </a:prstGeom>
          <a:solidFill>
            <a:schemeClr val="accent2">
              <a:lumMod val="20000"/>
              <a:lumOff val="80000"/>
            </a:schemeClr>
          </a:solidFill>
          <a:ln w="0">
            <a:solidFill>
              <a:schemeClr val="tx1"/>
            </a:solidFill>
            <a:prstDash val="solid"/>
          </a:ln>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&lt;title&gt;Display Student Details Page&lt;/title&gt;</a:t>
            </a:r>
          </a:p>
          <a:p>
            <a:r>
              <a:rPr lang="en-GB" sz="2000" dirty="0"/>
              <a:t>&lt;meta charset="utf-8" /&gt; </a:t>
            </a:r>
          </a:p>
          <a:p>
            <a:r>
              <a:rPr lang="en-GB" sz="2000" dirty="0"/>
              <a:t>&lt;/head&gt;</a:t>
            </a:r>
          </a:p>
          <a:p>
            <a:r>
              <a:rPr lang="en-GB" sz="2000" dirty="0"/>
              <a:t>&lt;body&gt;</a:t>
            </a:r>
          </a:p>
          <a:p>
            <a:endParaRPr lang="en-GB" sz="2000" dirty="0"/>
          </a:p>
          <a:p>
            <a:r>
              <a:rPr lang="en-GB" sz="2000" dirty="0"/>
              <a:t>&lt;b&gt;STUDENT DETAILS&lt;/b&gt;</a:t>
            </a:r>
          </a:p>
          <a:p>
            <a:r>
              <a:rPr lang="en-GB" sz="2000" dirty="0"/>
              <a:t>&lt;</a:t>
            </a:r>
            <a:r>
              <a:rPr lang="en-GB" sz="2000" dirty="0" err="1"/>
              <a:t>br</a:t>
            </a:r>
            <a:r>
              <a:rPr lang="en-GB" sz="2000" dirty="0"/>
              <a:t>/&gt;&lt;%= </a:t>
            </a:r>
            <a:r>
              <a:rPr lang="en-GB" sz="2000" dirty="0" err="1">
                <a:solidFill>
                  <a:schemeClr val="tx1">
                    <a:lumMod val="60000"/>
                    <a:lumOff val="40000"/>
                  </a:schemeClr>
                </a:solidFill>
              </a:rPr>
              <a:t>student</a:t>
            </a:r>
            <a:r>
              <a:rPr lang="en-GB" sz="2000" dirty="0" err="1"/>
              <a:t>.Name</a:t>
            </a:r>
            <a:r>
              <a:rPr lang="en-GB" sz="2000" dirty="0"/>
              <a:t> %&gt;</a:t>
            </a:r>
          </a:p>
          <a:p>
            <a:r>
              <a:rPr lang="en-GB" sz="2000" dirty="0"/>
              <a:t>&lt;</a:t>
            </a:r>
            <a:r>
              <a:rPr lang="en-GB" sz="2000" dirty="0" err="1"/>
              <a:t>br</a:t>
            </a:r>
            <a:r>
              <a:rPr lang="en-GB" sz="2000" dirty="0"/>
              <a:t>/&gt;&lt;%= </a:t>
            </a:r>
            <a:r>
              <a:rPr lang="en-GB" sz="2000" dirty="0" err="1">
                <a:solidFill>
                  <a:schemeClr val="tx1">
                    <a:lumMod val="60000"/>
                    <a:lumOff val="40000"/>
                  </a:schemeClr>
                </a:solidFill>
              </a:rPr>
              <a:t>student</a:t>
            </a:r>
            <a:r>
              <a:rPr lang="en-GB" sz="2000" dirty="0" err="1"/>
              <a:t>.Age</a:t>
            </a:r>
            <a:r>
              <a:rPr lang="en-GB" sz="2000" dirty="0"/>
              <a:t> %&gt;</a:t>
            </a:r>
          </a:p>
          <a:p>
            <a:r>
              <a:rPr lang="en-GB" sz="2000" dirty="0"/>
              <a:t>&lt;</a:t>
            </a:r>
            <a:r>
              <a:rPr lang="en-GB" sz="2000" dirty="0" err="1"/>
              <a:t>br</a:t>
            </a:r>
            <a:r>
              <a:rPr lang="en-GB" sz="2000" dirty="0"/>
              <a:t>/&gt;&lt;%= </a:t>
            </a:r>
            <a:r>
              <a:rPr lang="en-GB" sz="2000" dirty="0" err="1">
                <a:solidFill>
                  <a:schemeClr val="tx1">
                    <a:lumMod val="60000"/>
                    <a:lumOff val="40000"/>
                  </a:schemeClr>
                </a:solidFill>
              </a:rPr>
              <a:t>student</a:t>
            </a:r>
            <a:r>
              <a:rPr lang="en-GB" sz="2000" dirty="0" err="1"/>
              <a:t>.Course</a:t>
            </a:r>
            <a:r>
              <a:rPr lang="en-GB" sz="2000" dirty="0"/>
              <a:t> %&gt;</a:t>
            </a:r>
          </a:p>
          <a:p>
            <a:r>
              <a:rPr lang="en-GB" sz="2000" dirty="0"/>
              <a:t> </a:t>
            </a:r>
          </a:p>
          <a:p>
            <a:r>
              <a:rPr lang="en-GB" sz="2000" dirty="0"/>
              <a:t>&lt;/body&gt;</a:t>
            </a:r>
          </a:p>
          <a:p>
            <a:r>
              <a:rPr lang="en-GB" sz="2000" dirty="0"/>
              <a:t>&lt;/html&gt;</a:t>
            </a:r>
          </a:p>
          <a:p>
            <a:endParaRPr lang="en-GB" sz="2000" dirty="0"/>
          </a:p>
        </p:txBody>
      </p:sp>
      <p:sp>
        <p:nvSpPr>
          <p:cNvPr id="6" name="TextBox 5">
            <a:extLst>
              <a:ext uri="{FF2B5EF4-FFF2-40B4-BE49-F238E27FC236}">
                <a16:creationId xmlns:a16="http://schemas.microsoft.com/office/drawing/2014/main" id="{6F30D504-7EB6-CD5F-164B-DD2F44E0D515}"/>
              </a:ext>
            </a:extLst>
          </p:cNvPr>
          <p:cNvSpPr txBox="1"/>
          <p:nvPr/>
        </p:nvSpPr>
        <p:spPr>
          <a:xfrm>
            <a:off x="124513" y="1254908"/>
            <a:ext cx="5506636" cy="369332"/>
          </a:xfrm>
          <a:prstGeom prst="rect">
            <a:avLst/>
          </a:prstGeom>
          <a:noFill/>
        </p:spPr>
        <p:txBody>
          <a:bodyPr wrap="none" rtlCol="0">
            <a:spAutoFit/>
          </a:bodyPr>
          <a:lstStyle/>
          <a:p>
            <a:r>
              <a:rPr lang="en-GB" b="1" dirty="0" err="1"/>
              <a:t>nodewebservers</a:t>
            </a:r>
            <a:r>
              <a:rPr lang="en-GB" b="1" dirty="0"/>
              <a:t>/views/</a:t>
            </a:r>
            <a:r>
              <a:rPr lang="en-GB" b="1" dirty="0" err="1"/>
              <a:t>displaystudentdetails.ejs</a:t>
            </a:r>
            <a:endParaRPr lang="en-GB" b="1" dirty="0"/>
          </a:p>
        </p:txBody>
      </p:sp>
    </p:spTree>
    <p:extLst>
      <p:ext uri="{BB962C8B-B14F-4D97-AF65-F5344CB8AC3E}">
        <p14:creationId xmlns:p14="http://schemas.microsoft.com/office/powerpoint/2010/main" val="1290589828"/>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89701</TotalTime>
  <Words>3806</Words>
  <Application>Microsoft Office PowerPoint</Application>
  <PresentationFormat>On-screen Show (4:3)</PresentationFormat>
  <Paragraphs>540</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Helvetica-Narrow</vt:lpstr>
      <vt:lpstr>Monotype Sorts</vt:lpstr>
      <vt:lpstr>Arial</vt:lpstr>
      <vt:lpstr>Helvetica</vt:lpstr>
      <vt:lpstr>Impact</vt:lpstr>
      <vt:lpstr>Times New Roman</vt:lpstr>
      <vt:lpstr>os-slides</vt:lpstr>
      <vt:lpstr>Express Template Engine</vt:lpstr>
      <vt:lpstr>Setup</vt:lpstr>
      <vt:lpstr>What is a Template Engine?</vt:lpstr>
      <vt:lpstr>PowerPoint Presentation</vt:lpstr>
      <vt:lpstr>Handlebars Example</vt:lpstr>
      <vt:lpstr>FYI: Alternative Approach</vt:lpstr>
      <vt:lpstr>Template Engines</vt:lpstr>
      <vt:lpstr>Express and Template</vt:lpstr>
      <vt:lpstr>Render Process</vt:lpstr>
      <vt:lpstr>EJS Template</vt:lpstr>
      <vt:lpstr>Reminder</vt:lpstr>
      <vt:lpstr>Exercise</vt:lpstr>
      <vt:lpstr>Exercise: Create template file</vt:lpstr>
      <vt:lpstr>Exercise</vt:lpstr>
      <vt:lpstr>Hints</vt:lpstr>
      <vt:lpstr>Remember</vt:lpstr>
      <vt:lpstr>Hints (Cont)</vt:lpstr>
      <vt:lpstr>Hints (Cont)</vt:lpstr>
      <vt:lpstr>Hints (Cont)</vt:lpstr>
      <vt:lpstr>Hints (Cont)</vt:lpstr>
      <vt:lpstr>Hints (Cont)</vt:lpstr>
      <vt:lpstr>Event Propogation</vt:lpstr>
      <vt:lpstr>Hints (Cont)</vt:lpstr>
      <vt:lpstr>Hints (Cont)</vt:lpstr>
      <vt:lpstr>Hints (Cont)</vt:lpstr>
      <vt:lpstr>Exercise</vt:lpstr>
      <vt:lpstr>Exercise: Update the template file</vt:lpstr>
      <vt:lpstr>Exercise </vt:lpstr>
      <vt:lpstr>Exercise</vt:lpstr>
      <vt:lpstr>Exercise</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1409</cp:revision>
  <cp:lastPrinted>2001-06-14T13:58:17Z</cp:lastPrinted>
  <dcterms:created xsi:type="dcterms:W3CDTF">1999-06-25T18:38:26Z</dcterms:created>
  <dcterms:modified xsi:type="dcterms:W3CDTF">2022-12-07T13:11:28Z</dcterms:modified>
</cp:coreProperties>
</file>