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7ECF2E-BDE5-49A3-B807-257F7C2B8BC8}" v="970" dt="2022-11-15T22:48:43.4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3666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904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008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250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2148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9697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358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7145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857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521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067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7960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4260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2233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1455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46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2404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032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62391"/>
            <a:ext cx="9144000" cy="1947572"/>
          </a:xfrm>
        </p:spPr>
        <p:txBody>
          <a:bodyPr>
            <a:normAutofit/>
          </a:bodyPr>
          <a:lstStyle/>
          <a:p>
            <a:r>
              <a:rPr lang="en-US" sz="5400" dirty="0" err="1">
                <a:latin typeface="Garamond"/>
                <a:cs typeface="Calibri Light"/>
              </a:rPr>
              <a:t>Tableros</a:t>
            </a:r>
            <a:r>
              <a:rPr lang="en-US" sz="5400" dirty="0">
                <a:latin typeface="Garamond"/>
                <a:cs typeface="Calibri Light"/>
              </a:rPr>
              <a:t> de </a:t>
            </a:r>
            <a:r>
              <a:rPr lang="en-US" sz="5400" dirty="0" err="1">
                <a:latin typeface="Garamond"/>
                <a:cs typeface="Calibri Light"/>
              </a:rPr>
              <a:t>precios</a:t>
            </a:r>
            <a:br>
              <a:rPr lang="en-US" sz="5400" dirty="0">
                <a:latin typeface="Garamond"/>
                <a:cs typeface="Calibri Light"/>
              </a:rPr>
            </a:br>
            <a:r>
              <a:rPr lang="en-US" sz="5400" dirty="0">
                <a:latin typeface="Garamond"/>
                <a:cs typeface="Calibri Light"/>
              </a:rPr>
              <a:t> (Price board)</a:t>
            </a:r>
            <a:endParaRPr lang="en-US" sz="5400">
              <a:latin typeface="Garamond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96732" y="3859616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 dirty="0">
                <a:cs typeface="Calibri" panose="020F0502020204030204"/>
              </a:rPr>
              <a:t>Student: Cornel </a:t>
            </a:r>
            <a:r>
              <a:rPr lang="en-US" b="1" dirty="0" err="1">
                <a:cs typeface="Calibri" panose="020F0502020204030204"/>
              </a:rPr>
              <a:t>Iurea</a:t>
            </a:r>
            <a:r>
              <a:rPr lang="en-US" b="1" dirty="0">
                <a:cs typeface="Calibri" panose="020F0502020204030204"/>
              </a:rPr>
              <a:t> (1817181)</a:t>
            </a:r>
          </a:p>
          <a:p>
            <a:pPr algn="l"/>
            <a:r>
              <a:rPr lang="en-US" b="1" dirty="0">
                <a:cs typeface="Calibri" panose="020F0502020204030204"/>
              </a:rPr>
              <a:t>Module: Foreign Languages and Cultural Awareness (BMIH5003)</a:t>
            </a:r>
          </a:p>
          <a:p>
            <a:pPr algn="l"/>
            <a:r>
              <a:rPr lang="en-US" b="1" dirty="0">
                <a:cs typeface="Calibri" panose="020F0502020204030204"/>
              </a:rPr>
              <a:t>Lecturer: Rodrigo Aguilera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CD07172-CD61-45EB-BEE3-F644503E5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EADA5DB-ED12-413A-AAB5-6A8D1152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BA45E5C-ACB9-49E8-B4DB-5255C237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F9C904-CF30-2876-5FFF-DB01EE096466}"/>
              </a:ext>
            </a:extLst>
          </p:cNvPr>
          <p:cNvSpPr txBox="1"/>
          <p:nvPr/>
        </p:nvSpPr>
        <p:spPr>
          <a:xfrm>
            <a:off x="773190" y="421300"/>
            <a:ext cx="3267123" cy="42308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dirty="0" err="1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Tableros</a:t>
            </a:r>
            <a:r>
              <a:rPr lang="en-US" sz="28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 de </a:t>
            </a:r>
            <a:r>
              <a:rPr lang="en-US" sz="2800" b="1" dirty="0" err="1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precios</a:t>
            </a:r>
            <a:r>
              <a:rPr lang="en-US" sz="40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 </a:t>
            </a:r>
            <a:endParaRPr lang="en-US" sz="4000">
              <a:solidFill>
                <a:srgbClr val="000000"/>
              </a:solidFill>
              <a:latin typeface="+mj-lt"/>
              <a:ea typeface="+mj-ea"/>
              <a:cs typeface="+mj-cs"/>
            </a:endParaRPr>
          </a:p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dirty="0">
              <a:ln w="3175" cmpd="sng">
                <a:noFill/>
              </a:ln>
              <a:solidFill>
                <a:srgbClr val="262626"/>
              </a:solidFill>
              <a:latin typeface="+mj-lt"/>
              <a:ea typeface="+mj-ea"/>
              <a:cs typeface="+mj-cs"/>
            </a:endParaRPr>
          </a:p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32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Hotel </a:t>
            </a:r>
            <a:endParaRPr lang="en-US" sz="40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dirty="0">
                <a:ln w="3175" cmpd="sng">
                  <a:noFill/>
                </a:ln>
                <a:solidFill>
                  <a:srgbClr val="262626"/>
                </a:solidFill>
                <a:latin typeface="+mj-lt"/>
                <a:ea typeface="+mj-ea"/>
                <a:cs typeface="+mj-cs"/>
              </a:rPr>
              <a:t>La Gaviota Azul ***</a:t>
            </a:r>
            <a:endParaRPr lang="en-US" sz="4000" dirty="0">
              <a:ea typeface="+mj-ea"/>
              <a:cs typeface="+mj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57E618C-1D7B-4A51-90C1-6106CD8A1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C1B550B-EC4F-63A1-D67F-3E01C732AD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3951843"/>
              </p:ext>
            </p:extLst>
          </p:nvPr>
        </p:nvGraphicFramePr>
        <p:xfrm>
          <a:off x="4969099" y="311240"/>
          <a:ext cx="6916410" cy="34206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889162">
                  <a:extLst>
                    <a:ext uri="{9D8B030D-6E8A-4147-A177-3AD203B41FA5}">
                      <a16:colId xmlns:a16="http://schemas.microsoft.com/office/drawing/2014/main" val="3344110208"/>
                    </a:ext>
                  </a:extLst>
                </a:gridCol>
                <a:gridCol w="2027248">
                  <a:extLst>
                    <a:ext uri="{9D8B030D-6E8A-4147-A177-3AD203B41FA5}">
                      <a16:colId xmlns:a16="http://schemas.microsoft.com/office/drawing/2014/main" val="3553589226"/>
                    </a:ext>
                  </a:extLst>
                </a:gridCol>
              </a:tblGrid>
              <a:tr h="422465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Habitacion</a:t>
                      </a:r>
                      <a:endParaRPr lang="en-US" sz="2000" b="1"/>
                    </a:p>
                  </a:txBody>
                  <a:tcPr marL="120216" marR="120216" marT="60108" marB="60108"/>
                </a:tc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endParaRPr lang="en-US" sz="2000" b="1"/>
                    </a:p>
                  </a:txBody>
                  <a:tcPr marL="120216" marR="120216" marT="60108" marB="60108"/>
                </a:tc>
                <a:extLst>
                  <a:ext uri="{0D108BD9-81ED-4DB2-BD59-A6C34878D82A}">
                    <a16:rowId xmlns:a16="http://schemas.microsoft.com/office/drawing/2014/main" val="195721974"/>
                  </a:ext>
                </a:extLst>
              </a:tr>
              <a:tr h="422465">
                <a:tc>
                  <a:txBody>
                    <a:bodyPr/>
                    <a:lstStyle/>
                    <a:p>
                      <a:r>
                        <a:rPr lang="en-US" sz="2000" dirty="0" err="1">
                          <a:solidFill>
                            <a:schemeClr val="tx1"/>
                          </a:solidFill>
                        </a:rPr>
                        <a:t>Estudio</a:t>
                      </a:r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 (1 Cama)</a:t>
                      </a:r>
                    </a:p>
                  </a:txBody>
                  <a:tcPr marL="120216" marR="120216" marT="60108" marB="60108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£35</a:t>
                      </a:r>
                    </a:p>
                  </a:txBody>
                  <a:tcPr marL="120216" marR="120216" marT="60108" marB="60108"/>
                </a:tc>
                <a:extLst>
                  <a:ext uri="{0D108BD9-81ED-4DB2-BD59-A6C34878D82A}">
                    <a16:rowId xmlns:a16="http://schemas.microsoft.com/office/drawing/2014/main" val="2867473840"/>
                  </a:ext>
                </a:extLst>
              </a:tr>
              <a:tr h="591451">
                <a:tc>
                  <a:txBody>
                    <a:bodyPr/>
                    <a:lstStyle/>
                    <a:p>
                      <a:r>
                        <a:rPr lang="en-US" sz="2000" dirty="0"/>
                        <a:t>Individual </a:t>
                      </a:r>
                      <a:r>
                        <a:rPr lang="en-US" sz="2000" dirty="0" err="1"/>
                        <a:t>superiora</a:t>
                      </a:r>
                      <a:r>
                        <a:rPr lang="en-US" sz="2000" dirty="0"/>
                        <a:t> (2 camas)</a:t>
                      </a:r>
                    </a:p>
                  </a:txBody>
                  <a:tcPr marL="120216" marR="120216" marT="60108" marB="60108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£45</a:t>
                      </a:r>
                      <a:endParaRPr lang="en-US" sz="1800" dirty="0"/>
                    </a:p>
                  </a:txBody>
                  <a:tcPr marL="120216" marR="120216" marT="60108" marB="60108"/>
                </a:tc>
                <a:extLst>
                  <a:ext uri="{0D108BD9-81ED-4DB2-BD59-A6C34878D82A}">
                    <a16:rowId xmlns:a16="http://schemas.microsoft.com/office/drawing/2014/main" val="1001546898"/>
                  </a:ext>
                </a:extLst>
              </a:tr>
              <a:tr h="422465">
                <a:tc>
                  <a:txBody>
                    <a:bodyPr/>
                    <a:lstStyle/>
                    <a:p>
                      <a:r>
                        <a:rPr lang="en-US" sz="2000" dirty="0"/>
                        <a:t>Doble</a:t>
                      </a:r>
                    </a:p>
                  </a:txBody>
                  <a:tcPr marL="120216" marR="120216" marT="60108" marB="60108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£67</a:t>
                      </a:r>
                      <a:endParaRPr lang="en-US" sz="1800" dirty="0"/>
                    </a:p>
                  </a:txBody>
                  <a:tcPr marL="120216" marR="120216" marT="60108" marB="60108"/>
                </a:tc>
                <a:extLst>
                  <a:ext uri="{0D108BD9-81ED-4DB2-BD59-A6C34878D82A}">
                    <a16:rowId xmlns:a16="http://schemas.microsoft.com/office/drawing/2014/main" val="3417429365"/>
                  </a:ext>
                </a:extLst>
              </a:tr>
              <a:tr h="422465">
                <a:tc>
                  <a:txBody>
                    <a:bodyPr/>
                    <a:lstStyle/>
                    <a:p>
                      <a:r>
                        <a:rPr lang="en-US" sz="2000" dirty="0"/>
                        <a:t>Matrimonial </a:t>
                      </a:r>
                      <a:r>
                        <a:rPr lang="en-US" sz="2000" dirty="0" err="1"/>
                        <a:t>Delux</a:t>
                      </a:r>
                    </a:p>
                  </a:txBody>
                  <a:tcPr marL="120216" marR="120216" marT="60108" marB="60108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£85</a:t>
                      </a:r>
                      <a:endParaRPr lang="en-US" sz="1800" dirty="0"/>
                    </a:p>
                  </a:txBody>
                  <a:tcPr marL="120216" marR="120216" marT="60108" marB="60108"/>
                </a:tc>
                <a:extLst>
                  <a:ext uri="{0D108BD9-81ED-4DB2-BD59-A6C34878D82A}">
                    <a16:rowId xmlns:a16="http://schemas.microsoft.com/office/drawing/2014/main" val="577918342"/>
                  </a:ext>
                </a:extLst>
              </a:tr>
              <a:tr h="7041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>
                          <a:latin typeface="Garamond"/>
                        </a:rPr>
                        <a:t>Triple (1 </a:t>
                      </a:r>
                      <a:r>
                        <a:rPr lang="en-US" sz="2000" b="0" i="0" u="none" strike="noStrike" noProof="0" dirty="0" err="1">
                          <a:latin typeface="Garamond"/>
                        </a:rPr>
                        <a:t>cama</a:t>
                      </a:r>
                      <a:r>
                        <a:rPr lang="en-US" sz="2000" b="0" i="0" u="none" strike="noStrike" noProof="0" dirty="0">
                          <a:latin typeface="Garamond"/>
                        </a:rPr>
                        <a:t> individual, 1 </a:t>
                      </a:r>
                      <a:r>
                        <a:rPr lang="en-US" sz="2000" b="0" i="0" u="none" strike="noStrike" noProof="0" dirty="0" err="1">
                          <a:latin typeface="Garamond"/>
                        </a:rPr>
                        <a:t>cama</a:t>
                      </a:r>
                      <a:r>
                        <a:rPr lang="en-US" sz="2000" b="0" i="0" u="none" strike="noStrike" noProof="0" dirty="0">
                          <a:latin typeface="Garamond"/>
                        </a:rPr>
                        <a:t> doble)</a:t>
                      </a:r>
                      <a:endParaRPr lang="en-US" sz="2000" dirty="0"/>
                    </a:p>
                  </a:txBody>
                  <a:tcPr marL="120216" marR="120216" marT="60108" marB="60108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£96</a:t>
                      </a:r>
                      <a:endParaRPr lang="en-US" sz="1800" dirty="0"/>
                    </a:p>
                  </a:txBody>
                  <a:tcPr marL="120216" marR="120216" marT="60108" marB="60108"/>
                </a:tc>
                <a:extLst>
                  <a:ext uri="{0D108BD9-81ED-4DB2-BD59-A6C34878D82A}">
                    <a16:rowId xmlns:a16="http://schemas.microsoft.com/office/drawing/2014/main" val="852062333"/>
                  </a:ext>
                </a:extLst>
              </a:tr>
              <a:tr h="422465">
                <a:tc>
                  <a:txBody>
                    <a:bodyPr/>
                    <a:lstStyle/>
                    <a:p>
                      <a:r>
                        <a:rPr lang="en-US" sz="2000" dirty="0"/>
                        <a:t>Suite </a:t>
                      </a:r>
                      <a:r>
                        <a:rPr lang="en-US" sz="2000" dirty="0" err="1"/>
                        <a:t>Presidencial</a:t>
                      </a:r>
                    </a:p>
                  </a:txBody>
                  <a:tcPr marL="120216" marR="120216" marT="60108" marB="60108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£120</a:t>
                      </a:r>
                      <a:endParaRPr lang="en-US" sz="1800" dirty="0"/>
                    </a:p>
                  </a:txBody>
                  <a:tcPr marL="120216" marR="120216" marT="60108" marB="60108"/>
                </a:tc>
                <a:extLst>
                  <a:ext uri="{0D108BD9-81ED-4DB2-BD59-A6C34878D82A}">
                    <a16:rowId xmlns:a16="http://schemas.microsoft.com/office/drawing/2014/main" val="593738111"/>
                  </a:ext>
                </a:extLst>
              </a:tr>
            </a:tbl>
          </a:graphicData>
        </a:graphic>
      </p:graphicFrame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9074FFC-5ED6-539C-B526-124A5B103D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877186"/>
              </p:ext>
            </p:extLst>
          </p:nvPr>
        </p:nvGraphicFramePr>
        <p:xfrm>
          <a:off x="4979830" y="3767070"/>
          <a:ext cx="6909897" cy="280389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869823">
                  <a:extLst>
                    <a:ext uri="{9D8B030D-6E8A-4147-A177-3AD203B41FA5}">
                      <a16:colId xmlns:a16="http://schemas.microsoft.com/office/drawing/2014/main" val="227508699"/>
                    </a:ext>
                  </a:extLst>
                </a:gridCol>
                <a:gridCol w="2040074">
                  <a:extLst>
                    <a:ext uri="{9D8B030D-6E8A-4147-A177-3AD203B41FA5}">
                      <a16:colId xmlns:a16="http://schemas.microsoft.com/office/drawing/2014/main" val="518689014"/>
                    </a:ext>
                  </a:extLst>
                </a:gridCol>
              </a:tblGrid>
              <a:tr h="560779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Extra</a:t>
                      </a:r>
                    </a:p>
                  </a:txBody>
                  <a:tcPr marL="125730" marR="125730" marT="62865" marB="62865"/>
                </a:tc>
                <a:tc>
                  <a:txBody>
                    <a:bodyPr/>
                    <a:lstStyle/>
                    <a:p>
                      <a:endParaRPr lang="en-US" sz="2400" dirty="0" err="1">
                        <a:solidFill>
                          <a:schemeClr val="tx1"/>
                        </a:solidFill>
                      </a:endParaRPr>
                    </a:p>
                  </a:txBody>
                  <a:tcPr marL="125730" marR="125730" marT="62865" marB="62865"/>
                </a:tc>
                <a:extLst>
                  <a:ext uri="{0D108BD9-81ED-4DB2-BD59-A6C34878D82A}">
                    <a16:rowId xmlns:a16="http://schemas.microsoft.com/office/drawing/2014/main" val="1137778533"/>
                  </a:ext>
                </a:extLst>
              </a:tr>
              <a:tr h="560779">
                <a:tc>
                  <a:txBody>
                    <a:bodyPr/>
                    <a:lstStyle/>
                    <a:p>
                      <a:r>
                        <a:rPr lang="en-US" sz="2000" dirty="0"/>
                        <a:t>Parking</a:t>
                      </a:r>
                    </a:p>
                  </a:txBody>
                  <a:tcPr marL="125730" marR="125730" marT="62865" marB="62865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£8</a:t>
                      </a:r>
                    </a:p>
                  </a:txBody>
                  <a:tcPr marL="125730" marR="125730" marT="62865" marB="62865"/>
                </a:tc>
                <a:extLst>
                  <a:ext uri="{0D108BD9-81ED-4DB2-BD59-A6C34878D82A}">
                    <a16:rowId xmlns:a16="http://schemas.microsoft.com/office/drawing/2014/main" val="220030620"/>
                  </a:ext>
                </a:extLst>
              </a:tr>
              <a:tr h="5607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 dirty="0" err="1">
                          <a:latin typeface="Garamond"/>
                        </a:rPr>
                        <a:t>Servicio</a:t>
                      </a:r>
                      <a:r>
                        <a:rPr lang="en-US" sz="2000" b="0" i="0" u="none" strike="noStrike" noProof="0" dirty="0">
                          <a:latin typeface="Garamond"/>
                        </a:rPr>
                        <a:t> de </a:t>
                      </a:r>
                      <a:r>
                        <a:rPr lang="en-US" sz="2000" b="0" i="0" u="none" strike="noStrike" noProof="0" dirty="0" err="1">
                          <a:latin typeface="Garamond"/>
                        </a:rPr>
                        <a:t>habitaciones</a:t>
                      </a:r>
                      <a:endParaRPr lang="en-US" sz="2000" dirty="0"/>
                    </a:p>
                  </a:txBody>
                  <a:tcPr marL="125730" marR="125730" marT="62865" marB="62865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£10</a:t>
                      </a:r>
                    </a:p>
                  </a:txBody>
                  <a:tcPr marL="125730" marR="125730" marT="62865" marB="62865"/>
                </a:tc>
                <a:extLst>
                  <a:ext uri="{0D108BD9-81ED-4DB2-BD59-A6C34878D82A}">
                    <a16:rowId xmlns:a16="http://schemas.microsoft.com/office/drawing/2014/main" val="481506274"/>
                  </a:ext>
                </a:extLst>
              </a:tr>
              <a:tr h="560779">
                <a:tc>
                  <a:txBody>
                    <a:bodyPr/>
                    <a:lstStyle/>
                    <a:p>
                      <a:r>
                        <a:rPr lang="en-US" sz="2000" dirty="0"/>
                        <a:t>Spa</a:t>
                      </a:r>
                    </a:p>
                  </a:txBody>
                  <a:tcPr marL="125730" marR="125730" marT="62865" marB="62865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£25</a:t>
                      </a:r>
                    </a:p>
                  </a:txBody>
                  <a:tcPr marL="125730" marR="125730" marT="62865" marB="62865"/>
                </a:tc>
                <a:extLst>
                  <a:ext uri="{0D108BD9-81ED-4DB2-BD59-A6C34878D82A}">
                    <a16:rowId xmlns:a16="http://schemas.microsoft.com/office/drawing/2014/main" val="1300315888"/>
                  </a:ext>
                </a:extLst>
              </a:tr>
              <a:tr h="560779">
                <a:tc>
                  <a:txBody>
                    <a:bodyPr/>
                    <a:lstStyle/>
                    <a:p>
                      <a:r>
                        <a:rPr lang="en-US" sz="2000" dirty="0"/>
                        <a:t>Aperitivos</a:t>
                      </a:r>
                    </a:p>
                  </a:txBody>
                  <a:tcPr marL="125730" marR="125730" marT="62865" marB="62865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£15</a:t>
                      </a:r>
                    </a:p>
                  </a:txBody>
                  <a:tcPr marL="125730" marR="125730" marT="62865" marB="62865"/>
                </a:tc>
                <a:extLst>
                  <a:ext uri="{0D108BD9-81ED-4DB2-BD59-A6C34878D82A}">
                    <a16:rowId xmlns:a16="http://schemas.microsoft.com/office/drawing/2014/main" val="4191730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3908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Tableros de precios  (Price board)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198</cp:revision>
  <dcterms:created xsi:type="dcterms:W3CDTF">2022-11-15T21:50:23Z</dcterms:created>
  <dcterms:modified xsi:type="dcterms:W3CDTF">2022-11-15T22:49:25Z</dcterms:modified>
</cp:coreProperties>
</file>