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70" r:id="rId7"/>
    <p:sldId id="271" r:id="rId8"/>
    <p:sldId id="261" r:id="rId9"/>
    <p:sldId id="262" r:id="rId10"/>
    <p:sldId id="263" r:id="rId11"/>
    <p:sldId id="264" r:id="rId12"/>
    <p:sldId id="265" r:id="rId13"/>
    <p:sldId id="266" r:id="rId14"/>
    <p:sldId id="267" r:id="rId15"/>
    <p:sldId id="268"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0F60FA-483E-4C52-A14D-745F5990BACC}" v="6" dt="2026-02-23T22:13:00.0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607" autoAdjust="0"/>
  </p:normalViewPr>
  <p:slideViewPr>
    <p:cSldViewPr snapToGrid="0">
      <p:cViewPr varScale="1">
        <p:scale>
          <a:sx n="47" d="100"/>
          <a:sy n="47" d="100"/>
        </p:scale>
        <p:origin x="141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EC24C8-9754-4B04-964C-5A8439610D0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2B40509-A657-407B-87CD-824E83675914}">
      <dgm:prSet/>
      <dgm:spPr/>
      <dgm:t>
        <a:bodyPr/>
        <a:lstStyle/>
        <a:p>
          <a:r>
            <a:rPr lang="en-GB" b="1"/>
            <a:t>Henri Fayol's </a:t>
          </a:r>
          <a:r>
            <a:rPr lang="en-GB"/>
            <a:t>(1949). General and industrial management (C. Storrs, Trans.). Pitman publishing. (Original work published 1916)</a:t>
          </a:r>
          <a:endParaRPr lang="en-US"/>
        </a:p>
      </dgm:t>
    </dgm:pt>
    <dgm:pt modelId="{B1BC3D68-859A-4846-A6A8-4CA83C2218CE}" type="parTrans" cxnId="{7862F26E-69C3-4AB6-BDC4-E6CE16D28FE8}">
      <dgm:prSet/>
      <dgm:spPr/>
      <dgm:t>
        <a:bodyPr/>
        <a:lstStyle/>
        <a:p>
          <a:endParaRPr lang="en-US"/>
        </a:p>
      </dgm:t>
    </dgm:pt>
    <dgm:pt modelId="{94F65AD5-D3E8-49C8-AA6E-DC25DD6137CE}" type="sibTrans" cxnId="{7862F26E-69C3-4AB6-BDC4-E6CE16D28FE8}">
      <dgm:prSet/>
      <dgm:spPr/>
      <dgm:t>
        <a:bodyPr/>
        <a:lstStyle/>
        <a:p>
          <a:endParaRPr lang="en-US"/>
        </a:p>
      </dgm:t>
    </dgm:pt>
    <dgm:pt modelId="{26024AFF-DD6A-4B06-AD3E-A1AB3D251A9D}">
      <dgm:prSet/>
      <dgm:spPr/>
      <dgm:t>
        <a:bodyPr/>
        <a:lstStyle/>
        <a:p>
          <a:r>
            <a:rPr lang="en-GB" b="1"/>
            <a:t>Robbins, Stephen P., Coulter, Mary. </a:t>
          </a:r>
          <a:r>
            <a:rPr lang="en-GB"/>
            <a:t>(2018). Management (14</a:t>
          </a:r>
          <a:r>
            <a:rPr lang="en-GB" baseline="30000"/>
            <a:t>th</a:t>
          </a:r>
          <a:r>
            <a:rPr lang="en-GB"/>
            <a:t> ed.). Pearson Education.</a:t>
          </a:r>
          <a:endParaRPr lang="en-US"/>
        </a:p>
      </dgm:t>
    </dgm:pt>
    <dgm:pt modelId="{11134F65-C8B7-4566-AF1E-09330131C98B}" type="parTrans" cxnId="{09E72BCE-4283-4689-8869-DDC8C54B0AD4}">
      <dgm:prSet/>
      <dgm:spPr/>
      <dgm:t>
        <a:bodyPr/>
        <a:lstStyle/>
        <a:p>
          <a:endParaRPr lang="en-US"/>
        </a:p>
      </dgm:t>
    </dgm:pt>
    <dgm:pt modelId="{1366C487-FD9B-4CC8-AF87-5BA85112E510}" type="sibTrans" cxnId="{09E72BCE-4283-4689-8869-DDC8C54B0AD4}">
      <dgm:prSet/>
      <dgm:spPr/>
      <dgm:t>
        <a:bodyPr/>
        <a:lstStyle/>
        <a:p>
          <a:endParaRPr lang="en-US"/>
        </a:p>
      </dgm:t>
    </dgm:pt>
    <dgm:pt modelId="{4CF371E4-ED26-4800-AF4D-B5F71A5CD2DC}" type="pres">
      <dgm:prSet presAssocID="{58EC24C8-9754-4B04-964C-5A8439610D0E}" presName="linear" presStyleCnt="0">
        <dgm:presLayoutVars>
          <dgm:animLvl val="lvl"/>
          <dgm:resizeHandles val="exact"/>
        </dgm:presLayoutVars>
      </dgm:prSet>
      <dgm:spPr/>
    </dgm:pt>
    <dgm:pt modelId="{BC17981C-B1B7-4793-B0F3-235308DA0884}" type="pres">
      <dgm:prSet presAssocID="{32B40509-A657-407B-87CD-824E83675914}" presName="parentText" presStyleLbl="node1" presStyleIdx="0" presStyleCnt="2">
        <dgm:presLayoutVars>
          <dgm:chMax val="0"/>
          <dgm:bulletEnabled val="1"/>
        </dgm:presLayoutVars>
      </dgm:prSet>
      <dgm:spPr/>
    </dgm:pt>
    <dgm:pt modelId="{65B4AE49-8738-492A-8D6E-0F3178AA5F42}" type="pres">
      <dgm:prSet presAssocID="{94F65AD5-D3E8-49C8-AA6E-DC25DD6137CE}" presName="spacer" presStyleCnt="0"/>
      <dgm:spPr/>
    </dgm:pt>
    <dgm:pt modelId="{FF14DAE4-BA8D-4F24-B55A-C15B2D32087B}" type="pres">
      <dgm:prSet presAssocID="{26024AFF-DD6A-4B06-AD3E-A1AB3D251A9D}" presName="parentText" presStyleLbl="node1" presStyleIdx="1" presStyleCnt="2">
        <dgm:presLayoutVars>
          <dgm:chMax val="0"/>
          <dgm:bulletEnabled val="1"/>
        </dgm:presLayoutVars>
      </dgm:prSet>
      <dgm:spPr/>
    </dgm:pt>
  </dgm:ptLst>
  <dgm:cxnLst>
    <dgm:cxn modelId="{05B9BB32-A3B6-4FA3-93CD-E3849D85E969}" type="presOf" srcId="{26024AFF-DD6A-4B06-AD3E-A1AB3D251A9D}" destId="{FF14DAE4-BA8D-4F24-B55A-C15B2D32087B}" srcOrd="0" destOrd="0" presId="urn:microsoft.com/office/officeart/2005/8/layout/vList2"/>
    <dgm:cxn modelId="{339D7236-6FCA-47C3-87AD-F71A1AE7E6CF}" type="presOf" srcId="{58EC24C8-9754-4B04-964C-5A8439610D0E}" destId="{4CF371E4-ED26-4800-AF4D-B5F71A5CD2DC}" srcOrd="0" destOrd="0" presId="urn:microsoft.com/office/officeart/2005/8/layout/vList2"/>
    <dgm:cxn modelId="{7862F26E-69C3-4AB6-BDC4-E6CE16D28FE8}" srcId="{58EC24C8-9754-4B04-964C-5A8439610D0E}" destId="{32B40509-A657-407B-87CD-824E83675914}" srcOrd="0" destOrd="0" parTransId="{B1BC3D68-859A-4846-A6A8-4CA83C2218CE}" sibTransId="{94F65AD5-D3E8-49C8-AA6E-DC25DD6137CE}"/>
    <dgm:cxn modelId="{09E72BCE-4283-4689-8869-DDC8C54B0AD4}" srcId="{58EC24C8-9754-4B04-964C-5A8439610D0E}" destId="{26024AFF-DD6A-4B06-AD3E-A1AB3D251A9D}" srcOrd="1" destOrd="0" parTransId="{11134F65-C8B7-4566-AF1E-09330131C98B}" sibTransId="{1366C487-FD9B-4CC8-AF87-5BA85112E510}"/>
    <dgm:cxn modelId="{7ED975F3-7EED-47DE-B60A-AF1FCE7F77B5}" type="presOf" srcId="{32B40509-A657-407B-87CD-824E83675914}" destId="{BC17981C-B1B7-4793-B0F3-235308DA0884}" srcOrd="0" destOrd="0" presId="urn:microsoft.com/office/officeart/2005/8/layout/vList2"/>
    <dgm:cxn modelId="{83786CC5-93BD-4B1B-A004-4B90B0711FF0}" type="presParOf" srcId="{4CF371E4-ED26-4800-AF4D-B5F71A5CD2DC}" destId="{BC17981C-B1B7-4793-B0F3-235308DA0884}" srcOrd="0" destOrd="0" presId="urn:microsoft.com/office/officeart/2005/8/layout/vList2"/>
    <dgm:cxn modelId="{18D7F3A6-C1D2-43C4-B934-016DDFDC9198}" type="presParOf" srcId="{4CF371E4-ED26-4800-AF4D-B5F71A5CD2DC}" destId="{65B4AE49-8738-492A-8D6E-0F3178AA5F42}" srcOrd="1" destOrd="0" presId="urn:microsoft.com/office/officeart/2005/8/layout/vList2"/>
    <dgm:cxn modelId="{ECD2B563-7C3E-48C9-9BDA-E4A5CFD34E67}" type="presParOf" srcId="{4CF371E4-ED26-4800-AF4D-B5F71A5CD2DC}" destId="{FF14DAE4-BA8D-4F24-B55A-C15B2D32087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68811D-1067-4108-8150-D1713766E417}" type="doc">
      <dgm:prSet loTypeId="urn:microsoft.com/office/officeart/2005/8/layout/process1" loCatId="process" qsTypeId="urn:microsoft.com/office/officeart/2005/8/quickstyle/simple4" qsCatId="simple" csTypeId="urn:microsoft.com/office/officeart/2005/8/colors/colorful1" csCatId="colorful"/>
      <dgm:spPr/>
      <dgm:t>
        <a:bodyPr/>
        <a:lstStyle/>
        <a:p>
          <a:endParaRPr lang="en-US"/>
        </a:p>
      </dgm:t>
    </dgm:pt>
    <dgm:pt modelId="{22DBE299-2B59-4852-B1BB-600F9D13D68C}">
      <dgm:prSet custT="1"/>
      <dgm:spPr/>
      <dgm:t>
        <a:bodyPr/>
        <a:lstStyle/>
        <a:p>
          <a:r>
            <a:rPr lang="en-GB" sz="2000" dirty="0"/>
            <a:t>In conclusion, </a:t>
          </a:r>
          <a:r>
            <a:rPr lang="en-GB" sz="2000" b="1" dirty="0"/>
            <a:t>Henri Fayol’s </a:t>
          </a:r>
          <a:r>
            <a:rPr lang="en-GB" sz="2000" dirty="0"/>
            <a:t>five function of management planning., organizing, commending, coordinating, and controlling remain highly relevant in today’s business environment. These functions help managers set clear goal, organiser resources efficiently, lead employees effectively, ensure teamwork, and monitor performance to achieve organisational objectives. </a:t>
          </a:r>
          <a:endParaRPr lang="en-US" sz="2000" dirty="0"/>
        </a:p>
      </dgm:t>
    </dgm:pt>
    <dgm:pt modelId="{8D471470-EBD4-4EFA-A959-D2572C97471C}" type="parTrans" cxnId="{DDF46CAC-D1F4-4C2E-BC1C-C837B432C787}">
      <dgm:prSet/>
      <dgm:spPr/>
      <dgm:t>
        <a:bodyPr/>
        <a:lstStyle/>
        <a:p>
          <a:endParaRPr lang="en-US"/>
        </a:p>
      </dgm:t>
    </dgm:pt>
    <dgm:pt modelId="{D430FF4C-B948-43CF-8379-E4C6DD0027DA}" type="sibTrans" cxnId="{DDF46CAC-D1F4-4C2E-BC1C-C837B432C787}">
      <dgm:prSet/>
      <dgm:spPr/>
      <dgm:t>
        <a:bodyPr/>
        <a:lstStyle/>
        <a:p>
          <a:endParaRPr lang="en-US"/>
        </a:p>
      </dgm:t>
    </dgm:pt>
    <dgm:pt modelId="{32542D2D-899E-4567-A681-8C968411F005}">
      <dgm:prSet custT="1"/>
      <dgm:spPr/>
      <dgm:t>
        <a:bodyPr/>
        <a:lstStyle/>
        <a:p>
          <a:r>
            <a:rPr lang="en-GB" sz="2000" dirty="0"/>
            <a:t>When managers perform these functions well, organisations become more productive, competitive, and successful. In today’s fast-changing world, managers must also develop key skills such as communication, leadership, adaptability, problem- solving, digital literacy, and emotional intelligence. By combining </a:t>
          </a:r>
          <a:r>
            <a:rPr lang="en-GB" sz="2000" b="1" dirty="0"/>
            <a:t>Fayol’s </a:t>
          </a:r>
          <a:r>
            <a:rPr lang="en-GB" sz="2000" dirty="0"/>
            <a:t>management principles with modern managerial skills, organisation can achieve long-term growth and sustainability,</a:t>
          </a:r>
          <a:endParaRPr lang="en-US" sz="2000" dirty="0"/>
        </a:p>
      </dgm:t>
    </dgm:pt>
    <dgm:pt modelId="{4AA50CD7-7157-4518-B1DA-DA7D0D967543}" type="parTrans" cxnId="{300DAA63-CFDD-4924-9C7B-D0FA5CFC567A}">
      <dgm:prSet/>
      <dgm:spPr/>
      <dgm:t>
        <a:bodyPr/>
        <a:lstStyle/>
        <a:p>
          <a:endParaRPr lang="en-US"/>
        </a:p>
      </dgm:t>
    </dgm:pt>
    <dgm:pt modelId="{54EA73D0-967E-4AA7-A52B-E534BFC69EA1}" type="sibTrans" cxnId="{300DAA63-CFDD-4924-9C7B-D0FA5CFC567A}">
      <dgm:prSet/>
      <dgm:spPr/>
      <dgm:t>
        <a:bodyPr/>
        <a:lstStyle/>
        <a:p>
          <a:endParaRPr lang="en-US"/>
        </a:p>
      </dgm:t>
    </dgm:pt>
    <dgm:pt modelId="{31371A7B-74C3-488B-ABD1-66EE7EA72AEC}" type="pres">
      <dgm:prSet presAssocID="{9E68811D-1067-4108-8150-D1713766E417}" presName="Name0" presStyleCnt="0">
        <dgm:presLayoutVars>
          <dgm:dir/>
          <dgm:resizeHandles val="exact"/>
        </dgm:presLayoutVars>
      </dgm:prSet>
      <dgm:spPr/>
    </dgm:pt>
    <dgm:pt modelId="{3BE0BDF2-8F69-435F-9136-BF51367CBA50}" type="pres">
      <dgm:prSet presAssocID="{22DBE299-2B59-4852-B1BB-600F9D13D68C}" presName="node" presStyleLbl="node1" presStyleIdx="0" presStyleCnt="2">
        <dgm:presLayoutVars>
          <dgm:bulletEnabled val="1"/>
        </dgm:presLayoutVars>
      </dgm:prSet>
      <dgm:spPr/>
    </dgm:pt>
    <dgm:pt modelId="{5317A67A-73D2-4355-B391-14DAEE6BF546}" type="pres">
      <dgm:prSet presAssocID="{D430FF4C-B948-43CF-8379-E4C6DD0027DA}" presName="sibTrans" presStyleLbl="sibTrans2D1" presStyleIdx="0" presStyleCnt="1"/>
      <dgm:spPr/>
    </dgm:pt>
    <dgm:pt modelId="{CECB59BF-5054-4ED4-90B0-9C7F7854AC59}" type="pres">
      <dgm:prSet presAssocID="{D430FF4C-B948-43CF-8379-E4C6DD0027DA}" presName="connectorText" presStyleLbl="sibTrans2D1" presStyleIdx="0" presStyleCnt="1"/>
      <dgm:spPr/>
    </dgm:pt>
    <dgm:pt modelId="{01EEDB3E-9109-4F39-92EA-B53C401873D0}" type="pres">
      <dgm:prSet presAssocID="{32542D2D-899E-4567-A681-8C968411F005}" presName="node" presStyleLbl="node1" presStyleIdx="1" presStyleCnt="2">
        <dgm:presLayoutVars>
          <dgm:bulletEnabled val="1"/>
        </dgm:presLayoutVars>
      </dgm:prSet>
      <dgm:spPr/>
    </dgm:pt>
  </dgm:ptLst>
  <dgm:cxnLst>
    <dgm:cxn modelId="{937DBA34-0382-4400-94F2-67AB6C94C3FF}" type="presOf" srcId="{22DBE299-2B59-4852-B1BB-600F9D13D68C}" destId="{3BE0BDF2-8F69-435F-9136-BF51367CBA50}" srcOrd="0" destOrd="0" presId="urn:microsoft.com/office/officeart/2005/8/layout/process1"/>
    <dgm:cxn modelId="{BB162437-49B2-4224-97C7-3AE552932E4B}" type="presOf" srcId="{32542D2D-899E-4567-A681-8C968411F005}" destId="{01EEDB3E-9109-4F39-92EA-B53C401873D0}" srcOrd="0" destOrd="0" presId="urn:microsoft.com/office/officeart/2005/8/layout/process1"/>
    <dgm:cxn modelId="{300DAA63-CFDD-4924-9C7B-D0FA5CFC567A}" srcId="{9E68811D-1067-4108-8150-D1713766E417}" destId="{32542D2D-899E-4567-A681-8C968411F005}" srcOrd="1" destOrd="0" parTransId="{4AA50CD7-7157-4518-B1DA-DA7D0D967543}" sibTransId="{54EA73D0-967E-4AA7-A52B-E534BFC69EA1}"/>
    <dgm:cxn modelId="{2FE71AA3-F1AC-430A-8609-2D93ECD779A2}" type="presOf" srcId="{D430FF4C-B948-43CF-8379-E4C6DD0027DA}" destId="{5317A67A-73D2-4355-B391-14DAEE6BF546}" srcOrd="0" destOrd="0" presId="urn:microsoft.com/office/officeart/2005/8/layout/process1"/>
    <dgm:cxn modelId="{CCF332A8-A644-4FC3-9A53-72A74485C038}" type="presOf" srcId="{D430FF4C-B948-43CF-8379-E4C6DD0027DA}" destId="{CECB59BF-5054-4ED4-90B0-9C7F7854AC59}" srcOrd="1" destOrd="0" presId="urn:microsoft.com/office/officeart/2005/8/layout/process1"/>
    <dgm:cxn modelId="{DDF46CAC-D1F4-4C2E-BC1C-C837B432C787}" srcId="{9E68811D-1067-4108-8150-D1713766E417}" destId="{22DBE299-2B59-4852-B1BB-600F9D13D68C}" srcOrd="0" destOrd="0" parTransId="{8D471470-EBD4-4EFA-A959-D2572C97471C}" sibTransId="{D430FF4C-B948-43CF-8379-E4C6DD0027DA}"/>
    <dgm:cxn modelId="{37C6CEFC-BA2A-421B-8DF3-C3A42F2FC957}" type="presOf" srcId="{9E68811D-1067-4108-8150-D1713766E417}" destId="{31371A7B-74C3-488B-ABD1-66EE7EA72AEC}" srcOrd="0" destOrd="0" presId="urn:microsoft.com/office/officeart/2005/8/layout/process1"/>
    <dgm:cxn modelId="{B34857D1-7E99-4E40-AF01-E4BC301220E8}" type="presParOf" srcId="{31371A7B-74C3-488B-ABD1-66EE7EA72AEC}" destId="{3BE0BDF2-8F69-435F-9136-BF51367CBA50}" srcOrd="0" destOrd="0" presId="urn:microsoft.com/office/officeart/2005/8/layout/process1"/>
    <dgm:cxn modelId="{79A583B5-E0D3-4E46-9BF1-0849FCA03EF3}" type="presParOf" srcId="{31371A7B-74C3-488B-ABD1-66EE7EA72AEC}" destId="{5317A67A-73D2-4355-B391-14DAEE6BF546}" srcOrd="1" destOrd="0" presId="urn:microsoft.com/office/officeart/2005/8/layout/process1"/>
    <dgm:cxn modelId="{ADD993B0-4A2C-4D04-B826-6583553B6FD5}" type="presParOf" srcId="{5317A67A-73D2-4355-B391-14DAEE6BF546}" destId="{CECB59BF-5054-4ED4-90B0-9C7F7854AC59}" srcOrd="0" destOrd="0" presId="urn:microsoft.com/office/officeart/2005/8/layout/process1"/>
    <dgm:cxn modelId="{EAC65947-C91A-4490-9385-CD0E0577F0D3}" type="presParOf" srcId="{31371A7B-74C3-488B-ABD1-66EE7EA72AEC}" destId="{01EEDB3E-9109-4F39-92EA-B53C401873D0}"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7981C-B1B7-4793-B0F3-235308DA0884}">
      <dsp:nvSpPr>
        <dsp:cNvPr id="0" name=""/>
        <dsp:cNvSpPr/>
      </dsp:nvSpPr>
      <dsp:spPr>
        <a:xfrm>
          <a:off x="0" y="56174"/>
          <a:ext cx="5291663" cy="178425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Henri Fayol's </a:t>
          </a:r>
          <a:r>
            <a:rPr lang="en-GB" sz="2500" kern="1200"/>
            <a:t>(1949). General and industrial management (C. Storrs, Trans.). Pitman publishing. (Original work published 1916)</a:t>
          </a:r>
          <a:endParaRPr lang="en-US" sz="2500" kern="1200"/>
        </a:p>
      </dsp:txBody>
      <dsp:txXfrm>
        <a:off x="87100" y="143274"/>
        <a:ext cx="5117463" cy="1610050"/>
      </dsp:txXfrm>
    </dsp:sp>
    <dsp:sp modelId="{FF14DAE4-BA8D-4F24-B55A-C15B2D32087B}">
      <dsp:nvSpPr>
        <dsp:cNvPr id="0" name=""/>
        <dsp:cNvSpPr/>
      </dsp:nvSpPr>
      <dsp:spPr>
        <a:xfrm>
          <a:off x="0" y="1912424"/>
          <a:ext cx="5291663" cy="178425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Robbins, Stephen P., Coulter, Mary. </a:t>
          </a:r>
          <a:r>
            <a:rPr lang="en-GB" sz="2500" kern="1200"/>
            <a:t>(2018). Management (14</a:t>
          </a:r>
          <a:r>
            <a:rPr lang="en-GB" sz="2500" kern="1200" baseline="30000"/>
            <a:t>th</a:t>
          </a:r>
          <a:r>
            <a:rPr lang="en-GB" sz="2500" kern="1200"/>
            <a:t> ed.). Pearson Education.</a:t>
          </a:r>
          <a:endParaRPr lang="en-US" sz="2500" kern="1200"/>
        </a:p>
      </dsp:txBody>
      <dsp:txXfrm>
        <a:off x="87100" y="1999524"/>
        <a:ext cx="5117463" cy="16100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0BDF2-8F69-435F-9136-BF51367CBA50}">
      <dsp:nvSpPr>
        <dsp:cNvPr id="0" name=""/>
        <dsp:cNvSpPr/>
      </dsp:nvSpPr>
      <dsp:spPr>
        <a:xfrm>
          <a:off x="2053" y="193841"/>
          <a:ext cx="4379788" cy="435626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 conclusion, </a:t>
          </a:r>
          <a:r>
            <a:rPr lang="en-GB" sz="2000" b="1" kern="1200" dirty="0"/>
            <a:t>Henri Fayol’s </a:t>
          </a:r>
          <a:r>
            <a:rPr lang="en-GB" sz="2000" kern="1200" dirty="0"/>
            <a:t>five function of management planning., organizing, commending, coordinating, and controlling remain highly relevant in today’s business environment. These functions help managers set clear goal, organiser resources efficiently, lead employees effectively, ensure teamwork, and monitor performance to achieve organisational objectives. </a:t>
          </a:r>
          <a:endParaRPr lang="en-US" sz="2000" kern="1200" dirty="0"/>
        </a:p>
      </dsp:txBody>
      <dsp:txXfrm>
        <a:off x="129644" y="321432"/>
        <a:ext cx="4124606" cy="4101082"/>
      </dsp:txXfrm>
    </dsp:sp>
    <dsp:sp modelId="{5317A67A-73D2-4355-B391-14DAEE6BF546}">
      <dsp:nvSpPr>
        <dsp:cNvPr id="0" name=""/>
        <dsp:cNvSpPr/>
      </dsp:nvSpPr>
      <dsp:spPr>
        <a:xfrm>
          <a:off x="4819821" y="1828880"/>
          <a:ext cx="928515" cy="1086187"/>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044700">
            <a:lnSpc>
              <a:spcPct val="90000"/>
            </a:lnSpc>
            <a:spcBef>
              <a:spcPct val="0"/>
            </a:spcBef>
            <a:spcAft>
              <a:spcPct val="35000"/>
            </a:spcAft>
            <a:buNone/>
          </a:pPr>
          <a:endParaRPr lang="en-US" sz="4600" kern="1200"/>
        </a:p>
      </dsp:txBody>
      <dsp:txXfrm>
        <a:off x="4819821" y="2046117"/>
        <a:ext cx="649961" cy="651713"/>
      </dsp:txXfrm>
    </dsp:sp>
    <dsp:sp modelId="{01EEDB3E-9109-4F39-92EA-B53C401873D0}">
      <dsp:nvSpPr>
        <dsp:cNvPr id="0" name=""/>
        <dsp:cNvSpPr/>
      </dsp:nvSpPr>
      <dsp:spPr>
        <a:xfrm>
          <a:off x="6133757" y="193841"/>
          <a:ext cx="4379788" cy="4356264"/>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When managers perform these functions well, organisations become more productive, competitive, and successful. In today’s fast-changing world, managers must also develop key skills such as communication, leadership, adaptability, problem- solving, digital literacy, and emotional intelligence. By combining </a:t>
          </a:r>
          <a:r>
            <a:rPr lang="en-GB" sz="2000" b="1" kern="1200" dirty="0"/>
            <a:t>Fayol’s </a:t>
          </a:r>
          <a:r>
            <a:rPr lang="en-GB" sz="2000" kern="1200" dirty="0"/>
            <a:t>management principles with modern managerial skills, organisation can achieve long-term growth and sustainability,</a:t>
          </a:r>
          <a:endParaRPr lang="en-US" sz="2000" kern="1200" dirty="0"/>
        </a:p>
      </dsp:txBody>
      <dsp:txXfrm>
        <a:off x="6261348" y="321432"/>
        <a:ext cx="4124606" cy="41010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5F2680-0924-42C6-AFF6-265EC1CE7706}"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493351-3184-4CAF-BDFC-7BC508642653}" type="slidenum">
              <a:rPr lang="en-GB" smtClean="0"/>
              <a:t>‹#›</a:t>
            </a:fld>
            <a:endParaRPr lang="en-GB"/>
          </a:p>
        </p:txBody>
      </p:sp>
    </p:spTree>
    <p:extLst>
      <p:ext uri="{BB962C8B-B14F-4D97-AF65-F5344CB8AC3E}">
        <p14:creationId xmlns:p14="http://schemas.microsoft.com/office/powerpoint/2010/main" val="1290417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493351-3184-4CAF-BDFC-7BC508642653}" type="slidenum">
              <a:rPr lang="en-GB" smtClean="0"/>
              <a:t>10</a:t>
            </a:fld>
            <a:endParaRPr lang="en-GB"/>
          </a:p>
        </p:txBody>
      </p:sp>
    </p:spTree>
    <p:extLst>
      <p:ext uri="{BB962C8B-B14F-4D97-AF65-F5344CB8AC3E}">
        <p14:creationId xmlns:p14="http://schemas.microsoft.com/office/powerpoint/2010/main" val="3923010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493351-3184-4CAF-BDFC-7BC508642653}" type="slidenum">
              <a:rPr lang="en-GB" smtClean="0"/>
              <a:t>11</a:t>
            </a:fld>
            <a:endParaRPr lang="en-GB"/>
          </a:p>
        </p:txBody>
      </p:sp>
    </p:spTree>
    <p:extLst>
      <p:ext uri="{BB962C8B-B14F-4D97-AF65-F5344CB8AC3E}">
        <p14:creationId xmlns:p14="http://schemas.microsoft.com/office/powerpoint/2010/main" val="3610455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493351-3184-4CAF-BDFC-7BC508642653}" type="slidenum">
              <a:rPr lang="en-GB" smtClean="0"/>
              <a:t>12</a:t>
            </a:fld>
            <a:endParaRPr lang="en-GB"/>
          </a:p>
        </p:txBody>
      </p:sp>
    </p:spTree>
    <p:extLst>
      <p:ext uri="{BB962C8B-B14F-4D97-AF65-F5344CB8AC3E}">
        <p14:creationId xmlns:p14="http://schemas.microsoft.com/office/powerpoint/2010/main" val="35501931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493351-3184-4CAF-BDFC-7BC508642653}" type="slidenum">
              <a:rPr lang="en-GB" smtClean="0"/>
              <a:t>13</a:t>
            </a:fld>
            <a:endParaRPr lang="en-GB"/>
          </a:p>
        </p:txBody>
      </p:sp>
    </p:spTree>
    <p:extLst>
      <p:ext uri="{BB962C8B-B14F-4D97-AF65-F5344CB8AC3E}">
        <p14:creationId xmlns:p14="http://schemas.microsoft.com/office/powerpoint/2010/main" val="3422443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493351-3184-4CAF-BDFC-7BC508642653}" type="slidenum">
              <a:rPr lang="en-GB" smtClean="0"/>
              <a:t>14</a:t>
            </a:fld>
            <a:endParaRPr lang="en-GB"/>
          </a:p>
        </p:txBody>
      </p:sp>
    </p:spTree>
    <p:extLst>
      <p:ext uri="{BB962C8B-B14F-4D97-AF65-F5344CB8AC3E}">
        <p14:creationId xmlns:p14="http://schemas.microsoft.com/office/powerpoint/2010/main" val="3941863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1B27B-8164-5FD9-2CBD-B2A2AF0EADB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31A2830-0E01-26DD-7591-617C90B3B7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F24E0D7-B830-0F5B-D06D-B8770C060238}"/>
              </a:ext>
            </a:extLst>
          </p:cNvPr>
          <p:cNvSpPr>
            <a:spLocks noGrp="1"/>
          </p:cNvSpPr>
          <p:nvPr>
            <p:ph type="dt" sz="half" idx="10"/>
          </p:nvPr>
        </p:nvSpPr>
        <p:spPr/>
        <p:txBody>
          <a:bodyPr/>
          <a:lstStyle/>
          <a:p>
            <a:fld id="{349A7D81-0E37-45D7-8995-88AF960CC17F}" type="datetimeFigureOut">
              <a:rPr lang="en-GB" smtClean="0"/>
              <a:t>23/02/2026</a:t>
            </a:fld>
            <a:endParaRPr lang="en-GB"/>
          </a:p>
        </p:txBody>
      </p:sp>
      <p:sp>
        <p:nvSpPr>
          <p:cNvPr id="5" name="Footer Placeholder 4">
            <a:extLst>
              <a:ext uri="{FF2B5EF4-FFF2-40B4-BE49-F238E27FC236}">
                <a16:creationId xmlns:a16="http://schemas.microsoft.com/office/drawing/2014/main" id="{04138F41-B196-DC93-7147-4DF6B3540C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784FD2-6F2C-048D-F4CF-DF57BD94F3F1}"/>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3281647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2FA8E-64D1-9246-399A-2FA668AE72B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2397D9D-2CE6-0CD6-46BA-8BF5BA7868C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E998319-EE4A-7E66-DDA4-1F24FC69007F}"/>
              </a:ext>
            </a:extLst>
          </p:cNvPr>
          <p:cNvSpPr>
            <a:spLocks noGrp="1"/>
          </p:cNvSpPr>
          <p:nvPr>
            <p:ph type="dt" sz="half" idx="10"/>
          </p:nvPr>
        </p:nvSpPr>
        <p:spPr/>
        <p:txBody>
          <a:bodyPr/>
          <a:lstStyle/>
          <a:p>
            <a:fld id="{349A7D81-0E37-45D7-8995-88AF960CC17F}" type="datetimeFigureOut">
              <a:rPr lang="en-GB" smtClean="0"/>
              <a:t>23/02/2026</a:t>
            </a:fld>
            <a:endParaRPr lang="en-GB"/>
          </a:p>
        </p:txBody>
      </p:sp>
      <p:sp>
        <p:nvSpPr>
          <p:cNvPr id="5" name="Footer Placeholder 4">
            <a:extLst>
              <a:ext uri="{FF2B5EF4-FFF2-40B4-BE49-F238E27FC236}">
                <a16:creationId xmlns:a16="http://schemas.microsoft.com/office/drawing/2014/main" id="{206C35A4-281D-B657-D32C-E5FBC5F1FA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9E0781-9F26-218F-06BE-54D0EA596E26}"/>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238362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BE470-9D16-75E1-F229-C3F0B04F7CF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30E90B2-A85D-C066-A83F-D0A07D70D1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990EFF-2830-2B32-422D-B4663C0A7ACF}"/>
              </a:ext>
            </a:extLst>
          </p:cNvPr>
          <p:cNvSpPr>
            <a:spLocks noGrp="1"/>
          </p:cNvSpPr>
          <p:nvPr>
            <p:ph type="dt" sz="half" idx="10"/>
          </p:nvPr>
        </p:nvSpPr>
        <p:spPr/>
        <p:txBody>
          <a:bodyPr/>
          <a:lstStyle/>
          <a:p>
            <a:fld id="{349A7D81-0E37-45D7-8995-88AF960CC17F}" type="datetimeFigureOut">
              <a:rPr lang="en-GB" smtClean="0"/>
              <a:t>23/02/2026</a:t>
            </a:fld>
            <a:endParaRPr lang="en-GB"/>
          </a:p>
        </p:txBody>
      </p:sp>
      <p:sp>
        <p:nvSpPr>
          <p:cNvPr id="5" name="Footer Placeholder 4">
            <a:extLst>
              <a:ext uri="{FF2B5EF4-FFF2-40B4-BE49-F238E27FC236}">
                <a16:creationId xmlns:a16="http://schemas.microsoft.com/office/drawing/2014/main" id="{90D2EA26-4ABD-72EC-E37D-16C7BF730A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4A8A20-9E2D-CFD8-E68F-73444093A1BC}"/>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1231645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160EA-25CC-31BA-5BE8-045196028E2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04F3BB3-7BD7-349D-EB9D-A99AE95C643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6AD1406-CCDF-01DC-8C74-2E32124DF84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50358A3-BEE3-37A5-1805-216AC81D62F1}"/>
              </a:ext>
            </a:extLst>
          </p:cNvPr>
          <p:cNvSpPr>
            <a:spLocks noGrp="1"/>
          </p:cNvSpPr>
          <p:nvPr>
            <p:ph type="dt" sz="half" idx="10"/>
          </p:nvPr>
        </p:nvSpPr>
        <p:spPr/>
        <p:txBody>
          <a:bodyPr/>
          <a:lstStyle/>
          <a:p>
            <a:fld id="{349A7D81-0E37-45D7-8995-88AF960CC17F}" type="datetimeFigureOut">
              <a:rPr lang="en-GB" smtClean="0"/>
              <a:t>23/02/2026</a:t>
            </a:fld>
            <a:endParaRPr lang="en-GB"/>
          </a:p>
        </p:txBody>
      </p:sp>
      <p:sp>
        <p:nvSpPr>
          <p:cNvPr id="6" name="Footer Placeholder 5">
            <a:extLst>
              <a:ext uri="{FF2B5EF4-FFF2-40B4-BE49-F238E27FC236}">
                <a16:creationId xmlns:a16="http://schemas.microsoft.com/office/drawing/2014/main" id="{58618EEF-497C-4FB9-662F-C6DB41D6D1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224C29-AC06-E58A-2027-E3122693D436}"/>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2444976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ED5F9-33F7-34EA-E855-3E1169ABC56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BCA51B8-BA07-1678-9986-BDAD011C33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3C85F9-C762-B9A6-A058-3F34C802447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34BF04B-6003-1E4B-6F3D-4C0CF3427F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61E709D-D3EC-1894-34AC-95AFC310753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1A59EE3-B7EF-9B95-5FA5-D90457971C9C}"/>
              </a:ext>
            </a:extLst>
          </p:cNvPr>
          <p:cNvSpPr>
            <a:spLocks noGrp="1"/>
          </p:cNvSpPr>
          <p:nvPr>
            <p:ph type="dt" sz="half" idx="10"/>
          </p:nvPr>
        </p:nvSpPr>
        <p:spPr/>
        <p:txBody>
          <a:bodyPr/>
          <a:lstStyle/>
          <a:p>
            <a:fld id="{349A7D81-0E37-45D7-8995-88AF960CC17F}" type="datetimeFigureOut">
              <a:rPr lang="en-GB" smtClean="0"/>
              <a:t>23/02/2026</a:t>
            </a:fld>
            <a:endParaRPr lang="en-GB"/>
          </a:p>
        </p:txBody>
      </p:sp>
      <p:sp>
        <p:nvSpPr>
          <p:cNvPr id="8" name="Footer Placeholder 7">
            <a:extLst>
              <a:ext uri="{FF2B5EF4-FFF2-40B4-BE49-F238E27FC236}">
                <a16:creationId xmlns:a16="http://schemas.microsoft.com/office/drawing/2014/main" id="{1C1EABCA-2501-D92E-9F93-4054C5FE6F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FECB63-B987-1758-6260-EEB5F7A5451A}"/>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2303259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848DC-D9E9-9024-EB4D-DB7AFE098FB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83941B6-F43B-F0AF-7C4D-C68A065D6814}"/>
              </a:ext>
            </a:extLst>
          </p:cNvPr>
          <p:cNvSpPr>
            <a:spLocks noGrp="1"/>
          </p:cNvSpPr>
          <p:nvPr>
            <p:ph type="dt" sz="half" idx="10"/>
          </p:nvPr>
        </p:nvSpPr>
        <p:spPr/>
        <p:txBody>
          <a:bodyPr/>
          <a:lstStyle/>
          <a:p>
            <a:fld id="{349A7D81-0E37-45D7-8995-88AF960CC17F}" type="datetimeFigureOut">
              <a:rPr lang="en-GB" smtClean="0"/>
              <a:t>23/02/2026</a:t>
            </a:fld>
            <a:endParaRPr lang="en-GB"/>
          </a:p>
        </p:txBody>
      </p:sp>
      <p:sp>
        <p:nvSpPr>
          <p:cNvPr id="4" name="Footer Placeholder 3">
            <a:extLst>
              <a:ext uri="{FF2B5EF4-FFF2-40B4-BE49-F238E27FC236}">
                <a16:creationId xmlns:a16="http://schemas.microsoft.com/office/drawing/2014/main" id="{59361E9A-329B-7B06-DEE5-01B92D5B56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E7E41E-453B-0053-7004-F8DA8A619F2E}"/>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2835762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5D0F0D-EB52-6CD7-2FA2-A595B1E0222C}"/>
              </a:ext>
            </a:extLst>
          </p:cNvPr>
          <p:cNvSpPr>
            <a:spLocks noGrp="1"/>
          </p:cNvSpPr>
          <p:nvPr>
            <p:ph type="dt" sz="half" idx="10"/>
          </p:nvPr>
        </p:nvSpPr>
        <p:spPr/>
        <p:txBody>
          <a:bodyPr/>
          <a:lstStyle/>
          <a:p>
            <a:fld id="{349A7D81-0E37-45D7-8995-88AF960CC17F}" type="datetimeFigureOut">
              <a:rPr lang="en-GB" smtClean="0"/>
              <a:t>23/02/2026</a:t>
            </a:fld>
            <a:endParaRPr lang="en-GB"/>
          </a:p>
        </p:txBody>
      </p:sp>
      <p:sp>
        <p:nvSpPr>
          <p:cNvPr id="3" name="Footer Placeholder 2">
            <a:extLst>
              <a:ext uri="{FF2B5EF4-FFF2-40B4-BE49-F238E27FC236}">
                <a16:creationId xmlns:a16="http://schemas.microsoft.com/office/drawing/2014/main" id="{76393282-BBBB-38C0-33A6-FD992933F1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F15593-4A19-47EC-8109-57CB8274385C}"/>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3305804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08626-77FE-B991-9BE1-FB99FED1FC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976470E-5AFD-4D03-8BEA-7017539425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586ABC1-4B2F-BAA1-2D3D-159788034F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637EC82-F459-9094-7126-7CD88BB6F78A}"/>
              </a:ext>
            </a:extLst>
          </p:cNvPr>
          <p:cNvSpPr>
            <a:spLocks noGrp="1"/>
          </p:cNvSpPr>
          <p:nvPr>
            <p:ph type="dt" sz="half" idx="10"/>
          </p:nvPr>
        </p:nvSpPr>
        <p:spPr/>
        <p:txBody>
          <a:bodyPr/>
          <a:lstStyle/>
          <a:p>
            <a:fld id="{349A7D81-0E37-45D7-8995-88AF960CC17F}" type="datetimeFigureOut">
              <a:rPr lang="en-GB" smtClean="0"/>
              <a:t>23/02/2026</a:t>
            </a:fld>
            <a:endParaRPr lang="en-GB"/>
          </a:p>
        </p:txBody>
      </p:sp>
      <p:sp>
        <p:nvSpPr>
          <p:cNvPr id="6" name="Footer Placeholder 5">
            <a:extLst>
              <a:ext uri="{FF2B5EF4-FFF2-40B4-BE49-F238E27FC236}">
                <a16:creationId xmlns:a16="http://schemas.microsoft.com/office/drawing/2014/main" id="{2B0E8EC3-D230-1249-991F-9EE4B2063B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EE6F4F-D9F3-7433-9920-5391414A725C}"/>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4142281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D76FC-1A8D-7468-59CF-08BC86DCB3E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23391C5-49DC-B7E3-1F38-3DC51BD37C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327B00E-B8B0-7039-BA9A-B0F7D3A4B1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94E69F3-B3C1-234D-535B-B233E703FC6D}"/>
              </a:ext>
            </a:extLst>
          </p:cNvPr>
          <p:cNvSpPr>
            <a:spLocks noGrp="1"/>
          </p:cNvSpPr>
          <p:nvPr>
            <p:ph type="dt" sz="half" idx="10"/>
          </p:nvPr>
        </p:nvSpPr>
        <p:spPr/>
        <p:txBody>
          <a:bodyPr/>
          <a:lstStyle/>
          <a:p>
            <a:fld id="{349A7D81-0E37-45D7-8995-88AF960CC17F}" type="datetimeFigureOut">
              <a:rPr lang="en-GB" smtClean="0"/>
              <a:t>23/02/2026</a:t>
            </a:fld>
            <a:endParaRPr lang="en-GB"/>
          </a:p>
        </p:txBody>
      </p:sp>
      <p:sp>
        <p:nvSpPr>
          <p:cNvPr id="6" name="Footer Placeholder 5">
            <a:extLst>
              <a:ext uri="{FF2B5EF4-FFF2-40B4-BE49-F238E27FC236}">
                <a16:creationId xmlns:a16="http://schemas.microsoft.com/office/drawing/2014/main" id="{2E803911-05A3-999B-0968-5F2B08C2B9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BD1764-C881-B295-C6C5-E9220F4CB066}"/>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384481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C187B-A153-6BEE-A601-E891D31D7A0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EA17106-9544-0E62-9195-B90E749CA5D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8B9C018-B312-E56D-1D62-7146BB7DF84E}"/>
              </a:ext>
            </a:extLst>
          </p:cNvPr>
          <p:cNvSpPr>
            <a:spLocks noGrp="1"/>
          </p:cNvSpPr>
          <p:nvPr>
            <p:ph type="dt" sz="half" idx="10"/>
          </p:nvPr>
        </p:nvSpPr>
        <p:spPr/>
        <p:txBody>
          <a:bodyPr/>
          <a:lstStyle/>
          <a:p>
            <a:fld id="{349A7D81-0E37-45D7-8995-88AF960CC17F}" type="datetimeFigureOut">
              <a:rPr lang="en-GB" smtClean="0"/>
              <a:t>23/02/2026</a:t>
            </a:fld>
            <a:endParaRPr lang="en-GB"/>
          </a:p>
        </p:txBody>
      </p:sp>
      <p:sp>
        <p:nvSpPr>
          <p:cNvPr id="5" name="Footer Placeholder 4">
            <a:extLst>
              <a:ext uri="{FF2B5EF4-FFF2-40B4-BE49-F238E27FC236}">
                <a16:creationId xmlns:a16="http://schemas.microsoft.com/office/drawing/2014/main" id="{FC8D76D7-D557-878A-8792-D7FE38BEED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565DF2-2EFD-E1B4-C241-A919CC1B7D8E}"/>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823803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F2DFB3-56B8-518C-DBB5-9E53FC502DC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6AF8612-2949-9FC8-C284-6E4416ED1F7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1CA1A8-9EA2-607C-1BB6-F1A9480524B8}"/>
              </a:ext>
            </a:extLst>
          </p:cNvPr>
          <p:cNvSpPr>
            <a:spLocks noGrp="1"/>
          </p:cNvSpPr>
          <p:nvPr>
            <p:ph type="dt" sz="half" idx="10"/>
          </p:nvPr>
        </p:nvSpPr>
        <p:spPr/>
        <p:txBody>
          <a:bodyPr/>
          <a:lstStyle/>
          <a:p>
            <a:fld id="{349A7D81-0E37-45D7-8995-88AF960CC17F}" type="datetimeFigureOut">
              <a:rPr lang="en-GB" smtClean="0"/>
              <a:t>23/02/2026</a:t>
            </a:fld>
            <a:endParaRPr lang="en-GB"/>
          </a:p>
        </p:txBody>
      </p:sp>
      <p:sp>
        <p:nvSpPr>
          <p:cNvPr id="5" name="Footer Placeholder 4">
            <a:extLst>
              <a:ext uri="{FF2B5EF4-FFF2-40B4-BE49-F238E27FC236}">
                <a16:creationId xmlns:a16="http://schemas.microsoft.com/office/drawing/2014/main" id="{528733DC-6A22-629F-1367-4D927EB58E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5BEE7F-3534-886F-436B-A8EB5508FC9B}"/>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3476417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64DFED-AAF3-DED8-4235-933498E401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9EDD39E-D8C6-E3E1-3B08-70A94F67E0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CEE5B79-CFE5-712E-1042-FEAB483E8E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49A7D81-0E37-45D7-8995-88AF960CC17F}" type="datetimeFigureOut">
              <a:rPr lang="en-GB" smtClean="0"/>
              <a:t>23/02/2026</a:t>
            </a:fld>
            <a:endParaRPr lang="en-GB"/>
          </a:p>
        </p:txBody>
      </p:sp>
      <p:sp>
        <p:nvSpPr>
          <p:cNvPr id="5" name="Footer Placeholder 4">
            <a:extLst>
              <a:ext uri="{FF2B5EF4-FFF2-40B4-BE49-F238E27FC236}">
                <a16:creationId xmlns:a16="http://schemas.microsoft.com/office/drawing/2014/main" id="{2F434CB9-98D3-61B8-8CA2-CA4645CA70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5EFC12F-51B3-AF7C-F9B0-7777F80FAC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BE6A915-69B1-48AB-A76C-4217E8C1724A}" type="slidenum">
              <a:rPr lang="en-GB" smtClean="0"/>
              <a:t>‹#›</a:t>
            </a:fld>
            <a:endParaRPr lang="en-GB"/>
          </a:p>
        </p:txBody>
      </p:sp>
    </p:spTree>
    <p:extLst>
      <p:ext uri="{BB962C8B-B14F-4D97-AF65-F5344CB8AC3E}">
        <p14:creationId xmlns:p14="http://schemas.microsoft.com/office/powerpoint/2010/main" val="241472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C6CC1671-E130-8E15-F717-8F81A4339335}"/>
              </a:ext>
            </a:extLst>
          </p:cNvPr>
          <p:cNvSpPr>
            <a:spLocks noGrp="1"/>
          </p:cNvSpPr>
          <p:nvPr>
            <p:ph idx="1"/>
          </p:nvPr>
        </p:nvSpPr>
        <p:spPr>
          <a:xfrm>
            <a:off x="6477270" y="421588"/>
            <a:ext cx="5423578" cy="6115689"/>
          </a:xfrm>
        </p:spPr>
        <p:txBody>
          <a:bodyPr>
            <a:normAutofit lnSpcReduction="10000"/>
          </a:bodyPr>
          <a:lstStyle/>
          <a:p>
            <a:pPr marL="0" indent="0">
              <a:buNone/>
            </a:pPr>
            <a:r>
              <a:rPr lang="en-GB" sz="2600" b="1" dirty="0">
                <a:solidFill>
                  <a:schemeClr val="bg1"/>
                </a:solidFill>
                <a:latin typeface="Arial Nova" panose="020B0504020202020204" pitchFamily="34" charset="0"/>
              </a:rPr>
              <a:t>  	Title Page: Application of </a:t>
            </a:r>
            <a:r>
              <a:rPr lang="en-GB" sz="2600" b="1" dirty="0" err="1">
                <a:solidFill>
                  <a:schemeClr val="bg1"/>
                </a:solidFill>
                <a:latin typeface="Arial Nova" panose="020B0504020202020204" pitchFamily="34" charset="0"/>
              </a:rPr>
              <a:t>fayol’s</a:t>
            </a:r>
            <a:r>
              <a:rPr lang="en-GB" sz="2600" b="1" dirty="0">
                <a:solidFill>
                  <a:schemeClr val="bg1"/>
                </a:solidFill>
                <a:latin typeface="Arial Nova" panose="020B0504020202020204" pitchFamily="34" charset="0"/>
              </a:rPr>
              <a:t> Five Functions of Management in a Hair &amp; Beauty Business</a:t>
            </a:r>
          </a:p>
          <a:p>
            <a:pPr marL="0" indent="0">
              <a:buNone/>
            </a:pPr>
            <a:endParaRPr lang="en-GB" sz="2600" b="1" dirty="0">
              <a:solidFill>
                <a:schemeClr val="bg1"/>
              </a:solidFill>
              <a:latin typeface="Arial Nova" panose="020B0504020202020204" pitchFamily="34" charset="0"/>
            </a:endParaRPr>
          </a:p>
          <a:p>
            <a:pPr marL="0" indent="0">
              <a:buNone/>
            </a:pPr>
            <a:r>
              <a:rPr lang="en-GB" sz="2600" b="1" dirty="0">
                <a:solidFill>
                  <a:schemeClr val="bg1"/>
                </a:solidFill>
                <a:latin typeface="Arial Nova" panose="020B0504020202020204" pitchFamily="34" charset="0"/>
              </a:rPr>
              <a:t> Group Name:</a:t>
            </a:r>
          </a:p>
          <a:p>
            <a:pPr marL="0" indent="0">
              <a:buNone/>
            </a:pPr>
            <a:r>
              <a:rPr lang="en-GB" sz="2600" b="1" dirty="0">
                <a:solidFill>
                  <a:schemeClr val="bg1"/>
                </a:solidFill>
                <a:latin typeface="Arial Nova" panose="020B0504020202020204" pitchFamily="34" charset="0"/>
              </a:rPr>
              <a:t> Misbah Omar  2406888</a:t>
            </a:r>
          </a:p>
          <a:p>
            <a:pPr marL="0" indent="0">
              <a:buNone/>
            </a:pPr>
            <a:r>
              <a:rPr lang="en-GB" sz="2600" b="1" dirty="0">
                <a:solidFill>
                  <a:schemeClr val="bg1"/>
                </a:solidFill>
                <a:latin typeface="Arial Nova" panose="020B0504020202020204" pitchFamily="34" charset="0"/>
              </a:rPr>
              <a:t>Zeenia Yusuf  2407399</a:t>
            </a:r>
          </a:p>
          <a:p>
            <a:pPr marL="0" indent="0">
              <a:buNone/>
            </a:pPr>
            <a:r>
              <a:rPr lang="en-GB" sz="2600" b="1" dirty="0">
                <a:solidFill>
                  <a:schemeClr val="bg1"/>
                </a:solidFill>
                <a:latin typeface="Arial Nova" panose="020B0504020202020204" pitchFamily="34" charset="0"/>
              </a:rPr>
              <a:t>Humaira Mehboob 2406922</a:t>
            </a:r>
          </a:p>
          <a:p>
            <a:pPr marL="0" indent="0">
              <a:buNone/>
            </a:pPr>
            <a:r>
              <a:rPr lang="en-GB" sz="2600" b="1" dirty="0">
                <a:solidFill>
                  <a:schemeClr val="bg1"/>
                </a:solidFill>
                <a:latin typeface="Arial Nova" panose="020B0504020202020204" pitchFamily="34" charset="0"/>
              </a:rPr>
              <a:t>Samiha Hoque  2410268</a:t>
            </a:r>
          </a:p>
          <a:p>
            <a:pPr marL="0" indent="0">
              <a:buNone/>
            </a:pPr>
            <a:r>
              <a:rPr lang="en-GB" sz="2600" b="1" dirty="0">
                <a:solidFill>
                  <a:schemeClr val="bg1"/>
                </a:solidFill>
                <a:latin typeface="Arial Nova" panose="020B0504020202020204" pitchFamily="34" charset="0"/>
              </a:rPr>
              <a:t>Course: Introduction Leadership</a:t>
            </a:r>
          </a:p>
          <a:p>
            <a:pPr marL="0" indent="0">
              <a:buNone/>
            </a:pPr>
            <a:r>
              <a:rPr lang="en-GB" sz="2600" b="1" dirty="0">
                <a:solidFill>
                  <a:schemeClr val="bg1"/>
                </a:solidFill>
                <a:latin typeface="Arial Nova" panose="020B0504020202020204" pitchFamily="34" charset="0"/>
              </a:rPr>
              <a:t>Lecturer Name: Koushik Das Sarma </a:t>
            </a:r>
          </a:p>
          <a:p>
            <a:pPr marL="0" indent="0">
              <a:buNone/>
            </a:pPr>
            <a:r>
              <a:rPr lang="en-GB" sz="2600" b="1" dirty="0">
                <a:solidFill>
                  <a:schemeClr val="bg1"/>
                </a:solidFill>
                <a:latin typeface="Arial Nova" panose="020B0504020202020204" pitchFamily="34" charset="0"/>
              </a:rPr>
              <a:t>Date: 22/02/2026</a:t>
            </a:r>
          </a:p>
        </p:txBody>
      </p:sp>
    </p:spTree>
    <p:extLst>
      <p:ext uri="{BB962C8B-B14F-4D97-AF65-F5344CB8AC3E}">
        <p14:creationId xmlns:p14="http://schemas.microsoft.com/office/powerpoint/2010/main" val="299446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B42FC3-0333-16E1-E4D7-AE8C80872393}"/>
              </a:ext>
            </a:extLst>
          </p:cNvPr>
          <p:cNvSpPr>
            <a:spLocks noGrp="1"/>
          </p:cNvSpPr>
          <p:nvPr>
            <p:ph type="title"/>
          </p:nvPr>
        </p:nvSpPr>
        <p:spPr>
          <a:xfrm>
            <a:off x="1137033" y="670559"/>
            <a:ext cx="4683321" cy="2148841"/>
          </a:xfrm>
        </p:spPr>
        <p:txBody>
          <a:bodyPr anchor="t">
            <a:normAutofit/>
          </a:bodyPr>
          <a:lstStyle/>
          <a:p>
            <a:r>
              <a:rPr lang="en-GB" b="1">
                <a:ln w="22225">
                  <a:solidFill>
                    <a:srgbClr val="FFFFFF"/>
                  </a:solidFill>
                </a:ln>
                <a:latin typeface="Arial Nova" panose="020B0504020202020204" pitchFamily="34" charset="0"/>
              </a:rPr>
              <a:t>Table of Contents</a:t>
            </a:r>
          </a:p>
        </p:txBody>
      </p:sp>
      <p:pic>
        <p:nvPicPr>
          <p:cNvPr id="5" name="Picture 4" descr="Pencil and answer-sheet">
            <a:extLst>
              <a:ext uri="{FF2B5EF4-FFF2-40B4-BE49-F238E27FC236}">
                <a16:creationId xmlns:a16="http://schemas.microsoft.com/office/drawing/2014/main" id="{490912D6-5543-E98A-3FCE-B9367C995CCB}"/>
              </a:ext>
            </a:extLst>
          </p:cNvPr>
          <p:cNvPicPr>
            <a:picLocks noChangeAspect="1"/>
          </p:cNvPicPr>
          <p:nvPr/>
        </p:nvPicPr>
        <p:blipFill>
          <a:blip r:embed="rId2"/>
          <a:srcRect l="2488"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901A5CF1-C968-0871-3009-5C1DE0A1F95A}"/>
              </a:ext>
            </a:extLst>
          </p:cNvPr>
          <p:cNvSpPr>
            <a:spLocks noGrp="1"/>
          </p:cNvSpPr>
          <p:nvPr>
            <p:ph idx="1"/>
          </p:nvPr>
        </p:nvSpPr>
        <p:spPr>
          <a:xfrm>
            <a:off x="6096000" y="191069"/>
            <a:ext cx="5256786" cy="6523630"/>
          </a:xfrm>
        </p:spPr>
        <p:txBody>
          <a:bodyPr anchor="t">
            <a:normAutofit/>
          </a:bodyPr>
          <a:lstStyle/>
          <a:p>
            <a:pPr marL="0" indent="0">
              <a:buNone/>
            </a:pPr>
            <a:r>
              <a:rPr lang="en-GB" sz="2400" dirty="0"/>
              <a:t>1.                  Introduction</a:t>
            </a:r>
          </a:p>
          <a:p>
            <a:pPr marL="0" indent="0">
              <a:buNone/>
            </a:pPr>
            <a:r>
              <a:rPr lang="en-GB" sz="2400" dirty="0"/>
              <a:t>2. .              Five Functions of Management in a Hair &amp; Beauty</a:t>
            </a:r>
          </a:p>
          <a:p>
            <a:pPr marL="0" indent="0">
              <a:buNone/>
            </a:pPr>
            <a:r>
              <a:rPr lang="en-GB" sz="2400" dirty="0"/>
              <a:t>3.                 Most Impotent Managerial Skills for Hair &amp; Beauty </a:t>
            </a:r>
          </a:p>
          <a:p>
            <a:pPr marL="0" indent="0">
              <a:buNone/>
            </a:pPr>
            <a:r>
              <a:rPr lang="en-GB" sz="2400" dirty="0"/>
              <a:t>4.                 Planning</a:t>
            </a:r>
          </a:p>
          <a:p>
            <a:pPr marL="0" indent="0">
              <a:buNone/>
            </a:pPr>
            <a:r>
              <a:rPr lang="en-GB" sz="2400" dirty="0"/>
              <a:t>5.                 Organising</a:t>
            </a:r>
          </a:p>
          <a:p>
            <a:pPr marL="0" indent="0">
              <a:buNone/>
            </a:pPr>
            <a:r>
              <a:rPr lang="en-GB" sz="2400" dirty="0"/>
              <a:t>6.                Commanding</a:t>
            </a:r>
          </a:p>
          <a:p>
            <a:pPr marL="0" indent="0">
              <a:buNone/>
            </a:pPr>
            <a:r>
              <a:rPr lang="en-GB" sz="2400" dirty="0"/>
              <a:t>7.                Controlling</a:t>
            </a:r>
          </a:p>
          <a:p>
            <a:pPr marL="0" indent="0">
              <a:buNone/>
            </a:pPr>
            <a:r>
              <a:rPr lang="en-GB" sz="2400" dirty="0"/>
              <a:t>8.                Conclusion</a:t>
            </a:r>
          </a:p>
          <a:p>
            <a:pPr marL="0" indent="0">
              <a:buNone/>
            </a:pPr>
            <a:r>
              <a:rPr lang="en-GB" sz="2400" dirty="0"/>
              <a:t>9.                 Reference list</a:t>
            </a:r>
          </a:p>
          <a:p>
            <a:pPr marL="0" indent="0">
              <a:buNone/>
            </a:pPr>
            <a:r>
              <a:rPr lang="en-GB" sz="2000" dirty="0"/>
              <a:t>                </a:t>
            </a:r>
          </a:p>
        </p:txBody>
      </p:sp>
    </p:spTree>
    <p:extLst>
      <p:ext uri="{BB962C8B-B14F-4D97-AF65-F5344CB8AC3E}">
        <p14:creationId xmlns:p14="http://schemas.microsoft.com/office/powerpoint/2010/main" val="396093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4BF693-74FD-CDE0-BE50-ACDAC5EDB530}"/>
              </a:ext>
            </a:extLst>
          </p:cNvPr>
          <p:cNvSpPr>
            <a:spLocks noGrp="1"/>
          </p:cNvSpPr>
          <p:nvPr>
            <p:ph type="title"/>
          </p:nvPr>
        </p:nvSpPr>
        <p:spPr>
          <a:xfrm>
            <a:off x="761803" y="350196"/>
            <a:ext cx="4646904" cy="1624520"/>
          </a:xfrm>
        </p:spPr>
        <p:txBody>
          <a:bodyPr anchor="ctr">
            <a:normAutofit/>
          </a:bodyPr>
          <a:lstStyle/>
          <a:p>
            <a:r>
              <a:rPr lang="en-GB" sz="4000" b="1" dirty="0">
                <a:latin typeface="Arial Nova" panose="020B0504020202020204" pitchFamily="34" charset="0"/>
              </a:rPr>
              <a:t>INTRODUCTION</a:t>
            </a:r>
          </a:p>
        </p:txBody>
      </p:sp>
      <p:sp>
        <p:nvSpPr>
          <p:cNvPr id="3" name="Content Placeholder 2">
            <a:extLst>
              <a:ext uri="{FF2B5EF4-FFF2-40B4-BE49-F238E27FC236}">
                <a16:creationId xmlns:a16="http://schemas.microsoft.com/office/drawing/2014/main" id="{640B6AEB-4D34-769B-46C9-8226D7DD918D}"/>
              </a:ext>
            </a:extLst>
          </p:cNvPr>
          <p:cNvSpPr>
            <a:spLocks noGrp="1"/>
          </p:cNvSpPr>
          <p:nvPr>
            <p:ph idx="1"/>
          </p:nvPr>
        </p:nvSpPr>
        <p:spPr>
          <a:xfrm>
            <a:off x="263048" y="2743200"/>
            <a:ext cx="5145660" cy="3933173"/>
          </a:xfrm>
        </p:spPr>
        <p:txBody>
          <a:bodyPr anchor="ctr">
            <a:noAutofit/>
          </a:bodyPr>
          <a:lstStyle/>
          <a:p>
            <a:pPr marL="0" indent="0">
              <a:buNone/>
            </a:pPr>
            <a:r>
              <a:rPr lang="en-GB" sz="1600" dirty="0">
                <a:latin typeface="Arial Nova" panose="020B0504020202020204" pitchFamily="34" charset="0"/>
              </a:rPr>
              <a:t>Today, our group will be discussing </a:t>
            </a:r>
            <a:r>
              <a:rPr lang="en-GB" sz="1600" b="1" dirty="0">
                <a:latin typeface="Arial Nova" panose="020B0504020202020204" pitchFamily="34" charset="0"/>
              </a:rPr>
              <a:t> Henri Fayol’s Five Functions of Management </a:t>
            </a:r>
            <a:r>
              <a:rPr lang="en-GB" sz="1600" dirty="0">
                <a:latin typeface="Arial Nova" panose="020B0504020202020204" pitchFamily="34" charset="0"/>
              </a:rPr>
              <a:t>and how they apply in a modern business environment. </a:t>
            </a:r>
            <a:r>
              <a:rPr lang="en-GB" sz="1600" b="1" dirty="0">
                <a:latin typeface="Arial Nova" panose="020B0504020202020204" pitchFamily="34" charset="0"/>
              </a:rPr>
              <a:t>Henri Fayol’s a French </a:t>
            </a:r>
            <a:r>
              <a:rPr lang="en-GB" sz="1600" dirty="0">
                <a:latin typeface="Arial Nova" panose="020B0504020202020204" pitchFamily="34" charset="0"/>
              </a:rPr>
              <a:t>management theorist, developed five key management function:</a:t>
            </a:r>
          </a:p>
          <a:p>
            <a:pPr marL="342900" indent="-342900">
              <a:buFont typeface="+mj-lt"/>
              <a:buAutoNum type="arabicPeriod"/>
            </a:pPr>
            <a:r>
              <a:rPr lang="en-GB" sz="1600" b="1" dirty="0">
                <a:latin typeface="Arial Nova" panose="020B0504020202020204" pitchFamily="34" charset="0"/>
              </a:rPr>
              <a:t> Planning</a:t>
            </a:r>
          </a:p>
          <a:p>
            <a:pPr marL="342900" indent="-342900">
              <a:buFont typeface="+mj-lt"/>
              <a:buAutoNum type="arabicPeriod"/>
            </a:pPr>
            <a:r>
              <a:rPr lang="en-GB" sz="1600" b="1" dirty="0">
                <a:latin typeface="Arial Nova" panose="020B0504020202020204" pitchFamily="34" charset="0"/>
              </a:rPr>
              <a:t>Organisation</a:t>
            </a:r>
          </a:p>
          <a:p>
            <a:pPr marL="342900" indent="-342900">
              <a:buFont typeface="+mj-lt"/>
              <a:buAutoNum type="arabicPeriod"/>
            </a:pPr>
            <a:r>
              <a:rPr lang="en-GB" sz="1600" b="1" dirty="0">
                <a:latin typeface="Arial Nova" panose="020B0504020202020204" pitchFamily="34" charset="0"/>
              </a:rPr>
              <a:t>Commanding</a:t>
            </a:r>
          </a:p>
          <a:p>
            <a:pPr marL="342900" indent="-342900">
              <a:buFont typeface="+mj-lt"/>
              <a:buAutoNum type="arabicPeriod"/>
            </a:pPr>
            <a:r>
              <a:rPr lang="en-GB" sz="1600" b="1" dirty="0">
                <a:latin typeface="Arial Nova" panose="020B0504020202020204" pitchFamily="34" charset="0"/>
              </a:rPr>
              <a:t>Coordinating</a:t>
            </a:r>
          </a:p>
          <a:p>
            <a:pPr marL="342900" indent="-342900">
              <a:buFont typeface="+mj-lt"/>
              <a:buAutoNum type="arabicPeriod"/>
            </a:pPr>
            <a:r>
              <a:rPr lang="en-GB" sz="1600" b="1" dirty="0">
                <a:latin typeface="Arial Nova" panose="020B0504020202020204" pitchFamily="34" charset="0"/>
              </a:rPr>
              <a:t>Controlling</a:t>
            </a:r>
          </a:p>
          <a:p>
            <a:pPr marL="0" indent="0">
              <a:buNone/>
            </a:pPr>
            <a:endParaRPr lang="en-GB" sz="1600" b="1" dirty="0">
              <a:latin typeface="Arial Nova" panose="020B0504020202020204" pitchFamily="34" charset="0"/>
            </a:endParaRPr>
          </a:p>
          <a:p>
            <a:pPr marL="0" indent="0">
              <a:buNone/>
            </a:pPr>
            <a:r>
              <a:rPr lang="en-GB" sz="1600" dirty="0">
                <a:latin typeface="Arial Nova" panose="020B0504020202020204" pitchFamily="34" charset="0"/>
              </a:rPr>
              <a:t>To understand how these functions operate in practice, we will examine how managers at </a:t>
            </a:r>
            <a:r>
              <a:rPr lang="en-GB" sz="1600" b="1" dirty="0">
                <a:latin typeface="Arial Nova" panose="020B0504020202020204" pitchFamily="34" charset="0"/>
              </a:rPr>
              <a:t>Apple Inc.</a:t>
            </a:r>
            <a:r>
              <a:rPr lang="en-GB" sz="1600" dirty="0">
                <a:latin typeface="Arial Nova" panose="020B0504020202020204" pitchFamily="34" charset="0"/>
              </a:rPr>
              <a:t> Apply these principles in today’s competitive and rapidly changing technology industry.</a:t>
            </a:r>
          </a:p>
        </p:txBody>
      </p:sp>
      <p:pic>
        <p:nvPicPr>
          <p:cNvPr id="5" name="Picture 4">
            <a:extLst>
              <a:ext uri="{FF2B5EF4-FFF2-40B4-BE49-F238E27FC236}">
                <a16:creationId xmlns:a16="http://schemas.microsoft.com/office/drawing/2014/main" id="{6070BE7B-4268-EA3B-1911-2E3F73482F61}"/>
              </a:ext>
            </a:extLst>
          </p:cNvPr>
          <p:cNvPicPr>
            <a:picLocks noChangeAspect="1"/>
          </p:cNvPicPr>
          <p:nvPr/>
        </p:nvPicPr>
        <p:blipFill>
          <a:blip r:embed="rId2"/>
          <a:srcRect l="13993" r="35951"/>
          <a:stretch>
            <a:fillRect/>
          </a:stretch>
        </p:blipFill>
        <p:spPr>
          <a:xfrm>
            <a:off x="6096000" y="1"/>
            <a:ext cx="6102825" cy="6858000"/>
          </a:xfrm>
          <a:prstGeom prst="rect">
            <a:avLst/>
          </a:prstGeom>
        </p:spPr>
      </p:pic>
    </p:spTree>
    <p:extLst>
      <p:ext uri="{BB962C8B-B14F-4D97-AF65-F5344CB8AC3E}">
        <p14:creationId xmlns:p14="http://schemas.microsoft.com/office/powerpoint/2010/main" val="2602411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46EF4-9204-3D9C-1914-9DEBF83BFB27}"/>
              </a:ext>
            </a:extLst>
          </p:cNvPr>
          <p:cNvSpPr>
            <a:spLocks noGrp="1"/>
          </p:cNvSpPr>
          <p:nvPr>
            <p:ph type="title"/>
          </p:nvPr>
        </p:nvSpPr>
        <p:spPr>
          <a:xfrm>
            <a:off x="6803409" y="235907"/>
            <a:ext cx="4156512" cy="1708244"/>
          </a:xfrm>
        </p:spPr>
        <p:txBody>
          <a:bodyPr anchor="ctr">
            <a:normAutofit/>
          </a:bodyPr>
          <a:lstStyle/>
          <a:p>
            <a:r>
              <a:rPr lang="en-GB" sz="2800" b="1" dirty="0">
                <a:latin typeface="Arial Nova" panose="020B0504020202020204" pitchFamily="34" charset="0"/>
              </a:rPr>
              <a:t>Five Functions of Management in a hair &amp; Beauty Business</a:t>
            </a:r>
          </a:p>
        </p:txBody>
      </p:sp>
      <p:pic>
        <p:nvPicPr>
          <p:cNvPr id="23" name="Picture 22" descr="Different kinds of brushes">
            <a:extLst>
              <a:ext uri="{FF2B5EF4-FFF2-40B4-BE49-F238E27FC236}">
                <a16:creationId xmlns:a16="http://schemas.microsoft.com/office/drawing/2014/main" id="{80DB3A43-3238-FD0C-2BD4-F31C951CCBBC}"/>
              </a:ext>
            </a:extLst>
          </p:cNvPr>
          <p:cNvPicPr>
            <a:picLocks noChangeAspect="1"/>
          </p:cNvPicPr>
          <p:nvPr/>
        </p:nvPicPr>
        <p:blipFill>
          <a:blip r:embed="rId2"/>
          <a:srcRect l="40667" r="-2" b="-2"/>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2E3E5C4E-4CF0-D849-1B40-2D6FD99EF833}"/>
              </a:ext>
            </a:extLst>
          </p:cNvPr>
          <p:cNvSpPr>
            <a:spLocks noGrp="1"/>
          </p:cNvSpPr>
          <p:nvPr>
            <p:ph idx="1"/>
          </p:nvPr>
        </p:nvSpPr>
        <p:spPr>
          <a:xfrm>
            <a:off x="6803409" y="876822"/>
            <a:ext cx="4156512" cy="5981177"/>
          </a:xfrm>
        </p:spPr>
        <p:txBody>
          <a:bodyPr anchor="ctr">
            <a:normAutofit/>
          </a:bodyPr>
          <a:lstStyle/>
          <a:p>
            <a:pPr marL="0" indent="0">
              <a:buNone/>
            </a:pPr>
            <a:r>
              <a:rPr lang="en-GB" sz="2400" b="1" dirty="0">
                <a:latin typeface="Arial Nova" panose="020B0504020202020204" pitchFamily="34" charset="0"/>
              </a:rPr>
              <a:t>Chosen Organisation Hair &amp; beauty:</a:t>
            </a:r>
          </a:p>
          <a:p>
            <a:pPr marL="0" indent="0">
              <a:buNone/>
            </a:pPr>
            <a:endParaRPr lang="en-GB" sz="2000" b="1" dirty="0">
              <a:latin typeface="Arial Nova" panose="020B0504020202020204" pitchFamily="34" charset="0"/>
            </a:endParaRPr>
          </a:p>
          <a:p>
            <a:pPr marL="0" indent="0">
              <a:buNone/>
            </a:pPr>
            <a:r>
              <a:rPr lang="en-GB" sz="2000" dirty="0">
                <a:latin typeface="Arial Nova" panose="020B0504020202020204" pitchFamily="34" charset="0"/>
              </a:rPr>
              <a:t> A Modern hair and beauty salon provide services such as hair styling, colouring, skincare treatments, manicures, pedicures, and makeup service Quality, and brand reputation are essential.</a:t>
            </a:r>
          </a:p>
        </p:txBody>
      </p:sp>
    </p:spTree>
    <p:extLst>
      <p:ext uri="{BB962C8B-B14F-4D97-AF65-F5344CB8AC3E}">
        <p14:creationId xmlns:p14="http://schemas.microsoft.com/office/powerpoint/2010/main" val="2624658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A45A3B-B910-BD60-6394-B9A59C3A8F32}"/>
              </a:ext>
            </a:extLst>
          </p:cNvPr>
          <p:cNvSpPr>
            <a:spLocks noGrp="1"/>
          </p:cNvSpPr>
          <p:nvPr>
            <p:ph type="title"/>
          </p:nvPr>
        </p:nvSpPr>
        <p:spPr>
          <a:xfrm>
            <a:off x="466722" y="586855"/>
            <a:ext cx="3201366" cy="3387497"/>
          </a:xfrm>
        </p:spPr>
        <p:txBody>
          <a:bodyPr anchor="b">
            <a:normAutofit/>
          </a:bodyPr>
          <a:lstStyle/>
          <a:p>
            <a:pPr marL="514350" indent="-514350" algn="r">
              <a:buFont typeface="+mj-lt"/>
              <a:buAutoNum type="arabicPeriod"/>
            </a:pPr>
            <a:r>
              <a:rPr lang="en-GB" sz="4000" b="1">
                <a:solidFill>
                  <a:srgbClr val="FFFFFF"/>
                </a:solidFill>
                <a:latin typeface="Arial Nova" panose="020B0504020202020204" pitchFamily="34" charset="0"/>
              </a:rPr>
              <a:t>Planning</a:t>
            </a:r>
          </a:p>
        </p:txBody>
      </p:sp>
      <p:sp>
        <p:nvSpPr>
          <p:cNvPr id="3" name="Content Placeholder 2">
            <a:extLst>
              <a:ext uri="{FF2B5EF4-FFF2-40B4-BE49-F238E27FC236}">
                <a16:creationId xmlns:a16="http://schemas.microsoft.com/office/drawing/2014/main" id="{1FCFFF70-1CE1-5403-45B2-F39407F0985E}"/>
              </a:ext>
            </a:extLst>
          </p:cNvPr>
          <p:cNvSpPr>
            <a:spLocks noGrp="1"/>
          </p:cNvSpPr>
          <p:nvPr>
            <p:ph idx="1"/>
          </p:nvPr>
        </p:nvSpPr>
        <p:spPr>
          <a:xfrm>
            <a:off x="4504548" y="-218364"/>
            <a:ext cx="7478185" cy="6858000"/>
          </a:xfrm>
        </p:spPr>
        <p:txBody>
          <a:bodyPr anchor="ctr">
            <a:normAutofit lnSpcReduction="10000"/>
          </a:bodyPr>
          <a:lstStyle/>
          <a:p>
            <a:pPr marL="0" indent="0">
              <a:buNone/>
            </a:pPr>
            <a:endParaRPr lang="en-GB" sz="1400" b="1" dirty="0">
              <a:latin typeface="Arial Nova" panose="020B0504020202020204" pitchFamily="34" charset="0"/>
            </a:endParaRPr>
          </a:p>
          <a:p>
            <a:pPr marL="0" indent="0">
              <a:buNone/>
            </a:pPr>
            <a:r>
              <a:rPr lang="en-GB" sz="2400" b="1" dirty="0">
                <a:latin typeface="Arial Nova" panose="020B0504020202020204" pitchFamily="34" charset="0"/>
              </a:rPr>
              <a:t>Role of Managers:</a:t>
            </a:r>
          </a:p>
          <a:p>
            <a:pPr marL="0" indent="0">
              <a:buNone/>
            </a:pPr>
            <a:r>
              <a:rPr lang="en-GB" sz="2000" dirty="0">
                <a:latin typeface="Arial Nova" panose="020B0504020202020204" pitchFamily="34" charset="0"/>
              </a:rPr>
              <a:t>Planning involves setting objectives and deciding how to achieve them.</a:t>
            </a:r>
          </a:p>
          <a:p>
            <a:pPr marL="0" indent="0">
              <a:buNone/>
            </a:pPr>
            <a:endParaRPr lang="en-GB" sz="2400" dirty="0">
              <a:latin typeface="Arial Nova" panose="020B0504020202020204" pitchFamily="34" charset="0"/>
            </a:endParaRPr>
          </a:p>
          <a:p>
            <a:pPr marL="0" indent="0">
              <a:buNone/>
            </a:pPr>
            <a:r>
              <a:rPr lang="en-GB" sz="2400" b="1" dirty="0">
                <a:latin typeface="Arial Nova" panose="020B0504020202020204" pitchFamily="34" charset="0"/>
              </a:rPr>
              <a:t>In a Hair &amp; Beauty Business:</a:t>
            </a:r>
          </a:p>
          <a:p>
            <a:pPr>
              <a:buFont typeface="Wingdings" panose="05000000000000000000" pitchFamily="2" charset="2"/>
              <a:buChar char="§"/>
            </a:pPr>
            <a:r>
              <a:rPr lang="en-GB" sz="2000" dirty="0">
                <a:latin typeface="Arial Nova" panose="020B0504020202020204" pitchFamily="34" charset="0"/>
              </a:rPr>
              <a:t>Set revenue targets (e.g., increase monthly sales by 15%)</a:t>
            </a:r>
          </a:p>
          <a:p>
            <a:pPr>
              <a:buFont typeface="Wingdings" panose="05000000000000000000" pitchFamily="2" charset="2"/>
              <a:buChar char="§"/>
            </a:pPr>
            <a:r>
              <a:rPr lang="en-GB" sz="2000" dirty="0">
                <a:latin typeface="Arial Nova" panose="020B0504020202020204" pitchFamily="34" charset="0"/>
              </a:rPr>
              <a:t>Plan marketing campaigns (social media promotions, seasonal offers)</a:t>
            </a:r>
          </a:p>
          <a:p>
            <a:pPr>
              <a:buFont typeface="Wingdings" panose="05000000000000000000" pitchFamily="2" charset="2"/>
              <a:buChar char="§"/>
            </a:pPr>
            <a:r>
              <a:rPr lang="en-GB" sz="2000" dirty="0">
                <a:latin typeface="Arial Nova" panose="020B0504020202020204" pitchFamily="34" charset="0"/>
              </a:rPr>
              <a:t>Introduce new services (e.g., laser treatments, bridal packages)</a:t>
            </a:r>
          </a:p>
          <a:p>
            <a:pPr>
              <a:buFont typeface="Wingdings" panose="05000000000000000000" pitchFamily="2" charset="2"/>
              <a:buChar char="§"/>
            </a:pPr>
            <a:r>
              <a:rPr lang="en-GB" sz="2000" dirty="0">
                <a:latin typeface="Arial Nova" panose="020B0504020202020204" pitchFamily="34" charset="0"/>
              </a:rPr>
              <a:t>Budget for equipment, products, and staff training</a:t>
            </a:r>
          </a:p>
          <a:p>
            <a:pPr>
              <a:buFont typeface="Wingdings" panose="05000000000000000000" pitchFamily="2" charset="2"/>
              <a:buChar char="§"/>
            </a:pPr>
            <a:r>
              <a:rPr lang="en-GB" sz="2000" dirty="0">
                <a:latin typeface="Arial Nova" panose="020B0504020202020204" pitchFamily="34" charset="0"/>
              </a:rPr>
              <a:t>Forecast busy season (weddings, holidays)</a:t>
            </a:r>
          </a:p>
          <a:p>
            <a:pPr marL="0" indent="0">
              <a:buNone/>
            </a:pPr>
            <a:r>
              <a:rPr lang="en-GB" sz="2400" b="1" dirty="0">
                <a:latin typeface="Arial Nova" panose="020B0504020202020204" pitchFamily="34" charset="0"/>
              </a:rPr>
              <a:t>How Managers Can Be Effective</a:t>
            </a:r>
            <a:r>
              <a:rPr lang="en-GB" sz="2000" b="1" dirty="0">
                <a:latin typeface="Arial Nova" panose="020B0504020202020204" pitchFamily="34" charset="0"/>
              </a:rPr>
              <a:t>:</a:t>
            </a:r>
          </a:p>
          <a:p>
            <a:pPr>
              <a:buFont typeface="Wingdings" panose="05000000000000000000" pitchFamily="2" charset="2"/>
              <a:buChar char="§"/>
            </a:pPr>
            <a:r>
              <a:rPr lang="en-GB" sz="2000" dirty="0">
                <a:latin typeface="Arial Nova" panose="020B0504020202020204" pitchFamily="34" charset="0"/>
              </a:rPr>
              <a:t>Use customer feedback and market research</a:t>
            </a:r>
          </a:p>
          <a:p>
            <a:pPr>
              <a:buFont typeface="Wingdings" panose="05000000000000000000" pitchFamily="2" charset="2"/>
              <a:buChar char="§"/>
            </a:pPr>
            <a:r>
              <a:rPr lang="en-GB" sz="2000" dirty="0">
                <a:latin typeface="Arial Nova" panose="020B0504020202020204" pitchFamily="34" charset="0"/>
              </a:rPr>
              <a:t>Monitor beauty trends</a:t>
            </a:r>
          </a:p>
          <a:p>
            <a:pPr>
              <a:buFont typeface="Wingdings" panose="05000000000000000000" pitchFamily="2" charset="2"/>
              <a:buChar char="§"/>
            </a:pPr>
            <a:r>
              <a:rPr lang="en-GB" sz="2000" dirty="0">
                <a:latin typeface="Arial Nova" panose="020B0504020202020204" pitchFamily="34" charset="0"/>
              </a:rPr>
              <a:t>Set </a:t>
            </a:r>
            <a:r>
              <a:rPr lang="en-GB" sz="2000" b="1" dirty="0">
                <a:latin typeface="Arial Nova" panose="020B0504020202020204" pitchFamily="34" charset="0"/>
              </a:rPr>
              <a:t>SMART </a:t>
            </a:r>
            <a:r>
              <a:rPr lang="en-GB" sz="2000" dirty="0">
                <a:latin typeface="Arial Nova" panose="020B0504020202020204" pitchFamily="34" charset="0"/>
              </a:rPr>
              <a:t>goals (Specific, Measurable, Achievable, Relevant, Time-bound)</a:t>
            </a:r>
          </a:p>
          <a:p>
            <a:pPr>
              <a:buFont typeface="Wingdings" panose="05000000000000000000" pitchFamily="2" charset="2"/>
              <a:buChar char="§"/>
            </a:pPr>
            <a:r>
              <a:rPr lang="en-GB" sz="2000" dirty="0">
                <a:latin typeface="Arial Nova" panose="020B0504020202020204" pitchFamily="34" charset="0"/>
              </a:rPr>
              <a:t>Develop clear action plans</a:t>
            </a:r>
          </a:p>
        </p:txBody>
      </p:sp>
    </p:spTree>
    <p:extLst>
      <p:ext uri="{BB962C8B-B14F-4D97-AF65-F5344CB8AC3E}">
        <p14:creationId xmlns:p14="http://schemas.microsoft.com/office/powerpoint/2010/main" val="752446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B8456-1777-B8D7-7A85-40725F8462CD}"/>
              </a:ext>
            </a:extLst>
          </p:cNvPr>
          <p:cNvSpPr>
            <a:spLocks noGrp="1"/>
          </p:cNvSpPr>
          <p:nvPr>
            <p:ph type="title"/>
          </p:nvPr>
        </p:nvSpPr>
        <p:spPr>
          <a:xfrm>
            <a:off x="838200" y="620742"/>
            <a:ext cx="10515600" cy="1325563"/>
          </a:xfrm>
        </p:spPr>
        <p:txBody>
          <a:bodyPr>
            <a:normAutofit/>
          </a:bodyPr>
          <a:lstStyle/>
          <a:p>
            <a:r>
              <a:rPr lang="en-GB" b="1">
                <a:solidFill>
                  <a:srgbClr val="FFFFFF"/>
                </a:solidFill>
                <a:latin typeface="Arial Nova" panose="020B0504020202020204" pitchFamily="34" charset="0"/>
              </a:rPr>
              <a:t>Most Important Managerial Skills for Hair &amp; Beauty :</a:t>
            </a:r>
          </a:p>
        </p:txBody>
      </p:sp>
      <p:cxnSp>
        <p:nvCxnSpPr>
          <p:cNvPr id="18" name="Straight Connector 17">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85550D-E9CE-0769-C3C4-7C3AA1587135}"/>
              </a:ext>
            </a:extLst>
          </p:cNvPr>
          <p:cNvSpPr>
            <a:spLocks noGrp="1"/>
          </p:cNvSpPr>
          <p:nvPr>
            <p:ph sz="half" idx="1"/>
          </p:nvPr>
        </p:nvSpPr>
        <p:spPr>
          <a:xfrm>
            <a:off x="838200" y="2266345"/>
            <a:ext cx="5097780" cy="3910617"/>
          </a:xfrm>
        </p:spPr>
        <p:txBody>
          <a:bodyPr>
            <a:normAutofit fontScale="92500" lnSpcReduction="10000"/>
          </a:bodyPr>
          <a:lstStyle/>
          <a:p>
            <a:pPr marL="0" indent="0">
              <a:buNone/>
            </a:pPr>
            <a:r>
              <a:rPr lang="en-GB" sz="2000" b="1" dirty="0">
                <a:solidFill>
                  <a:srgbClr val="FFFFFF"/>
                </a:solidFill>
                <a:latin typeface="Arial Nova" panose="020B0504020202020204" pitchFamily="34" charset="0"/>
              </a:rPr>
              <a:t>Communication Skills:</a:t>
            </a:r>
          </a:p>
          <a:p>
            <a:pPr marL="0" indent="0">
              <a:buNone/>
            </a:pPr>
            <a:endParaRPr lang="en-GB" sz="2000" b="1" dirty="0">
              <a:solidFill>
                <a:srgbClr val="FFFFFF"/>
              </a:solidFill>
              <a:latin typeface="Arial Nova" panose="020B0504020202020204" pitchFamily="34" charset="0"/>
            </a:endParaRPr>
          </a:p>
          <a:p>
            <a:pPr marL="0" indent="0">
              <a:buNone/>
            </a:pPr>
            <a:r>
              <a:rPr lang="en-GB" sz="2000" b="1" dirty="0">
                <a:solidFill>
                  <a:srgbClr val="FFFFFF"/>
                </a:solidFill>
                <a:latin typeface="Arial Nova" panose="020B0504020202020204" pitchFamily="34" charset="0"/>
              </a:rPr>
              <a:t>Leadership Skills:</a:t>
            </a:r>
          </a:p>
          <a:p>
            <a:pPr marL="0" indent="0">
              <a:buNone/>
            </a:pPr>
            <a:endParaRPr lang="en-GB" sz="2000" b="1" dirty="0">
              <a:solidFill>
                <a:srgbClr val="FFFFFF"/>
              </a:solidFill>
              <a:latin typeface="Arial Nova" panose="020B0504020202020204" pitchFamily="34" charset="0"/>
            </a:endParaRPr>
          </a:p>
          <a:p>
            <a:pPr marL="0" indent="0">
              <a:buNone/>
            </a:pPr>
            <a:r>
              <a:rPr lang="en-GB" sz="2000" b="1" dirty="0">
                <a:solidFill>
                  <a:srgbClr val="FFFFFF"/>
                </a:solidFill>
                <a:latin typeface="Arial Nova" panose="020B0504020202020204" pitchFamily="34" charset="0"/>
              </a:rPr>
              <a:t>Digital Skills</a:t>
            </a:r>
          </a:p>
          <a:p>
            <a:pPr marL="0" indent="0">
              <a:buNone/>
            </a:pPr>
            <a:endParaRPr lang="en-GB" sz="2000" b="1" dirty="0">
              <a:solidFill>
                <a:srgbClr val="FFFFFF"/>
              </a:solidFill>
              <a:latin typeface="Arial Nova" panose="020B0504020202020204" pitchFamily="34" charset="0"/>
            </a:endParaRPr>
          </a:p>
          <a:p>
            <a:pPr marL="0" indent="0">
              <a:buNone/>
            </a:pPr>
            <a:r>
              <a:rPr lang="en-GB" sz="2000" b="1" dirty="0">
                <a:solidFill>
                  <a:srgbClr val="FFFFFF"/>
                </a:solidFill>
                <a:latin typeface="Arial Nova" panose="020B0504020202020204" pitchFamily="34" charset="0"/>
              </a:rPr>
              <a:t>Customer Service Skills</a:t>
            </a:r>
          </a:p>
          <a:p>
            <a:pPr marL="0" indent="0">
              <a:buNone/>
            </a:pPr>
            <a:endParaRPr lang="en-GB" sz="2000" b="1" dirty="0">
              <a:solidFill>
                <a:srgbClr val="FFFFFF"/>
              </a:solidFill>
              <a:latin typeface="Arial Nova" panose="020B0504020202020204" pitchFamily="34" charset="0"/>
            </a:endParaRPr>
          </a:p>
          <a:p>
            <a:pPr marL="0" indent="0">
              <a:buNone/>
            </a:pPr>
            <a:r>
              <a:rPr lang="en-GB" sz="2000" b="1" dirty="0">
                <a:solidFill>
                  <a:srgbClr val="FFFFFF"/>
                </a:solidFill>
                <a:latin typeface="Arial Nova" panose="020B0504020202020204" pitchFamily="34" charset="0"/>
              </a:rPr>
              <a:t>Financial Management Skills</a:t>
            </a:r>
          </a:p>
          <a:p>
            <a:pPr marL="0" indent="0">
              <a:buNone/>
            </a:pPr>
            <a:endParaRPr lang="en-GB" sz="2000" b="1" dirty="0">
              <a:solidFill>
                <a:srgbClr val="FFFFFF"/>
              </a:solidFill>
              <a:latin typeface="Arial Nova" panose="020B0504020202020204" pitchFamily="34" charset="0"/>
            </a:endParaRPr>
          </a:p>
          <a:p>
            <a:pPr marL="0" indent="0">
              <a:buNone/>
            </a:pPr>
            <a:r>
              <a:rPr lang="en-GB" sz="2000" b="1" dirty="0">
                <a:solidFill>
                  <a:srgbClr val="FFFFFF"/>
                </a:solidFill>
                <a:latin typeface="Arial Nova" panose="020B0504020202020204" pitchFamily="34" charset="0"/>
              </a:rPr>
              <a:t>Adaptability:</a:t>
            </a:r>
          </a:p>
          <a:p>
            <a:pPr marL="0" indent="0">
              <a:buNone/>
            </a:pPr>
            <a:endParaRPr lang="en-GB" sz="1500" b="1" dirty="0">
              <a:solidFill>
                <a:srgbClr val="FFFFFF"/>
              </a:solidFill>
              <a:latin typeface="Arial Nova" panose="020B0504020202020204" pitchFamily="34" charset="0"/>
            </a:endParaRPr>
          </a:p>
          <a:p>
            <a:pPr marL="0" indent="0">
              <a:buNone/>
            </a:pPr>
            <a:endParaRPr lang="en-GB" sz="1500" b="1" dirty="0">
              <a:solidFill>
                <a:srgbClr val="FFFFFF"/>
              </a:solidFill>
              <a:latin typeface="Arial Nova" panose="020B0504020202020204" pitchFamily="34" charset="0"/>
            </a:endParaRPr>
          </a:p>
        </p:txBody>
      </p:sp>
      <p:sp>
        <p:nvSpPr>
          <p:cNvPr id="4" name="Content Placeholder 3">
            <a:extLst>
              <a:ext uri="{FF2B5EF4-FFF2-40B4-BE49-F238E27FC236}">
                <a16:creationId xmlns:a16="http://schemas.microsoft.com/office/drawing/2014/main" id="{FA8CEDCF-7F4E-237E-D5E9-098E183BA4C8}"/>
              </a:ext>
            </a:extLst>
          </p:cNvPr>
          <p:cNvSpPr>
            <a:spLocks noGrp="1"/>
          </p:cNvSpPr>
          <p:nvPr>
            <p:ph sz="half" idx="2"/>
          </p:nvPr>
        </p:nvSpPr>
        <p:spPr>
          <a:xfrm>
            <a:off x="5232438" y="2143515"/>
            <a:ext cx="5097780" cy="3910618"/>
          </a:xfrm>
        </p:spPr>
        <p:txBody>
          <a:bodyPr>
            <a:noAutofit/>
          </a:bodyPr>
          <a:lstStyle/>
          <a:p>
            <a:pPr marL="0" indent="0">
              <a:buNone/>
            </a:pPr>
            <a:r>
              <a:rPr lang="en-GB" sz="1800" dirty="0">
                <a:solidFill>
                  <a:srgbClr val="FFFFFF"/>
                </a:solidFill>
                <a:latin typeface="Arial Nova" panose="020B0504020202020204" pitchFamily="34" charset="0"/>
              </a:rPr>
              <a:t>Essential for managing staff and customers.</a:t>
            </a:r>
          </a:p>
          <a:p>
            <a:pPr marL="0" indent="0">
              <a:buNone/>
            </a:pPr>
            <a:endParaRPr lang="en-GB" sz="1800" dirty="0">
              <a:solidFill>
                <a:srgbClr val="FFFFFF"/>
              </a:solidFill>
              <a:latin typeface="Arial Nova" panose="020B0504020202020204" pitchFamily="34" charset="0"/>
            </a:endParaRPr>
          </a:p>
          <a:p>
            <a:pPr marL="0" indent="0">
              <a:buNone/>
            </a:pPr>
            <a:r>
              <a:rPr lang="en-GB" sz="1800" dirty="0">
                <a:solidFill>
                  <a:srgbClr val="FFFFFF"/>
                </a:solidFill>
                <a:latin typeface="Arial Nova" panose="020B0504020202020204" pitchFamily="34" charset="0"/>
              </a:rPr>
              <a:t>To motivate and inspire teams.</a:t>
            </a:r>
          </a:p>
          <a:p>
            <a:pPr marL="0" indent="0">
              <a:buNone/>
            </a:pPr>
            <a:endParaRPr lang="en-GB" sz="1800" dirty="0">
              <a:solidFill>
                <a:srgbClr val="FFFFFF"/>
              </a:solidFill>
              <a:latin typeface="Arial Nova" panose="020B0504020202020204" pitchFamily="34" charset="0"/>
            </a:endParaRPr>
          </a:p>
          <a:p>
            <a:pPr marL="0" indent="0">
              <a:buNone/>
            </a:pPr>
            <a:r>
              <a:rPr lang="en-GB" sz="1800" dirty="0">
                <a:solidFill>
                  <a:srgbClr val="FFFFFF"/>
                </a:solidFill>
                <a:latin typeface="Arial Nova" panose="020B0504020202020204" pitchFamily="34" charset="0"/>
              </a:rPr>
              <a:t>Managing online booking, social media marketing, and digital payments.</a:t>
            </a:r>
          </a:p>
          <a:p>
            <a:pPr marL="0" indent="0">
              <a:buNone/>
            </a:pPr>
            <a:endParaRPr lang="en-GB" sz="1800" dirty="0">
              <a:solidFill>
                <a:srgbClr val="FFFFFF"/>
              </a:solidFill>
              <a:latin typeface="Arial Nova" panose="020B0504020202020204" pitchFamily="34" charset="0"/>
            </a:endParaRPr>
          </a:p>
          <a:p>
            <a:pPr marL="0" indent="0">
              <a:buNone/>
            </a:pPr>
            <a:r>
              <a:rPr lang="en-GB" sz="1800" dirty="0">
                <a:solidFill>
                  <a:srgbClr val="FFFFFF"/>
                </a:solidFill>
                <a:latin typeface="Arial Nova" panose="020B0504020202020204" pitchFamily="34" charset="0"/>
              </a:rPr>
              <a:t>Critical in-service industries like beauty</a:t>
            </a:r>
          </a:p>
          <a:p>
            <a:pPr marL="0" indent="0">
              <a:buNone/>
            </a:pPr>
            <a:endParaRPr lang="en-GB" sz="1800" dirty="0">
              <a:solidFill>
                <a:srgbClr val="FFFFFF"/>
              </a:solidFill>
              <a:latin typeface="Arial Nova" panose="020B0504020202020204" pitchFamily="34" charset="0"/>
            </a:endParaRPr>
          </a:p>
          <a:p>
            <a:pPr marL="0" indent="0">
              <a:buNone/>
            </a:pPr>
            <a:r>
              <a:rPr lang="en-GB" sz="1800" dirty="0">
                <a:solidFill>
                  <a:srgbClr val="FFFFFF"/>
                </a:solidFill>
                <a:latin typeface="Arial Nova" panose="020B0504020202020204" pitchFamily="34" charset="0"/>
              </a:rPr>
              <a:t>Budgeting, pricing, and cost control.</a:t>
            </a:r>
          </a:p>
          <a:p>
            <a:pPr marL="0" indent="0">
              <a:buNone/>
            </a:pPr>
            <a:endParaRPr lang="en-GB" sz="1800" dirty="0">
              <a:solidFill>
                <a:srgbClr val="FFFFFF"/>
              </a:solidFill>
              <a:latin typeface="Arial Nova" panose="020B0504020202020204" pitchFamily="34" charset="0"/>
            </a:endParaRPr>
          </a:p>
          <a:p>
            <a:pPr marL="0" indent="0">
              <a:buNone/>
            </a:pPr>
            <a:r>
              <a:rPr lang="en-GB" sz="1800" dirty="0">
                <a:solidFill>
                  <a:srgbClr val="FFFFFF"/>
                </a:solidFill>
                <a:latin typeface="Arial Nova" panose="020B0504020202020204" pitchFamily="34" charset="0"/>
              </a:rPr>
              <a:t>Responding to changing trends and customer preferences.</a:t>
            </a:r>
          </a:p>
        </p:txBody>
      </p:sp>
    </p:spTree>
    <p:extLst>
      <p:ext uri="{BB962C8B-B14F-4D97-AF65-F5344CB8AC3E}">
        <p14:creationId xmlns:p14="http://schemas.microsoft.com/office/powerpoint/2010/main" val="253354633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2D1F4-A92A-180D-316E-D78A26ABA2D9}"/>
              </a:ext>
            </a:extLst>
          </p:cNvPr>
          <p:cNvSpPr>
            <a:spLocks noGrp="1"/>
          </p:cNvSpPr>
          <p:nvPr>
            <p:ph type="title"/>
          </p:nvPr>
        </p:nvSpPr>
        <p:spPr>
          <a:xfrm>
            <a:off x="6417733" y="490537"/>
            <a:ext cx="5291663" cy="1628775"/>
          </a:xfrm>
        </p:spPr>
        <p:txBody>
          <a:bodyPr anchor="b">
            <a:normAutofit/>
          </a:bodyPr>
          <a:lstStyle/>
          <a:p>
            <a:r>
              <a:rPr lang="en-GB" sz="4000" b="1">
                <a:latin typeface="Arial Nova" panose="020B0504020202020204" pitchFamily="34" charset="0"/>
              </a:rPr>
              <a:t>References</a:t>
            </a:r>
          </a:p>
        </p:txBody>
      </p:sp>
      <p:pic>
        <p:nvPicPr>
          <p:cNvPr id="6" name="Picture 5">
            <a:extLst>
              <a:ext uri="{FF2B5EF4-FFF2-40B4-BE49-F238E27FC236}">
                <a16:creationId xmlns:a16="http://schemas.microsoft.com/office/drawing/2014/main" id="{EC6D6774-4C0E-45CB-BAB7-E87FBD8DFF40}"/>
              </a:ext>
            </a:extLst>
          </p:cNvPr>
          <p:cNvPicPr>
            <a:picLocks noChangeAspect="1"/>
          </p:cNvPicPr>
          <p:nvPr/>
        </p:nvPicPr>
        <p:blipFill>
          <a:blip r:embed="rId2"/>
          <a:srcRect l="20304" r="20347"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1A77D99A-C3F3-D531-5326-C98877FB1443}"/>
              </a:ext>
            </a:extLst>
          </p:cNvPr>
          <p:cNvGraphicFramePr>
            <a:graphicFrameLocks noGrp="1"/>
          </p:cNvGraphicFramePr>
          <p:nvPr>
            <p:ph idx="1"/>
            <p:extLst>
              <p:ext uri="{D42A27DB-BD31-4B8C-83A1-F6EECF244321}">
                <p14:modId xmlns:p14="http://schemas.microsoft.com/office/powerpoint/2010/main" val="1928022858"/>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4030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7"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1"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5" name="Freeform: Shape 3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CCCB102-BD47-9017-90AA-29773A349F45}"/>
              </a:ext>
            </a:extLst>
          </p:cNvPr>
          <p:cNvSpPr>
            <a:spLocks noGrp="1"/>
          </p:cNvSpPr>
          <p:nvPr>
            <p:ph type="title"/>
          </p:nvPr>
        </p:nvSpPr>
        <p:spPr>
          <a:xfrm>
            <a:off x="1012644" y="841664"/>
            <a:ext cx="5155073" cy="5156800"/>
          </a:xfrm>
        </p:spPr>
        <p:txBody>
          <a:bodyPr vert="horz" lIns="91440" tIns="45720" rIns="91440" bIns="45720" rtlCol="0" anchor="ctr">
            <a:normAutofit/>
          </a:bodyPr>
          <a:lstStyle/>
          <a:p>
            <a:r>
              <a:rPr lang="en-US" sz="4800" b="1" kern="1200">
                <a:solidFill>
                  <a:schemeClr val="bg1"/>
                </a:solidFill>
                <a:latin typeface="+mj-lt"/>
                <a:ea typeface="+mj-ea"/>
                <a:cs typeface="+mj-cs"/>
              </a:rPr>
              <a:t>How It Help Achieve Goal:</a:t>
            </a:r>
          </a:p>
        </p:txBody>
      </p:sp>
      <p:sp>
        <p:nvSpPr>
          <p:cNvPr id="3" name="Content Placeholder 2">
            <a:extLst>
              <a:ext uri="{FF2B5EF4-FFF2-40B4-BE49-F238E27FC236}">
                <a16:creationId xmlns:a16="http://schemas.microsoft.com/office/drawing/2014/main" id="{C6E0A7B5-CFBF-C6BA-2A41-771FE3D6F77F}"/>
              </a:ext>
            </a:extLst>
          </p:cNvPr>
          <p:cNvSpPr>
            <a:spLocks noGrp="1"/>
          </p:cNvSpPr>
          <p:nvPr>
            <p:ph idx="1"/>
          </p:nvPr>
        </p:nvSpPr>
        <p:spPr>
          <a:xfrm>
            <a:off x="6534687" y="841664"/>
            <a:ext cx="4602517" cy="5156800"/>
          </a:xfrm>
        </p:spPr>
        <p:txBody>
          <a:bodyPr vert="horz" lIns="91440" tIns="45720" rIns="91440" bIns="45720" rtlCol="0" anchor="ctr">
            <a:normAutofit/>
          </a:bodyPr>
          <a:lstStyle/>
          <a:p>
            <a:pPr marL="0" indent="0">
              <a:buNone/>
            </a:pPr>
            <a:r>
              <a:rPr lang="en-US" sz="2400" kern="1200">
                <a:solidFill>
                  <a:schemeClr val="bg1"/>
                </a:solidFill>
                <a:latin typeface="+mn-lt"/>
                <a:ea typeface="+mn-ea"/>
                <a:cs typeface="+mn-cs"/>
              </a:rPr>
              <a:t>Planning ensures the salon stays competitive, profitable, and prepared for future growth.</a:t>
            </a:r>
          </a:p>
        </p:txBody>
      </p:sp>
    </p:spTree>
    <p:extLst>
      <p:ext uri="{BB962C8B-B14F-4D97-AF65-F5344CB8AC3E}">
        <p14:creationId xmlns:p14="http://schemas.microsoft.com/office/powerpoint/2010/main" val="1549733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F8497-5ADC-6FB4-F2A9-5776A299BC85}"/>
              </a:ext>
            </a:extLst>
          </p:cNvPr>
          <p:cNvSpPr>
            <a:spLocks noGrp="1"/>
          </p:cNvSpPr>
          <p:nvPr>
            <p:ph type="title"/>
          </p:nvPr>
        </p:nvSpPr>
        <p:spPr>
          <a:xfrm>
            <a:off x="1363117" y="-749139"/>
            <a:ext cx="4597747" cy="1616203"/>
          </a:xfrm>
        </p:spPr>
        <p:txBody>
          <a:bodyPr anchor="b">
            <a:normAutofit/>
          </a:bodyPr>
          <a:lstStyle/>
          <a:p>
            <a:r>
              <a:rPr lang="en-GB" sz="3200" b="1" dirty="0">
                <a:latin typeface="Arial Nova" panose="020B0504020202020204" pitchFamily="34" charset="0"/>
              </a:rPr>
              <a:t>2. Organising</a:t>
            </a:r>
          </a:p>
        </p:txBody>
      </p:sp>
      <p:sp>
        <p:nvSpPr>
          <p:cNvPr id="3" name="Content Placeholder 2">
            <a:extLst>
              <a:ext uri="{FF2B5EF4-FFF2-40B4-BE49-F238E27FC236}">
                <a16:creationId xmlns:a16="http://schemas.microsoft.com/office/drawing/2014/main" id="{049EDBFB-8B7B-606A-441E-07F62A96FBF5}"/>
              </a:ext>
            </a:extLst>
          </p:cNvPr>
          <p:cNvSpPr>
            <a:spLocks noGrp="1"/>
          </p:cNvSpPr>
          <p:nvPr>
            <p:ph idx="1"/>
          </p:nvPr>
        </p:nvSpPr>
        <p:spPr>
          <a:xfrm>
            <a:off x="302962" y="867064"/>
            <a:ext cx="5928175" cy="5659545"/>
          </a:xfrm>
        </p:spPr>
        <p:txBody>
          <a:bodyPr anchor="t">
            <a:normAutofit fontScale="85000" lnSpcReduction="20000"/>
          </a:bodyPr>
          <a:lstStyle/>
          <a:p>
            <a:pPr marL="0" indent="0">
              <a:buNone/>
            </a:pPr>
            <a:r>
              <a:rPr lang="en-GB" sz="2400" b="1" dirty="0">
                <a:latin typeface="Arial Nova" panose="020B0504020202020204" pitchFamily="34" charset="0"/>
              </a:rPr>
              <a:t>Role of Managers:</a:t>
            </a:r>
          </a:p>
          <a:p>
            <a:pPr marL="0" indent="0">
              <a:buNone/>
            </a:pPr>
            <a:r>
              <a:rPr lang="en-GB" sz="2400" dirty="0">
                <a:latin typeface="Arial Nova" panose="020B0504020202020204" pitchFamily="34" charset="0"/>
              </a:rPr>
              <a:t>Organising involves arranging resources and tasks to achieve objectives.</a:t>
            </a:r>
          </a:p>
          <a:p>
            <a:pPr marL="0" indent="0">
              <a:buNone/>
            </a:pPr>
            <a:endParaRPr lang="en-GB" sz="2400" dirty="0">
              <a:latin typeface="Arial Nova" panose="020B0504020202020204" pitchFamily="34" charset="0"/>
            </a:endParaRPr>
          </a:p>
          <a:p>
            <a:pPr marL="0" indent="0">
              <a:buNone/>
            </a:pPr>
            <a:r>
              <a:rPr lang="en-GB" sz="2400" b="1" dirty="0">
                <a:latin typeface="Arial Nova" panose="020B0504020202020204" pitchFamily="34" charset="0"/>
              </a:rPr>
              <a:t>In a Hair &amp; Beauty Business:</a:t>
            </a:r>
          </a:p>
          <a:p>
            <a:pPr>
              <a:buFont typeface="Wingdings" panose="05000000000000000000" pitchFamily="2" charset="2"/>
              <a:buChar char="q"/>
            </a:pPr>
            <a:r>
              <a:rPr lang="en-GB" sz="2400" dirty="0">
                <a:latin typeface="Arial Nova" panose="020B0504020202020204" pitchFamily="34" charset="0"/>
              </a:rPr>
              <a:t> Divide work among hairstylist, nail technicians, and beauticians</a:t>
            </a:r>
          </a:p>
          <a:p>
            <a:pPr>
              <a:buFont typeface="Wingdings" panose="05000000000000000000" pitchFamily="2" charset="2"/>
              <a:buChar char="q"/>
            </a:pPr>
            <a:r>
              <a:rPr lang="en-GB" sz="2400" dirty="0">
                <a:latin typeface="Arial Nova" panose="020B0504020202020204" pitchFamily="34" charset="0"/>
              </a:rPr>
              <a:t> Create staff schedules</a:t>
            </a:r>
          </a:p>
          <a:p>
            <a:pPr>
              <a:buFont typeface="Wingdings" panose="05000000000000000000" pitchFamily="2" charset="2"/>
              <a:buChar char="q"/>
            </a:pPr>
            <a:r>
              <a:rPr lang="en-GB" sz="2400" dirty="0">
                <a:latin typeface="Arial Nova" panose="020B0504020202020204" pitchFamily="34" charset="0"/>
              </a:rPr>
              <a:t> Manage inventory (hair products, beauty supplies)</a:t>
            </a:r>
          </a:p>
          <a:p>
            <a:pPr>
              <a:buFont typeface="Wingdings" panose="05000000000000000000" pitchFamily="2" charset="2"/>
              <a:buChar char="q"/>
            </a:pPr>
            <a:r>
              <a:rPr lang="en-GB" sz="2400" dirty="0">
                <a:latin typeface="Arial Nova" panose="020B0504020202020204" pitchFamily="34" charset="0"/>
              </a:rPr>
              <a:t> Establish salon Layout for efficiency </a:t>
            </a:r>
          </a:p>
          <a:p>
            <a:pPr>
              <a:buFont typeface="Wingdings" panose="05000000000000000000" pitchFamily="2" charset="2"/>
              <a:buChar char="q"/>
            </a:pPr>
            <a:r>
              <a:rPr lang="en-GB" sz="2400" dirty="0">
                <a:latin typeface="Arial Nova" panose="020B0504020202020204" pitchFamily="34" charset="0"/>
              </a:rPr>
              <a:t> Define roles (senior stylist, junior stylist, receptionist)</a:t>
            </a:r>
          </a:p>
          <a:p>
            <a:pPr marL="0" indent="0">
              <a:buNone/>
            </a:pPr>
            <a:r>
              <a:rPr lang="en-GB" sz="2400" b="1" dirty="0">
                <a:latin typeface="Arial Nova" panose="020B0504020202020204" pitchFamily="34" charset="0"/>
              </a:rPr>
              <a:t>How Managers Can Be Effective:</a:t>
            </a:r>
          </a:p>
          <a:p>
            <a:pPr>
              <a:buFont typeface="Wingdings" panose="05000000000000000000" pitchFamily="2" charset="2"/>
              <a:buChar char="q"/>
            </a:pPr>
            <a:r>
              <a:rPr lang="en-GB" sz="2400" dirty="0">
                <a:latin typeface="Arial Nova" panose="020B0504020202020204" pitchFamily="34" charset="0"/>
              </a:rPr>
              <a:t> Match staff skills to appropriate services</a:t>
            </a:r>
          </a:p>
          <a:p>
            <a:pPr>
              <a:buFont typeface="Wingdings" panose="05000000000000000000" pitchFamily="2" charset="2"/>
              <a:buChar char="q"/>
            </a:pPr>
            <a:r>
              <a:rPr lang="en-GB" sz="2400" dirty="0">
                <a:latin typeface="Arial Nova" panose="020B0504020202020204" pitchFamily="34" charset="0"/>
              </a:rPr>
              <a:t> Ensure adequate stock levels</a:t>
            </a:r>
          </a:p>
          <a:p>
            <a:pPr>
              <a:buFont typeface="Wingdings" panose="05000000000000000000" pitchFamily="2" charset="2"/>
              <a:buChar char="q"/>
            </a:pPr>
            <a:r>
              <a:rPr lang="en-GB" sz="2400" dirty="0">
                <a:latin typeface="Arial Nova" panose="020B0504020202020204" pitchFamily="34" charset="0"/>
              </a:rPr>
              <a:t> Use Booking systems for smooth operations</a:t>
            </a:r>
          </a:p>
          <a:p>
            <a:pPr>
              <a:buFont typeface="Wingdings" panose="05000000000000000000" pitchFamily="2" charset="2"/>
              <a:buChar char="q"/>
            </a:pPr>
            <a:r>
              <a:rPr lang="en-GB" sz="2400" dirty="0">
                <a:latin typeface="Arial Nova" panose="020B0504020202020204" pitchFamily="34" charset="0"/>
              </a:rPr>
              <a:t> Build a clear organisational structure</a:t>
            </a:r>
          </a:p>
          <a:p>
            <a:pPr>
              <a:buFont typeface="Wingdings" panose="05000000000000000000" pitchFamily="2" charset="2"/>
              <a:buChar char="q"/>
            </a:pPr>
            <a:endParaRPr lang="en-GB" sz="800" dirty="0">
              <a:latin typeface="Arial Nova" panose="020B0504020202020204" pitchFamily="34" charset="0"/>
            </a:endParaRPr>
          </a:p>
          <a:p>
            <a:pPr marL="0" indent="0">
              <a:buNone/>
            </a:pPr>
            <a:endParaRPr lang="en-GB" sz="800" dirty="0">
              <a:latin typeface="Arial Nova" panose="020B0504020202020204" pitchFamily="34" charset="0"/>
            </a:endParaRPr>
          </a:p>
        </p:txBody>
      </p:sp>
      <p:pic>
        <p:nvPicPr>
          <p:cNvPr id="7" name="Graphic 6" descr="Onboarding">
            <a:extLst>
              <a:ext uri="{FF2B5EF4-FFF2-40B4-BE49-F238E27FC236}">
                <a16:creationId xmlns:a16="http://schemas.microsoft.com/office/drawing/2014/main" id="{95AEA5A2-BA59-1796-F610-51EE7DCB9AB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31137" y="867064"/>
            <a:ext cx="5048790" cy="5048790"/>
          </a:xfrm>
          <a:prstGeom prst="rect">
            <a:avLst/>
          </a:prstGeom>
        </p:spPr>
      </p:pic>
      <p:grpSp>
        <p:nvGrpSpPr>
          <p:cNvPr id="10" name="Group 9">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49152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C333764-FE31-DB57-4470-FBD8A75C8CDC}"/>
              </a:ext>
            </a:extLst>
          </p:cNvPr>
          <p:cNvSpPr>
            <a:spLocks noGrp="1"/>
          </p:cNvSpPr>
          <p:nvPr>
            <p:ph type="title"/>
          </p:nvPr>
        </p:nvSpPr>
        <p:spPr>
          <a:xfrm>
            <a:off x="242910" y="1598246"/>
            <a:ext cx="4626709" cy="5122985"/>
          </a:xfrm>
        </p:spPr>
        <p:txBody>
          <a:bodyPr vert="horz" lIns="91440" tIns="45720" rIns="91440" bIns="45720" rtlCol="0" anchor="t">
            <a:normAutofit/>
          </a:bodyPr>
          <a:lstStyle/>
          <a:p>
            <a:pPr algn="r"/>
            <a:r>
              <a:rPr lang="en-US" sz="8000" b="1" kern="1200">
                <a:solidFill>
                  <a:srgbClr val="FFFFFF"/>
                </a:solidFill>
                <a:latin typeface="+mj-lt"/>
                <a:ea typeface="+mj-ea"/>
                <a:cs typeface="+mj-cs"/>
              </a:rPr>
              <a:t>How It Helps A chieve Goals:</a:t>
            </a:r>
          </a:p>
        </p:txBody>
      </p:sp>
      <p:sp>
        <p:nvSpPr>
          <p:cNvPr id="3" name="Content Placeholder 2">
            <a:extLst>
              <a:ext uri="{FF2B5EF4-FFF2-40B4-BE49-F238E27FC236}">
                <a16:creationId xmlns:a16="http://schemas.microsoft.com/office/drawing/2014/main" id="{C94B483A-2489-7781-19B4-141F593B9D3E}"/>
              </a:ext>
            </a:extLst>
          </p:cNvPr>
          <p:cNvSpPr>
            <a:spLocks noGrp="1"/>
          </p:cNvSpPr>
          <p:nvPr>
            <p:ph idx="1"/>
          </p:nvPr>
        </p:nvSpPr>
        <p:spPr>
          <a:xfrm>
            <a:off x="5792994" y="1590840"/>
            <a:ext cx="5672176" cy="5095221"/>
          </a:xfrm>
        </p:spPr>
        <p:txBody>
          <a:bodyPr vert="horz" lIns="91440" tIns="45720" rIns="91440" bIns="45720" rtlCol="0">
            <a:normAutofit/>
          </a:bodyPr>
          <a:lstStyle/>
          <a:p>
            <a:pPr marL="0" indent="0">
              <a:buNone/>
            </a:pPr>
            <a:r>
              <a:rPr lang="en-US" sz="4400" kern="1200" dirty="0" err="1">
                <a:solidFill>
                  <a:srgbClr val="FFFFFF"/>
                </a:solidFill>
                <a:latin typeface="+mn-lt"/>
                <a:ea typeface="+mn-ea"/>
                <a:cs typeface="+mn-cs"/>
              </a:rPr>
              <a:t>Organising</a:t>
            </a:r>
            <a:r>
              <a:rPr lang="en-US" sz="4400" kern="1200" dirty="0">
                <a:solidFill>
                  <a:srgbClr val="FFFFFF"/>
                </a:solidFill>
                <a:latin typeface="+mn-lt"/>
                <a:ea typeface="+mn-ea"/>
                <a:cs typeface="+mn-cs"/>
              </a:rPr>
              <a:t> improves efficiency, reduces waste, and ensures customers receive timely service.</a:t>
            </a: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6177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C8D871-6995-3006-801A-78A66FA52B8E}"/>
              </a:ext>
            </a:extLst>
          </p:cNvPr>
          <p:cNvSpPr>
            <a:spLocks noGrp="1"/>
          </p:cNvSpPr>
          <p:nvPr>
            <p:ph type="title"/>
          </p:nvPr>
        </p:nvSpPr>
        <p:spPr>
          <a:xfrm>
            <a:off x="1245072" y="1289765"/>
            <a:ext cx="3651101" cy="4270963"/>
          </a:xfrm>
        </p:spPr>
        <p:txBody>
          <a:bodyPr anchor="ctr">
            <a:normAutofit/>
          </a:bodyPr>
          <a:lstStyle/>
          <a:p>
            <a:pPr algn="ctr"/>
            <a:r>
              <a:rPr lang="en-GB" sz="4300" b="1">
                <a:solidFill>
                  <a:srgbClr val="FFFFFF"/>
                </a:solidFill>
                <a:latin typeface="Arial Nova" panose="020B0504020202020204" pitchFamily="34" charset="0"/>
              </a:rPr>
              <a:t>3. Commanding</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75E9987-B85B-3B1E-CA98-ECB1353D6268}"/>
              </a:ext>
            </a:extLst>
          </p:cNvPr>
          <p:cNvSpPr>
            <a:spLocks noGrp="1"/>
          </p:cNvSpPr>
          <p:nvPr>
            <p:ph idx="1"/>
          </p:nvPr>
        </p:nvSpPr>
        <p:spPr>
          <a:xfrm>
            <a:off x="5941717" y="308482"/>
            <a:ext cx="6150199" cy="6549518"/>
          </a:xfrm>
        </p:spPr>
        <p:txBody>
          <a:bodyPr anchor="ctr">
            <a:normAutofit/>
          </a:bodyPr>
          <a:lstStyle/>
          <a:p>
            <a:pPr marL="0" indent="0">
              <a:buNone/>
            </a:pPr>
            <a:r>
              <a:rPr lang="en-GB" sz="2000" b="1" dirty="0">
                <a:solidFill>
                  <a:schemeClr val="tx1">
                    <a:alpha val="80000"/>
                  </a:schemeClr>
                </a:solidFill>
                <a:latin typeface="Arial Nova" panose="020B0504020202020204" pitchFamily="34" charset="0"/>
              </a:rPr>
              <a:t>Role of Managers:</a:t>
            </a:r>
          </a:p>
          <a:p>
            <a:pPr marL="0" indent="0">
              <a:buNone/>
            </a:pPr>
            <a:r>
              <a:rPr lang="en-GB" sz="2000" dirty="0">
                <a:solidFill>
                  <a:schemeClr val="tx1">
                    <a:alpha val="80000"/>
                  </a:schemeClr>
                </a:solidFill>
              </a:rPr>
              <a:t>Commanding means giving instructions and guiding employees to complete tasks.</a:t>
            </a:r>
          </a:p>
          <a:p>
            <a:pPr marL="0" indent="0">
              <a:buNone/>
            </a:pPr>
            <a:endParaRPr lang="en-GB" sz="2000" dirty="0">
              <a:solidFill>
                <a:schemeClr val="tx1">
                  <a:alpha val="80000"/>
                </a:schemeClr>
              </a:solidFill>
            </a:endParaRPr>
          </a:p>
          <a:p>
            <a:pPr marL="0" indent="0">
              <a:buNone/>
            </a:pPr>
            <a:r>
              <a:rPr lang="en-GB" sz="2000" b="1" dirty="0">
                <a:solidFill>
                  <a:schemeClr val="tx1">
                    <a:alpha val="80000"/>
                  </a:schemeClr>
                </a:solidFill>
                <a:latin typeface="Arial Nova" panose="020B0504020202020204" pitchFamily="34" charset="0"/>
              </a:rPr>
              <a:t>In a Hair &amp; Beauty Business:</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Supervise daily salon operations</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Motivate staff to provide excellent customer service</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Set performance standards</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Handle customer complaints</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Encourage teamwork</a:t>
            </a:r>
          </a:p>
          <a:p>
            <a:pPr marL="0" indent="0">
              <a:buNone/>
            </a:pPr>
            <a:r>
              <a:rPr lang="en-GB" sz="2000" b="1" dirty="0">
                <a:solidFill>
                  <a:schemeClr val="tx1">
                    <a:alpha val="80000"/>
                  </a:schemeClr>
                </a:solidFill>
                <a:latin typeface="Arial Nova" panose="020B0504020202020204" pitchFamily="34" charset="0"/>
              </a:rPr>
              <a:t>How Managers Can Be Effective:</a:t>
            </a:r>
            <a:r>
              <a:rPr lang="en-GB" sz="2000" dirty="0">
                <a:solidFill>
                  <a:schemeClr val="tx1">
                    <a:alpha val="80000"/>
                  </a:schemeClr>
                </a:solidFill>
                <a:latin typeface="Arial Nova" panose="020B0504020202020204" pitchFamily="34" charset="0"/>
              </a:rPr>
              <a:t> </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Communicate clearly </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Lead by example</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Provide training and support</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Reward good performance</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Maintain positive workplace culture</a:t>
            </a:r>
          </a:p>
          <a:p>
            <a:pPr>
              <a:buFont typeface="Wingdings" panose="05000000000000000000" pitchFamily="2" charset="2"/>
              <a:buChar char="Ø"/>
            </a:pPr>
            <a:endParaRPr lang="en-GB" sz="1700" dirty="0">
              <a:solidFill>
                <a:schemeClr val="tx1">
                  <a:alpha val="80000"/>
                </a:schemeClr>
              </a:solidFill>
              <a:latin typeface="Arial Nova" panose="020B0504020202020204" pitchFamily="34" charset="0"/>
            </a:endParaRPr>
          </a:p>
          <a:p>
            <a:pPr marL="0" indent="0">
              <a:buNone/>
            </a:pPr>
            <a:endParaRPr lang="en-GB" sz="1700" dirty="0">
              <a:solidFill>
                <a:schemeClr val="tx1">
                  <a:alpha val="80000"/>
                </a:schemeClr>
              </a:solidFill>
              <a:latin typeface="Arial Nova" panose="020B0504020202020204" pitchFamily="34" charset="0"/>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2052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EF55A6-8D0A-6036-AAB0-367641BAE3E5}"/>
              </a:ext>
            </a:extLst>
          </p:cNvPr>
          <p:cNvSpPr>
            <a:spLocks noGrp="1"/>
          </p:cNvSpPr>
          <p:nvPr>
            <p:ph type="title"/>
          </p:nvPr>
        </p:nvSpPr>
        <p:spPr>
          <a:xfrm>
            <a:off x="761803" y="350196"/>
            <a:ext cx="4646904" cy="1624520"/>
          </a:xfrm>
        </p:spPr>
        <p:txBody>
          <a:bodyPr anchor="ctr">
            <a:normAutofit/>
          </a:bodyPr>
          <a:lstStyle/>
          <a:p>
            <a:r>
              <a:rPr lang="en-GB" sz="4000" b="1">
                <a:latin typeface="Arial Nova" panose="020B0504020202020204" pitchFamily="34" charset="0"/>
              </a:rPr>
              <a:t>How It Helps Achieve Goals:</a:t>
            </a:r>
          </a:p>
        </p:txBody>
      </p:sp>
      <p:sp>
        <p:nvSpPr>
          <p:cNvPr id="3" name="Content Placeholder 2">
            <a:extLst>
              <a:ext uri="{FF2B5EF4-FFF2-40B4-BE49-F238E27FC236}">
                <a16:creationId xmlns:a16="http://schemas.microsoft.com/office/drawing/2014/main" id="{607647AD-6B3D-294D-0917-DCDBC8D0A7F6}"/>
              </a:ext>
            </a:extLst>
          </p:cNvPr>
          <p:cNvSpPr>
            <a:spLocks noGrp="1"/>
          </p:cNvSpPr>
          <p:nvPr>
            <p:ph idx="1"/>
          </p:nvPr>
        </p:nvSpPr>
        <p:spPr>
          <a:xfrm>
            <a:off x="395786" y="2286000"/>
            <a:ext cx="5012922" cy="4469642"/>
          </a:xfrm>
        </p:spPr>
        <p:txBody>
          <a:bodyPr anchor="ctr">
            <a:normAutofit/>
          </a:bodyPr>
          <a:lstStyle/>
          <a:p>
            <a:pPr marL="0" indent="0">
              <a:buNone/>
            </a:pPr>
            <a:r>
              <a:rPr lang="en-GB" sz="2000" dirty="0">
                <a:latin typeface="Arial Nova" panose="020B0504020202020204" pitchFamily="34" charset="0"/>
              </a:rPr>
              <a:t>Strong leadership increases staff motivation, improves services staff and enhance customer satisfaction.</a:t>
            </a:r>
          </a:p>
        </p:txBody>
      </p:sp>
      <p:pic>
        <p:nvPicPr>
          <p:cNvPr id="5" name="Picture 4" descr="One in a crowd">
            <a:extLst>
              <a:ext uri="{FF2B5EF4-FFF2-40B4-BE49-F238E27FC236}">
                <a16:creationId xmlns:a16="http://schemas.microsoft.com/office/drawing/2014/main" id="{30221DF4-BB3E-7193-A728-3F5BA152905D}"/>
              </a:ext>
            </a:extLst>
          </p:cNvPr>
          <p:cNvPicPr>
            <a:picLocks noChangeAspect="1"/>
          </p:cNvPicPr>
          <p:nvPr/>
        </p:nvPicPr>
        <p:blipFill>
          <a:blip r:embed="rId3"/>
          <a:srcRect l="20725" r="12534"/>
          <a:stretch>
            <a:fillRect/>
          </a:stretch>
        </p:blipFill>
        <p:spPr>
          <a:xfrm>
            <a:off x="6096000" y="1"/>
            <a:ext cx="6102825" cy="6858000"/>
          </a:xfrm>
          <a:prstGeom prst="rect">
            <a:avLst/>
          </a:prstGeom>
        </p:spPr>
      </p:pic>
    </p:spTree>
    <p:extLst>
      <p:ext uri="{BB962C8B-B14F-4D97-AF65-F5344CB8AC3E}">
        <p14:creationId xmlns:p14="http://schemas.microsoft.com/office/powerpoint/2010/main" val="35560992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5C43E8A-DD78-5BCB-B72E-B8463BA83711}"/>
              </a:ext>
            </a:extLst>
          </p:cNvPr>
          <p:cNvPicPr>
            <a:picLocks noChangeAspect="1"/>
          </p:cNvPicPr>
          <p:nvPr/>
        </p:nvPicPr>
        <p:blipFill>
          <a:blip r:embed="rId3">
            <a:alphaModFix amt="35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C065672-2494-D28C-DACA-7B3CEA85B862}"/>
              </a:ext>
            </a:extLst>
          </p:cNvPr>
          <p:cNvSpPr>
            <a:spLocks noGrp="1"/>
          </p:cNvSpPr>
          <p:nvPr>
            <p:ph type="title"/>
          </p:nvPr>
        </p:nvSpPr>
        <p:spPr>
          <a:xfrm>
            <a:off x="838200" y="365125"/>
            <a:ext cx="10515600" cy="1325563"/>
          </a:xfrm>
        </p:spPr>
        <p:txBody>
          <a:bodyPr>
            <a:normAutofit/>
          </a:bodyPr>
          <a:lstStyle/>
          <a:p>
            <a:r>
              <a:rPr lang="en-GB" b="1">
                <a:solidFill>
                  <a:srgbClr val="FFFFFF"/>
                </a:solidFill>
                <a:latin typeface="Arial Nova" panose="020B0504020202020204" pitchFamily="34" charset="0"/>
              </a:rPr>
              <a:t>4. Coordinating</a:t>
            </a:r>
          </a:p>
        </p:txBody>
      </p:sp>
      <p:sp>
        <p:nvSpPr>
          <p:cNvPr id="3" name="Content Placeholder 2">
            <a:extLst>
              <a:ext uri="{FF2B5EF4-FFF2-40B4-BE49-F238E27FC236}">
                <a16:creationId xmlns:a16="http://schemas.microsoft.com/office/drawing/2014/main" id="{506E59FC-25B8-1E5F-DA63-ABAA3499CB4A}"/>
              </a:ext>
            </a:extLst>
          </p:cNvPr>
          <p:cNvSpPr>
            <a:spLocks noGrp="1"/>
          </p:cNvSpPr>
          <p:nvPr>
            <p:ph idx="1"/>
          </p:nvPr>
        </p:nvSpPr>
        <p:spPr>
          <a:xfrm>
            <a:off x="838200" y="1473958"/>
            <a:ext cx="10515600" cy="5486399"/>
          </a:xfrm>
        </p:spPr>
        <p:txBody>
          <a:bodyPr>
            <a:normAutofit/>
          </a:bodyPr>
          <a:lstStyle/>
          <a:p>
            <a:pPr marL="0" indent="0">
              <a:buNone/>
            </a:pPr>
            <a:r>
              <a:rPr lang="en-GB" sz="2000" b="1" dirty="0">
                <a:solidFill>
                  <a:srgbClr val="FFFFFF"/>
                </a:solidFill>
              </a:rPr>
              <a:t>Role of Managers:</a:t>
            </a:r>
          </a:p>
          <a:p>
            <a:pPr marL="0" indent="0">
              <a:buNone/>
            </a:pPr>
            <a:r>
              <a:rPr lang="en-GB" sz="2000" dirty="0">
                <a:solidFill>
                  <a:srgbClr val="FFFFFF"/>
                </a:solidFill>
              </a:rPr>
              <a:t>Coordinating ensures all activities work together harmoniously.</a:t>
            </a:r>
          </a:p>
          <a:p>
            <a:pPr marL="0" indent="0">
              <a:buNone/>
            </a:pPr>
            <a:endParaRPr lang="en-GB" sz="2000" dirty="0">
              <a:solidFill>
                <a:srgbClr val="FFFFFF"/>
              </a:solidFill>
            </a:endParaRPr>
          </a:p>
          <a:p>
            <a:pPr marL="0" indent="0">
              <a:buNone/>
            </a:pPr>
            <a:r>
              <a:rPr lang="en-GB" sz="2000" b="1" dirty="0">
                <a:solidFill>
                  <a:srgbClr val="FFFFFF"/>
                </a:solidFill>
              </a:rPr>
              <a:t>In a Hair &amp; Beauty Business:</a:t>
            </a:r>
          </a:p>
          <a:p>
            <a:pPr>
              <a:buFont typeface="Wingdings" panose="05000000000000000000" pitchFamily="2" charset="2"/>
              <a:buChar char="ü"/>
            </a:pPr>
            <a:r>
              <a:rPr lang="en-GB" sz="2000" dirty="0">
                <a:solidFill>
                  <a:srgbClr val="FFFFFF"/>
                </a:solidFill>
              </a:rPr>
              <a:t> Coordinate appointment schedules</a:t>
            </a:r>
          </a:p>
          <a:p>
            <a:pPr>
              <a:buFont typeface="Wingdings" panose="05000000000000000000" pitchFamily="2" charset="2"/>
              <a:buChar char="ü"/>
            </a:pPr>
            <a:r>
              <a:rPr lang="en-GB" sz="2000" dirty="0">
                <a:solidFill>
                  <a:srgbClr val="FFFFFF"/>
                </a:solidFill>
              </a:rPr>
              <a:t> Align marketing promotion with service capacity</a:t>
            </a:r>
          </a:p>
          <a:p>
            <a:pPr>
              <a:buFont typeface="Wingdings" panose="05000000000000000000" pitchFamily="2" charset="2"/>
              <a:buChar char="ü"/>
            </a:pPr>
            <a:r>
              <a:rPr lang="en-GB" sz="2000" dirty="0">
                <a:solidFill>
                  <a:srgbClr val="FFFFFF"/>
                </a:solidFill>
              </a:rPr>
              <a:t> Ensure teamwork between stylists and receptionists</a:t>
            </a:r>
          </a:p>
          <a:p>
            <a:pPr>
              <a:buFont typeface="Wingdings" panose="05000000000000000000" pitchFamily="2" charset="2"/>
              <a:buChar char="ü"/>
            </a:pPr>
            <a:r>
              <a:rPr lang="en-GB" sz="2000" dirty="0">
                <a:solidFill>
                  <a:srgbClr val="FFFFFF"/>
                </a:solidFill>
              </a:rPr>
              <a:t> Manage busy periods effectively</a:t>
            </a:r>
          </a:p>
          <a:p>
            <a:pPr marL="0" indent="0">
              <a:buNone/>
            </a:pPr>
            <a:r>
              <a:rPr lang="en-GB" sz="2000" b="1" dirty="0">
                <a:solidFill>
                  <a:srgbClr val="FFFFFF"/>
                </a:solidFill>
                <a:latin typeface="Arial Nova" panose="020B0504020202020204" pitchFamily="34" charset="0"/>
              </a:rPr>
              <a:t>How Managers Can Be Effective:</a:t>
            </a:r>
          </a:p>
          <a:p>
            <a:pPr>
              <a:buFont typeface="Wingdings" panose="05000000000000000000" pitchFamily="2" charset="2"/>
              <a:buChar char="ü"/>
            </a:pPr>
            <a:r>
              <a:rPr lang="en-GB" sz="2000" b="1" dirty="0">
                <a:solidFill>
                  <a:srgbClr val="FFFFFF"/>
                </a:solidFill>
                <a:latin typeface="Arial Nova" panose="020B0504020202020204" pitchFamily="34" charset="0"/>
              </a:rPr>
              <a:t> </a:t>
            </a:r>
            <a:r>
              <a:rPr lang="en-GB" sz="2000" dirty="0">
                <a:solidFill>
                  <a:srgbClr val="FFFFFF"/>
                </a:solidFill>
                <a:latin typeface="Arial Nova" panose="020B0504020202020204" pitchFamily="34" charset="0"/>
              </a:rPr>
              <a:t>Hold regular staff meeting</a:t>
            </a:r>
          </a:p>
          <a:p>
            <a:pPr>
              <a:buFont typeface="Wingdings" panose="05000000000000000000" pitchFamily="2" charset="2"/>
              <a:buChar char="ü"/>
            </a:pPr>
            <a:r>
              <a:rPr lang="en-GB" sz="2000" dirty="0">
                <a:solidFill>
                  <a:srgbClr val="FFFFFF"/>
                </a:solidFill>
                <a:latin typeface="Arial Nova" panose="020B0504020202020204" pitchFamily="34" charset="0"/>
              </a:rPr>
              <a:t> Use digital booking systems </a:t>
            </a:r>
          </a:p>
          <a:p>
            <a:pPr>
              <a:buFont typeface="Wingdings" panose="05000000000000000000" pitchFamily="2" charset="2"/>
              <a:buChar char="ü"/>
            </a:pPr>
            <a:r>
              <a:rPr lang="en-GB" sz="2000" dirty="0">
                <a:solidFill>
                  <a:srgbClr val="FFFFFF"/>
                </a:solidFill>
                <a:latin typeface="Arial Nova" panose="020B0504020202020204" pitchFamily="34" charset="0"/>
              </a:rPr>
              <a:t> Encourage communication between department</a:t>
            </a:r>
          </a:p>
          <a:p>
            <a:pPr>
              <a:buFont typeface="Wingdings" panose="05000000000000000000" pitchFamily="2" charset="2"/>
              <a:buChar char="ü"/>
            </a:pPr>
            <a:r>
              <a:rPr lang="en-GB" sz="2000" dirty="0">
                <a:solidFill>
                  <a:srgbClr val="FFFFFF"/>
                </a:solidFill>
                <a:latin typeface="Arial Nova" panose="020B0504020202020204" pitchFamily="34" charset="0"/>
              </a:rPr>
              <a:t> Monitor workflow</a:t>
            </a:r>
          </a:p>
          <a:p>
            <a:pPr marL="0" indent="0">
              <a:buNone/>
            </a:pPr>
            <a:endParaRPr lang="en-GB" sz="1500" b="1" dirty="0">
              <a:solidFill>
                <a:srgbClr val="FFFFFF"/>
              </a:solidFill>
              <a:latin typeface="Arial Nova" panose="020B0504020202020204" pitchFamily="34" charset="0"/>
            </a:endParaRPr>
          </a:p>
          <a:p>
            <a:pPr marL="0" indent="0">
              <a:buNone/>
            </a:pPr>
            <a:endParaRPr lang="en-GB" sz="1500" dirty="0">
              <a:solidFill>
                <a:srgbClr val="FFFFFF"/>
              </a:solidFill>
            </a:endParaRPr>
          </a:p>
        </p:txBody>
      </p:sp>
    </p:spTree>
    <p:extLst>
      <p:ext uri="{BB962C8B-B14F-4D97-AF65-F5344CB8AC3E}">
        <p14:creationId xmlns:p14="http://schemas.microsoft.com/office/powerpoint/2010/main" val="116456944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0D1E8E2-C0E1-73DF-D6E4-08D31ECBA9C1}"/>
              </a:ext>
            </a:extLst>
          </p:cNvPr>
          <p:cNvSpPr>
            <a:spLocks noGrp="1"/>
          </p:cNvSpPr>
          <p:nvPr>
            <p:ph type="title"/>
          </p:nvPr>
        </p:nvSpPr>
        <p:spPr>
          <a:xfrm>
            <a:off x="838200" y="713312"/>
            <a:ext cx="4038600" cy="5431376"/>
          </a:xfrm>
        </p:spPr>
        <p:txBody>
          <a:bodyPr>
            <a:normAutofit/>
          </a:bodyPr>
          <a:lstStyle/>
          <a:p>
            <a:r>
              <a:rPr lang="en-GB" b="1">
                <a:latin typeface="Arial Nova" panose="020B0504020202020204" pitchFamily="34" charset="0"/>
              </a:rPr>
              <a:t>5. Controlling</a:t>
            </a:r>
          </a:p>
        </p:txBody>
      </p:sp>
      <p:sp>
        <p:nvSpPr>
          <p:cNvPr id="3" name="Content Placeholder 2">
            <a:extLst>
              <a:ext uri="{FF2B5EF4-FFF2-40B4-BE49-F238E27FC236}">
                <a16:creationId xmlns:a16="http://schemas.microsoft.com/office/drawing/2014/main" id="{1E433225-716E-07AD-8CCE-D0F6CE61EEDA}"/>
              </a:ext>
            </a:extLst>
          </p:cNvPr>
          <p:cNvSpPr>
            <a:spLocks noGrp="1"/>
          </p:cNvSpPr>
          <p:nvPr>
            <p:ph idx="1"/>
          </p:nvPr>
        </p:nvSpPr>
        <p:spPr>
          <a:xfrm>
            <a:off x="5714999" y="286603"/>
            <a:ext cx="5638801" cy="6858000"/>
          </a:xfrm>
        </p:spPr>
        <p:txBody>
          <a:bodyPr anchor="ctr">
            <a:normAutofit lnSpcReduction="10000"/>
          </a:bodyPr>
          <a:lstStyle/>
          <a:p>
            <a:pPr marL="0" indent="0">
              <a:buNone/>
            </a:pPr>
            <a:r>
              <a:rPr lang="en-GB" sz="2400" b="1" dirty="0">
                <a:latin typeface="Arial Nova" panose="020B0504020202020204" pitchFamily="34" charset="0"/>
              </a:rPr>
              <a:t>Role of Managers:</a:t>
            </a:r>
          </a:p>
          <a:p>
            <a:pPr marL="0" indent="0">
              <a:buNone/>
            </a:pPr>
            <a:r>
              <a:rPr lang="en-GB" sz="2400" dirty="0">
                <a:latin typeface="Arial Nova" panose="020B0504020202020204" pitchFamily="34" charset="0"/>
              </a:rPr>
              <a:t>Controlling involves monitoring performance and taking corrective action.</a:t>
            </a:r>
          </a:p>
          <a:p>
            <a:pPr marL="0" indent="0">
              <a:buNone/>
            </a:pPr>
            <a:endParaRPr lang="en-GB" sz="2400" dirty="0">
              <a:latin typeface="Arial Nova" panose="020B0504020202020204" pitchFamily="34" charset="0"/>
            </a:endParaRPr>
          </a:p>
          <a:p>
            <a:pPr marL="0" indent="0">
              <a:buNone/>
            </a:pPr>
            <a:r>
              <a:rPr lang="en-GB" sz="2400" b="1" dirty="0">
                <a:latin typeface="Arial Nova" panose="020B0504020202020204" pitchFamily="34" charset="0"/>
              </a:rPr>
              <a:t>In a Hair &amp; Beauty Business:</a:t>
            </a:r>
          </a:p>
          <a:p>
            <a:pPr>
              <a:buFont typeface="Wingdings" panose="05000000000000000000" pitchFamily="2" charset="2"/>
              <a:buChar char="v"/>
            </a:pPr>
            <a:r>
              <a:rPr lang="en-GB" sz="2400" b="1" dirty="0">
                <a:latin typeface="Arial Nova" panose="020B0504020202020204" pitchFamily="34" charset="0"/>
              </a:rPr>
              <a:t> </a:t>
            </a:r>
            <a:r>
              <a:rPr lang="en-GB" sz="2400" dirty="0">
                <a:latin typeface="Arial Nova" panose="020B0504020202020204" pitchFamily="34" charset="0"/>
              </a:rPr>
              <a:t>Track daily sales and expenses</a:t>
            </a:r>
          </a:p>
          <a:p>
            <a:pPr>
              <a:buFont typeface="Wingdings" panose="05000000000000000000" pitchFamily="2" charset="2"/>
              <a:buChar char="v"/>
            </a:pPr>
            <a:r>
              <a:rPr lang="en-GB" sz="2400" b="1" dirty="0">
                <a:latin typeface="Arial Nova" panose="020B0504020202020204" pitchFamily="34" charset="0"/>
              </a:rPr>
              <a:t> </a:t>
            </a:r>
            <a:r>
              <a:rPr lang="en-GB" sz="2400" dirty="0">
                <a:latin typeface="Arial Nova" panose="020B0504020202020204" pitchFamily="34" charset="0"/>
              </a:rPr>
              <a:t>Monitor customer satisfaction rating</a:t>
            </a:r>
          </a:p>
          <a:p>
            <a:pPr>
              <a:buFont typeface="Wingdings" panose="05000000000000000000" pitchFamily="2" charset="2"/>
              <a:buChar char="v"/>
            </a:pPr>
            <a:r>
              <a:rPr lang="en-GB" sz="2400" dirty="0">
                <a:latin typeface="Arial Nova" panose="020B0504020202020204" pitchFamily="34" charset="0"/>
              </a:rPr>
              <a:t> Evaluate employee performance</a:t>
            </a:r>
          </a:p>
          <a:p>
            <a:pPr>
              <a:buFont typeface="Wingdings" panose="05000000000000000000" pitchFamily="2" charset="2"/>
              <a:buChar char="v"/>
            </a:pPr>
            <a:r>
              <a:rPr lang="en-GB" sz="2400" dirty="0">
                <a:latin typeface="Arial Nova" panose="020B0504020202020204" pitchFamily="34" charset="0"/>
              </a:rPr>
              <a:t> Compare actual results with targets</a:t>
            </a:r>
          </a:p>
          <a:p>
            <a:pPr>
              <a:buFont typeface="Wingdings" panose="05000000000000000000" pitchFamily="2" charset="2"/>
              <a:buChar char="v"/>
            </a:pPr>
            <a:r>
              <a:rPr lang="en-GB" sz="2400" dirty="0">
                <a:latin typeface="Arial Nova" panose="020B0504020202020204" pitchFamily="34" charset="0"/>
              </a:rPr>
              <a:t> Address service quality issues</a:t>
            </a:r>
          </a:p>
          <a:p>
            <a:pPr marL="0" indent="0">
              <a:buNone/>
            </a:pPr>
            <a:r>
              <a:rPr lang="en-GB" sz="2400" b="1" dirty="0">
                <a:latin typeface="Arial Nova" panose="020B0504020202020204" pitchFamily="34" charset="0"/>
              </a:rPr>
              <a:t>How It Help Achieve Goals:</a:t>
            </a:r>
          </a:p>
          <a:p>
            <a:pPr>
              <a:buFont typeface="Wingdings" panose="05000000000000000000" pitchFamily="2" charset="2"/>
              <a:buChar char="v"/>
            </a:pPr>
            <a:r>
              <a:rPr lang="en-GB" sz="2400" dirty="0">
                <a:latin typeface="Arial Nova" panose="020B0504020202020204" pitchFamily="34" charset="0"/>
              </a:rPr>
              <a:t> Use performance report</a:t>
            </a:r>
          </a:p>
          <a:p>
            <a:pPr>
              <a:buFont typeface="Wingdings" panose="05000000000000000000" pitchFamily="2" charset="2"/>
              <a:buChar char="v"/>
            </a:pPr>
            <a:r>
              <a:rPr lang="en-GB" sz="2400" dirty="0">
                <a:latin typeface="Arial Nova" panose="020B0504020202020204" pitchFamily="34" charset="0"/>
              </a:rPr>
              <a:t> Conduct regular reviews</a:t>
            </a:r>
          </a:p>
          <a:p>
            <a:pPr>
              <a:buFont typeface="Wingdings" panose="05000000000000000000" pitchFamily="2" charset="2"/>
              <a:buChar char="v"/>
            </a:pPr>
            <a:r>
              <a:rPr lang="en-GB" sz="2400" dirty="0">
                <a:latin typeface="Arial Nova" panose="020B0504020202020204" pitchFamily="34" charset="0"/>
              </a:rPr>
              <a:t> Implement corrective actions ( training, process improvement)</a:t>
            </a:r>
          </a:p>
          <a:p>
            <a:pPr>
              <a:buFont typeface="Wingdings" panose="05000000000000000000" pitchFamily="2" charset="2"/>
              <a:buChar char="v"/>
            </a:pPr>
            <a:r>
              <a:rPr lang="en-GB" sz="2400" dirty="0">
                <a:latin typeface="Arial Nova" panose="020B0504020202020204" pitchFamily="34" charset="0"/>
              </a:rPr>
              <a:t>Maintain quality standards </a:t>
            </a:r>
          </a:p>
          <a:p>
            <a:pPr>
              <a:buFont typeface="Wingdings" panose="05000000000000000000" pitchFamily="2" charset="2"/>
              <a:buChar char="v"/>
            </a:pPr>
            <a:endParaRPr lang="en-GB" sz="1600" dirty="0">
              <a:latin typeface="Arial Nova" panose="020B0504020202020204" pitchFamily="34" charset="0"/>
            </a:endParaRPr>
          </a:p>
          <a:p>
            <a:pPr marL="0" indent="0">
              <a:buNone/>
            </a:pPr>
            <a:endParaRPr lang="en-GB" sz="1600" b="1" dirty="0">
              <a:latin typeface="Arial Nova" panose="020B0504020202020204" pitchFamily="34" charset="0"/>
            </a:endParaRPr>
          </a:p>
        </p:txBody>
      </p:sp>
    </p:spTree>
    <p:extLst>
      <p:ext uri="{BB962C8B-B14F-4D97-AF65-F5344CB8AC3E}">
        <p14:creationId xmlns:p14="http://schemas.microsoft.com/office/powerpoint/2010/main" val="2628756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BA5D6EBE-5CA6-65A4-44A1-77EC1386D0E2}"/>
              </a:ext>
            </a:extLst>
          </p:cNvPr>
          <p:cNvSpPr>
            <a:spLocks noGrp="1"/>
          </p:cNvSpPr>
          <p:nvPr>
            <p:ph type="title"/>
          </p:nvPr>
        </p:nvSpPr>
        <p:spPr>
          <a:xfrm>
            <a:off x="3397205" y="1085089"/>
            <a:ext cx="5186842" cy="1073907"/>
          </a:xfrm>
        </p:spPr>
        <p:txBody>
          <a:bodyPr vert="horz" lIns="91440" tIns="45720" rIns="91440" bIns="45720" rtlCol="0" anchor="b">
            <a:normAutofit/>
          </a:bodyPr>
          <a:lstStyle/>
          <a:p>
            <a:pPr algn="ctr"/>
            <a:r>
              <a:rPr lang="en-US" sz="3200" b="1" kern="1200" dirty="0">
                <a:solidFill>
                  <a:schemeClr val="tx2"/>
                </a:solidFill>
                <a:latin typeface="+mj-lt"/>
                <a:ea typeface="+mj-ea"/>
                <a:cs typeface="+mj-cs"/>
              </a:rPr>
              <a:t>How It Helps Achieve Goals:</a:t>
            </a:r>
          </a:p>
        </p:txBody>
      </p:sp>
      <p:sp>
        <p:nvSpPr>
          <p:cNvPr id="3" name="Content Placeholder 2">
            <a:extLst>
              <a:ext uri="{FF2B5EF4-FFF2-40B4-BE49-F238E27FC236}">
                <a16:creationId xmlns:a16="http://schemas.microsoft.com/office/drawing/2014/main" id="{901F35A9-5662-950E-933F-B4AF8B65E791}"/>
              </a:ext>
            </a:extLst>
          </p:cNvPr>
          <p:cNvSpPr>
            <a:spLocks noGrp="1"/>
          </p:cNvSpPr>
          <p:nvPr>
            <p:ph idx="1"/>
          </p:nvPr>
        </p:nvSpPr>
        <p:spPr>
          <a:xfrm>
            <a:off x="3502135" y="2715905"/>
            <a:ext cx="5188034" cy="1967762"/>
          </a:xfrm>
        </p:spPr>
        <p:txBody>
          <a:bodyPr vert="horz" lIns="91440" tIns="45720" rIns="91440" bIns="45720" rtlCol="0">
            <a:normAutofit/>
          </a:bodyPr>
          <a:lstStyle/>
          <a:p>
            <a:pPr marL="0" indent="0" algn="ctr">
              <a:buNone/>
            </a:pPr>
            <a:r>
              <a:rPr lang="en-US" sz="1900" kern="1200" dirty="0">
                <a:solidFill>
                  <a:schemeClr val="tx2"/>
                </a:solidFill>
                <a:latin typeface="+mn-lt"/>
                <a:ea typeface="+mn-ea"/>
                <a:cs typeface="+mn-cs"/>
              </a:rPr>
              <a:t>Controlling ensure the business stay on track financially and maintain high service standards.</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798357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5DD1542-F366-D325-1F66-C39906316318}"/>
              </a:ext>
            </a:extLst>
          </p:cNvPr>
          <p:cNvPicPr>
            <a:picLocks noChangeAspect="1"/>
          </p:cNvPicPr>
          <p:nvPr/>
        </p:nvPicPr>
        <p:blipFill>
          <a:blip r:embed="rId2">
            <a:alphaModFix amt="35000"/>
          </a:blip>
          <a:srcRect t="21919" b="1286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FBDB892-EC9A-DE2B-AB03-93F27FCE451F}"/>
              </a:ext>
            </a:extLst>
          </p:cNvPr>
          <p:cNvSpPr>
            <a:spLocks noGrp="1"/>
          </p:cNvSpPr>
          <p:nvPr>
            <p:ph type="title"/>
          </p:nvPr>
        </p:nvSpPr>
        <p:spPr>
          <a:xfrm>
            <a:off x="838200" y="365125"/>
            <a:ext cx="10515600" cy="1325563"/>
          </a:xfrm>
        </p:spPr>
        <p:txBody>
          <a:bodyPr>
            <a:normAutofit/>
          </a:bodyPr>
          <a:lstStyle/>
          <a:p>
            <a:r>
              <a:rPr lang="en-GB" b="1">
                <a:solidFill>
                  <a:srgbClr val="FFFFFF"/>
                </a:solidFill>
                <a:latin typeface="Arial Nova" panose="020B0504020202020204" pitchFamily="34" charset="0"/>
              </a:rPr>
              <a:t>conclusion</a:t>
            </a:r>
          </a:p>
        </p:txBody>
      </p:sp>
      <p:graphicFrame>
        <p:nvGraphicFramePr>
          <p:cNvPr id="5" name="Content Placeholder 2">
            <a:extLst>
              <a:ext uri="{FF2B5EF4-FFF2-40B4-BE49-F238E27FC236}">
                <a16:creationId xmlns:a16="http://schemas.microsoft.com/office/drawing/2014/main" id="{E7FB050A-2FCB-948F-217B-D23CDDBB68F3}"/>
              </a:ext>
            </a:extLst>
          </p:cNvPr>
          <p:cNvGraphicFramePr>
            <a:graphicFrameLocks noGrp="1"/>
          </p:cNvGraphicFramePr>
          <p:nvPr>
            <p:ph idx="1"/>
            <p:extLst>
              <p:ext uri="{D42A27DB-BD31-4B8C-83A1-F6EECF244321}">
                <p14:modId xmlns:p14="http://schemas.microsoft.com/office/powerpoint/2010/main" val="2240894437"/>
              </p:ext>
            </p:extLst>
          </p:nvPr>
        </p:nvGraphicFramePr>
        <p:xfrm>
          <a:off x="838200" y="1433015"/>
          <a:ext cx="10515600" cy="47439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210178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363</TotalTime>
  <Words>973</Words>
  <Application>Microsoft Office PowerPoint</Application>
  <PresentationFormat>Widescreen</PresentationFormat>
  <Paragraphs>152</Paragraphs>
  <Slides>16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Arial Nova</vt:lpstr>
      <vt:lpstr>Wingdings</vt:lpstr>
      <vt:lpstr>Office Theme</vt:lpstr>
      <vt:lpstr>PowerPoint Presentation</vt:lpstr>
      <vt:lpstr>Table of Contents</vt:lpstr>
      <vt:lpstr>INTRODUCTION</vt:lpstr>
      <vt:lpstr>Five Functions of Management in a hair &amp; Beauty Business</vt:lpstr>
      <vt:lpstr>Planning</vt:lpstr>
      <vt:lpstr>Most Important Managerial Skills for Hair &amp; Beauty :</vt:lpstr>
      <vt:lpstr>References</vt:lpstr>
      <vt:lpstr>How It Help Achieve Goal:</vt:lpstr>
      <vt:lpstr>2. Organising</vt:lpstr>
      <vt:lpstr>How It Helps A chieve Goals:</vt:lpstr>
      <vt:lpstr>3. Commanding</vt:lpstr>
      <vt:lpstr>How It Helps Achieve Goals:</vt:lpstr>
      <vt:lpstr>4. Coordinating</vt:lpstr>
      <vt:lpstr>5. Controlling</vt:lpstr>
      <vt:lpstr>How It Helps Achieve Goals: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Nasir Mehmood</dc:creator>
  <cp:lastModifiedBy>Nasir Mehmood</cp:lastModifiedBy>
  <cp:revision>2</cp:revision>
  <dcterms:created xsi:type="dcterms:W3CDTF">2026-02-22T12:48:55Z</dcterms:created>
  <dcterms:modified xsi:type="dcterms:W3CDTF">2026-02-23T22:59:28Z</dcterms:modified>
</cp:coreProperties>
</file>