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8.xml" ContentType="application/vnd.openxmlformats-officedocument.presentationml.slide+xml"/>
  <Override PartName="/ppt/slides/slide2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7.xml" ContentType="application/vnd.openxmlformats-officedocument.presentationml.slide+xml"/>
  <Override PartName="/ppt/slides/slide22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s/slide20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76" r:id="rId1"/>
  </p:sldMasterIdLst>
  <p:sldIdLst>
    <p:sldId id="256" r:id="rId2"/>
    <p:sldId id="259" r:id="rId3"/>
    <p:sldId id="258" r:id="rId4"/>
    <p:sldId id="260" r:id="rId5"/>
    <p:sldId id="261" r:id="rId6"/>
    <p:sldId id="278" r:id="rId7"/>
    <p:sldId id="262" r:id="rId8"/>
    <p:sldId id="263" r:id="rId9"/>
    <p:sldId id="264" r:id="rId10"/>
    <p:sldId id="265" r:id="rId11"/>
    <p:sldId id="266" r:id="rId12"/>
    <p:sldId id="267" r:id="rId13"/>
    <p:sldId id="279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-16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3221613-FC8C-C44B-BFBE-147BDD7921BC}" type="datetimeFigureOut">
              <a:rPr lang="en-GB" smtClean="0"/>
              <a:pPr/>
              <a:t>10/7/14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(</a:t>
            </a:r>
            <a:r>
              <a:rPr lang="en-GB" dirty="0" err="1" smtClean="0"/>
              <a:t>Trans)Nationalism</a:t>
            </a:r>
            <a:r>
              <a:rPr lang="en-GB" dirty="0" smtClean="0"/>
              <a:t> &amp; Regionalism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The Nation, the State and the Nation-State</a:t>
            </a:r>
            <a:endParaRPr lang="en-GB" sz="2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1401" y="3606800"/>
            <a:ext cx="5740400" cy="304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Topics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3391581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What is nationalism? </a:t>
            </a:r>
          </a:p>
          <a:p>
            <a:r>
              <a:rPr lang="en-GB" dirty="0" smtClean="0"/>
              <a:t>How are ideas of the nation – and the authority of the nation-state – reproduced?</a:t>
            </a:r>
          </a:p>
          <a:p>
            <a:pPr lvl="1"/>
            <a:r>
              <a:rPr lang="en-GB" dirty="0" smtClean="0"/>
              <a:t>By the state</a:t>
            </a:r>
          </a:p>
          <a:p>
            <a:pPr lvl="1"/>
            <a:r>
              <a:rPr lang="en-GB" dirty="0" smtClean="0"/>
              <a:t>By ‘popular’ culture and citizens</a:t>
            </a:r>
          </a:p>
          <a:p>
            <a:r>
              <a:rPr lang="en-GB" dirty="0" smtClean="0"/>
              <a:t>What is the relation between the local/regional, the national and the global? </a:t>
            </a:r>
          </a:p>
          <a:p>
            <a:r>
              <a:rPr lang="en-GB" dirty="0" smtClean="0"/>
              <a:t>How is ‘place’ still relevant </a:t>
            </a:r>
          </a:p>
          <a:p>
            <a:pPr lvl="1"/>
            <a:r>
              <a:rPr lang="en-GB" dirty="0" smtClean="0"/>
              <a:t>Both real and imagined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Globalization and Nations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40430"/>
            <a:ext cx="7610476" cy="39259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 smtClean="0"/>
              <a:t>‘Nation’ as a fixed territory is challenged by global processes and the flows of people, ideas, capital, objects; national boundaries are permeable.  </a:t>
            </a:r>
          </a:p>
          <a:p>
            <a:pPr lvl="0"/>
            <a:r>
              <a:rPr lang="en-GB" dirty="0" smtClean="0"/>
              <a:t>In some contexts – and at a particular scale – this appears to be leading to greater unification of economic systems and governance. </a:t>
            </a:r>
          </a:p>
          <a:p>
            <a:pPr lvl="1"/>
            <a:r>
              <a:rPr lang="en-GB" dirty="0" smtClean="0"/>
              <a:t>EU and the Euro</a:t>
            </a:r>
          </a:p>
          <a:p>
            <a:pPr lvl="1"/>
            <a:r>
              <a:rPr lang="en-GB" dirty="0" smtClean="0"/>
              <a:t>International Trading Agreements &amp; Commercial Zones </a:t>
            </a:r>
          </a:p>
          <a:p>
            <a:pPr lvl="1"/>
            <a:r>
              <a:rPr lang="en-GB" dirty="0" smtClean="0"/>
              <a:t>International Law, European Court of Human Rights, Universal Declaration etc </a:t>
            </a:r>
          </a:p>
          <a:p>
            <a:pPr lvl="0"/>
            <a:r>
              <a:rPr lang="en-GB" dirty="0" smtClean="0"/>
              <a:t>On the other hand, we see greater fragmentation and the break- up of previous nations</a:t>
            </a:r>
          </a:p>
          <a:p>
            <a:pPr lvl="1"/>
            <a:r>
              <a:rPr lang="en-GB" dirty="0" smtClean="0"/>
              <a:t>Former Yugoslavia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Gellner</a:t>
            </a:r>
            <a:r>
              <a:rPr lang="en-GB" dirty="0" smtClean="0"/>
              <a:t>, (1983) </a:t>
            </a:r>
            <a:r>
              <a:rPr lang="en-GB" i="1" dirty="0" smtClean="0"/>
              <a:t>Nations and Nationalism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23481" y="2358571"/>
            <a:ext cx="3960279" cy="391840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Strongly influenced by modernization theories and functionalism</a:t>
            </a:r>
          </a:p>
          <a:p>
            <a:r>
              <a:rPr lang="en-GB" dirty="0" smtClean="0"/>
              <a:t>Asks what does culture do?</a:t>
            </a:r>
          </a:p>
          <a:p>
            <a:r>
              <a:rPr lang="en-GB" dirty="0" smtClean="0"/>
              <a:t>Nationalism is a political principle</a:t>
            </a:r>
          </a:p>
          <a:p>
            <a:r>
              <a:rPr lang="en-GB" dirty="0" smtClean="0"/>
              <a:t>And a theory of political legitimacy</a:t>
            </a:r>
          </a:p>
          <a:p>
            <a:pPr lvl="1"/>
            <a:r>
              <a:rPr lang="en-GB" dirty="0" smtClean="0"/>
              <a:t> In which there is a correlation of ethnic and political boundaries. 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9119" y="2038256"/>
            <a:ext cx="2744694" cy="33064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4429" y="3410856"/>
            <a:ext cx="1940354" cy="321128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Gellner’s</a:t>
            </a:r>
            <a:r>
              <a:rPr lang="en-GB" dirty="0" smtClean="0"/>
              <a:t> Definitions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14424" y="2267857"/>
            <a:ext cx="7610476" cy="399847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</a:t>
            </a:r>
            <a:r>
              <a:rPr lang="en-GB" b="1" dirty="0" smtClean="0"/>
              <a:t> state</a:t>
            </a:r>
            <a:r>
              <a:rPr lang="en-GB" dirty="0" smtClean="0"/>
              <a:t> as an institution specifically concerned with (the enforcement of) order</a:t>
            </a:r>
          </a:p>
          <a:p>
            <a:r>
              <a:rPr lang="en-GB" dirty="0" smtClean="0"/>
              <a:t>The condition of nationalism is the existence of these politically centralized units, and a climate where they are seen as normative. </a:t>
            </a:r>
          </a:p>
          <a:p>
            <a:r>
              <a:rPr lang="en-GB" dirty="0" smtClean="0"/>
              <a:t>Sidesteps defining the nation in explicit terms</a:t>
            </a:r>
          </a:p>
          <a:p>
            <a:pPr lvl="1"/>
            <a:r>
              <a:rPr lang="en-GB" dirty="0" smtClean="0"/>
              <a:t>Shared culture</a:t>
            </a:r>
          </a:p>
          <a:p>
            <a:pPr lvl="1"/>
            <a:r>
              <a:rPr lang="en-GB" dirty="0" smtClean="0"/>
              <a:t>Individuals recognise each other as belonging to the same nation</a:t>
            </a:r>
          </a:p>
          <a:p>
            <a:pPr lvl="1"/>
            <a:r>
              <a:rPr lang="en-GB" dirty="0" smtClean="0"/>
              <a:t>Occupants of a territory / or a group of people aren’t a nation until they recognise each other as such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Mutual Recognition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635036" y="2595563"/>
            <a:ext cx="4048724" cy="3681412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2400" dirty="0" smtClean="0"/>
              <a:t>This is where the state comes in </a:t>
            </a:r>
          </a:p>
          <a:p>
            <a:pPr lvl="1"/>
            <a:r>
              <a:rPr lang="en-GB" sz="2400" dirty="0" smtClean="0"/>
              <a:t> it facilitates mutual recognition. </a:t>
            </a:r>
          </a:p>
          <a:p>
            <a:r>
              <a:rPr lang="en-GB" sz="2400" dirty="0" smtClean="0"/>
              <a:t>Nationalism is a product of industrial society, and is required to make industrial society function.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595563"/>
            <a:ext cx="3695700" cy="3378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Role of the State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125" y="2335510"/>
            <a:ext cx="4171635" cy="3941465"/>
          </a:xfrm>
        </p:spPr>
        <p:txBody>
          <a:bodyPr>
            <a:noAutofit/>
          </a:bodyPr>
          <a:lstStyle/>
          <a:p>
            <a:r>
              <a:rPr lang="en-GB" sz="2000" dirty="0" smtClean="0"/>
              <a:t>The centralised state creates a;</a:t>
            </a:r>
          </a:p>
          <a:p>
            <a:pPr lvl="1"/>
            <a:r>
              <a:rPr lang="en-GB" sz="2000" dirty="0" smtClean="0"/>
              <a:t>Common past </a:t>
            </a:r>
          </a:p>
          <a:p>
            <a:pPr lvl="1"/>
            <a:r>
              <a:rPr lang="en-GB" sz="2000" dirty="0" smtClean="0"/>
              <a:t>Common language</a:t>
            </a:r>
          </a:p>
          <a:p>
            <a:pPr lvl="1"/>
            <a:r>
              <a:rPr lang="en-GB" sz="2000" dirty="0" smtClean="0"/>
              <a:t>Common culture</a:t>
            </a:r>
          </a:p>
          <a:p>
            <a:pPr lvl="0"/>
            <a:r>
              <a:rPr lang="en-GB" sz="2000" dirty="0" smtClean="0"/>
              <a:t>It takes ‘low’ folk culture and establishes ‘high’ state culture</a:t>
            </a:r>
          </a:p>
          <a:p>
            <a:pPr lvl="0"/>
            <a:r>
              <a:rPr lang="en-GB" sz="2000" dirty="0" smtClean="0"/>
              <a:t>Education is a key mechanism</a:t>
            </a:r>
          </a:p>
          <a:p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9307" y="2040841"/>
            <a:ext cx="2543175" cy="2256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4556" y="4297650"/>
            <a:ext cx="3079843" cy="185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9597" y="2040841"/>
            <a:ext cx="1858962" cy="2256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One state, One culture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It is through shared culture and commonalities that individuals are encouraged to work for the greater good (note the influence of Durkheim).</a:t>
            </a:r>
          </a:p>
          <a:p>
            <a:r>
              <a:rPr lang="en-GB" dirty="0" smtClean="0"/>
              <a:t>Each state presides over, and is identified with, one culture. </a:t>
            </a:r>
          </a:p>
          <a:p>
            <a:r>
              <a:rPr lang="en-GB" dirty="0" smtClean="0"/>
              <a:t>The state monopolises legitimate culture as much as, if not more so, than legitimate violence. </a:t>
            </a:r>
          </a:p>
          <a:p>
            <a:r>
              <a:rPr lang="en-GB" dirty="0" smtClean="0"/>
              <a:t>Nationalism engenders nations; they’re not there by default, but are rather created by the demands of industrialization.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Anderson, </a:t>
            </a:r>
            <a:r>
              <a:rPr lang="en-GB" i="1" dirty="0" smtClean="0"/>
              <a:t>Imagined Communities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5562"/>
            <a:ext cx="6019800" cy="3264581"/>
          </a:xfrm>
        </p:spPr>
        <p:txBody>
          <a:bodyPr/>
          <a:lstStyle/>
          <a:p>
            <a:r>
              <a:rPr lang="en-GB" dirty="0" smtClean="0"/>
              <a:t>Nationalism is a cultural artefact.</a:t>
            </a:r>
          </a:p>
          <a:p>
            <a:r>
              <a:rPr lang="en-GB" dirty="0" smtClean="0"/>
              <a:t>How it came into being, how it spread across the globe and how it acquired its emotional legitimacy from the end of the eighteenth century.  </a:t>
            </a:r>
          </a:p>
          <a:p>
            <a:r>
              <a:rPr lang="en-GB" b="1" dirty="0" smtClean="0"/>
              <a:t>The nation is an imagined political community that is both limited and sovereign</a:t>
            </a:r>
            <a:r>
              <a:rPr lang="en-GB" dirty="0" smtClean="0"/>
              <a:t>. 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387599"/>
            <a:ext cx="2209800" cy="3472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707572"/>
            <a:ext cx="7610476" cy="5558758"/>
          </a:xfrm>
        </p:spPr>
        <p:txBody>
          <a:bodyPr>
            <a:normAutofit/>
          </a:bodyPr>
          <a:lstStyle/>
          <a:p>
            <a:pPr lvl="0"/>
            <a:r>
              <a:rPr lang="en-GB" b="1" dirty="0" smtClean="0"/>
              <a:t>Imagined</a:t>
            </a:r>
            <a:r>
              <a:rPr lang="en-GB" dirty="0" smtClean="0"/>
              <a:t>: Members don’t know their fellow-members, but still have a sense of mutual solidarity. </a:t>
            </a:r>
          </a:p>
          <a:p>
            <a:pPr lvl="1"/>
            <a:r>
              <a:rPr lang="en-GB" dirty="0" smtClean="0"/>
              <a:t>imagined commonalities and culture are recreated, whereas </a:t>
            </a:r>
            <a:r>
              <a:rPr lang="en-GB" dirty="0" err="1" smtClean="0"/>
              <a:t>Gellner</a:t>
            </a:r>
            <a:r>
              <a:rPr lang="en-GB" dirty="0" smtClean="0"/>
              <a:t> implies ‘national’ cultures are falsities and inventions. </a:t>
            </a:r>
          </a:p>
          <a:p>
            <a:pPr lvl="0"/>
            <a:r>
              <a:rPr lang="en-GB" b="1" dirty="0" smtClean="0"/>
              <a:t>Limited</a:t>
            </a:r>
            <a:r>
              <a:rPr lang="en-GB" dirty="0" smtClean="0"/>
              <a:t>: Each nation has finite (elastic) boundaries, beyond which lie other nations.</a:t>
            </a:r>
          </a:p>
          <a:p>
            <a:pPr lvl="0"/>
            <a:r>
              <a:rPr lang="en-GB" b="1" dirty="0" smtClean="0"/>
              <a:t>Sovereign</a:t>
            </a:r>
            <a:r>
              <a:rPr lang="en-GB" dirty="0" smtClean="0"/>
              <a:t>: Post Enlightenment and French Revolution destroyed the age of the dynastic realm and divine rule, and the sovereign state became the emblem of freedom. </a:t>
            </a:r>
          </a:p>
          <a:p>
            <a:pPr lvl="0"/>
            <a:r>
              <a:rPr lang="en-GB" b="1" dirty="0" smtClean="0"/>
              <a:t>Community</a:t>
            </a:r>
            <a:r>
              <a:rPr lang="en-GB" dirty="0" smtClean="0"/>
              <a:t>: Nation is conceived as a “deep, horizontal comradeship” (1991: 7)</a:t>
            </a:r>
          </a:p>
          <a:p>
            <a:pPr lvl="1"/>
            <a:r>
              <a:rPr lang="en-GB" dirty="0" smtClean="0"/>
              <a:t>Affective bonds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Print Capitalism &amp; Colonial Expansion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006" y="2595563"/>
            <a:ext cx="4007754" cy="3681412"/>
          </a:xfrm>
        </p:spPr>
        <p:txBody>
          <a:bodyPr/>
          <a:lstStyle/>
          <a:p>
            <a:r>
              <a:rPr lang="en-GB" sz="2000" dirty="0" smtClean="0"/>
              <a:t>Drew a wider variety of people into civil and military bureaucracies than previously</a:t>
            </a:r>
          </a:p>
          <a:p>
            <a:r>
              <a:rPr lang="en-GB" sz="2000" dirty="0" smtClean="0"/>
              <a:t>Created and established systems through which individuals would be drawn into the nation, while also being subject to discrimination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7534" y="2595563"/>
            <a:ext cx="3566159" cy="368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French Revolution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249610"/>
          </a:xfrm>
        </p:spPr>
        <p:txBody>
          <a:bodyPr>
            <a:normAutofit/>
          </a:bodyPr>
          <a:lstStyle/>
          <a:p>
            <a:r>
              <a:rPr lang="en-GB" dirty="0" smtClean="0"/>
              <a:t>Became a key symbol, and the model of modern republican society was diffused across national boundaries,</a:t>
            </a:r>
          </a:p>
          <a:p>
            <a:r>
              <a:rPr lang="en-GB" dirty="0" smtClean="0"/>
              <a:t>Although it was interpreted differently in different political contexts.  (And not just in the colonies, e.g. </a:t>
            </a:r>
            <a:r>
              <a:rPr lang="en-GB" dirty="0" smtClean="0"/>
              <a:t>Japan)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3409" y="2595563"/>
            <a:ext cx="3620403" cy="368141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Nations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2000" dirty="0" smtClean="0"/>
              <a:t>European colonialism provided the cultural roots and the mechanisms for the forging of nationalisms within and outside Europe</a:t>
            </a:r>
          </a:p>
          <a:p>
            <a:r>
              <a:rPr lang="en-GB" sz="2000" dirty="0" smtClean="0"/>
              <a:t> Even if they had their own distinct political ideologies. </a:t>
            </a:r>
          </a:p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289" y="2322512"/>
            <a:ext cx="2156143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0601" y="3403600"/>
            <a:ext cx="2649538" cy="284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43857"/>
            <a:ext cx="8913813" cy="1294399"/>
          </a:xfrm>
        </p:spPr>
        <p:txBody>
          <a:bodyPr>
            <a:normAutofit/>
          </a:bodyPr>
          <a:lstStyle/>
          <a:p>
            <a:r>
              <a:rPr lang="en-GB" dirty="0" smtClean="0"/>
              <a:t>Radcliffe &amp; Westwood (1996) </a:t>
            </a:r>
            <a:r>
              <a:rPr lang="en-GB" i="1" dirty="0" smtClean="0"/>
              <a:t>Remaking the Nation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2974295"/>
          </a:xfrm>
        </p:spPr>
        <p:txBody>
          <a:bodyPr/>
          <a:lstStyle/>
          <a:p>
            <a:r>
              <a:rPr lang="en-GB" dirty="0" smtClean="0"/>
              <a:t>They explore ‘geographies of nationalism’</a:t>
            </a:r>
          </a:p>
          <a:p>
            <a:r>
              <a:rPr lang="en-GB" dirty="0" smtClean="0"/>
              <a:t>How the nation is produced, both by the state and by popular culture, in Latin America.</a:t>
            </a:r>
          </a:p>
          <a:p>
            <a:pPr lvl="1"/>
            <a:r>
              <a:rPr lang="en-GB" dirty="0" smtClean="0"/>
              <a:t>Challenge </a:t>
            </a:r>
            <a:r>
              <a:rPr lang="en-GB" dirty="0" err="1" smtClean="0"/>
              <a:t>Gellner</a:t>
            </a:r>
            <a:endParaRPr lang="en-GB" dirty="0" smtClean="0"/>
          </a:p>
          <a:p>
            <a:r>
              <a:rPr lang="en-GB" dirty="0" smtClean="0"/>
              <a:t> They also examine the relation between the local/regional and the national.	</a:t>
            </a:r>
          </a:p>
          <a:p>
            <a:pPr lvl="1"/>
            <a:r>
              <a:rPr lang="en-GB" dirty="0" smtClean="0"/>
              <a:t>The local/regional mediates the national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Ecuador: Education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16976" y="2340429"/>
            <a:ext cx="3966784" cy="3664857"/>
          </a:xfrm>
        </p:spPr>
        <p:txBody>
          <a:bodyPr/>
          <a:lstStyle/>
          <a:p>
            <a:pPr lvl="0"/>
            <a:r>
              <a:rPr lang="en-GB" sz="2000" dirty="0" smtClean="0"/>
              <a:t>A partisan nationalist – and often mythic - history is taught across all schools</a:t>
            </a:r>
          </a:p>
          <a:p>
            <a:pPr lvl="0"/>
            <a:r>
              <a:rPr lang="en-GB" sz="2000" dirty="0" smtClean="0"/>
              <a:t>Create distance from the Inca past as too close to ‘Peru’</a:t>
            </a:r>
          </a:p>
          <a:p>
            <a:pPr lvl="0"/>
            <a:r>
              <a:rPr lang="en-GB" sz="2000" dirty="0" smtClean="0"/>
              <a:t>Civic moments  - raising of the flag and sing national anthem</a:t>
            </a:r>
          </a:p>
          <a:p>
            <a:endParaRPr lang="en-GB" dirty="0"/>
          </a:p>
        </p:txBody>
      </p:sp>
      <p:pic>
        <p:nvPicPr>
          <p:cNvPr id="6" name="Content Placeholder 5"/>
          <p:cNvPicPr>
            <a:picLocks noGrp="1"/>
          </p:cNvPicPr>
          <p:nvPr>
            <p:ph sz="half" idx="2"/>
          </p:nvPr>
        </p:nvPicPr>
        <p:blipFill>
          <a:blip r:embed="rId2"/>
          <a:srcRect t="-25641" b="-25641"/>
          <a:stretch>
            <a:fillRect/>
          </a:stretch>
        </p:blipFill>
        <p:spPr bwMode="auto">
          <a:xfrm rot="5400000">
            <a:off x="5257800" y="1824015"/>
            <a:ext cx="3566160" cy="4714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Ecuador: Geography &amp; Cartography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676006" y="2595563"/>
            <a:ext cx="4007754" cy="3681412"/>
          </a:xfrm>
        </p:spPr>
        <p:txBody>
          <a:bodyPr>
            <a:normAutofit/>
          </a:bodyPr>
          <a:lstStyle/>
          <a:p>
            <a:pPr lvl="0"/>
            <a:r>
              <a:rPr lang="en-GB" sz="2000" dirty="0" smtClean="0"/>
              <a:t>Used as a nationalist tool by the state </a:t>
            </a:r>
          </a:p>
          <a:p>
            <a:pPr lvl="0"/>
            <a:r>
              <a:rPr lang="en-GB" sz="2000" dirty="0" smtClean="0"/>
              <a:t>A particular ‘geographic imagination’ is created by the state</a:t>
            </a:r>
          </a:p>
          <a:p>
            <a:pPr lvl="0"/>
            <a:r>
              <a:rPr lang="en-GB" sz="2000" dirty="0" smtClean="0"/>
              <a:t>The issue of lost territory</a:t>
            </a:r>
          </a:p>
          <a:p>
            <a:endParaRPr lang="en-GB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7534" y="2595563"/>
            <a:ext cx="3209065" cy="344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Power of the Popular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147534" y="2340429"/>
            <a:ext cx="3566160" cy="393654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Official nationalism interplays with the popular – and this contributes to its efficacy and power. </a:t>
            </a:r>
          </a:p>
          <a:p>
            <a:pPr lvl="0"/>
            <a:r>
              <a:rPr lang="en-GB" dirty="0" smtClean="0"/>
              <a:t>E.g. football and soap operas play on regional and national rivalries</a:t>
            </a:r>
          </a:p>
          <a:p>
            <a:pPr lvl="0"/>
            <a:r>
              <a:rPr lang="en-GB" dirty="0" smtClean="0"/>
              <a:t>They also produce deep emotional bonds and sentiments</a:t>
            </a:r>
          </a:p>
          <a:p>
            <a:pPr lvl="0"/>
            <a:r>
              <a:rPr lang="en-GB" dirty="0" smtClean="0"/>
              <a:t>They create a narrative of space and place that individuals can connect to.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921" y="2305957"/>
            <a:ext cx="3289300" cy="2463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064" y="4138386"/>
            <a:ext cx="3289300" cy="24638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Regional Affiliations: Mediating the National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14424" y="2358572"/>
            <a:ext cx="7610476" cy="3907758"/>
          </a:xfrm>
        </p:spPr>
        <p:txBody>
          <a:bodyPr>
            <a:normAutofit/>
          </a:bodyPr>
          <a:lstStyle/>
          <a:p>
            <a:r>
              <a:rPr lang="en-GB" dirty="0" smtClean="0"/>
              <a:t>Affiliations are not fixed – as people become more mobile they have multiple affiliations, at different scales (these also, at times, transcend national boundaries)</a:t>
            </a:r>
          </a:p>
          <a:p>
            <a:pPr lvl="1"/>
            <a:r>
              <a:rPr lang="en-GB" i="1" dirty="0" smtClean="0"/>
              <a:t>Patria </a:t>
            </a:r>
            <a:r>
              <a:rPr lang="en-GB" i="1" dirty="0" err="1" smtClean="0"/>
              <a:t>chica</a:t>
            </a:r>
            <a:r>
              <a:rPr lang="en-GB" i="1" dirty="0" smtClean="0"/>
              <a:t> </a:t>
            </a:r>
            <a:r>
              <a:rPr lang="en-GB" dirty="0" smtClean="0"/>
              <a:t>(hometown)</a:t>
            </a:r>
          </a:p>
          <a:p>
            <a:pPr lvl="1"/>
            <a:r>
              <a:rPr lang="en-GB" dirty="0" smtClean="0"/>
              <a:t>Regional</a:t>
            </a:r>
          </a:p>
          <a:p>
            <a:pPr lvl="1"/>
            <a:r>
              <a:rPr lang="en-GB" dirty="0" smtClean="0"/>
              <a:t>National</a:t>
            </a:r>
          </a:p>
          <a:p>
            <a:pPr lvl="1"/>
            <a:r>
              <a:rPr lang="en-GB" dirty="0" smtClean="0"/>
              <a:t>Pan Andean / pan-Amazonian</a:t>
            </a:r>
          </a:p>
          <a:p>
            <a:pPr lvl="1"/>
            <a:r>
              <a:rPr lang="en-GB" dirty="0" smtClean="0"/>
              <a:t>Latin America</a:t>
            </a:r>
          </a:p>
          <a:p>
            <a:pPr lvl="0"/>
            <a:r>
              <a:rPr lang="en-GB" dirty="0" smtClean="0"/>
              <a:t>These multiple geographies of identities shapes individuals’ views of the nation</a:t>
            </a:r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2684009"/>
          </a:xfrm>
        </p:spPr>
        <p:txBody>
          <a:bodyPr/>
          <a:lstStyle/>
          <a:p>
            <a:r>
              <a:rPr lang="en-GB" dirty="0" smtClean="0"/>
              <a:t>“local senses of belonging fundamentally condition or qualify the national identities that are created and reproduced” (1996: 132) </a:t>
            </a:r>
          </a:p>
          <a:p>
            <a:r>
              <a:rPr lang="en-GB" dirty="0" smtClean="0"/>
              <a:t>National affiliations are expressed through local/regional aesthetics, practice and materials.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Van </a:t>
            </a:r>
            <a:r>
              <a:rPr lang="en-GB" dirty="0" err="1" smtClean="0"/>
              <a:t>Beek</a:t>
            </a:r>
            <a:r>
              <a:rPr lang="en-GB" dirty="0" smtClean="0"/>
              <a:t> (2001) in </a:t>
            </a:r>
            <a:r>
              <a:rPr lang="en-GB" i="1" dirty="0" smtClean="0"/>
              <a:t>States of Imagination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Focuses on the political process of obtaining autonomy from Kashmir in </a:t>
            </a:r>
            <a:r>
              <a:rPr lang="en-GB" dirty="0" err="1" smtClean="0"/>
              <a:t>Ladakh</a:t>
            </a:r>
            <a:r>
              <a:rPr lang="en-GB" dirty="0" smtClean="0"/>
              <a:t> (India), and the reification of ‘imaginations of community’.</a:t>
            </a:r>
          </a:p>
          <a:p>
            <a:r>
              <a:rPr lang="en-GB" dirty="0" smtClean="0"/>
              <a:t>The tensions between the purity of legal forms and messiness of lived experience. </a:t>
            </a:r>
          </a:p>
          <a:p>
            <a:r>
              <a:rPr lang="en-GB" dirty="0" smtClean="0"/>
              <a:t>The quest for autonomy was based on a fuzzy, ambiguous, publically-recognised, unique cultural identity. </a:t>
            </a:r>
          </a:p>
          <a:p>
            <a:r>
              <a:rPr lang="en-GB" dirty="0" smtClean="0"/>
              <a:t>Ambiguity was not easily reconciled with; </a:t>
            </a:r>
          </a:p>
          <a:p>
            <a:pPr lvl="1"/>
            <a:r>
              <a:rPr lang="en-GB" dirty="0" smtClean="0"/>
              <a:t>the identification of scheduled tribes</a:t>
            </a:r>
          </a:p>
          <a:p>
            <a:pPr lvl="1"/>
            <a:r>
              <a:rPr lang="en-GB" dirty="0" smtClean="0"/>
              <a:t>Buddhist communalism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Scheduled Tribes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286000"/>
            <a:ext cx="7610476" cy="3980329"/>
          </a:xfrm>
        </p:spPr>
        <p:txBody>
          <a:bodyPr>
            <a:normAutofit/>
          </a:bodyPr>
          <a:lstStyle/>
          <a:p>
            <a:pPr lvl="0"/>
            <a:r>
              <a:rPr lang="en-GB" dirty="0" smtClean="0"/>
              <a:t>The identification of scheduled tribes, and the people within them, was a creative and bureaucratic act</a:t>
            </a:r>
          </a:p>
          <a:p>
            <a:pPr lvl="0"/>
            <a:r>
              <a:rPr lang="en-GB" dirty="0" smtClean="0"/>
              <a:t>‘</a:t>
            </a:r>
            <a:r>
              <a:rPr lang="en-GB" dirty="0" err="1" smtClean="0"/>
              <a:t>Ladakhi</a:t>
            </a:r>
            <a:r>
              <a:rPr lang="en-GB" dirty="0" smtClean="0"/>
              <a:t>’ was not regarded by the Indian state as an authentic tribe </a:t>
            </a:r>
          </a:p>
          <a:p>
            <a:pPr lvl="0"/>
            <a:r>
              <a:rPr lang="en-GB" dirty="0" smtClean="0"/>
              <a:t>Certifying individuals as tribe members was a creative and arbitrary practice that involved;</a:t>
            </a:r>
          </a:p>
          <a:p>
            <a:pPr lvl="1"/>
            <a:r>
              <a:rPr lang="en-GB" dirty="0" smtClean="0"/>
              <a:t>Significant bending of the rules</a:t>
            </a:r>
          </a:p>
          <a:p>
            <a:r>
              <a:rPr lang="en-GB" dirty="0" smtClean="0"/>
              <a:t>The ambiguous is formally made unambiguous and reified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Buddhist Communalism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40430"/>
            <a:ext cx="7610476" cy="39259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dirty="0" smtClean="0"/>
              <a:t>Strategies for autonomy were based on Buddhist homogeneity, and the argument that, as a group, they were consistently subject to discrimination. </a:t>
            </a:r>
          </a:p>
          <a:p>
            <a:pPr lvl="0"/>
            <a:r>
              <a:rPr lang="en-GB" dirty="0" smtClean="0"/>
              <a:t>This required further creativity, blurring and demarcation</a:t>
            </a:r>
          </a:p>
          <a:p>
            <a:pPr lvl="0"/>
            <a:r>
              <a:rPr lang="en-GB" dirty="0" smtClean="0"/>
              <a:t>Multiple rivalries and hierarchies among the Buddhist population</a:t>
            </a:r>
          </a:p>
          <a:p>
            <a:pPr lvl="0"/>
            <a:r>
              <a:rPr lang="en-GB" dirty="0" smtClean="0"/>
              <a:t>Intermarriage with Sunni Muslims and kinship relations</a:t>
            </a:r>
          </a:p>
          <a:p>
            <a:pPr lvl="0"/>
            <a:r>
              <a:rPr lang="en-GB" dirty="0" smtClean="0"/>
              <a:t>Butchers and bakers were all Muslims</a:t>
            </a:r>
          </a:p>
          <a:p>
            <a:pPr lvl="0"/>
            <a:r>
              <a:rPr lang="en-GB" dirty="0" smtClean="0"/>
              <a:t>Segregation on religious grounds was therefore difficult due to established socio-economic relations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Ironies of Autonomy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58572"/>
            <a:ext cx="7610476" cy="3907758"/>
          </a:xfrm>
        </p:spPr>
        <p:txBody>
          <a:bodyPr>
            <a:normAutofit/>
          </a:bodyPr>
          <a:lstStyle/>
          <a:p>
            <a:r>
              <a:rPr lang="en-GB" dirty="0" smtClean="0"/>
              <a:t>It resulted in the dissolution of a </a:t>
            </a:r>
            <a:r>
              <a:rPr lang="en-GB" dirty="0" err="1" smtClean="0"/>
              <a:t>Ladakhi</a:t>
            </a:r>
            <a:r>
              <a:rPr lang="en-GB" dirty="0" smtClean="0"/>
              <a:t> ‘imagined community’ </a:t>
            </a:r>
          </a:p>
          <a:p>
            <a:pPr lvl="0"/>
            <a:r>
              <a:rPr lang="en-GB" dirty="0" smtClean="0"/>
              <a:t>ST meant that no-one could be formally recognised as </a:t>
            </a:r>
            <a:r>
              <a:rPr lang="en-GB" dirty="0" err="1" smtClean="0"/>
              <a:t>Ladakhi</a:t>
            </a:r>
            <a:endParaRPr lang="en-GB" dirty="0" smtClean="0"/>
          </a:p>
          <a:p>
            <a:pPr lvl="0"/>
            <a:r>
              <a:rPr lang="en-GB" dirty="0" smtClean="0"/>
              <a:t>Created divisions and increased tensions between Muslim and Buddhist populations</a:t>
            </a:r>
          </a:p>
          <a:p>
            <a:r>
              <a:rPr lang="en-GB" dirty="0" smtClean="0"/>
              <a:t>However, this doesn’t mean that a sense of  ‘being </a:t>
            </a:r>
            <a:r>
              <a:rPr lang="en-GB" dirty="0" err="1" smtClean="0"/>
              <a:t>Ladakhi</a:t>
            </a:r>
            <a:r>
              <a:rPr lang="en-GB" dirty="0" smtClean="0"/>
              <a:t>’ does not exist, just that the process of formalising this identity is problematic, and often contradictory to the political purpose. </a:t>
            </a:r>
          </a:p>
          <a:p>
            <a:pPr>
              <a:buNone/>
            </a:pP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152</TotalTime>
  <Words>1287</Words>
  <Application>Microsoft Macintosh PowerPoint</Application>
  <PresentationFormat>On-screen Show (4:3)</PresentationFormat>
  <Paragraphs>121</Paragraphs>
  <Slides>23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Perspective</vt:lpstr>
      <vt:lpstr>(Trans)Nationalism &amp; Regionalism</vt:lpstr>
      <vt:lpstr>Key Topics</vt:lpstr>
      <vt:lpstr>Globalization and Nations</vt:lpstr>
      <vt:lpstr>Gellner, (1983) Nations and Nationalism </vt:lpstr>
      <vt:lpstr>Gellner’s Definitions</vt:lpstr>
      <vt:lpstr>Mutual Recognition</vt:lpstr>
      <vt:lpstr>The Role of the State</vt:lpstr>
      <vt:lpstr>One state, One culture</vt:lpstr>
      <vt:lpstr>Anderson, Imagined Communities</vt:lpstr>
      <vt:lpstr>Slide 10</vt:lpstr>
      <vt:lpstr>Print Capitalism &amp; Colonial Expansion</vt:lpstr>
      <vt:lpstr>The French Revolution</vt:lpstr>
      <vt:lpstr>New Nations</vt:lpstr>
      <vt:lpstr>Radcliffe &amp; Westwood (1996) Remaking the Nation</vt:lpstr>
      <vt:lpstr>Ecuador: Education</vt:lpstr>
      <vt:lpstr>Ecuador: Geography &amp; Cartography</vt:lpstr>
      <vt:lpstr>The Power of the Popular</vt:lpstr>
      <vt:lpstr>Regional Affiliations: Mediating the National</vt:lpstr>
      <vt:lpstr>Conclusions</vt:lpstr>
      <vt:lpstr>Van Beek (2001) in States of Imagination</vt:lpstr>
      <vt:lpstr>Scheduled Tribes </vt:lpstr>
      <vt:lpstr>Buddhist Communalism</vt:lpstr>
      <vt:lpstr>The Ironies of Autonomy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(Trans)Nationalism &amp; Regionalism</dc:title>
  <dc:creator>Emma-Jayne Abbots</dc:creator>
  <cp:lastModifiedBy>Emma-Jayne Abbots</cp:lastModifiedBy>
  <cp:revision>15</cp:revision>
  <dcterms:created xsi:type="dcterms:W3CDTF">2014-10-07T12:29:06Z</dcterms:created>
  <dcterms:modified xsi:type="dcterms:W3CDTF">2014-10-07T12:39:45Z</dcterms:modified>
</cp:coreProperties>
</file>