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308" r:id="rId3"/>
    <p:sldId id="309" r:id="rId4"/>
    <p:sldId id="310" r:id="rId5"/>
    <p:sldId id="311" r:id="rId6"/>
    <p:sldId id="312" r:id="rId7"/>
    <p:sldId id="313" r:id="rId8"/>
    <p:sldId id="314" r:id="rId9"/>
    <p:sldId id="315" r:id="rId10"/>
    <p:sldId id="389" r:id="rId11"/>
    <p:sldId id="316" r:id="rId12"/>
    <p:sldId id="317" r:id="rId13"/>
    <p:sldId id="318" r:id="rId14"/>
    <p:sldId id="319" r:id="rId15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67" autoAdjust="0"/>
    <p:restoredTop sz="94660"/>
  </p:normalViewPr>
  <p:slideViewPr>
    <p:cSldViewPr>
      <p:cViewPr varScale="1">
        <p:scale>
          <a:sx n="83" d="100"/>
          <a:sy n="83" d="100"/>
        </p:scale>
        <p:origin x="-4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BAB573-4824-4557-AAD0-219B113512C9}" type="datetimeFigureOut">
              <a:rPr lang="en-US" smtClean="0"/>
              <a:pPr/>
              <a:t>10/22/2010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63FED-3AB0-4552-A0CA-261F3D4758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5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6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7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8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9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10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11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12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13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DDCFBC6-5606-4E61-8CEE-67AD6C382090}" type="slidenum">
              <a:rPr lang="en-GB"/>
              <a:pPr/>
              <a:t>14</a:t>
            </a:fld>
            <a:endParaRPr lang="en-GB"/>
          </a:p>
        </p:txBody>
      </p:sp>
      <p:sp>
        <p:nvSpPr>
          <p:cNvPr id="1331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512" y="4343230"/>
            <a:ext cx="5486976" cy="4115139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3082" name="Picture 10" descr="SMU-Logo-colour-Longlin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260350"/>
            <a:ext cx="7958137" cy="881063"/>
          </a:xfrm>
          <a:prstGeom prst="rect">
            <a:avLst/>
          </a:prstGeom>
          <a:noFill/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1.bin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6.bin"/><Relationship Id="rId5" Type="http://schemas.openxmlformats.org/officeDocument/2006/relationships/image" Target="../media/image11.png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0.bin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1.bin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hermes.eee.nott.ac.uk/teaching/cal/h51eec/eec0006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1"/>
          <p:cNvSpPr>
            <a:spLocks noChangeArrowheads="1"/>
          </p:cNvSpPr>
          <p:nvPr/>
        </p:nvSpPr>
        <p:spPr bwMode="auto">
          <a:xfrm>
            <a:off x="1928813" y="4929188"/>
            <a:ext cx="5168900" cy="1327150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0876" rIns="90000" bIns="45000"/>
          <a:lstStyle/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Level : </a:t>
            </a:r>
            <a:r>
              <a:rPr lang="en-GB" dirty="0" smtClean="0">
                <a:solidFill>
                  <a:srgbClr val="408000"/>
                </a:solidFill>
                <a:cs typeface="Lucida Sans Unicode" charset="0"/>
              </a:rPr>
              <a:t>Foundation </a:t>
            </a:r>
            <a:endParaRPr lang="en-GB" dirty="0">
              <a:solidFill>
                <a:srgbClr val="408000"/>
              </a:solidFill>
              <a:cs typeface="Lucida Sans Unicode" charset="0"/>
            </a:endParaRP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Lecturer :Tim Tudor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Email : timothy.tudor@smu.ac.uk</a:t>
            </a:r>
          </a:p>
          <a:p>
            <a:pPr algn="ctr" hangingPunct="1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en-GB" dirty="0">
                <a:solidFill>
                  <a:srgbClr val="408000"/>
                </a:solidFill>
                <a:cs typeface="Lucida Sans Unicode" charset="0"/>
              </a:rPr>
              <a:t>Year : 2010</a:t>
            </a:r>
          </a:p>
        </p:txBody>
      </p:sp>
      <p:sp>
        <p:nvSpPr>
          <p:cNvPr id="8" name="Rectangle 2"/>
          <p:cNvSpPr txBox="1">
            <a:spLocks noChangeArrowheads="1"/>
          </p:cNvSpPr>
          <p:nvPr/>
        </p:nvSpPr>
        <p:spPr bwMode="auto">
          <a:xfrm>
            <a:off x="687388" y="1079500"/>
            <a:ext cx="7772400" cy="161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83808" rIns="91440" bIns="45720" numCol="1" anchor="ctr" anchorCtr="0" compatLnSpc="1">
            <a:prstTxWarp prst="textNoShape">
              <a:avLst/>
            </a:prstTxWarp>
          </a:bodyPr>
          <a:lstStyle/>
          <a:p>
            <a:pPr lvl="0"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  <a:defRPr/>
            </a:pPr>
            <a:r>
              <a:rPr lang="en-GB" sz="4400" b="1" dirty="0" smtClean="0">
                <a:solidFill>
                  <a:srgbClr val="408000"/>
                </a:solidFill>
              </a:rPr>
              <a:t>Engineering Science</a:t>
            </a:r>
            <a:br>
              <a:rPr lang="en-GB" sz="4400" b="1" dirty="0" smtClean="0">
                <a:solidFill>
                  <a:srgbClr val="408000"/>
                </a:solidFill>
              </a:rPr>
            </a:br>
            <a:r>
              <a:rPr lang="en-GB" sz="4400" b="1" dirty="0" smtClean="0">
                <a:solidFill>
                  <a:srgbClr val="408000"/>
                </a:solidFill>
              </a:rPr>
              <a:t>Electronics</a:t>
            </a:r>
            <a:endParaRPr kumimoji="0" lang="en-GB" sz="4400" b="1" i="0" u="none" strike="noStrike" kern="0" cap="none" spc="0" normalizeH="0" baseline="0" noProof="0" dirty="0">
              <a:ln>
                <a:noFill/>
              </a:ln>
              <a:solidFill>
                <a:srgbClr val="408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6050" y="2879725"/>
            <a:ext cx="3794125" cy="1785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Laws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err="1" smtClean="0"/>
              <a:t>Kirchoff</a:t>
            </a:r>
            <a:r>
              <a:rPr lang="en-GB" sz="1600" dirty="0" smtClean="0"/>
              <a:t>  presented two circuit laws in 1845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Kirchoff‘s Current Law</a:t>
            </a:r>
          </a:p>
          <a:p>
            <a:pPr lvl="4">
              <a:buFont typeface="Arial" pitchFamily="34" charset="0"/>
              <a:buChar char="•"/>
            </a:pPr>
            <a:endParaRPr lang="en-GB" sz="1600" dirty="0" smtClean="0"/>
          </a:p>
          <a:p>
            <a:pPr lvl="4">
              <a:buFont typeface="Arial" pitchFamily="34" charset="0"/>
              <a:buChar char="•"/>
            </a:pPr>
            <a:r>
              <a:rPr lang="en-GB" sz="1600" dirty="0" smtClean="0"/>
              <a:t>Kirchoff’s Voltage Law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20839" name="Picture 7" descr="http://upload.wikimedia.org/wikipedia/commons/thumb/f/fe/Gustav_Robert_Kirchhoff.jpg/200px-Gustav_Robert_Kirchhoff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3813" y="2643182"/>
            <a:ext cx="1357322" cy="1913825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5072066" y="2285992"/>
            <a:ext cx="28648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b="1" dirty="0" smtClean="0"/>
              <a:t>Gustav Robert Kirchhoff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5579499" y="4559866"/>
            <a:ext cx="19672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German physicist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This rule concerns the currents flowing in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It simply states:</a:t>
            </a:r>
          </a:p>
          <a:p>
            <a:endParaRPr lang="en-GB" sz="1600" dirty="0" smtClean="0"/>
          </a:p>
          <a:p>
            <a:r>
              <a:rPr lang="en-GB" sz="1600" dirty="0" smtClean="0"/>
              <a:t>The total current entering a junction = the total current leaving the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Consider 4 conductors carrying currents into and out of a junction. </a:t>
            </a:r>
          </a:p>
          <a:p>
            <a:endParaRPr lang="en-GB" sz="1600" dirty="0" smtClean="0"/>
          </a:p>
          <a:p>
            <a:r>
              <a:rPr lang="en-GB" sz="1600" dirty="0" smtClean="0"/>
              <a:t>Currents Entering are +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r>
              <a:rPr lang="en-GB" sz="1600" dirty="0" smtClean="0"/>
              <a:t>Currents Leaving are –</a:t>
            </a:r>
            <a:r>
              <a:rPr lang="en-GB" sz="1600" dirty="0" err="1" smtClean="0"/>
              <a:t>ve</a:t>
            </a:r>
            <a:endParaRPr lang="en-GB" sz="1600" dirty="0" smtClean="0"/>
          </a:p>
          <a:p>
            <a:endParaRPr lang="en-GB" sz="1600" dirty="0" smtClean="0"/>
          </a:p>
          <a:p>
            <a:r>
              <a:rPr lang="en-GB" sz="1600" dirty="0" smtClean="0"/>
              <a:t>Law can be written as 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500034" y="1643050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4000504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3009900" y="5165725"/>
          <a:ext cx="2817813" cy="549275"/>
        </p:xfrm>
        <a:graphic>
          <a:graphicData uri="http://schemas.openxmlformats.org/presentationml/2006/ole">
            <p:oleObj spid="_x0000_s192514" name="Equation" r:id="rId5" imgW="1168200" imgH="2286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571868" y="3857628"/>
            <a:ext cx="1500198" cy="1071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3586175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Junctions may also have more or less than 4 currents at a given node</a:t>
            </a:r>
          </a:p>
          <a:p>
            <a:endParaRPr lang="en-GB" sz="1600" dirty="0" smtClean="0"/>
          </a:p>
          <a:p>
            <a:r>
              <a:rPr lang="en-GB" sz="1600" dirty="0" smtClean="0"/>
              <a:t>So mathematically we can write Kirchoff’s current law for a junction with any number or currents entering and leaving as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60772" name="Picture 4" descr="\sum_{k=1}^n {I}_k = 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000504"/>
            <a:ext cx="1139697" cy="681040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Suppose</a:t>
            </a:r>
          </a:p>
          <a:p>
            <a:endParaRPr lang="en-GB" sz="1600" dirty="0" smtClean="0"/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= -2 Amps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-4 Amps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4</a:t>
            </a:r>
            <a:r>
              <a:rPr lang="en-GB" sz="1600" dirty="0" smtClean="0"/>
              <a:t> = 7 Amps.</a:t>
            </a:r>
          </a:p>
          <a:p>
            <a:endParaRPr lang="en-GB" sz="1600" dirty="0" smtClean="0"/>
          </a:p>
          <a:p>
            <a:r>
              <a:rPr lang="en-GB" sz="1600" dirty="0" smtClean="0"/>
              <a:t>Determine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.</a:t>
            </a:r>
          </a:p>
          <a:p>
            <a:endParaRPr lang="en-GB" sz="1600" dirty="0" smtClean="0"/>
          </a:p>
          <a:p>
            <a:endParaRPr lang="nn-NO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360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2285992"/>
            <a:ext cx="1928826" cy="1862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2714612" y="4000504"/>
          <a:ext cx="2817813" cy="549275"/>
        </p:xfrm>
        <a:graphic>
          <a:graphicData uri="http://schemas.openxmlformats.org/presentationml/2006/ole">
            <p:oleObj spid="_x0000_s193538" name="Equation" r:id="rId5" imgW="1168200" imgH="228600" progId="Equation.3">
              <p:embed/>
            </p:oleObj>
          </a:graphicData>
        </a:graphic>
      </p:graphicFrame>
      <p:graphicFrame>
        <p:nvGraphicFramePr>
          <p:cNvPr id="158724" name="Object 4"/>
          <p:cNvGraphicFramePr>
            <a:graphicFrameLocks noChangeAspect="1"/>
          </p:cNvGraphicFramePr>
          <p:nvPr/>
        </p:nvGraphicFramePr>
        <p:xfrm>
          <a:off x="2571736" y="4714884"/>
          <a:ext cx="2757488" cy="517525"/>
        </p:xfrm>
        <a:graphic>
          <a:graphicData uri="http://schemas.openxmlformats.org/presentationml/2006/ole">
            <p:oleObj spid="_x0000_s193539" name="Equation" r:id="rId6" imgW="1143000" imgH="215640" progId="Equation.3">
              <p:embed/>
            </p:oleObj>
          </a:graphicData>
        </a:graphic>
      </p:graphicFrame>
      <p:graphicFrame>
        <p:nvGraphicFramePr>
          <p:cNvPr id="158725" name="Object 5"/>
          <p:cNvGraphicFramePr>
            <a:graphicFrameLocks noChangeAspect="1"/>
          </p:cNvGraphicFramePr>
          <p:nvPr/>
        </p:nvGraphicFramePr>
        <p:xfrm>
          <a:off x="2857488" y="5643578"/>
          <a:ext cx="2853318" cy="500066"/>
        </p:xfrm>
        <a:graphic>
          <a:graphicData uri="http://schemas.openxmlformats.org/presentationml/2006/ole">
            <p:oleObj spid="_x0000_s193540" name="Equation" r:id="rId7" imgW="123156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Starting at the first solvable junction we have:</a:t>
            </a:r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graphicFrame>
        <p:nvGraphicFramePr>
          <p:cNvPr id="153603" name="Object 3"/>
          <p:cNvGraphicFramePr>
            <a:graphicFrameLocks noChangeAspect="1"/>
          </p:cNvGraphicFramePr>
          <p:nvPr/>
        </p:nvGraphicFramePr>
        <p:xfrm>
          <a:off x="1142976" y="3643314"/>
          <a:ext cx="2571768" cy="501313"/>
        </p:xfrm>
        <a:graphic>
          <a:graphicData uri="http://schemas.openxmlformats.org/presentationml/2006/ole">
            <p:oleObj spid="_x0000_s194562" name="Equation" r:id="rId4" imgW="1168200" imgH="228600" progId="Equation.3">
              <p:embed/>
            </p:oleObj>
          </a:graphicData>
        </a:graphic>
      </p:graphicFrame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6715140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1142976" y="4143380"/>
          <a:ext cx="3087682" cy="1830130"/>
        </p:xfrm>
        <a:graphic>
          <a:graphicData uri="http://schemas.openxmlformats.org/presentationml/2006/ole">
            <p:oleObj spid="_x0000_s194563" name="Equation" r:id="rId6" imgW="1536480" imgH="91440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Current Law Example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1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in the network shown.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r>
              <a:rPr lang="en-GB" sz="1600" dirty="0" smtClean="0"/>
              <a:t>Now looking at the second junction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5974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1928802"/>
            <a:ext cx="2232101" cy="19288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val 9"/>
          <p:cNvSpPr/>
          <p:nvPr/>
        </p:nvSpPr>
        <p:spPr>
          <a:xfrm>
            <a:off x="7500958" y="2857496"/>
            <a:ext cx="428628" cy="35719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159750" name="Object 6"/>
          <p:cNvGraphicFramePr>
            <a:graphicFrameLocks noChangeAspect="1"/>
          </p:cNvGraphicFramePr>
          <p:nvPr/>
        </p:nvGraphicFramePr>
        <p:xfrm>
          <a:off x="500034" y="3643314"/>
          <a:ext cx="1352550" cy="431800"/>
        </p:xfrm>
        <a:graphic>
          <a:graphicData uri="http://schemas.openxmlformats.org/presentationml/2006/ole">
            <p:oleObj spid="_x0000_s195586" name="Equation" r:id="rId5" imgW="672840" imgH="215640" progId="Equation.3">
              <p:embed/>
            </p:oleObj>
          </a:graphicData>
        </a:graphic>
      </p:graphicFrame>
      <p:graphicFrame>
        <p:nvGraphicFramePr>
          <p:cNvPr id="161796" name="Object 4"/>
          <p:cNvGraphicFramePr>
            <a:graphicFrameLocks noChangeAspect="1"/>
          </p:cNvGraphicFramePr>
          <p:nvPr/>
        </p:nvGraphicFramePr>
        <p:xfrm>
          <a:off x="461963" y="4071938"/>
          <a:ext cx="2757487" cy="863600"/>
        </p:xfrm>
        <a:graphic>
          <a:graphicData uri="http://schemas.openxmlformats.org/presentationml/2006/ole">
            <p:oleObj spid="_x0000_s195587" name="Equation" r:id="rId6" imgW="1371600" imgH="431640" progId="Equation.3">
              <p:embed/>
            </p:oleObj>
          </a:graphicData>
        </a:graphic>
      </p:graphicFrame>
      <p:graphicFrame>
        <p:nvGraphicFramePr>
          <p:cNvPr id="161797" name="Object 5"/>
          <p:cNvGraphicFramePr>
            <a:graphicFrameLocks noChangeAspect="1"/>
          </p:cNvGraphicFramePr>
          <p:nvPr/>
        </p:nvGraphicFramePr>
        <p:xfrm>
          <a:off x="428596" y="5143512"/>
          <a:ext cx="1838325" cy="431800"/>
        </p:xfrm>
        <a:graphic>
          <a:graphicData uri="http://schemas.openxmlformats.org/presentationml/2006/ole">
            <p:oleObj spid="_x0000_s195588" name="Equation" r:id="rId7" imgW="914400" imgH="215640" progId="Equation.3">
              <p:embed/>
            </p:oleObj>
          </a:graphicData>
        </a:graphic>
      </p:graphicFrame>
      <p:graphicFrame>
        <p:nvGraphicFramePr>
          <p:cNvPr id="161798" name="Object 6"/>
          <p:cNvGraphicFramePr>
            <a:graphicFrameLocks noChangeAspect="1"/>
          </p:cNvGraphicFramePr>
          <p:nvPr/>
        </p:nvGraphicFramePr>
        <p:xfrm>
          <a:off x="428596" y="5572140"/>
          <a:ext cx="2655887" cy="431800"/>
        </p:xfrm>
        <a:graphic>
          <a:graphicData uri="http://schemas.openxmlformats.org/presentationml/2006/ole">
            <p:oleObj spid="_x0000_s195589" name="Equation" r:id="rId8" imgW="1320480" imgH="215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74702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Also called </a:t>
            </a:r>
            <a:r>
              <a:rPr lang="en-GB" sz="1600" b="1" dirty="0" smtClean="0"/>
              <a:t>Kirchhoff's second law</a:t>
            </a:r>
            <a:r>
              <a:rPr lang="en-GB" sz="1600" dirty="0" smtClean="0"/>
              <a:t>, </a:t>
            </a:r>
            <a:r>
              <a:rPr lang="en-GB" sz="1600" b="1" dirty="0" smtClean="0"/>
              <a:t>Kirchhoff's loop (or mesh) rule</a:t>
            </a:r>
            <a:r>
              <a:rPr lang="en-GB" sz="1600" dirty="0" smtClean="0"/>
              <a:t>, and </a:t>
            </a:r>
            <a:r>
              <a:rPr lang="en-GB" sz="1600" b="1" dirty="0" smtClean="0"/>
              <a:t>Kirchhoff's second rule</a:t>
            </a:r>
            <a:r>
              <a:rPr lang="en-GB" sz="1600" dirty="0" smtClean="0"/>
              <a:t>.</a:t>
            </a:r>
          </a:p>
          <a:p>
            <a:endParaRPr lang="en-GB" sz="1600" dirty="0" smtClean="0"/>
          </a:p>
          <a:p>
            <a:r>
              <a:rPr lang="en-GB" sz="1600" dirty="0" smtClean="0"/>
              <a:t>The principle of conservation of energy implies that :</a:t>
            </a:r>
          </a:p>
          <a:p>
            <a:endParaRPr lang="en-GB" sz="1600" dirty="0" smtClean="0"/>
          </a:p>
          <a:p>
            <a:r>
              <a:rPr lang="en-GB" sz="1600" dirty="0" smtClean="0"/>
              <a:t>The directed sum of the electrical potential differences (voltage) around any closed circuit is zero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i="1" dirty="0" smtClean="0"/>
              <a:t>n</a:t>
            </a:r>
            <a:r>
              <a:rPr lang="en-GB" sz="1600" dirty="0" smtClean="0"/>
              <a:t> is the total number of voltages measured.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67942" name="Picture 6" descr="\sum_{k=1}^n V_k = 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4143380"/>
            <a:ext cx="1102184" cy="642942"/>
          </a:xfrm>
          <a:prstGeom prst="rect">
            <a:avLst/>
          </a:prstGeom>
          <a:noFill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889637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Consider the circuit on the right :</a:t>
            </a: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Power supply drives current so is positive voltage</a:t>
            </a: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As the current flows the voltage in the circuit drops due to resistances. Voltage drop are considered negative voltages.</a:t>
            </a: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/>
          </a:p>
          <a:p>
            <a:r>
              <a:rPr lang="en-GB" sz="1600" dirty="0" smtClean="0"/>
              <a:t>For this to make sense we need a sign convention. In the following the </a:t>
            </a:r>
            <a:r>
              <a:rPr lang="en-GB" sz="1600" dirty="0" err="1" smtClean="0"/>
              <a:t>p.d</a:t>
            </a:r>
            <a:r>
              <a:rPr lang="en-GB" sz="1600" dirty="0" smtClean="0"/>
              <a:t>. is negative if the current is</a:t>
            </a:r>
          </a:p>
          <a:p>
            <a:r>
              <a:rPr lang="en-GB" sz="1600" dirty="0" smtClean="0"/>
              <a:t>flowing clockwise.</a:t>
            </a:r>
            <a:endParaRPr lang="en-GB" sz="1600" dirty="0" smtClean="0">
              <a:ea typeface="MS Gothic" charset="0"/>
              <a:cs typeface="MS Gothic" charset="0"/>
            </a:endParaRPr>
          </a:p>
          <a:p>
            <a:endParaRPr lang="en-GB" sz="1600" dirty="0" smtClean="0">
              <a:ea typeface="MS Gothic" charset="0"/>
              <a:cs typeface="MS Gothic" charset="0"/>
            </a:endParaRPr>
          </a:p>
          <a:p>
            <a:r>
              <a:rPr lang="en-GB" sz="1600" dirty="0" smtClean="0">
                <a:ea typeface="MS Gothic" charset="0"/>
                <a:cs typeface="MS Gothic" charset="0"/>
              </a:rPr>
              <a:t>Thus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4 </a:t>
            </a:r>
            <a:r>
              <a:rPr lang="en-GB" sz="1600" dirty="0" smtClean="0">
                <a:ea typeface="MS Gothic" charset="0"/>
                <a:cs typeface="MS Gothic" charset="0"/>
              </a:rPr>
              <a:t> would be positive and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1</a:t>
            </a:r>
            <a:r>
              <a:rPr lang="en-GB" sz="1600" dirty="0" smtClean="0">
                <a:ea typeface="MS Gothic" charset="0"/>
                <a:cs typeface="MS Gothic" charset="0"/>
              </a:rPr>
              <a:t> ,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2 </a:t>
            </a:r>
            <a:r>
              <a:rPr lang="en-GB" sz="1600" dirty="0" smtClean="0">
                <a:ea typeface="MS Gothic" charset="0"/>
                <a:cs typeface="MS Gothic" charset="0"/>
              </a:rPr>
              <a:t> and V</a:t>
            </a:r>
            <a:r>
              <a:rPr lang="en-GB" sz="1600" baseline="-25000" dirty="0" smtClean="0">
                <a:ea typeface="MS Gothic" charset="0"/>
                <a:cs typeface="MS Gothic" charset="0"/>
              </a:rPr>
              <a:t>3</a:t>
            </a:r>
            <a:r>
              <a:rPr lang="en-GB" sz="1600" dirty="0" smtClean="0">
                <a:ea typeface="MS Gothic" charset="0"/>
                <a:cs typeface="MS Gothic" charset="0"/>
              </a:rPr>
              <a:t> negative</a:t>
            </a:r>
            <a:endParaRPr lang="en-GB" sz="1600" baseline="-25000" dirty="0" smtClean="0"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1010" name="Picture 2" descr="http://upload.wikimedia.org/wikipedia/commons/thumb/4/40/Kirchhoff_voltage_law.svg/200px-Kirchhoff_voltage_law.svg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2643182"/>
            <a:ext cx="2762256" cy="2416974"/>
          </a:xfrm>
          <a:prstGeom prst="rect">
            <a:avLst/>
          </a:prstGeom>
          <a:noFill/>
        </p:spPr>
      </p:pic>
      <p:graphicFrame>
        <p:nvGraphicFramePr>
          <p:cNvPr id="171011" name="Object 3"/>
          <p:cNvGraphicFramePr>
            <a:graphicFrameLocks noChangeAspect="1"/>
          </p:cNvGraphicFramePr>
          <p:nvPr/>
        </p:nvGraphicFramePr>
        <p:xfrm>
          <a:off x="857224" y="4137036"/>
          <a:ext cx="3395663" cy="863600"/>
        </p:xfrm>
        <a:graphic>
          <a:graphicData uri="http://schemas.openxmlformats.org/presentationml/2006/ole">
            <p:oleObj spid="_x0000_s196610" name="Equation" r:id="rId5" imgW="1688760" imgH="43164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5889637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1142976" y="2071678"/>
            <a:ext cx="6858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http://hermes.eee.nott.ac.uk/teaching/cal/h51eec/eec0006.html</a:t>
            </a:r>
            <a:endParaRPr lang="en-GB" dirty="0"/>
          </a:p>
        </p:txBody>
      </p:sp>
      <p:pic>
        <p:nvPicPr>
          <p:cNvPr id="477187" name="Picture 3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86050" y="2786058"/>
            <a:ext cx="3286148" cy="355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889901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The battery drives a current of 0.5 A around the circuit as shown. What is the voltage of the battery?</a:t>
            </a:r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/>
          </a:p>
          <a:p>
            <a:r>
              <a:rPr lang="en-GB" sz="1600" dirty="0" smtClean="0"/>
              <a:t>Noting that the positive terminal of the battery is at the top, the current must be clockwise.</a:t>
            </a:r>
          </a:p>
          <a:p>
            <a:endParaRPr lang="en-GB" sz="1600" dirty="0" smtClean="0"/>
          </a:p>
          <a:p>
            <a:r>
              <a:rPr lang="en-GB" sz="1600" dirty="0" smtClean="0"/>
              <a:t>The </a:t>
            </a:r>
            <a:r>
              <a:rPr lang="en-GB" sz="1600" dirty="0" err="1" smtClean="0"/>
              <a:t>p.d</a:t>
            </a:r>
            <a:r>
              <a:rPr lang="en-GB" sz="1600" dirty="0" smtClean="0"/>
              <a:t>. across each resistor is - I R</a:t>
            </a:r>
          </a:p>
          <a:p>
            <a:endParaRPr lang="en-GB" sz="1600" dirty="0" smtClean="0"/>
          </a:p>
          <a:p>
            <a:r>
              <a:rPr lang="en-GB" sz="1600" dirty="0" smtClean="0"/>
              <a:t>V - (3 x 0.5) - (5 x 0.5) - (4 x 0.5) = 0       V – 1.5 – 2.5 – 2 =  0   	     V = 6V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17203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857508"/>
            <a:ext cx="20193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6175389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in the circuit and the voltage V. </a:t>
            </a:r>
          </a:p>
          <a:p>
            <a:endParaRPr lang="en-GB" sz="1600" dirty="0" smtClean="0"/>
          </a:p>
          <a:p>
            <a:r>
              <a:rPr lang="en-GB" sz="1600" dirty="0" smtClean="0"/>
              <a:t>NB. The currents are not necessarily in the direction indicated.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/>
          </a:p>
          <a:p>
            <a:r>
              <a:rPr lang="en-GB" sz="1600" dirty="0" smtClean="0"/>
              <a:t>Applying Kirchoff's </a:t>
            </a:r>
            <a:r>
              <a:rPr lang="en-GB" sz="1600" b="1" dirty="0" smtClean="0"/>
              <a:t>current</a:t>
            </a:r>
            <a:r>
              <a:rPr lang="en-GB" sz="1600" dirty="0" smtClean="0"/>
              <a:t> law to junction A: </a:t>
            </a:r>
          </a:p>
          <a:p>
            <a:endParaRPr lang="en-GB" sz="1600" dirty="0" smtClean="0"/>
          </a:p>
          <a:p>
            <a:r>
              <a:rPr lang="en-GB" sz="1600" dirty="0" smtClean="0"/>
              <a:t>0.02 - 0.05 +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0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= 0.03A (into junction)</a:t>
            </a:r>
          </a:p>
          <a:p>
            <a:endParaRPr lang="en-GB" sz="1600" dirty="0" smtClean="0"/>
          </a:p>
          <a:p>
            <a:r>
              <a:rPr lang="en-GB" sz="1600" dirty="0" smtClean="0"/>
              <a:t>Applying Kirchoff's </a:t>
            </a:r>
            <a:r>
              <a:rPr lang="en-GB" sz="1600" b="1" dirty="0" smtClean="0"/>
              <a:t>current</a:t>
            </a:r>
            <a:r>
              <a:rPr lang="en-GB" sz="1600" dirty="0" smtClean="0"/>
              <a:t> law to junction B (I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is into junction A):</a:t>
            </a:r>
          </a:p>
          <a:p>
            <a:endParaRPr lang="en-GB" sz="1600" dirty="0" smtClean="0"/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+ 0.02 +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0 </a:t>
            </a:r>
          </a:p>
          <a:p>
            <a:r>
              <a:rPr lang="en-GB" sz="1600" dirty="0" smtClean="0"/>
              <a:t>-0.03 + 0.02 +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0 </a:t>
            </a:r>
          </a:p>
          <a:p>
            <a:r>
              <a:rPr lang="en-GB" sz="1600" dirty="0" smtClean="0"/>
              <a:t>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= 0.01A (into junction)</a:t>
            </a:r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87205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216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2643182"/>
            <a:ext cx="2524125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6175389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Kirchoff’s Voltage Law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1600" dirty="0" smtClean="0"/>
              <a:t>Calculate the currents I</a:t>
            </a:r>
            <a:r>
              <a:rPr lang="en-GB" sz="1600" baseline="-25000" dirty="0" smtClean="0"/>
              <a:t>2</a:t>
            </a:r>
            <a:r>
              <a:rPr lang="en-GB" sz="1600" dirty="0" smtClean="0"/>
              <a:t> and I</a:t>
            </a:r>
            <a:r>
              <a:rPr lang="en-GB" sz="1600" baseline="-25000" dirty="0" smtClean="0"/>
              <a:t>3</a:t>
            </a:r>
            <a:r>
              <a:rPr lang="en-GB" sz="1600" dirty="0" smtClean="0"/>
              <a:t> in the circuit and the voltage V. </a:t>
            </a:r>
          </a:p>
          <a:p>
            <a:endParaRPr lang="en-GB" sz="1600" dirty="0" smtClean="0"/>
          </a:p>
          <a:p>
            <a:r>
              <a:rPr lang="en-GB" sz="1600" dirty="0" smtClean="0"/>
              <a:t>NB. The currents are not necessarily in the direction indicated.</a:t>
            </a:r>
          </a:p>
          <a:p>
            <a:endParaRPr lang="en-GB" sz="1600" dirty="0" smtClean="0"/>
          </a:p>
          <a:p>
            <a:r>
              <a:rPr lang="en-GB" sz="16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Solution</a:t>
            </a:r>
          </a:p>
          <a:p>
            <a:endParaRPr lang="en-GB" sz="1600" b="1" dirty="0" smtClean="0"/>
          </a:p>
          <a:p>
            <a:r>
              <a:rPr lang="en-GB" sz="1600" dirty="0" smtClean="0"/>
              <a:t>Apply Kirchoff's voltage law to the loop</a:t>
            </a:r>
          </a:p>
          <a:p>
            <a:endParaRPr lang="en-GB" sz="1600" dirty="0" smtClean="0"/>
          </a:p>
          <a:p>
            <a:r>
              <a:rPr lang="en-GB" sz="1400" b="1" dirty="0" smtClean="0"/>
              <a:t>Remember the </a:t>
            </a:r>
            <a:r>
              <a:rPr lang="en-GB" sz="1400" b="1" dirty="0" err="1" smtClean="0"/>
              <a:t>p.d</a:t>
            </a:r>
            <a:r>
              <a:rPr lang="en-GB" sz="1400" b="1" dirty="0" smtClean="0"/>
              <a:t>. is –</a:t>
            </a:r>
            <a:r>
              <a:rPr lang="en-GB" sz="1400" b="1" dirty="0" err="1" smtClean="0"/>
              <a:t>ve</a:t>
            </a:r>
            <a:r>
              <a:rPr lang="en-GB" sz="1400" b="1" dirty="0" smtClean="0"/>
              <a:t> if the current is</a:t>
            </a:r>
          </a:p>
          <a:p>
            <a:r>
              <a:rPr lang="en-GB" sz="1400" b="1" dirty="0" smtClean="0"/>
              <a:t>flowing clockwise.</a:t>
            </a:r>
          </a:p>
          <a:p>
            <a:endParaRPr lang="en-GB" sz="1600" dirty="0" smtClean="0"/>
          </a:p>
          <a:p>
            <a:r>
              <a:rPr lang="nn-NO" sz="1600" dirty="0" smtClean="0"/>
              <a:t>12 – (I</a:t>
            </a:r>
            <a:r>
              <a:rPr lang="nn-NO" sz="1600" baseline="-25000" dirty="0" smtClean="0"/>
              <a:t>1</a:t>
            </a:r>
            <a:r>
              <a:rPr lang="nn-NO" sz="1600" dirty="0" smtClean="0"/>
              <a:t> x 220) + V + (I</a:t>
            </a:r>
            <a:r>
              <a:rPr lang="nn-NO" sz="1600" baseline="-25000" dirty="0" smtClean="0"/>
              <a:t>3</a:t>
            </a:r>
            <a:r>
              <a:rPr lang="nn-NO" sz="1600" dirty="0" smtClean="0"/>
              <a:t> x 470) = 0</a:t>
            </a:r>
            <a:r>
              <a:rPr lang="en-GB" sz="1600" dirty="0" smtClean="0"/>
              <a:t>.</a:t>
            </a:r>
          </a:p>
          <a:p>
            <a:endParaRPr lang="en-GB" sz="1600" dirty="0" smtClean="0"/>
          </a:p>
          <a:p>
            <a:r>
              <a:rPr lang="en-GB" sz="1600" dirty="0" smtClean="0"/>
              <a:t>12 – (0.02 x 220) +(0.01 x 470) + V = 0</a:t>
            </a:r>
          </a:p>
          <a:p>
            <a:endParaRPr lang="en-GB" sz="1600" dirty="0" smtClean="0"/>
          </a:p>
          <a:p>
            <a:pPr marL="342900" indent="-342900">
              <a:buAutoNum type="arabicPlain" startAt="12"/>
            </a:pPr>
            <a:r>
              <a:rPr lang="en-GB" sz="1600" dirty="0" smtClean="0"/>
              <a:t>+ V - 4.4 + 4.7 = 0</a:t>
            </a:r>
          </a:p>
          <a:p>
            <a:pPr marL="342900" indent="-342900"/>
            <a:endParaRPr lang="en-GB" sz="1600" dirty="0" smtClean="0"/>
          </a:p>
          <a:p>
            <a:pPr marL="342900" indent="-342900"/>
            <a:r>
              <a:rPr lang="en-GB" sz="1600" dirty="0" smtClean="0"/>
              <a:t> V = -12.3 V</a:t>
            </a: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 r="48518"/>
          <a:stretch>
            <a:fillRect/>
          </a:stretch>
        </p:blipFill>
        <p:spPr bwMode="auto">
          <a:xfrm>
            <a:off x="5929322" y="3286124"/>
            <a:ext cx="2481263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  <a:ln/>
        </p:spPr>
        <p:txBody>
          <a:bodyPr tIns="73224"/>
          <a:lstStyle/>
          <a:p>
            <a:pPr algn="ctr"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dirty="0" smtClean="0">
                <a:solidFill>
                  <a:srgbClr val="408000"/>
                </a:solidFill>
              </a:rPr>
              <a:t>Topic 1 – DC Theory</a:t>
            </a:r>
            <a:endParaRPr lang="en-GB" b="1" dirty="0">
              <a:solidFill>
                <a:srgbClr val="408000"/>
              </a:solidFill>
            </a:endParaRP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8104215" cy="585779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r>
              <a:rPr lang="en-GB" sz="2000" b="1" dirty="0" smtClean="0">
                <a:solidFill>
                  <a:srgbClr val="008000"/>
                </a:solidFill>
                <a:ea typeface="MS Gothic" charset="0"/>
                <a:cs typeface="MS Gothic" charset="0"/>
              </a:rPr>
              <a:t>Some Questions</a:t>
            </a: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r>
              <a:rPr lang="en-GB" sz="2000" dirty="0" smtClean="0"/>
              <a:t>1. Calculate the resistance if a voltage of 10 V produces a current of 0.2 Amperes. Also calculate the power dissipated. 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(50</a:t>
            </a:r>
            <a:r>
              <a:rPr lang="el-GR" sz="2000" dirty="0" smtClean="0">
                <a:solidFill>
                  <a:srgbClr val="FF0000"/>
                </a:solidFill>
              </a:rPr>
              <a:t>Ω</a:t>
            </a:r>
            <a:r>
              <a:rPr lang="en-GB" sz="2000" dirty="0" smtClean="0">
                <a:solidFill>
                  <a:srgbClr val="FF0000"/>
                </a:solidFill>
              </a:rPr>
              <a:t> , 2 W)</a:t>
            </a:r>
          </a:p>
          <a:p>
            <a:endParaRPr lang="en-GB" sz="2000" dirty="0" smtClean="0"/>
          </a:p>
          <a:p>
            <a:r>
              <a:rPr lang="en-GB" sz="2000" dirty="0" smtClean="0"/>
              <a:t>2. Calculate the current which flows in a resistor 5</a:t>
            </a:r>
            <a:r>
              <a:rPr lang="el-GR" sz="2000" dirty="0" smtClean="0">
                <a:solidFill>
                  <a:srgbClr val="FF0000"/>
                </a:solidFill>
              </a:rPr>
              <a:t> </a:t>
            </a:r>
            <a:r>
              <a:rPr lang="el-GR" sz="2000" dirty="0" smtClean="0"/>
              <a:t>Ω</a:t>
            </a:r>
            <a:r>
              <a:rPr lang="en-GB" sz="2000" dirty="0" smtClean="0"/>
              <a:t> when 240 V is applied to it. Also calculate the power dissipated.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(48 A and 11520 W)</a:t>
            </a:r>
          </a:p>
          <a:p>
            <a:endParaRPr lang="en-GB" sz="2000" dirty="0" smtClean="0"/>
          </a:p>
          <a:p>
            <a:r>
              <a:rPr lang="en-GB" sz="2000" dirty="0" smtClean="0"/>
              <a:t>3. Calculate the voltage needed to make 20 </a:t>
            </a:r>
            <a:r>
              <a:rPr lang="en-GB" sz="2000" dirty="0" err="1" smtClean="0"/>
              <a:t>mA</a:t>
            </a:r>
            <a:r>
              <a:rPr lang="en-GB" sz="2000" dirty="0" smtClean="0"/>
              <a:t> flows in a resistor of 470k</a:t>
            </a:r>
            <a:r>
              <a:rPr lang="el-GR" sz="2000" dirty="0" smtClean="0"/>
              <a:t> Ω</a:t>
            </a:r>
            <a:r>
              <a:rPr lang="en-GB" sz="2000" dirty="0" smtClean="0"/>
              <a:t> . 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(9400 V)</a:t>
            </a:r>
            <a:endParaRPr lang="en-GB" sz="2000" b="1" dirty="0" smtClean="0">
              <a:solidFill>
                <a:srgbClr val="FF0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endParaRPr lang="en-GB" sz="1600" b="1" dirty="0" smtClean="0">
              <a:solidFill>
                <a:srgbClr val="008000"/>
              </a:solidFill>
            </a:endParaRPr>
          </a:p>
          <a:p>
            <a:endParaRPr lang="en-GB" sz="1600" b="1" dirty="0" smtClean="0"/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468313" y="1628775"/>
            <a:ext cx="7175521" cy="4525963"/>
          </a:xfrm>
          <a:prstGeom prst="rect">
            <a:avLst/>
          </a:prstGeom>
          <a:noFill/>
          <a:ln w="9360">
            <a:noFill/>
            <a:miter lim="800000"/>
            <a:headEnd/>
            <a:tailEnd/>
          </a:ln>
          <a:effectLst/>
        </p:spPr>
        <p:txBody>
          <a:bodyPr lIns="90000" tIns="62640" rIns="90000" bIns="45000"/>
          <a:lstStyle/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hangingPunct="1">
              <a:spcBef>
                <a:spcPts val="400"/>
              </a:spcBef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  <a:tab pos="7962900" algn="l"/>
              </a:tabLst>
            </a:pPr>
            <a:endParaRPr lang="en-GB" sz="2000" b="1" dirty="0" smtClean="0">
              <a:solidFill>
                <a:srgbClr val="008000"/>
              </a:solidFill>
              <a:ea typeface="MS Gothic" charset="0"/>
              <a:cs typeface="MS Gothic" charset="0"/>
            </a:endParaRPr>
          </a:p>
          <a:p>
            <a:pPr marL="3543300" lvl="7" indent="-342900"/>
            <a:endParaRPr lang="en-GB" sz="1600" dirty="0">
              <a:solidFill>
                <a:srgbClr val="000000"/>
              </a:solidFill>
              <a:ea typeface="MS Gothic" charset="0"/>
              <a:cs typeface="MS Gothic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336</TotalTime>
  <Words>729</Words>
  <Application>Microsoft Office PowerPoint</Application>
  <PresentationFormat>On-screen Show (4:3)</PresentationFormat>
  <Paragraphs>255</Paragraphs>
  <Slides>14</Slides>
  <Notes>13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SMU POWERPOINT TEMPLATE</vt:lpstr>
      <vt:lpstr>Equation</vt:lpstr>
      <vt:lpstr>Slide 1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  <vt:lpstr>Topic 1 – DC Theory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fad-tt</cp:lastModifiedBy>
  <cp:revision>50</cp:revision>
  <dcterms:created xsi:type="dcterms:W3CDTF">2010-09-22T08:44:59Z</dcterms:created>
  <dcterms:modified xsi:type="dcterms:W3CDTF">2010-10-22T10:38:02Z</dcterms:modified>
</cp:coreProperties>
</file>