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9"/>
  </p:notesMasterIdLst>
  <p:handoutMasterIdLst>
    <p:handoutMasterId r:id="rId30"/>
  </p:handoutMasterIdLst>
  <p:sldIdLst>
    <p:sldId id="256" r:id="rId2"/>
    <p:sldId id="265" r:id="rId3"/>
    <p:sldId id="1077" r:id="rId4"/>
    <p:sldId id="264" r:id="rId5"/>
    <p:sldId id="1078" r:id="rId6"/>
    <p:sldId id="269" r:id="rId7"/>
    <p:sldId id="1076" r:id="rId8"/>
    <p:sldId id="1079" r:id="rId9"/>
    <p:sldId id="1080" r:id="rId10"/>
    <p:sldId id="267" r:id="rId11"/>
    <p:sldId id="1081" r:id="rId12"/>
    <p:sldId id="1082" r:id="rId13"/>
    <p:sldId id="272" r:id="rId14"/>
    <p:sldId id="1083" r:id="rId15"/>
    <p:sldId id="273" r:id="rId16"/>
    <p:sldId id="1084" r:id="rId17"/>
    <p:sldId id="1085" r:id="rId18"/>
    <p:sldId id="275" r:id="rId19"/>
    <p:sldId id="1086" r:id="rId20"/>
    <p:sldId id="276" r:id="rId21"/>
    <p:sldId id="1087" r:id="rId22"/>
    <p:sldId id="1088" r:id="rId23"/>
    <p:sldId id="277" r:id="rId24"/>
    <p:sldId id="1089" r:id="rId25"/>
    <p:sldId id="1090" r:id="rId26"/>
    <p:sldId id="282" r:id="rId27"/>
    <p:sldId id="884" r:id="rId2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6247" autoAdjust="0"/>
  </p:normalViewPr>
  <p:slideViewPr>
    <p:cSldViewPr>
      <p:cViewPr varScale="1">
        <p:scale>
          <a:sx n="111" d="100"/>
          <a:sy n="111" d="100"/>
        </p:scale>
        <p:origin x="103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557246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406815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8839147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906233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4267069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1868867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1868867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22523175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25959949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7871825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5010305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IPv4 and Network Segmentation</a:t>
            </a:r>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3458257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dirty="0">
                <a:solidFill>
                  <a:srgbClr val="024C69"/>
                </a:solidFill>
                <a:latin typeface="Arial" pitchFamily="34" charset="0"/>
                <a:ea typeface="Arial" pitchFamily="34" charset="-122"/>
                <a:cs typeface="Arial" pitchFamily="34" charset="-120"/>
              </a:rPr>
              <a:t>(custom placeholder text!)</a:t>
            </a:r>
            <a:endParaRPr lang="en-US" sz="2200" dirty="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dirty="0">
                <a:solidFill>
                  <a:srgbClr val="024C69"/>
                </a:solidFill>
                <a:latin typeface="Arial" pitchFamily="34" charset="0"/>
                <a:ea typeface="Arial" pitchFamily="34" charset="-122"/>
                <a:cs typeface="Arial" pitchFamily="34" charset="-120"/>
              </a:rPr>
              <a:t>(custom placeholder text!)</a:t>
            </a:r>
            <a:endParaRPr lang="en-US" sz="1600" dirty="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dirty="0">
                <a:solidFill>
                  <a:srgbClr val="D9D9D9"/>
                </a:solidFill>
              </a:rPr>
              <a:t>© 2020  Cisco and/or its affiliates. All rights reserved.   Cisco Confidential</a:t>
            </a:r>
            <a:endParaRPr lang="en-US" sz="600" dirty="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991037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59"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datatracker.ietf.org/doc/html/rfc790"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Network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228600" y="1565005"/>
            <a:ext cx="88392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400" b="1" dirty="0">
                <a:solidFill>
                  <a:schemeClr val="tx1"/>
                </a:solidFill>
                <a:latin typeface="Arial" charset="0"/>
              </a:rPr>
              <a:t>Lecture 6: The Access Layer, The Internet and IPV4</a:t>
            </a:r>
            <a:endParaRPr lang="en-US" sz="24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Encapsulation and the Ethernet Frame</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Encapsulation</a:t>
            </a:r>
          </a:p>
        </p:txBody>
      </p:sp>
      <p:sp>
        <p:nvSpPr>
          <p:cNvPr id="5" name="Text 2"/>
          <p:cNvSpPr/>
          <p:nvPr/>
        </p:nvSpPr>
        <p:spPr>
          <a:xfrm>
            <a:off x="438547" y="1745771"/>
            <a:ext cx="8272732" cy="3143248"/>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When sending a letter, the writer uses an accepted format to ensure that the recipient delivers and understands the letter. </a:t>
            </a:r>
            <a:endParaRPr lang="en-US" sz="1400" dirty="0">
              <a:latin typeface="Arial"/>
              <a:ea typeface="+mn-lt"/>
              <a:cs typeface="Arial"/>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In the same way, a message sent over a computer network follows specific format rules for it to be delivered and processed. </a:t>
            </a:r>
            <a:endParaRPr lang="en-US" sz="1400" dirty="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Encapsulation is the process of placing one message format (the letter) inside another (the envelope). </a:t>
            </a:r>
            <a:endParaRPr lang="en-US" sz="1400" dirty="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De-encapsulation occurs when the recipient reverses the process and removes the letter from the envelope. </a:t>
            </a:r>
            <a:endParaRPr lang="en-US" sz="1400" dirty="0">
              <a:latin typeface="Arial"/>
              <a:cs typeface="Calibri" panose="020F0502020204030204"/>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Just as an envelope encapsulates a letter for delivery, so are computer messages.</a:t>
            </a:r>
            <a:endParaRPr lang="en-US" dirty="0">
              <a:latin typeface="Arial"/>
              <a:cs typeface="Calibri" panose="020F0502020204030204"/>
            </a:endParaRPr>
          </a:p>
          <a:p>
            <a:pPr marL="285750" indent="-285750">
              <a:buFont typeface="Arial"/>
              <a:buChar char="•"/>
            </a:pPr>
            <a:endParaRPr lang="en-US" sz="1400" dirty="0">
              <a:latin typeface="Arial"/>
              <a:ea typeface="+mn-lt"/>
              <a:cs typeface="Arial"/>
            </a:endParaRPr>
          </a:p>
          <a:p>
            <a:pPr marL="285750" indent="-285750">
              <a:buFont typeface="Arial,Sans-Serif"/>
              <a:buChar char="•"/>
            </a:pPr>
            <a:endParaRPr lang="en-US" sz="1400" dirty="0">
              <a:ea typeface="+mn-lt"/>
              <a:cs typeface="+mn-lt"/>
            </a:endParaRPr>
          </a:p>
          <a:p>
            <a:pPr marL="285750" indent="-285750">
              <a:buFont typeface="Arial"/>
              <a:buChar char="•"/>
            </a:pPr>
            <a:endParaRPr lang="en-US" sz="1400" dirty="0">
              <a:latin typeface="Arial"/>
              <a:cs typeface="Arial"/>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Encapsulation and the Ethernet Frame</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Encapsulation (Cont.)</a:t>
            </a:r>
            <a:endParaRPr lang="en-US"/>
          </a:p>
        </p:txBody>
      </p:sp>
      <p:sp>
        <p:nvSpPr>
          <p:cNvPr id="5" name="Text 2"/>
          <p:cNvSpPr/>
          <p:nvPr/>
        </p:nvSpPr>
        <p:spPr>
          <a:xfrm>
            <a:off x="462359" y="1768056"/>
            <a:ext cx="8229600" cy="3553004"/>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A specific format, called a frame, encapsulates each computer message before sending it over the network.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frame acts like an envelope providing the address of the intended destination and the source host's address.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type of message sent and the channel it is communicated determines the format and contents of a frame.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Messages not correctly formatted are not successfully delivered to or processed by the destination host.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Internet Protocol (IP) is a protocol with a similar function to the envelope example.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IP is responsible for sending a message from the message source to the destination over one or more networks.</a:t>
            </a:r>
            <a:endParaRPr lang="en-US" dirty="0">
              <a:latin typeface="Arial"/>
              <a:cs typeface="Calibri" panose="020F0502020204030204"/>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endParaRPr lang="en-US" sz="1400" dirty="0">
              <a:latin typeface="Arial"/>
              <a:ea typeface="+mn-lt"/>
              <a:cs typeface="Arial"/>
            </a:endParaRPr>
          </a:p>
          <a:p>
            <a:pPr marL="285750" indent="-285750" algn="just">
              <a:buFont typeface="Arial"/>
              <a:buChar char="•"/>
            </a:pPr>
            <a:endParaRPr lang="en-US" sz="1400" dirty="0">
              <a:latin typeface="Arial"/>
              <a:ea typeface="+mn-lt"/>
              <a:cs typeface="Arial"/>
            </a:endParaRPr>
          </a:p>
          <a:p>
            <a:pPr algn="just"/>
            <a:endParaRPr lang="en-US" sz="1400" dirty="0">
              <a:latin typeface="Arial"/>
              <a:ea typeface="+mn-lt"/>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1533465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Purpose of the IPv4 Address</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The IPv4 Address</a:t>
            </a:r>
          </a:p>
        </p:txBody>
      </p:sp>
      <p:sp>
        <p:nvSpPr>
          <p:cNvPr id="5" name="Text 2"/>
          <p:cNvSpPr/>
          <p:nvPr/>
        </p:nvSpPr>
        <p:spPr>
          <a:xfrm>
            <a:off x="152400" y="1802706"/>
            <a:ext cx="8535591" cy="3836093"/>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A host needs an IPv4 address to participate on the internet and almost all LANs today. </a:t>
            </a:r>
            <a:endParaRPr lang="en-US" sz="1400" dirty="0">
              <a:latin typeface="Arial"/>
              <a:cs typeface="Arial"/>
            </a:endParaRPr>
          </a:p>
          <a:p>
            <a:pPr marL="285750" indent="-285750" algn="just">
              <a:buFont typeface="Arial"/>
              <a:buChar char="•"/>
            </a:pPr>
            <a:r>
              <a:rPr lang="en-US" sz="1400" dirty="0">
                <a:latin typeface="Arial"/>
                <a:ea typeface="+mn-lt"/>
                <a:cs typeface="+mn-lt"/>
              </a:rPr>
              <a:t>The IPv4 address is a logical network address that identifies a particular host.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It must be configured appropriately and uniquely within the LAN for local communication.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It must also be appropriately configured and unique worldwide for remote communication.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This is how a host can communicate with other devices on the internet.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An IPv4 address is assigned to the network interface connection for a host that is usually a NIC installed in the device.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Examples of end-user devices with network interfaces include workstations, servers, network printers, and IP phones.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Some servers can have more than one NIC, each of which has its IPv4 address.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Router interfaces that connect to an IP network will also have an IPv4 address.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Every packet sent across the internet has a source and destination IPv4 address.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Networking devices require this information to ensure it gets to the destination and returns any replies to the source.</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Purpose of the IPv4 Address</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Octets and Dotted-Decimal Notation</a:t>
            </a:r>
          </a:p>
        </p:txBody>
      </p:sp>
      <p:sp>
        <p:nvSpPr>
          <p:cNvPr id="5" name="Text 2"/>
          <p:cNvSpPr/>
          <p:nvPr/>
        </p:nvSpPr>
        <p:spPr>
          <a:xfrm>
            <a:off x="335360" y="1748494"/>
            <a:ext cx="8477609" cy="3881137"/>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IPv4 addresses are 32 bits in length.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Here is an IPv4 address in binary: 11010001101001011100100000000001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Notice how difficult this address is to read.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Imagine having to configure devices with a series of 32 bits, which groups the 32 bits into four 8-bit bytes called octets like this: 11010001.10100101.11001000.00000001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That's better but still difficult to read, so we convert each octet into its decimal value, separated by a decimal point or period.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above binary IPv4 becomes this dotted-decimal representation: 209.165.200.1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b="1" dirty="0">
                <a:latin typeface="Arial"/>
                <a:ea typeface="+mn-lt"/>
                <a:cs typeface="+mn-lt"/>
              </a:rPr>
              <a:t>Note:</a:t>
            </a:r>
            <a:r>
              <a:rPr lang="en-US" sz="1400" dirty="0">
                <a:latin typeface="Arial"/>
                <a:ea typeface="+mn-lt"/>
                <a:cs typeface="+mn-lt"/>
              </a:rPr>
              <a:t> For now, you do not need to know how to convert between binary and decimal number systems.</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The IPv4 Address Structure</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Networks and Hosts</a:t>
            </a:r>
          </a:p>
        </p:txBody>
      </p:sp>
      <p:sp>
        <p:nvSpPr>
          <p:cNvPr id="5" name="Text 2"/>
          <p:cNvSpPr/>
          <p:nvPr/>
        </p:nvSpPr>
        <p:spPr>
          <a:xfrm>
            <a:off x="162092" y="1866940"/>
            <a:ext cx="5005478" cy="3585354"/>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Two parts make up the IPv4 address, the network (blue) and the host (red). </a:t>
            </a:r>
            <a:endParaRPr lang="en-US" sz="1400" dirty="0">
              <a:latin typeface="Arial"/>
              <a:cs typeface="Arial"/>
            </a:endParaRPr>
          </a:p>
          <a:p>
            <a:pPr marL="285750" indent="-285750" algn="just">
              <a:buFont typeface="Arial"/>
              <a:buChar char="•"/>
            </a:pPr>
            <a:r>
              <a:rPr lang="en-US" sz="1400" dirty="0">
                <a:latin typeface="Arial"/>
                <a:ea typeface="+mn-lt"/>
                <a:cs typeface="+mn-lt"/>
              </a:rPr>
              <a:t>An IPv4 address requires both parts.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Both networks have the subnet mask 255.255.255.0 used to identify the network which connects the host.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The figure shows a host with an IPv4 address 192.168.5.11 with a subnet mask of 255.255.255.0.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The first three octets (192.168.5) identify the network portion of the address, and the last octet (11) identifies the host.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This is known as hierarchical addressing because the network portion indicates the network which locates each unique host address. </a:t>
            </a:r>
            <a:endParaRPr lang="en-US" sz="1400" dirty="0">
              <a:latin typeface="Arial"/>
              <a:cs typeface="Calibri" panose="020F0502020204030204"/>
            </a:endParaRPr>
          </a:p>
          <a:p>
            <a:pPr marL="285750" indent="-285750" algn="just">
              <a:buFont typeface="Arial"/>
              <a:buChar char="•"/>
            </a:pPr>
            <a:r>
              <a:rPr lang="en-US" sz="1400" dirty="0">
                <a:latin typeface="Arial"/>
                <a:ea typeface="+mn-lt"/>
                <a:cs typeface="+mn-lt"/>
              </a:rPr>
              <a:t>Routers only need to know how to reach each network rather than needing to see the location of each host.</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a:p>
            <a:pPr algn="just"/>
            <a:endParaRPr lang="en-US" sz="1400" dirty="0">
              <a:solidFill>
                <a:srgbClr val="000000"/>
              </a:solidFill>
              <a:latin typeface="Arial"/>
              <a:ea typeface="Arial" pitchFamily="34" charset="-122"/>
              <a:cs typeface="Arial"/>
            </a:endParaRPr>
          </a:p>
          <a:p>
            <a:pPr algn="just"/>
            <a:endParaRPr lang="en-US" sz="1400" dirty="0">
              <a:latin typeface="Arial"/>
              <a:cs typeface="Arial"/>
            </a:endParaRPr>
          </a:p>
          <a:p>
            <a:pPr algn="just">
              <a:lnSpc>
                <a:spcPts val="2000"/>
              </a:lnSpc>
            </a:pPr>
            <a:endParaRPr lang="en-US" sz="1400" dirty="0">
              <a:latin typeface="Arial"/>
              <a:cs typeface="Arial"/>
            </a:endParaRPr>
          </a:p>
        </p:txBody>
      </p:sp>
      <p:pic>
        <p:nvPicPr>
          <p:cNvPr id="4" name="Imagem 5" descr="Diagrama&#10;&#10;Descrição gerada automaticamente">
            <a:extLst>
              <a:ext uri="{FF2B5EF4-FFF2-40B4-BE49-F238E27FC236}">
                <a16:creationId xmlns:a16="http://schemas.microsoft.com/office/drawing/2014/main" id="{39922D6E-F4B6-9F5A-8A16-58A50C771A8F}"/>
              </a:ext>
            </a:extLst>
          </p:cNvPr>
          <p:cNvPicPr>
            <a:picLocks noChangeAspect="1"/>
          </p:cNvPicPr>
          <p:nvPr/>
        </p:nvPicPr>
        <p:blipFill>
          <a:blip r:embed="rId3"/>
          <a:stretch>
            <a:fillRect/>
          </a:stretch>
        </p:blipFill>
        <p:spPr>
          <a:xfrm>
            <a:off x="5269105" y="2486870"/>
            <a:ext cx="3767586" cy="175486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The IPv4 Address Structure</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Networks and Hosts </a:t>
            </a:r>
            <a:r>
              <a:rPr lang="en-US">
                <a:latin typeface="Arial"/>
                <a:cs typeface="Arial"/>
              </a:rPr>
              <a:t>(Cont.)</a:t>
            </a:r>
            <a:endParaRPr lang="en-US"/>
          </a:p>
        </p:txBody>
      </p:sp>
      <p:sp>
        <p:nvSpPr>
          <p:cNvPr id="5" name="Text 2"/>
          <p:cNvSpPr/>
          <p:nvPr/>
        </p:nvSpPr>
        <p:spPr>
          <a:xfrm>
            <a:off x="458391" y="1751322"/>
            <a:ext cx="8229600" cy="3639268"/>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With IPv4 addressing, multiple logical networks can exist on one physical network if the network portion of the logical network host addresses is different.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For example, three hosts on a single, physical local network have the same IPv4 address (192.168.18), and three other hosts have different network portions of their IPv4 addresses (192.168.5).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hosts with the same network number in their IPv4 addresses will be able to communicate with each other but will not be able to communicate with the other hosts without the use of routing.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This example shows one physical network and two logical IPv4 networks.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Another example of a hierarchical network is the telephone system.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With a telephone number, the country code, area code, and exchange represent the network address, and the remaining digits represent a local phone number.</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extLst>
      <p:ext uri="{BB962C8B-B14F-4D97-AF65-F5344CB8AC3E}">
        <p14:creationId xmlns:p14="http://schemas.microsoft.com/office/powerpoint/2010/main" val="412558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IPv4 Unicast, Broadcast, and Multicast</a:t>
            </a:r>
          </a:p>
        </p:txBody>
      </p:sp>
      <p:sp>
        <p:nvSpPr>
          <p:cNvPr id="3" name="Text 0"/>
          <p:cNvSpPr>
            <a:spLocks noGrp="1"/>
          </p:cNvSpPr>
          <p:nvPr>
            <p:ph type="body" idx="100" hasCustomPrompt="1"/>
          </p:nvPr>
        </p:nvSpPr>
        <p:spPr>
          <a:xfrm>
            <a:off x="0" y="1131570"/>
            <a:ext cx="9144000" cy="407220"/>
          </a:xfrm>
          <a:prstGeom prst="rect">
            <a:avLst/>
          </a:prstGeom>
          <a:noFill/>
          <a:ln/>
        </p:spPr>
        <p:txBody>
          <a:bodyPr wrap="square" rtlCol="0" anchor="t"/>
          <a:lstStyle/>
          <a:p>
            <a:r>
              <a:rPr lang="en-US"/>
              <a:t>Unicast</a:t>
            </a:r>
          </a:p>
        </p:txBody>
      </p:sp>
      <p:sp>
        <p:nvSpPr>
          <p:cNvPr id="5" name="Text 2"/>
          <p:cNvSpPr/>
          <p:nvPr/>
        </p:nvSpPr>
        <p:spPr>
          <a:xfrm>
            <a:off x="378478" y="1586194"/>
            <a:ext cx="8229600" cy="3900206"/>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An IPv4 address has a network portion and a host portion. There are different ways to send a packet from a source device, and these different transmissions affect the destination IPv4 addresses.</a:t>
            </a:r>
            <a:endParaRPr lang="en-US" dirty="0">
              <a:cs typeface="Calibri" panose="020F0502020204030204"/>
            </a:endParaRPr>
          </a:p>
          <a:p>
            <a:pPr algn="just"/>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Unicast transmission refers to one device sending a message to one other device in one-to-one communications.</a:t>
            </a:r>
            <a:endParaRPr lang="en-US" dirty="0">
              <a:solidFill>
                <a:srgbClr val="000000"/>
              </a:solidFill>
              <a:latin typeface="Calibri" panose="020F0502020204030204"/>
              <a:cs typeface="Calibri" panose="020F0502020204030204"/>
            </a:endParaRPr>
          </a:p>
          <a:p>
            <a:pPr algn="just"/>
            <a:endParaRPr lang="en-US" sz="1400" dirty="0">
              <a:latin typeface="Arial"/>
              <a:cs typeface="Arial"/>
            </a:endParaRPr>
          </a:p>
          <a:p>
            <a:pPr marL="285750" indent="-285750" algn="just">
              <a:buFont typeface="Arial"/>
              <a:buChar char="•"/>
            </a:pPr>
            <a:r>
              <a:rPr lang="en-US" sz="1400" dirty="0">
                <a:solidFill>
                  <a:srgbClr val="000000"/>
                </a:solidFill>
                <a:latin typeface="Arial"/>
                <a:cs typeface="Arial"/>
              </a:rPr>
              <a:t>A unicast packet has a destination IP address that is a unicast address which goes to a single recipient. A source IP address can only be a unicast address, because the packet can only originate from a single source. This is regardless of whether the destination IP address is a unicast, broadcast, or multicast.</a:t>
            </a:r>
            <a:endParaRPr lang="en-US" dirty="0">
              <a:cs typeface="Calibri" panose="020F0502020204030204"/>
            </a:endParaRPr>
          </a:p>
          <a:p>
            <a:pPr marL="285750" indent="-285750" algn="just">
              <a:buFont typeface="Arial"/>
              <a:buChar char="•"/>
            </a:pPr>
            <a:endParaRPr lang="en-US" sz="1400" dirty="0">
              <a:latin typeface="Arial"/>
              <a:cs typeface="Arial"/>
            </a:endParaRPr>
          </a:p>
          <a:p>
            <a:pPr marL="285750" indent="-285750" algn="just">
              <a:lnSpc>
                <a:spcPts val="2000"/>
              </a:lnSpc>
              <a:buFont typeface="Arial"/>
              <a:buChar char="•"/>
            </a:pPr>
            <a:r>
              <a:rPr lang="en-US" sz="1400" b="1" dirty="0">
                <a:latin typeface="Arial"/>
                <a:cs typeface="Arial"/>
              </a:rPr>
              <a:t>Note</a:t>
            </a:r>
            <a:r>
              <a:rPr lang="en-US" sz="1400" dirty="0">
                <a:latin typeface="Arial"/>
                <a:cs typeface="Arial"/>
              </a:rPr>
              <a:t>: In this course, all communication between devices is unicast unless otherwise noted. </a:t>
            </a:r>
            <a:endParaRPr lang="en-US" dirty="0">
              <a:cs typeface="Calibri" panose="020F0502020204030204"/>
            </a:endParaRPr>
          </a:p>
          <a:p>
            <a:pPr marL="285750" indent="-285750" algn="just">
              <a:lnSpc>
                <a:spcPts val="2000"/>
              </a:lnSpc>
              <a:buFont typeface="Arial"/>
              <a:buChar char="•"/>
            </a:pPr>
            <a:endParaRPr lang="en-US" sz="1400" dirty="0">
              <a:latin typeface="Arial"/>
              <a:cs typeface="Arial"/>
            </a:endParaRPr>
          </a:p>
          <a:p>
            <a:pPr marL="285750" indent="-285750" algn="just">
              <a:lnSpc>
                <a:spcPts val="2000"/>
              </a:lnSpc>
              <a:buFont typeface="Arial"/>
              <a:buChar char="•"/>
            </a:pPr>
            <a:r>
              <a:rPr lang="en-US" sz="1400" dirty="0">
                <a:latin typeface="Arial"/>
                <a:cs typeface="Arial"/>
              </a:rPr>
              <a:t>IPv4 unicast host addresses are in the address range of 1.1.1.1 to 223.255.255.255. However, within this range, special purposes reserve many addresses. This module will discuss these special purpose addresses later. </a:t>
            </a:r>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IPv4 Unicast, Broadcast, and Multicast</a:t>
            </a:r>
          </a:p>
        </p:txBody>
      </p:sp>
      <p:sp>
        <p:nvSpPr>
          <p:cNvPr id="3" name="Text 0"/>
          <p:cNvSpPr>
            <a:spLocks noGrp="1"/>
          </p:cNvSpPr>
          <p:nvPr>
            <p:ph type="body" idx="100" hasCustomPrompt="1"/>
          </p:nvPr>
        </p:nvSpPr>
        <p:spPr>
          <a:xfrm>
            <a:off x="0" y="1131571"/>
            <a:ext cx="9144000" cy="451301"/>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Unicast (Cont.)</a:t>
            </a:r>
            <a:endParaRPr lang="en-US"/>
          </a:p>
        </p:txBody>
      </p:sp>
      <p:sp>
        <p:nvSpPr>
          <p:cNvPr id="5" name="Text 2"/>
          <p:cNvSpPr/>
          <p:nvPr/>
        </p:nvSpPr>
        <p:spPr>
          <a:xfrm>
            <a:off x="495710" y="1864618"/>
            <a:ext cx="3615249" cy="1912565"/>
          </a:xfrm>
          <a:prstGeom prst="rect">
            <a:avLst/>
          </a:prstGeom>
          <a:noFill/>
          <a:ln/>
        </p:spPr>
        <p:txBody>
          <a:bodyPr wrap="square" lIns="91440" tIns="45720" rIns="91440" bIns="45720" rtlCol="0" anchor="t"/>
          <a:lstStyle/>
          <a:p>
            <a:pPr marL="285750" indent="-285750" algn="just">
              <a:buFont typeface="Arial"/>
              <a:buChar char="•"/>
            </a:pPr>
            <a:r>
              <a:rPr lang="en-US" sz="1400" b="1" dirty="0">
                <a:latin typeface="Arial"/>
                <a:ea typeface="+mn-lt"/>
                <a:cs typeface="+mn-lt"/>
              </a:rPr>
              <a:t>Note</a:t>
            </a:r>
            <a:r>
              <a:rPr lang="en-US" sz="1400" dirty="0">
                <a:latin typeface="Arial"/>
                <a:ea typeface="+mn-lt"/>
                <a:cs typeface="+mn-lt"/>
              </a:rPr>
              <a:t>: In the animation, notice that the slash notion, or /24, represents the subnet mask for 255.255.255.0. This indicates that the subnet mask is 24 bits long. The subnet mask 255.255.255.0 in binary is 11111111.11111111.11111111.00000000.</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a:p>
            <a:pPr marL="285750" indent="-285750" algn="just">
              <a:buFont typeface="Arial"/>
              <a:buChar char="•"/>
            </a:pPr>
            <a:endParaRPr lang="en-US" sz="1400" dirty="0">
              <a:latin typeface="Arial"/>
              <a:cs typeface="Arial"/>
            </a:endParaRPr>
          </a:p>
        </p:txBody>
      </p:sp>
      <p:pic>
        <p:nvPicPr>
          <p:cNvPr id="4" name="Picture 5">
            <a:extLst>
              <a:ext uri="{FF2B5EF4-FFF2-40B4-BE49-F238E27FC236}">
                <a16:creationId xmlns:a16="http://schemas.microsoft.com/office/drawing/2014/main" id="{BCBB4F09-DDD8-85E5-282A-E3BD0936AC5E}"/>
              </a:ext>
            </a:extLst>
          </p:cNvPr>
          <p:cNvPicPr>
            <a:picLocks noChangeAspect="1"/>
          </p:cNvPicPr>
          <p:nvPr/>
        </p:nvPicPr>
        <p:blipFill rotWithShape="1">
          <a:blip r:embed="rId3"/>
          <a:srcRect l="10156" t="17014" r="15050" b="21458"/>
          <a:stretch/>
        </p:blipFill>
        <p:spPr>
          <a:xfrm>
            <a:off x="4313463" y="1913537"/>
            <a:ext cx="4578292" cy="3121562"/>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extLst>
      <p:ext uri="{BB962C8B-B14F-4D97-AF65-F5344CB8AC3E}">
        <p14:creationId xmlns:p14="http://schemas.microsoft.com/office/powerpoint/2010/main" val="226614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IPv4 Unicast, Broadcast, and Multicast</a:t>
            </a:r>
          </a:p>
        </p:txBody>
      </p:sp>
      <p:sp>
        <p:nvSpPr>
          <p:cNvPr id="3" name="Text 0"/>
          <p:cNvSpPr>
            <a:spLocks noGrp="1"/>
          </p:cNvSpPr>
          <p:nvPr>
            <p:ph type="body" idx="100" hasCustomPrompt="1"/>
          </p:nvPr>
        </p:nvSpPr>
        <p:spPr>
          <a:xfrm>
            <a:off x="0" y="1131570"/>
            <a:ext cx="9144000" cy="362810"/>
          </a:xfrm>
          <a:prstGeom prst="rect">
            <a:avLst/>
          </a:prstGeom>
          <a:noFill/>
          <a:ln/>
        </p:spPr>
        <p:txBody>
          <a:bodyPr wrap="square" rtlCol="0" anchor="t"/>
          <a:lstStyle/>
          <a:p>
            <a:r>
              <a:rPr lang="en-US"/>
              <a:t>Broadcast</a:t>
            </a:r>
          </a:p>
        </p:txBody>
      </p:sp>
      <p:sp>
        <p:nvSpPr>
          <p:cNvPr id="5" name="Text 2"/>
          <p:cNvSpPr/>
          <p:nvPr/>
        </p:nvSpPr>
        <p:spPr>
          <a:xfrm>
            <a:off x="459074" y="1940289"/>
            <a:ext cx="8229600" cy="3183301"/>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Broadcast transmission refers to a device sending messages to all the devices on a network in one-to-all communications.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broadcast packet has a destination IP address with all (1s) in the host portion or 32 (1) bits. </a:t>
            </a:r>
            <a:endParaRPr lang="en-US" sz="1400" dirty="0">
              <a:latin typeface="Arial"/>
              <a:cs typeface="Calibri" panose="020F0502020204030204"/>
            </a:endParaRPr>
          </a:p>
          <a:p>
            <a:pPr marL="285750" indent="-285750" algn="just">
              <a:buFont typeface="Arial"/>
              <a:buChar char="•"/>
            </a:pPr>
            <a:endParaRPr lang="en-US" sz="1400" b="1" dirty="0">
              <a:latin typeface="Arial"/>
              <a:ea typeface="+mn-lt"/>
              <a:cs typeface="+mn-lt"/>
            </a:endParaRPr>
          </a:p>
          <a:p>
            <a:pPr marL="285750" indent="-285750" algn="just">
              <a:buFont typeface="Arial"/>
              <a:buChar char="•"/>
            </a:pPr>
            <a:r>
              <a:rPr lang="en-US" sz="1400" b="1" dirty="0">
                <a:latin typeface="Arial"/>
                <a:ea typeface="+mn-lt"/>
                <a:cs typeface="+mn-lt"/>
              </a:rPr>
              <a:t>Note:</a:t>
            </a:r>
            <a:r>
              <a:rPr lang="en-US" sz="1400" dirty="0">
                <a:latin typeface="Arial"/>
                <a:ea typeface="+mn-lt"/>
                <a:cs typeface="+mn-lt"/>
              </a:rPr>
              <a:t> IPv4 uses broadcast packets. However, there are no broadcast packets with IPv6.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All devices must process a broadcast packet in the same domain. A broadcast domain identifies all hosts on the same network segment, and a specific network sends a direct broadcast to all hosts.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For example, a 172.16.4.0/24 network host sends a packet to 172.16.4.255. A limited broadcast is sent to 255.255.255.255. By default, routers do not forward broadcasts.</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IPv4 Unicast, Broadcast, and Multicast</a:t>
            </a:r>
          </a:p>
        </p:txBody>
      </p:sp>
      <p:sp>
        <p:nvSpPr>
          <p:cNvPr id="3" name="Text 0"/>
          <p:cNvSpPr>
            <a:spLocks noGrp="1"/>
          </p:cNvSpPr>
          <p:nvPr>
            <p:ph type="body" idx="100" hasCustomPrompt="1"/>
          </p:nvPr>
        </p:nvSpPr>
        <p:spPr>
          <a:xfrm>
            <a:off x="0" y="1131570"/>
            <a:ext cx="9144000" cy="474898"/>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Broadcast (Cont.)</a:t>
            </a:r>
            <a:endParaRPr lang="en-US"/>
          </a:p>
        </p:txBody>
      </p:sp>
      <p:sp>
        <p:nvSpPr>
          <p:cNvPr id="5" name="Text 2"/>
          <p:cNvSpPr/>
          <p:nvPr/>
        </p:nvSpPr>
        <p:spPr>
          <a:xfrm>
            <a:off x="459074" y="2052715"/>
            <a:ext cx="8229600" cy="2047197"/>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Broadcast packets use resources on the network and make every receiving host on the network process the packet. </a:t>
            </a:r>
            <a:endParaRPr lang="en-US" sz="1400" dirty="0">
              <a:latin typeface="Arial"/>
              <a:ea typeface="+mn-lt"/>
              <a:cs typeface="Arial"/>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r>
              <a:rPr lang="en-US" sz="1400" dirty="0">
                <a:latin typeface="Arial"/>
                <a:ea typeface="+mn-lt"/>
                <a:cs typeface="+mn-lt"/>
              </a:rPr>
              <a:t>Therefore, broadcast traffic should be limited so that it does not adversely affect the network's performance or devices. </a:t>
            </a:r>
            <a:endParaRPr lang="en-US" sz="1400" dirty="0">
              <a:latin typeface="Arial"/>
              <a:ea typeface="+mn-lt"/>
              <a:cs typeface="Arial"/>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r>
              <a:rPr lang="en-US" sz="1400" dirty="0">
                <a:latin typeface="Arial"/>
                <a:ea typeface="+mn-lt"/>
                <a:cs typeface="+mn-lt"/>
              </a:rPr>
              <a:t>Because routers separate broadcast domains, subdividing networks can improve performance by eliminating excessive broadcast traffic.</a:t>
            </a: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extLst>
      <p:ext uri="{BB962C8B-B14F-4D97-AF65-F5344CB8AC3E}">
        <p14:creationId xmlns:p14="http://schemas.microsoft.com/office/powerpoint/2010/main" val="217503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IPv4 Unicast, Broadcast, and Multicast</a:t>
            </a:r>
          </a:p>
        </p:txBody>
      </p:sp>
      <p:sp>
        <p:nvSpPr>
          <p:cNvPr id="3" name="Text 0"/>
          <p:cNvSpPr>
            <a:spLocks noGrp="1"/>
          </p:cNvSpPr>
          <p:nvPr>
            <p:ph type="body" idx="100" hasCustomPrompt="1"/>
          </p:nvPr>
        </p:nvSpPr>
        <p:spPr>
          <a:xfrm>
            <a:off x="0" y="1131570"/>
            <a:ext cx="9144000" cy="398206"/>
          </a:xfrm>
          <a:prstGeom prst="rect">
            <a:avLst/>
          </a:prstGeom>
          <a:noFill/>
          <a:ln/>
        </p:spPr>
        <p:txBody>
          <a:bodyPr wrap="square" rtlCol="0" anchor="t"/>
          <a:lstStyle/>
          <a:p>
            <a:r>
              <a:rPr lang="en-US"/>
              <a:t>Multicast</a:t>
            </a:r>
          </a:p>
        </p:txBody>
      </p:sp>
      <p:sp>
        <p:nvSpPr>
          <p:cNvPr id="5" name="Text 2"/>
          <p:cNvSpPr/>
          <p:nvPr/>
        </p:nvSpPr>
        <p:spPr>
          <a:xfrm>
            <a:off x="418253" y="1661903"/>
            <a:ext cx="8229600" cy="3892081"/>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The multicast transmission reduces traffic by allowing a host to send a single packet to a selected set of hosts that subscribe to a multicast group.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multicast packet is a packet with a destination IP address that is a multicast address. IPv4 has reserved the 224.0.0.0 to 239.255.255.255 addresses as a multicast range.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Hosts that receive multicast packets are called multicast clients. The multicast clients use services requested by a client program to subscribe to the multicast group.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single IPv4 multicast destination address represents each multicast group. When an IPv4 host subscribes to a multicast group, the host processes packets addressed to this multicast address and packets to its uniquely allocated unicast address.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Routing protocols such as OSPF use multicast transmissions. For example, routers enabled with OSPF communicate with each other using the reserved OSPF multicast address 224.0.0.5. Only devices allowed with OSPF will process these packets with 224.0.0.5 as the destination IPv4 address. All other devices will ignore these packets.</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1"/>
            <a:ext cx="9144000" cy="415905"/>
          </a:xfrm>
          <a:prstGeom prst="rect">
            <a:avLst/>
          </a:prstGeom>
          <a:noFill/>
          <a:ln/>
        </p:spPr>
        <p:txBody>
          <a:bodyPr wrap="square" rtlCol="0" anchor="t"/>
          <a:lstStyle/>
          <a:p>
            <a:r>
              <a:rPr lang="en-US"/>
              <a:t>Public and Private IPv4 Addresses</a:t>
            </a:r>
          </a:p>
        </p:txBody>
      </p:sp>
      <p:sp>
        <p:nvSpPr>
          <p:cNvPr id="4" name="TextBox 3">
            <a:extLst>
              <a:ext uri="{FF2B5EF4-FFF2-40B4-BE49-F238E27FC236}">
                <a16:creationId xmlns:a16="http://schemas.microsoft.com/office/drawing/2014/main" id="{449E55E5-4701-D8D7-B9AA-8CBE3CDCBDE9}"/>
              </a:ext>
            </a:extLst>
          </p:cNvPr>
          <p:cNvSpPr txBox="1"/>
          <p:nvPr/>
        </p:nvSpPr>
        <p:spPr>
          <a:xfrm>
            <a:off x="445959" y="1879392"/>
            <a:ext cx="825208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ea typeface="+mn-lt"/>
                <a:cs typeface="+mn-lt"/>
              </a:rPr>
              <a:t>Just as there are different ways to transmit an IPv4 packet, there are also different types of IPv4 addresses. Some IPv4 addresses cannot be used to go out to the internet, and others are allocated explicitly for routing to the internet. Some are used to verify a connection, and others are self-assigned. </a:t>
            </a:r>
            <a:endParaRPr lang="en-US" sz="1400" dirty="0">
              <a:solidFill>
                <a:srgbClr val="333333"/>
              </a:solidFill>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Internet service provider (ISP) routers globally route public IPv4 addresses. However, not all available IPv4 addresses can be used on the internet. There are blocks of addresses called private addresses that most organizations use to assign IPv4 addresses to internal hosts.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In the mid-1990s, with the introduction of the World Wide Web (WWW), private IPv4 addresses were introduced because of the depletion of IPv4 address space. Private IPv4 addresses are not unique and can be used internally within any network.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long-term solution to IPv4 address depletion was IPv6.</a:t>
            </a:r>
            <a:endParaRPr lang="en-US" dirty="0">
              <a:latin typeface="Arial"/>
              <a:cs typeface="Calibri" panose="020F0502020204030204"/>
            </a:endParaRPr>
          </a:p>
          <a:p>
            <a:pPr marL="285750" indent="-285750" algn="just">
              <a:buFont typeface="Arial"/>
              <a:buChar char="•"/>
            </a:pPr>
            <a:endParaRPr lang="en-US" sz="1400" dirty="0">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1"/>
            <a:ext cx="9144000" cy="42770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Public and Private IPv4 Addresses (Cont.)</a:t>
            </a:r>
            <a:endParaRPr lang="en-US"/>
          </a:p>
        </p:txBody>
      </p:sp>
      <p:sp>
        <p:nvSpPr>
          <p:cNvPr id="4" name="TextBox 3">
            <a:extLst>
              <a:ext uri="{FF2B5EF4-FFF2-40B4-BE49-F238E27FC236}">
                <a16:creationId xmlns:a16="http://schemas.microsoft.com/office/drawing/2014/main" id="{9478B6F6-7DAF-8332-6C90-52D4C0C1EF09}"/>
              </a:ext>
            </a:extLst>
          </p:cNvPr>
          <p:cNvSpPr txBox="1"/>
          <p:nvPr/>
        </p:nvSpPr>
        <p:spPr>
          <a:xfrm>
            <a:off x="508729" y="2089486"/>
            <a:ext cx="751880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solidFill>
                  <a:srgbClr val="333333"/>
                </a:solidFill>
                <a:latin typeface="Arial"/>
                <a:cs typeface="Arial"/>
              </a:rPr>
              <a:t>Private addresses are defined in RFC 1918 and are sometimes referred to as RFC 1918 address space.</a:t>
            </a:r>
            <a:endParaRPr lang="en-US" sz="1400" dirty="0">
              <a:latin typeface="Arial"/>
              <a:cs typeface="Arial"/>
            </a:endParaRPr>
          </a:p>
        </p:txBody>
      </p:sp>
      <p:graphicFrame>
        <p:nvGraphicFramePr>
          <p:cNvPr id="18" name="Table 0"/>
          <p:cNvGraphicFramePr>
            <a:graphicFrameLocks noGrp="1"/>
          </p:cNvGraphicFramePr>
          <p:nvPr/>
        </p:nvGraphicFramePr>
        <p:xfrm>
          <a:off x="655361" y="2970948"/>
          <a:ext cx="7323010" cy="1219200"/>
        </p:xfrm>
        <a:graphic>
          <a:graphicData uri="http://schemas.openxmlformats.org/drawingml/2006/table">
            <a:tbl>
              <a:tblPr/>
              <a:tblGrid>
                <a:gridCol w="3661505">
                  <a:extLst>
                    <a:ext uri="{9D8B030D-6E8A-4147-A177-3AD203B41FA5}">
                      <a16:colId xmlns:a16="http://schemas.microsoft.com/office/drawing/2014/main" val="20000"/>
                    </a:ext>
                  </a:extLst>
                </a:gridCol>
                <a:gridCol w="3661505">
                  <a:extLst>
                    <a:ext uri="{9D8B030D-6E8A-4147-A177-3AD203B41FA5}">
                      <a16:colId xmlns:a16="http://schemas.microsoft.com/office/drawing/2014/main" val="20001"/>
                    </a:ext>
                  </a:extLst>
                </a:gridCol>
              </a:tblGrid>
              <a:tr h="0">
                <a:tc>
                  <a:txBody>
                    <a:bodyPr/>
                    <a:lstStyle/>
                    <a:p>
                      <a:r>
                        <a:rPr lang="en-US" sz="1400" b="1" dirty="0">
                          <a:solidFill>
                            <a:srgbClr val="FFFFFF"/>
                          </a:solidFill>
                          <a:latin typeface="Arial" panose="020B0604020202020204" pitchFamily="34" charset="0"/>
                          <a:cs typeface="Arial" panose="020B0604020202020204" pitchFamily="34" charset="0"/>
                        </a:rPr>
                        <a:t>Network Address and Prefix</a:t>
                      </a:r>
                      <a:endParaRPr lang="en-US" sz="1400" b="1"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400" b="1">
                          <a:solidFill>
                            <a:srgbClr val="FFFFFF"/>
                          </a:solidFill>
                          <a:latin typeface="Arial" panose="020B0604020202020204" pitchFamily="34" charset="0"/>
                          <a:cs typeface="Arial" panose="020B0604020202020204" pitchFamily="34" charset="0"/>
                        </a:rPr>
                        <a:t>RFC 1918 Private Address Range</a:t>
                      </a:r>
                      <a:endParaRPr lang="en-US" sz="1400" b="1">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400">
                          <a:solidFill>
                            <a:srgbClr val="58585B"/>
                          </a:solidFill>
                          <a:latin typeface="Arial" panose="020B0604020202020204" pitchFamily="34" charset="0"/>
                          <a:cs typeface="Arial" panose="020B0604020202020204" pitchFamily="34" charset="0"/>
                        </a:rPr>
                        <a:t>10.0.0.0/8</a:t>
                      </a:r>
                      <a:endParaRPr lang="en-US" sz="140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a:solidFill>
                            <a:srgbClr val="58585B"/>
                          </a:solidFill>
                          <a:latin typeface="Arial" panose="020B0604020202020204" pitchFamily="34" charset="0"/>
                          <a:cs typeface="Arial" panose="020B0604020202020204" pitchFamily="34" charset="0"/>
                        </a:rPr>
                        <a:t>10.0.0.0 - 10.255.255.255</a:t>
                      </a:r>
                      <a:endParaRPr lang="en-US" sz="140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400">
                          <a:solidFill>
                            <a:srgbClr val="58585B"/>
                          </a:solidFill>
                          <a:latin typeface="Arial" panose="020B0604020202020204" pitchFamily="34" charset="0"/>
                          <a:cs typeface="Arial" panose="020B0604020202020204" pitchFamily="34" charset="0"/>
                        </a:rPr>
                        <a:t>172.16.0.0/12</a:t>
                      </a:r>
                      <a:endParaRPr lang="en-US" sz="140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a:solidFill>
                            <a:srgbClr val="58585B"/>
                          </a:solidFill>
                          <a:latin typeface="Arial" panose="020B0604020202020204" pitchFamily="34" charset="0"/>
                          <a:cs typeface="Arial" panose="020B0604020202020204" pitchFamily="34" charset="0"/>
                        </a:rPr>
                        <a:t>172.16.0.0 - 172.31.255.255</a:t>
                      </a:r>
                      <a:endParaRPr lang="en-US" sz="140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400">
                          <a:solidFill>
                            <a:srgbClr val="58585B"/>
                          </a:solidFill>
                          <a:latin typeface="Arial" panose="020B0604020202020204" pitchFamily="34" charset="0"/>
                          <a:cs typeface="Arial" panose="020B0604020202020204" pitchFamily="34" charset="0"/>
                        </a:rPr>
                        <a:t>192.168.0.0/16</a:t>
                      </a:r>
                      <a:endParaRPr lang="en-US" sz="140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panose="020B0604020202020204" pitchFamily="34" charset="0"/>
                          <a:cs typeface="Arial" panose="020B0604020202020204" pitchFamily="34" charset="0"/>
                        </a:rPr>
                        <a:t>192.168.0.0 - 192.168.255.255</a:t>
                      </a:r>
                      <a:endParaRPr lang="en-US" sz="1400" dirty="0">
                        <a:latin typeface="Arial" panose="020B0604020202020204" pitchFamily="34" charset="0"/>
                        <a:cs typeface="Arial" panose="020B0604020202020204" pitchFamily="34" charset="0"/>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extLst>
      <p:ext uri="{BB962C8B-B14F-4D97-AF65-F5344CB8AC3E}">
        <p14:creationId xmlns:p14="http://schemas.microsoft.com/office/powerpoint/2010/main" val="191523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1"/>
            <a:ext cx="9144000" cy="445401"/>
          </a:xfrm>
          <a:prstGeom prst="rect">
            <a:avLst/>
          </a:prstGeom>
          <a:noFill/>
          <a:ln/>
        </p:spPr>
        <p:txBody>
          <a:bodyPr wrap="square" rtlCol="0" anchor="t"/>
          <a:lstStyle/>
          <a:p>
            <a:r>
              <a:rPr lang="en-US"/>
              <a:t>Routing to the Internet</a:t>
            </a:r>
          </a:p>
        </p:txBody>
      </p:sp>
      <p:sp>
        <p:nvSpPr>
          <p:cNvPr id="5" name="Text 2"/>
          <p:cNvSpPr/>
          <p:nvPr/>
        </p:nvSpPr>
        <p:spPr>
          <a:xfrm>
            <a:off x="457200" y="1783995"/>
            <a:ext cx="8222274" cy="71095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Most internal networks, from large enterprises to home networks, use private IPv4 addresses for addressing all internal devices (intranet), including hosts and routers. However, private addresses are not globally routable. </a:t>
            </a:r>
            <a:endParaRPr lang="en-US" sz="1400" dirty="0">
              <a:latin typeface="Arial"/>
              <a:cs typeface="Arial"/>
            </a:endParaRPr>
          </a:p>
          <a:p>
            <a:pPr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6" name="TextBox 5">
            <a:extLst>
              <a:ext uri="{FF2B5EF4-FFF2-40B4-BE49-F238E27FC236}">
                <a16:creationId xmlns:a16="http://schemas.microsoft.com/office/drawing/2014/main" id="{41A1EEBD-2636-8C37-4C00-0D8A51EC8032}"/>
              </a:ext>
            </a:extLst>
          </p:cNvPr>
          <p:cNvSpPr txBox="1"/>
          <p:nvPr/>
        </p:nvSpPr>
        <p:spPr>
          <a:xfrm>
            <a:off x="459765" y="2760418"/>
            <a:ext cx="3963864"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cs typeface="Calibri"/>
              </a:rPr>
              <a:t>In the figure, customer networks 1, 2, and 3 send packets outside their internal networks. </a:t>
            </a:r>
            <a:endParaRPr lang="en-US" dirty="0">
              <a:latin typeface="Calibri" panose="020F0502020204030204"/>
              <a:cs typeface="Calibri"/>
            </a:endParaRPr>
          </a:p>
          <a:p>
            <a:pPr marL="285750" indent="-285750" algn="just">
              <a:buFont typeface="Arial"/>
              <a:buChar char="•"/>
            </a:pPr>
            <a:endParaRPr lang="en-US" sz="1400" dirty="0">
              <a:latin typeface="Arial"/>
              <a:cs typeface="Calibri"/>
            </a:endParaRPr>
          </a:p>
          <a:p>
            <a:pPr marL="285750" indent="-285750" algn="just">
              <a:buFont typeface="Arial"/>
              <a:buChar char="•"/>
            </a:pPr>
            <a:r>
              <a:rPr lang="en-US" sz="1400" dirty="0">
                <a:latin typeface="Arial"/>
                <a:cs typeface="Calibri"/>
              </a:rPr>
              <a:t>These packets have a source IPv4 address that is private and a destination IPv4 address that is public (globally routable). </a:t>
            </a:r>
            <a:endParaRPr lang="en-US" dirty="0">
              <a:latin typeface="Calibri" panose="020F0502020204030204"/>
              <a:cs typeface="Calibri"/>
            </a:endParaRPr>
          </a:p>
          <a:p>
            <a:pPr marL="285750" indent="-285750" algn="just">
              <a:buFont typeface="Arial"/>
              <a:buChar char="•"/>
            </a:pPr>
            <a:endParaRPr lang="en-US" sz="1400" dirty="0">
              <a:latin typeface="Arial"/>
              <a:cs typeface="Calibri"/>
            </a:endParaRPr>
          </a:p>
          <a:p>
            <a:pPr marL="285750" indent="-285750" algn="just">
              <a:buFont typeface="Arial"/>
              <a:buChar char="•"/>
            </a:pPr>
            <a:r>
              <a:rPr lang="en-US" sz="1400" dirty="0">
                <a:latin typeface="Arial"/>
                <a:cs typeface="Calibri"/>
              </a:rPr>
              <a:t>Packets with private addresses must be filtered (discarded) or translated to a public address before forwarding the packet to an ISP.</a:t>
            </a:r>
            <a:endParaRPr lang="en-US" dirty="0">
              <a:cs typeface="Calibri"/>
            </a:endParaRPr>
          </a:p>
          <a:p>
            <a:pPr algn="just"/>
            <a:endParaRPr lang="en-US" dirty="0">
              <a:cs typeface="Calibri"/>
            </a:endParaRPr>
          </a:p>
        </p:txBody>
      </p:sp>
      <p:pic>
        <p:nvPicPr>
          <p:cNvPr id="4" name="Picture 5" descr="Graphical user interface, application&#10;&#10;Description automatically generated">
            <a:extLst>
              <a:ext uri="{FF2B5EF4-FFF2-40B4-BE49-F238E27FC236}">
                <a16:creationId xmlns:a16="http://schemas.microsoft.com/office/drawing/2014/main" id="{50F608A6-E9C2-229B-5682-1350ACBF3A22}"/>
              </a:ext>
            </a:extLst>
          </p:cNvPr>
          <p:cNvPicPr>
            <a:picLocks noChangeAspect="1"/>
          </p:cNvPicPr>
          <p:nvPr/>
        </p:nvPicPr>
        <p:blipFill rotWithShape="1">
          <a:blip r:embed="rId3"/>
          <a:srcRect l="26748" t="34643" r="24519" b="9411"/>
          <a:stretch/>
        </p:blipFill>
        <p:spPr>
          <a:xfrm>
            <a:off x="4571331" y="2759393"/>
            <a:ext cx="4237309" cy="277007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0"/>
            <a:ext cx="9144000" cy="45720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Routing to the Internet (Cont.)</a:t>
            </a:r>
            <a:endParaRPr lang="en-US"/>
          </a:p>
        </p:txBody>
      </p:sp>
      <p:sp>
        <p:nvSpPr>
          <p:cNvPr id="5" name="Text 2"/>
          <p:cNvSpPr/>
          <p:nvPr/>
        </p:nvSpPr>
        <p:spPr>
          <a:xfrm>
            <a:off x="459074" y="2052715"/>
            <a:ext cx="8229600" cy="257175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Before the ISP can forward this packet, it must translate the source IPv4 address, which is a private address, to a public IPv4 address using Network Address Translation (NAT).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NAT is used to translate between private IPv4 and public IPv4 addresses.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This is done on the router connecting the internal and ISP networks.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Private IPv4 addresses in the organization’s intranet will be translated to public IPv4 addresses before routing to the internet.</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26251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0"/>
            <a:ext cx="9144000" cy="45720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Routing to the Internet (Cont.)</a:t>
            </a:r>
            <a:endParaRPr lang="en-US"/>
          </a:p>
        </p:txBody>
      </p:sp>
      <p:sp>
        <p:nvSpPr>
          <p:cNvPr id="5" name="Text 2"/>
          <p:cNvSpPr/>
          <p:nvPr/>
        </p:nvSpPr>
        <p:spPr>
          <a:xfrm>
            <a:off x="459074" y="2052715"/>
            <a:ext cx="8229600" cy="257175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Before the ISP can forward this packet, it must translate the source IPv4 address, which is a private address, to a public IPv4 address using Network Address Translation (NAT).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NAT is used to translate between private IPv4 and public IPv4 addresses.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This is done on the router connecting the internal and ISP networks.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Private IPv4 addresses in the organization’s intranet will be translated to public IPv4 addresses before routing to the internet.</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extLst>
      <p:ext uri="{BB962C8B-B14F-4D97-AF65-F5344CB8AC3E}">
        <p14:creationId xmlns:p14="http://schemas.microsoft.com/office/powerpoint/2010/main" val="305980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0"/>
            <a:ext cx="9144000" cy="380508"/>
          </a:xfrm>
          <a:prstGeom prst="rect">
            <a:avLst/>
          </a:prstGeom>
          <a:noFill/>
          <a:ln/>
        </p:spPr>
        <p:txBody>
          <a:bodyPr wrap="square" rtlCol="0" anchor="t"/>
          <a:lstStyle/>
          <a:p>
            <a:r>
              <a:rPr lang="en-US"/>
              <a:t>Special Use IPv4 Addresses</a:t>
            </a:r>
          </a:p>
        </p:txBody>
      </p:sp>
      <p:sp>
        <p:nvSpPr>
          <p:cNvPr id="5" name="Text 2"/>
          <p:cNvSpPr/>
          <p:nvPr/>
        </p:nvSpPr>
        <p:spPr>
          <a:xfrm>
            <a:off x="459074" y="1791707"/>
            <a:ext cx="8229600" cy="1046118"/>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Specific addresses, such as network and broadcast addresses, cannot be assigned to hosts.</a:t>
            </a:r>
            <a:endParaRPr lang="en-US" sz="1400" dirty="0">
              <a:latin typeface="Arial"/>
              <a:ea typeface="+mn-lt"/>
              <a:cs typeface="Arial"/>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r>
              <a:rPr lang="en-US" sz="1400" dirty="0">
                <a:latin typeface="Arial"/>
                <a:ea typeface="+mn-lt"/>
                <a:cs typeface="+mn-lt"/>
              </a:rPr>
              <a:t>Special addresses can also be set to hosts, but with restrictions on how those hosts can interact within the network.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endParaRPr lang="en-US" sz="1400" dirty="0">
              <a:latin typeface="Arial"/>
              <a:cs typeface="Arial"/>
            </a:endParaRPr>
          </a:p>
        </p:txBody>
      </p:sp>
      <p:sp>
        <p:nvSpPr>
          <p:cNvPr id="4" name="Text 2">
            <a:extLst>
              <a:ext uri="{FF2B5EF4-FFF2-40B4-BE49-F238E27FC236}">
                <a16:creationId xmlns:a16="http://schemas.microsoft.com/office/drawing/2014/main" id="{3BD1A4EE-8520-91D7-5022-E45E7E6B63FE}"/>
              </a:ext>
            </a:extLst>
          </p:cNvPr>
          <p:cNvSpPr/>
          <p:nvPr/>
        </p:nvSpPr>
        <p:spPr>
          <a:xfrm>
            <a:off x="459074" y="2917292"/>
            <a:ext cx="8229600" cy="2571750"/>
          </a:xfrm>
          <a:prstGeom prst="rect">
            <a:avLst/>
          </a:prstGeom>
          <a:noFill/>
          <a:ln/>
        </p:spPr>
        <p:txBody>
          <a:bodyPr wrap="square" lIns="91440" tIns="45720" rIns="91440" bIns="4572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b="1" dirty="0">
                <a:latin typeface="Arial"/>
                <a:ea typeface="+mn-lt"/>
                <a:cs typeface="+mn-lt"/>
              </a:rPr>
              <a:t>Link-Local addresses </a:t>
            </a:r>
            <a:endParaRPr lang="en-US" sz="1400" dirty="0">
              <a:latin typeface="Arial"/>
              <a:cs typeface="Arial"/>
            </a:endParaRPr>
          </a:p>
          <a:p>
            <a:pPr algn="just"/>
            <a:endParaRPr lang="en-US" sz="1400" dirty="0">
              <a:latin typeface="Arial"/>
              <a:cs typeface="Arial"/>
            </a:endParaRPr>
          </a:p>
          <a:p>
            <a:pPr marL="285750" indent="-285750" algn="just">
              <a:buFont typeface="Arial"/>
              <a:buChar char="•"/>
            </a:pPr>
            <a:r>
              <a:rPr lang="en-US" sz="1400" dirty="0">
                <a:latin typeface="Arial"/>
                <a:ea typeface="+mn-lt"/>
                <a:cs typeface="+mn-lt"/>
              </a:rPr>
              <a:t>Link-local addresses (169.254.0.0 /16 or 169.254.0.1 to 169.254.255.254) are more commonly known as the Automatic Private IP Addressing (APIPA) addresses or self-assigned addresses. </a:t>
            </a:r>
            <a:endParaRPr lang="en-US" sz="1400" dirty="0">
              <a:latin typeface="Arial"/>
              <a:ea typeface="+mn-lt"/>
              <a:cs typeface="Arial"/>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Windows client uses them to self-configure if the client cannot obtain an IP address through other methods. </a:t>
            </a:r>
            <a:endParaRPr lang="en-US" sz="1400" dirty="0">
              <a:latin typeface="Arial"/>
              <a:cs typeface="Arial"/>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Link-local addresses can be used in a peer-to-peer connection but are not commonly used for this purpose.</a:t>
            </a:r>
            <a:endParaRPr lang="en-US" dirty="0">
              <a:latin typeface="Arial"/>
            </a:endParaRPr>
          </a:p>
          <a:p>
            <a:pPr algn="just"/>
            <a:endParaRPr lang="en-US" sz="1400" b="1" dirty="0">
              <a:latin typeface="Arial"/>
              <a:cs typeface="Arial"/>
            </a:endParaRPr>
          </a:p>
          <a:p>
            <a:pPr algn="just"/>
            <a:endParaRPr lang="en-US" sz="1400" b="1"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0"/>
            <a:ext cx="9144000" cy="417384"/>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Special Use IPv4 Addresses (Cont</a:t>
            </a:r>
            <a:r>
              <a:rPr lang="en-US">
                <a:latin typeface="Arial"/>
                <a:cs typeface="Arial"/>
              </a:rPr>
              <a:t>.)</a:t>
            </a:r>
            <a:endParaRPr lang="en-US"/>
          </a:p>
        </p:txBody>
      </p:sp>
      <p:sp>
        <p:nvSpPr>
          <p:cNvPr id="6" name="TextBox 5">
            <a:extLst>
              <a:ext uri="{FF2B5EF4-FFF2-40B4-BE49-F238E27FC236}">
                <a16:creationId xmlns:a16="http://schemas.microsoft.com/office/drawing/2014/main" id="{F65D8CB3-AE70-5A71-48FC-DD2841873D5F}"/>
              </a:ext>
            </a:extLst>
          </p:cNvPr>
          <p:cNvSpPr txBox="1"/>
          <p:nvPr/>
        </p:nvSpPr>
        <p:spPr>
          <a:xfrm>
            <a:off x="331545" y="1877524"/>
            <a:ext cx="4170849"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b="1" dirty="0">
                <a:latin typeface="Arial"/>
                <a:cs typeface="Arial"/>
              </a:rPr>
              <a:t>Loopback addresses </a:t>
            </a:r>
            <a:endParaRPr lang="en-US" sz="1400" dirty="0">
              <a:latin typeface="Arial"/>
              <a:ea typeface="+mn-lt"/>
              <a:cs typeface="+mn-lt"/>
            </a:endParaRPr>
          </a:p>
          <a:p>
            <a:pPr marL="285750" indent="-285750" algn="just">
              <a:buFont typeface="Arial,Sans-Serif"/>
              <a:buChar char="•"/>
            </a:pPr>
            <a:endParaRPr lang="en-US" sz="1400" dirty="0">
              <a:latin typeface="Arial"/>
              <a:ea typeface="+mn-lt"/>
              <a:cs typeface="+mn-lt"/>
            </a:endParaRPr>
          </a:p>
          <a:p>
            <a:pPr marL="285750" indent="-285750" algn="just">
              <a:buFont typeface="Arial,Sans-Serif"/>
              <a:buChar char="•"/>
            </a:pPr>
            <a:r>
              <a:rPr lang="en-US" sz="1400" dirty="0">
                <a:latin typeface="Arial"/>
                <a:cs typeface="Arial"/>
              </a:rPr>
              <a:t>Loopback addresses (127.0.0.0 /8 or 127.0.0.1 to 127.255.255.254) commonly identify as only 127.0.0.1. </a:t>
            </a:r>
            <a:endParaRPr lang="en-US" sz="1400" dirty="0">
              <a:latin typeface="Arial"/>
              <a:cs typeface="Calibri" panose="020F0502020204030204"/>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r>
              <a:rPr lang="en-US" sz="1400" dirty="0">
                <a:latin typeface="Arial"/>
                <a:cs typeface="Arial"/>
              </a:rPr>
              <a:t>These are special addresses used by a host to direct traffic to itself. </a:t>
            </a:r>
            <a:endParaRPr lang="en-US" sz="1400" dirty="0">
              <a:latin typeface="Arial"/>
              <a:cs typeface="Calibri" panose="020F0502020204030204"/>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r>
              <a:rPr lang="en-US" sz="1400" dirty="0">
                <a:latin typeface="Arial"/>
                <a:cs typeface="Arial"/>
              </a:rPr>
              <a:t>For example, test connections frequently use the ping command to other hosts. (Ping will be covered later in this course.)</a:t>
            </a:r>
            <a:endParaRPr lang="en-US" sz="1400" dirty="0">
              <a:latin typeface="Arial"/>
              <a:cs typeface="Calibri" panose="020F0502020204030204"/>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r>
              <a:rPr lang="en-US" sz="1400" dirty="0">
                <a:latin typeface="Arial"/>
                <a:cs typeface="Arial"/>
              </a:rPr>
              <a:t>But you can also use the ping command to test the IP configuration on your device, as shown in the figure. </a:t>
            </a:r>
            <a:endParaRPr lang="en-US" sz="1400" dirty="0">
              <a:latin typeface="Arial"/>
              <a:ea typeface="+mn-lt"/>
              <a:cs typeface="+mn-lt"/>
            </a:endParaRPr>
          </a:p>
        </p:txBody>
      </p:sp>
      <p:sp>
        <p:nvSpPr>
          <p:cNvPr id="5" name="Text 2"/>
          <p:cNvSpPr/>
          <p:nvPr/>
        </p:nvSpPr>
        <p:spPr>
          <a:xfrm>
            <a:off x="5276004" y="1655105"/>
            <a:ext cx="2861583" cy="312452"/>
          </a:xfrm>
          <a:prstGeom prst="rect">
            <a:avLst/>
          </a:prstGeom>
          <a:noFill/>
          <a:ln/>
        </p:spPr>
        <p:txBody>
          <a:bodyPr wrap="square" lIns="91440" tIns="45720" rIns="91440" bIns="45720" rtlCol="0" anchor="t"/>
          <a:lstStyle/>
          <a:p>
            <a:r>
              <a:rPr lang="en-US" sz="1400" b="1" dirty="0">
                <a:solidFill>
                  <a:srgbClr val="000000"/>
                </a:solidFill>
                <a:latin typeface="Arial"/>
                <a:cs typeface="Arial"/>
              </a:rPr>
              <a:t>Pinging the </a:t>
            </a:r>
            <a:r>
              <a:rPr lang="en-US" sz="1400" b="1" dirty="0">
                <a:solidFill>
                  <a:srgbClr val="000000"/>
                </a:solidFill>
                <a:latin typeface="Arial"/>
                <a:ea typeface="Arial" pitchFamily="34" charset="-122"/>
                <a:cs typeface="Arial"/>
              </a:rPr>
              <a:t>Loopback Interface</a:t>
            </a:r>
            <a:endParaRPr lang="en-US" dirty="0">
              <a:cs typeface="Calibri" panose="020F0502020204030204"/>
            </a:endParaRPr>
          </a:p>
          <a:p>
            <a:endParaRPr lang="en-US" sz="1400" dirty="0">
              <a:latin typeface="Arial"/>
              <a:cs typeface="Arial"/>
            </a:endParaRPr>
          </a:p>
        </p:txBody>
      </p:sp>
      <p:pic>
        <p:nvPicPr>
          <p:cNvPr id="7" name="Picture 7" descr="Text&#10;&#10;Description automatically generated">
            <a:extLst>
              <a:ext uri="{FF2B5EF4-FFF2-40B4-BE49-F238E27FC236}">
                <a16:creationId xmlns:a16="http://schemas.microsoft.com/office/drawing/2014/main" id="{8740BC24-3CC7-5FD3-4CEB-7771068B3359}"/>
              </a:ext>
            </a:extLst>
          </p:cNvPr>
          <p:cNvPicPr>
            <a:picLocks noChangeAspect="1"/>
          </p:cNvPicPr>
          <p:nvPr/>
        </p:nvPicPr>
        <p:blipFill>
          <a:blip r:embed="rId3"/>
          <a:stretch>
            <a:fillRect/>
          </a:stretch>
        </p:blipFill>
        <p:spPr>
          <a:xfrm>
            <a:off x="4841631" y="2016904"/>
            <a:ext cx="4076698" cy="379134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extLst>
      <p:ext uri="{BB962C8B-B14F-4D97-AF65-F5344CB8AC3E}">
        <p14:creationId xmlns:p14="http://schemas.microsoft.com/office/powerpoint/2010/main" val="3005069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0"/>
            <a:ext cx="9144000" cy="398206"/>
          </a:xfrm>
          <a:prstGeom prst="rect">
            <a:avLst/>
          </a:prstGeom>
          <a:noFill/>
          <a:ln/>
        </p:spPr>
        <p:txBody>
          <a:bodyPr wrap="square" rtlCol="0" anchor="t"/>
          <a:lstStyle/>
          <a:p>
            <a:r>
              <a:rPr lang="en-US"/>
              <a:t>Legacy Classful Addressing</a:t>
            </a:r>
          </a:p>
        </p:txBody>
      </p:sp>
      <p:sp>
        <p:nvSpPr>
          <p:cNvPr id="5" name="Text 2"/>
          <p:cNvSpPr/>
          <p:nvPr/>
        </p:nvSpPr>
        <p:spPr>
          <a:xfrm>
            <a:off x="459074" y="1827864"/>
            <a:ext cx="8229600" cy="3659187"/>
          </a:xfrm>
          <a:prstGeom prst="rect">
            <a:avLst/>
          </a:prstGeom>
          <a:noFill/>
          <a:ln/>
        </p:spPr>
        <p:txBody>
          <a:bodyPr wrap="square" lIns="91440" tIns="45720" rIns="91440" bIns="45720" rtlCol="0" anchor="t"/>
          <a:lstStyle/>
          <a:p>
            <a:pPr algn="just"/>
            <a:r>
              <a:rPr lang="en-US" sz="1400" dirty="0">
                <a:latin typeface="Arial"/>
                <a:ea typeface="+mn-lt"/>
                <a:cs typeface="+mn-lt"/>
              </a:rPr>
              <a:t>In 1981, IPv4 addresses were assigned using classful addressing defined in RFC 790 (</a:t>
            </a:r>
            <a:r>
              <a:rPr lang="en-US" sz="1400" dirty="0">
                <a:latin typeface="Arial"/>
                <a:ea typeface="+mn-lt"/>
                <a:cs typeface="+mn-lt"/>
                <a:hlinkClick r:id="rId3"/>
              </a:rPr>
              <a:t>https://tools.ietf.org/html/rfc790</a:t>
            </a:r>
            <a:r>
              <a:rPr lang="en-US" sz="1400" dirty="0">
                <a:latin typeface="Arial"/>
                <a:ea typeface="+mn-lt"/>
                <a:cs typeface="+mn-lt"/>
              </a:rPr>
              <a:t>), Assigned Numbers. Customers were allocated a network address based on one of three classes, A, B, or C. The RFC divided the unicast ranges into specific classes as follows: </a:t>
            </a:r>
            <a:endParaRPr lang="en-US" sz="1400" dirty="0">
              <a:latin typeface="Arial"/>
              <a:cs typeface="Arial"/>
            </a:endParaRPr>
          </a:p>
          <a:p>
            <a:pPr algn="just"/>
            <a:endParaRPr lang="en-US" sz="1400" dirty="0">
              <a:latin typeface="Arial"/>
              <a:cs typeface="Arial"/>
            </a:endParaRPr>
          </a:p>
          <a:p>
            <a:pPr marL="285750" indent="-285750" algn="just">
              <a:buFont typeface="Arial"/>
              <a:buChar char="•"/>
            </a:pPr>
            <a:r>
              <a:rPr lang="en-US" sz="1400" b="1" dirty="0">
                <a:latin typeface="Arial"/>
                <a:ea typeface="+mn-lt"/>
                <a:cs typeface="+mn-lt"/>
              </a:rPr>
              <a:t>Class A (0.0.0.0/8 to 127.0.0.0/8)</a:t>
            </a:r>
            <a:r>
              <a:rPr lang="en-US" sz="1400" dirty="0">
                <a:latin typeface="Arial"/>
                <a:ea typeface="+mn-lt"/>
                <a:cs typeface="+mn-lt"/>
              </a:rPr>
              <a:t> - Designed to support vast networks with more than 16 million host addresses. Class A used a fixed /8 prefix with the first octet to indicate the network address and the remaining three octets for host addresses (more than 16 million host addresses per network). </a:t>
            </a:r>
            <a:endParaRPr lang="en-US" sz="1400" dirty="0">
              <a:latin typeface="Arial"/>
              <a:cs typeface="Arial"/>
            </a:endParaRPr>
          </a:p>
          <a:p>
            <a:pPr marL="285750" indent="-285750" algn="just">
              <a:buFont typeface="Arial"/>
              <a:buChar char="•"/>
            </a:pPr>
            <a:r>
              <a:rPr lang="en-US" sz="1400" b="1" dirty="0">
                <a:latin typeface="Arial"/>
                <a:ea typeface="+mn-lt"/>
                <a:cs typeface="+mn-lt"/>
              </a:rPr>
              <a:t>Class B (128.0.0.0 /16 - 191.255.0.0 /16)</a:t>
            </a:r>
            <a:r>
              <a:rPr lang="en-US" sz="1400" dirty="0">
                <a:latin typeface="Arial"/>
                <a:ea typeface="+mn-lt"/>
                <a:cs typeface="+mn-lt"/>
              </a:rPr>
              <a:t> - Designed to support the needs of moderate to large-size networks with up to approximately 65,000 host addresses. Class B used a fixed /16 prefix with the two high-order octets to indicate the network address and the remaining two for host addresses (more than 65,000 host addresses per network). </a:t>
            </a:r>
            <a:endParaRPr lang="en-US" sz="1400" dirty="0">
              <a:latin typeface="Arial"/>
              <a:cs typeface="Arial"/>
            </a:endParaRPr>
          </a:p>
          <a:p>
            <a:pPr marL="285750" indent="-285750" algn="just">
              <a:buFont typeface="Arial"/>
              <a:buChar char="•"/>
            </a:pPr>
            <a:r>
              <a:rPr lang="en-US" sz="1400" b="1" dirty="0">
                <a:latin typeface="Arial"/>
                <a:ea typeface="+mn-lt"/>
                <a:cs typeface="+mn-lt"/>
              </a:rPr>
              <a:t>Class C (192.0.0.0 /24 - 223.255.255.0 /24)</a:t>
            </a:r>
            <a:r>
              <a:rPr lang="en-US" sz="1400" dirty="0">
                <a:latin typeface="Arial"/>
                <a:ea typeface="+mn-lt"/>
                <a:cs typeface="+mn-lt"/>
              </a:rPr>
              <a:t> - Designed to support small networks with a maximum of 254 hosts. Class C used a fixed /24 prefix with the first three octets to indicate the network and the remaining octet for the host addresses (only 254 host addresses per network).</a:t>
            </a:r>
            <a:endParaRPr lang="en-US" dirty="0">
              <a:latin typeface="Arial"/>
            </a:endParaRPr>
          </a:p>
          <a:p>
            <a:pPr algn="just"/>
            <a:endParaRPr lang="en-US" sz="1400" dirty="0">
              <a:latin typeface="Arial"/>
              <a:cs typeface="Calibri"/>
            </a:endParaRPr>
          </a:p>
          <a:p>
            <a:pPr algn="just"/>
            <a:br>
              <a:rPr lang="en-US" dirty="0"/>
            </a:b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1"/>
            <a:ext cx="9144000" cy="433603"/>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Legacy Classful Addressing (Cont</a:t>
            </a:r>
            <a:r>
              <a:rPr lang="en-US">
                <a:latin typeface="Arial"/>
                <a:cs typeface="Arial"/>
              </a:rPr>
              <a:t>.)</a:t>
            </a:r>
            <a:endParaRPr lang="en-US"/>
          </a:p>
        </p:txBody>
      </p:sp>
      <p:sp>
        <p:nvSpPr>
          <p:cNvPr id="5" name="Text 2"/>
          <p:cNvSpPr/>
          <p:nvPr/>
        </p:nvSpPr>
        <p:spPr>
          <a:xfrm>
            <a:off x="459074" y="1940290"/>
            <a:ext cx="8023486" cy="1565771"/>
          </a:xfrm>
          <a:prstGeom prst="rect">
            <a:avLst/>
          </a:prstGeom>
          <a:noFill/>
          <a:ln/>
        </p:spPr>
        <p:txBody>
          <a:bodyPr wrap="square" lIns="91440" tIns="45720" rIns="91440" bIns="45720" rtlCol="0" anchor="t"/>
          <a:lstStyle/>
          <a:p>
            <a:pPr algn="just"/>
            <a:r>
              <a:rPr lang="en-US" sz="1400" b="1" dirty="0">
                <a:latin typeface="Arial"/>
                <a:ea typeface="+mn-lt"/>
                <a:cs typeface="+mn-lt"/>
              </a:rPr>
              <a:t>Note:</a:t>
            </a:r>
            <a:r>
              <a:rPr lang="en-US" sz="1400" dirty="0">
                <a:latin typeface="Arial"/>
                <a:ea typeface="+mn-lt"/>
                <a:cs typeface="+mn-lt"/>
              </a:rPr>
              <a:t> There is also a Class D multicast block consisting of 224.0.0.0 to 239.0.0.0 and a Class E experimental address block consisting of 240.0.0.0 - 255.0.0.0. </a:t>
            </a:r>
            <a:endParaRPr lang="en-US" sz="1400" dirty="0">
              <a:latin typeface="Arial"/>
              <a:cs typeface="Arial"/>
            </a:endParaRPr>
          </a:p>
          <a:p>
            <a:pPr algn="just"/>
            <a:endParaRPr lang="en-US" sz="1400" dirty="0">
              <a:latin typeface="Arial"/>
              <a:cs typeface="Arial"/>
            </a:endParaRPr>
          </a:p>
          <a:p>
            <a:pPr marL="285750" indent="-285750" algn="just">
              <a:buFont typeface="Arial"/>
              <a:buChar char="•"/>
            </a:pPr>
            <a:r>
              <a:rPr lang="en-US" sz="1400" dirty="0">
                <a:latin typeface="Arial"/>
                <a:ea typeface="+mn-lt"/>
                <a:cs typeface="+mn-lt"/>
              </a:rPr>
              <a:t>At the time, with a limited number of computers using the internet, classful addressing was an effective means to allocate addresses. As shown in the figure, Class A and B networks have many host addresses, and Class C has very few. Class A networks accounted for 50% of the IPv4 networks. This caused most of the available IPv4 addresses to go unused.</a:t>
            </a:r>
            <a:endParaRPr lang="en-US" dirty="0">
              <a:latin typeface="Arial"/>
            </a:endParaRPr>
          </a:p>
          <a:p>
            <a:pPr algn="just"/>
            <a:endParaRPr lang="en-US" sz="1400" dirty="0">
              <a:latin typeface="Arial"/>
              <a:ea typeface="+mn-lt"/>
              <a:cs typeface="Arial"/>
            </a:endParaRPr>
          </a:p>
          <a:p>
            <a:pPr algn="just"/>
            <a:endParaRPr lang="en-US" sz="1400" dirty="0">
              <a:latin typeface="Arial"/>
              <a:cs typeface="Calibri"/>
            </a:endParaRPr>
          </a:p>
        </p:txBody>
      </p:sp>
      <p:pic>
        <p:nvPicPr>
          <p:cNvPr id="4" name="Picture 5" descr="Chart, pie chart&#10;&#10;Description automatically generated">
            <a:extLst>
              <a:ext uri="{FF2B5EF4-FFF2-40B4-BE49-F238E27FC236}">
                <a16:creationId xmlns:a16="http://schemas.microsoft.com/office/drawing/2014/main" id="{A8A0792F-496A-F979-E386-29E9FE04C22A}"/>
              </a:ext>
            </a:extLst>
          </p:cNvPr>
          <p:cNvPicPr>
            <a:picLocks noChangeAspect="1"/>
          </p:cNvPicPr>
          <p:nvPr/>
        </p:nvPicPr>
        <p:blipFill rotWithShape="1">
          <a:blip r:embed="rId3"/>
          <a:srcRect l="19114" t="25385" r="17279" b="7827"/>
          <a:stretch/>
        </p:blipFill>
        <p:spPr>
          <a:xfrm>
            <a:off x="2666377" y="3631838"/>
            <a:ext cx="3821309" cy="225571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extLst>
      <p:ext uri="{BB962C8B-B14F-4D97-AF65-F5344CB8AC3E}">
        <p14:creationId xmlns:p14="http://schemas.microsoft.com/office/powerpoint/2010/main" val="3711812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1"/>
            <a:ext cx="9144000" cy="433603"/>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Legacy Classful Addressing (Cont</a:t>
            </a:r>
            <a:r>
              <a:rPr lang="en-US">
                <a:latin typeface="Arial"/>
                <a:cs typeface="Arial"/>
              </a:rPr>
              <a:t>.)</a:t>
            </a:r>
            <a:endParaRPr lang="en-US"/>
          </a:p>
        </p:txBody>
      </p:sp>
      <p:sp>
        <p:nvSpPr>
          <p:cNvPr id="5" name="Text 2"/>
          <p:cNvSpPr/>
          <p:nvPr/>
        </p:nvSpPr>
        <p:spPr>
          <a:xfrm>
            <a:off x="459074" y="2146404"/>
            <a:ext cx="8229600" cy="257175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In the mid-1990s, with the introduction of the World Wide Web (WWW), classful addressing was deprecated to more efficiently allocate the limited IPv4 address space.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Classful address allocation was replaced with classless addressing, which is used today.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Classless addressing ignores the rules of classes (A, B, C). </a:t>
            </a:r>
            <a:endParaRPr lang="en-US" sz="1400" dirty="0">
              <a:latin typeface="Arial"/>
              <a:cs typeface="Calibri" panose="020F0502020204030204"/>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Public IPv4 network addresses (network addresses and subnet masks) are allocated based on the number of addresses that can be justified.</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extLst>
      <p:ext uri="{BB962C8B-B14F-4D97-AF65-F5344CB8AC3E}">
        <p14:creationId xmlns:p14="http://schemas.microsoft.com/office/powerpoint/2010/main" val="225926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0"/>
            <a:ext cx="9144000" cy="398206"/>
          </a:xfrm>
          <a:prstGeom prst="rect">
            <a:avLst/>
          </a:prstGeom>
          <a:noFill/>
          <a:ln/>
        </p:spPr>
        <p:txBody>
          <a:bodyPr wrap="square" rtlCol="0" anchor="t"/>
          <a:lstStyle/>
          <a:p>
            <a:r>
              <a:rPr lang="en-US"/>
              <a:t>Assignment of IP Addresses</a:t>
            </a:r>
          </a:p>
        </p:txBody>
      </p:sp>
      <p:sp>
        <p:nvSpPr>
          <p:cNvPr id="5" name="Text 2"/>
          <p:cNvSpPr/>
          <p:nvPr/>
        </p:nvSpPr>
        <p:spPr>
          <a:xfrm>
            <a:off x="459074" y="2052716"/>
            <a:ext cx="8229600" cy="2755446"/>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The internet globally routes public IPv4 addresses. These addresses must be unique.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Internet Assigned Numbers Authority manages IPv4 and IPv6 addresses (IANA). </a:t>
            </a:r>
          </a:p>
          <a:p>
            <a:pPr marL="285750" indent="-285750" algn="just">
              <a:buFont typeface="Arial"/>
              <a:buChar char="•"/>
            </a:pPr>
            <a:endParaRPr lang="en-US" sz="1400" dirty="0">
              <a:latin typeface="Arial"/>
              <a:ea typeface="+mn-lt"/>
              <a:cs typeface="+mn-lt"/>
            </a:endParaRPr>
          </a:p>
          <a:p>
            <a:pPr marL="285750" indent="-285750" algn="just">
              <a:buFont typeface="Arial"/>
              <a:buChar char="•"/>
            </a:pPr>
            <a:r>
              <a:rPr lang="en-US" sz="1400" dirty="0">
                <a:latin typeface="Arial"/>
                <a:ea typeface="+mn-lt"/>
                <a:cs typeface="+mn-lt"/>
              </a:rPr>
              <a:t>The IANA manages and allocates blocks of IP addresses to the Regional Internet Registries (RIRs). </a:t>
            </a:r>
            <a:endParaRPr lang="en-US" sz="1400" dirty="0">
              <a:latin typeface="Arial"/>
              <a:cs typeface="Calibri"/>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r>
              <a:rPr lang="en-US" sz="1400" dirty="0">
                <a:latin typeface="Arial"/>
                <a:ea typeface="+mn-lt"/>
                <a:cs typeface="+mn-lt"/>
              </a:rPr>
              <a:t>RIRs allocate IP addresses to ISPs that provide IPv4 address blocks to organizations and smaller ISPs. </a:t>
            </a:r>
            <a:endParaRPr lang="en-US" dirty="0">
              <a:latin typeface="Arial"/>
              <a:ea typeface="+mn-lt"/>
              <a:cs typeface="+mn-lt"/>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r>
              <a:rPr lang="en-US" sz="1400" dirty="0">
                <a:latin typeface="Arial"/>
                <a:ea typeface="+mn-lt"/>
                <a:cs typeface="+mn-lt"/>
              </a:rPr>
              <a:t>Organizations can also get their addresses directly from an RIR (subject to the policies of that RIR).</a:t>
            </a:r>
            <a:endParaRPr lang="en-US" dirty="0">
              <a:latin typeface="Arial"/>
              <a:cs typeface="Calibri" panose="020F0502020204030204"/>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Types of IPv4 Addresses</a:t>
            </a:r>
          </a:p>
        </p:txBody>
      </p:sp>
      <p:sp>
        <p:nvSpPr>
          <p:cNvPr id="3" name="Text 0"/>
          <p:cNvSpPr>
            <a:spLocks noGrp="1"/>
          </p:cNvSpPr>
          <p:nvPr>
            <p:ph type="body" idx="100" hasCustomPrompt="1"/>
          </p:nvPr>
        </p:nvSpPr>
        <p:spPr>
          <a:xfrm>
            <a:off x="0" y="1131571"/>
            <a:ext cx="9144000" cy="482965"/>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Assignment of IP Addresses (Cont</a:t>
            </a:r>
            <a:r>
              <a:rPr lang="en-US">
                <a:latin typeface="Arial"/>
                <a:cs typeface="Arial"/>
              </a:rPr>
              <a:t>.)</a:t>
            </a:r>
            <a:endParaRPr lang="en-US"/>
          </a:p>
        </p:txBody>
      </p:sp>
      <p:sp>
        <p:nvSpPr>
          <p:cNvPr id="5" name="Text 2"/>
          <p:cNvSpPr/>
          <p:nvPr/>
        </p:nvSpPr>
        <p:spPr>
          <a:xfrm>
            <a:off x="543394" y="1902814"/>
            <a:ext cx="2591692" cy="314510"/>
          </a:xfrm>
          <a:prstGeom prst="rect">
            <a:avLst/>
          </a:prstGeom>
          <a:noFill/>
          <a:ln/>
        </p:spPr>
        <p:txBody>
          <a:bodyPr wrap="square" lIns="91440" tIns="45720" rIns="91440" bIns="45720" rtlCol="0" anchor="t"/>
          <a:lstStyle/>
          <a:p>
            <a:r>
              <a:rPr lang="en-US" sz="1400" b="1" dirty="0">
                <a:solidFill>
                  <a:srgbClr val="000000"/>
                </a:solidFill>
                <a:latin typeface="Arial"/>
                <a:cs typeface="Arial"/>
              </a:rPr>
              <a:t>Regional Internet Registries</a:t>
            </a:r>
            <a:endParaRPr lang="en-US" b="1" dirty="0"/>
          </a:p>
          <a:p>
            <a:endParaRPr lang="en-US" sz="1400" dirty="0">
              <a:latin typeface="Arial"/>
              <a:cs typeface="Arial"/>
            </a:endParaRPr>
          </a:p>
          <a:p>
            <a:pPr>
              <a:lnSpc>
                <a:spcPts val="2000"/>
              </a:lnSpc>
            </a:pPr>
            <a:endParaRPr lang="en-US" sz="1400" dirty="0">
              <a:latin typeface="Arial"/>
              <a:cs typeface="Arial"/>
            </a:endParaRPr>
          </a:p>
        </p:txBody>
      </p:sp>
      <p:pic>
        <p:nvPicPr>
          <p:cNvPr id="6" name="Picture 6" descr="Graphical user interface, application, map&#10;&#10;Description automatically generated">
            <a:extLst>
              <a:ext uri="{FF2B5EF4-FFF2-40B4-BE49-F238E27FC236}">
                <a16:creationId xmlns:a16="http://schemas.microsoft.com/office/drawing/2014/main" id="{DAF7785C-2A74-43A9-BCA8-41213C411B92}"/>
              </a:ext>
            </a:extLst>
          </p:cNvPr>
          <p:cNvPicPr>
            <a:picLocks noChangeAspect="1"/>
          </p:cNvPicPr>
          <p:nvPr/>
        </p:nvPicPr>
        <p:blipFill rotWithShape="1">
          <a:blip r:embed="rId3"/>
          <a:srcRect l="19979" t="29336" r="14776" b="12546"/>
          <a:stretch/>
        </p:blipFill>
        <p:spPr>
          <a:xfrm>
            <a:off x="1448426" y="2385780"/>
            <a:ext cx="6257185" cy="314238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24</a:t>
            </a:fld>
            <a:endParaRPr lang="en-US"/>
          </a:p>
        </p:txBody>
      </p:sp>
    </p:spTree>
    <p:extLst>
      <p:ext uri="{BB962C8B-B14F-4D97-AF65-F5344CB8AC3E}">
        <p14:creationId xmlns:p14="http://schemas.microsoft.com/office/powerpoint/2010/main" val="3008347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Types of IPv4 Addresses</a:t>
            </a:r>
          </a:p>
        </p:txBody>
      </p:sp>
      <p:sp>
        <p:nvSpPr>
          <p:cNvPr id="3" name="Text 0"/>
          <p:cNvSpPr>
            <a:spLocks noGrp="1"/>
          </p:cNvSpPr>
          <p:nvPr>
            <p:ph type="body" idx="100" hasCustomPrompt="1"/>
          </p:nvPr>
        </p:nvSpPr>
        <p:spPr>
          <a:xfrm>
            <a:off x="0" y="1131571"/>
            <a:ext cx="9144000" cy="427703"/>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Assignment of IP Addresses (Cont</a:t>
            </a:r>
            <a:r>
              <a:rPr lang="en-US">
                <a:latin typeface="Arial"/>
                <a:cs typeface="Arial"/>
              </a:rPr>
              <a:t>.)</a:t>
            </a:r>
            <a:endParaRPr lang="en-US"/>
          </a:p>
        </p:txBody>
      </p:sp>
      <p:sp>
        <p:nvSpPr>
          <p:cNvPr id="5" name="Text 2"/>
          <p:cNvSpPr/>
          <p:nvPr/>
        </p:nvSpPr>
        <p:spPr>
          <a:xfrm>
            <a:off x="459074" y="2146404"/>
            <a:ext cx="8229600" cy="2571750"/>
          </a:xfrm>
          <a:prstGeom prst="rect">
            <a:avLst/>
          </a:prstGeom>
          <a:noFill/>
          <a:ln/>
        </p:spPr>
        <p:txBody>
          <a:bodyPr wrap="square" lIns="91440" tIns="45720" rIns="91440" bIns="45720" rtlCol="0" anchor="t"/>
          <a:lstStyle/>
          <a:p>
            <a:pPr marL="285750" indent="-285750" algn="just">
              <a:buFont typeface="Arial"/>
              <a:buChar char="•"/>
            </a:pPr>
            <a:r>
              <a:rPr lang="en-US" sz="1400" b="1" dirty="0" err="1">
                <a:solidFill>
                  <a:srgbClr val="000000"/>
                </a:solidFill>
                <a:latin typeface="Arial"/>
                <a:cs typeface="Arial"/>
              </a:rPr>
              <a:t>AfriNIC</a:t>
            </a:r>
            <a:r>
              <a:rPr lang="en-US" sz="1400" dirty="0">
                <a:solidFill>
                  <a:srgbClr val="000000"/>
                </a:solidFill>
                <a:latin typeface="Arial"/>
                <a:cs typeface="Arial"/>
              </a:rPr>
              <a:t> (African Network Information Centre) - Africa Region</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b="1" dirty="0">
                <a:solidFill>
                  <a:srgbClr val="000000"/>
                </a:solidFill>
                <a:latin typeface="Arial"/>
                <a:cs typeface="Arial"/>
              </a:rPr>
              <a:t>APNIC</a:t>
            </a:r>
            <a:r>
              <a:rPr lang="en-US" sz="1400" dirty="0">
                <a:solidFill>
                  <a:srgbClr val="000000"/>
                </a:solidFill>
                <a:latin typeface="Arial"/>
                <a:cs typeface="Arial"/>
              </a:rPr>
              <a:t> (Asia Pacific Network Information Centre) - Asia/Pacific Region</a:t>
            </a:r>
            <a:endParaRPr lang="en-US" dirty="0">
              <a:solidFill>
                <a:srgbClr val="000000"/>
              </a:solidFill>
              <a:latin typeface="Calibri"/>
              <a:cs typeface="Calibri"/>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b="1" dirty="0">
                <a:solidFill>
                  <a:srgbClr val="000000"/>
                </a:solidFill>
                <a:latin typeface="Arial"/>
                <a:cs typeface="Arial"/>
              </a:rPr>
              <a:t>ARIN</a:t>
            </a:r>
            <a:r>
              <a:rPr lang="en-US" sz="1400" dirty="0">
                <a:solidFill>
                  <a:srgbClr val="000000"/>
                </a:solidFill>
                <a:latin typeface="Arial"/>
                <a:cs typeface="Arial"/>
              </a:rPr>
              <a:t> (American Registry for Internet Numbers) - North America Region</a:t>
            </a:r>
            <a:endParaRPr lang="en-US" dirty="0">
              <a:cs typeface="Calibri"/>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b="1" dirty="0">
                <a:solidFill>
                  <a:srgbClr val="000000"/>
                </a:solidFill>
                <a:latin typeface="Arial"/>
                <a:cs typeface="Arial"/>
              </a:rPr>
              <a:t>LACNIC</a:t>
            </a:r>
            <a:r>
              <a:rPr lang="en-US" sz="1400" dirty="0">
                <a:solidFill>
                  <a:srgbClr val="000000"/>
                </a:solidFill>
                <a:latin typeface="Arial"/>
                <a:cs typeface="Arial"/>
              </a:rPr>
              <a:t> (Regional Latin-American and Caribbean IP Address Registry) - Latin America and some Caribbean Islands</a:t>
            </a:r>
            <a:endParaRPr lang="en-US" dirty="0">
              <a:solidFill>
                <a:srgbClr val="000000"/>
              </a:solidFill>
              <a:latin typeface="Calibri" panose="020F0502020204030204"/>
              <a:cs typeface="Calibri"/>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b="1" dirty="0">
                <a:latin typeface="Arial"/>
                <a:cs typeface="Arial"/>
              </a:rPr>
              <a:t>RIPE NCC</a:t>
            </a:r>
            <a:r>
              <a:rPr lang="en-US" sz="1400" dirty="0">
                <a:latin typeface="Arial"/>
                <a:cs typeface="Arial"/>
              </a:rPr>
              <a:t> (Réseaux IP </a:t>
            </a:r>
            <a:r>
              <a:rPr lang="en-US" sz="1400" dirty="0" err="1">
                <a:latin typeface="Arial"/>
                <a:cs typeface="Arial"/>
              </a:rPr>
              <a:t>Européens</a:t>
            </a:r>
            <a:r>
              <a:rPr lang="en-US" sz="1400" dirty="0">
                <a:latin typeface="Arial"/>
                <a:cs typeface="Arial"/>
              </a:rPr>
              <a:t> Network Coordination Centre) - Europe, the Middle East, and Central Asia</a:t>
            </a:r>
            <a:endParaRPr lang="en-US" dirty="0">
              <a:cs typeface="Calibri"/>
            </a:endParaRPr>
          </a:p>
          <a:p>
            <a:pPr algn="just"/>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25</a:t>
            </a:fld>
            <a:endParaRPr lang="en-US"/>
          </a:p>
        </p:txBody>
      </p:sp>
    </p:spTree>
    <p:extLst>
      <p:ext uri="{BB962C8B-B14F-4D97-AF65-F5344CB8AC3E}">
        <p14:creationId xmlns:p14="http://schemas.microsoft.com/office/powerpoint/2010/main" val="2723111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2902</Words>
  <Application>Microsoft Office PowerPoint</Application>
  <PresentationFormat>On-screen Show (4:3)</PresentationFormat>
  <Paragraphs>318</Paragraphs>
  <Slides>27</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Arial,Sans-Serif</vt:lpstr>
      <vt:lpstr>Calibri</vt:lpstr>
      <vt:lpstr>Comic Sans MS</vt:lpstr>
      <vt:lpstr>Times New Roman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2025-03-08T17:23:08Z</dcterms:modified>
</cp:coreProperties>
</file>