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9" r:id="rId4"/>
    <p:sldId id="257"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79FC-64F0-7012-1CAB-BD910BDAE1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B0FEFAE-9A69-D1D7-A1A3-E32BE9CEE6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63A3FC-809B-578A-EFE9-5FAE64DCEA55}"/>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2CD05A87-3C85-9ADA-E0AF-160BDDADC7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11F174-5F2D-CEC7-8E96-2D567AA8EE6B}"/>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1863176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18BEE-E593-6B36-0BA9-412249236D3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E12AEE-6F83-532C-9486-A65775E119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69A399-289D-FA8A-D767-4A405AB6395C}"/>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5B16C4D5-B941-4AE7-735D-8E6A6E52F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A0016-18EF-3BF7-EDCF-6D6CBFEC62D4}"/>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999443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3CD49-C075-424B-AF1D-B0C88062B2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BF3F518-FE3E-0FD8-D822-5E5C3C48906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5F7BC65-27BC-E1C7-F92F-CF9F1AD231C8}"/>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85462924-2424-7444-FF13-6ADD05E26D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42DC31-AF67-33B0-6CA6-37280124B0D9}"/>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3690761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E75E-4B40-177A-39A3-9D1EE5D079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00AB310-18B9-D9E7-F802-F183410FB36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89F2E0-B53E-CC5C-DD09-7D2B49D7FF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699397-6BCA-6136-FCB0-FA795DE871AC}"/>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6" name="Footer Placeholder 5">
            <a:extLst>
              <a:ext uri="{FF2B5EF4-FFF2-40B4-BE49-F238E27FC236}">
                <a16:creationId xmlns:a16="http://schemas.microsoft.com/office/drawing/2014/main" id="{79EF7CF6-6F6C-204C-004B-766F29E22B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2374EC-4955-FFDB-ADF6-9722B2AEE2F4}"/>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1662454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3092C-DAA6-914F-5110-0AE4A9EFA49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EEA1EE-EBF3-CD4E-05C2-375B841FAA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7473C4-56CC-6C1A-28A6-4C570CB4219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71335FF-AE4B-C619-7DE5-A17CB16943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473FD36-14DA-9360-8B5C-B1C7F30064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5994E3-9821-BA0D-D512-FBD728FFA75A}"/>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8" name="Footer Placeholder 7">
            <a:extLst>
              <a:ext uri="{FF2B5EF4-FFF2-40B4-BE49-F238E27FC236}">
                <a16:creationId xmlns:a16="http://schemas.microsoft.com/office/drawing/2014/main" id="{BF255E9B-7A10-D2A9-7BD8-C8C3E49DAF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0E0CFF-EEE9-8CB4-8BF1-41AB7E671051}"/>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4289439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263C2-4BA8-45B8-EDCA-46E2F5097FD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328A78-12BC-B7E8-AD70-9186F9F2F07A}"/>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4" name="Footer Placeholder 3">
            <a:extLst>
              <a:ext uri="{FF2B5EF4-FFF2-40B4-BE49-F238E27FC236}">
                <a16:creationId xmlns:a16="http://schemas.microsoft.com/office/drawing/2014/main" id="{568D7020-FC4B-5C9A-0402-8EC33A569B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54BD34-D818-FF9A-1B9D-322A0854503C}"/>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1410223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136EF0-A9E6-6359-7CE5-744F4FF48078}"/>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3" name="Footer Placeholder 2">
            <a:extLst>
              <a:ext uri="{FF2B5EF4-FFF2-40B4-BE49-F238E27FC236}">
                <a16:creationId xmlns:a16="http://schemas.microsoft.com/office/drawing/2014/main" id="{F97EA3FA-4F77-A67A-4098-440A7DB693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2E0131-3486-EC29-BF61-23073C73D1CD}"/>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2202273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4FD3-B267-DB47-4C6F-4A9E889C16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49DB13-CF50-F4EE-3BA7-9F6E5DA4BA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9AB3434-FFCA-8EEE-D949-02ADA558AA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6C8EA7-6901-8C91-9639-7EDEEB1F3A8F}"/>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6" name="Footer Placeholder 5">
            <a:extLst>
              <a:ext uri="{FF2B5EF4-FFF2-40B4-BE49-F238E27FC236}">
                <a16:creationId xmlns:a16="http://schemas.microsoft.com/office/drawing/2014/main" id="{D10DD759-5F20-1D16-FCD3-69EF0AA50A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8E86F9-9B0F-C76C-5EF8-4388DECDA859}"/>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3396183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5E1A7-4266-409F-CBC1-C511D8F301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F6362A7-D722-FF6C-B066-559F2316CF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EF85DBB-F362-AC08-6857-A52CA6375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D45B5E-30ED-7070-8042-799F63B46F5B}"/>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6" name="Footer Placeholder 5">
            <a:extLst>
              <a:ext uri="{FF2B5EF4-FFF2-40B4-BE49-F238E27FC236}">
                <a16:creationId xmlns:a16="http://schemas.microsoft.com/office/drawing/2014/main" id="{ECEF74B9-3F75-9C27-6B48-5C433502F4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8055AB-D84D-DDC6-7A7B-E4646D09B415}"/>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3351332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9A55-FC1C-FEAE-482A-2DCFB848C4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ED1E725-CBC6-A260-FA01-22F222760D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3ED3BA-D8E7-2A85-90F0-A47315BA3B26}"/>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E6837C7F-ADDA-6A4B-208D-9DB8595D25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212932-F1B8-E156-A516-68DD69213E85}"/>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406731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20D589-4C88-5351-96F4-E28E508E77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465591-C7F0-399F-D9B3-0B0B0E9D0E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D2BB8F-B6C6-045C-16DC-9F7822E071B8}"/>
              </a:ext>
            </a:extLst>
          </p:cNvPr>
          <p:cNvSpPr>
            <a:spLocks noGrp="1"/>
          </p:cNvSpPr>
          <p:nvPr>
            <p:ph type="dt" sz="half" idx="10"/>
          </p:nvPr>
        </p:nvSpPr>
        <p:spPr/>
        <p:txBody>
          <a:body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020A6E71-D846-A93D-E284-99D7014D1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C41B0D-07D4-1678-C156-D373869C483F}"/>
              </a:ext>
            </a:extLst>
          </p:cNvPr>
          <p:cNvSpPr>
            <a:spLocks noGrp="1"/>
          </p:cNvSpPr>
          <p:nvPr>
            <p:ph type="sldNum" sz="quarter" idx="12"/>
          </p:nvPr>
        </p:nvSpPr>
        <p:spPr/>
        <p:txBody>
          <a:bodyPr/>
          <a:lstStyle/>
          <a:p>
            <a:fld id="{F38343F3-5830-6640-9508-AF35DFA88DBF}" type="slidenum">
              <a:rPr lang="en-US" smtClean="0"/>
              <a:t>‹#›</a:t>
            </a:fld>
            <a:endParaRPr lang="en-US"/>
          </a:p>
        </p:txBody>
      </p:sp>
    </p:spTree>
    <p:extLst>
      <p:ext uri="{BB962C8B-B14F-4D97-AF65-F5344CB8AC3E}">
        <p14:creationId xmlns:p14="http://schemas.microsoft.com/office/powerpoint/2010/main" val="723462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69948A-8790-67B5-ABA5-F7AB658681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D0651B-3052-5C22-0F2A-E5FC812AC0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9DB199-F4C4-CDEF-7919-6824CD6670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30E69E-74D3-F94D-AA7A-D89D4D48EE25}" type="datetimeFigureOut">
              <a:rPr lang="en-US" smtClean="0"/>
              <a:t>6/15/25</a:t>
            </a:fld>
            <a:endParaRPr lang="en-US"/>
          </a:p>
        </p:txBody>
      </p:sp>
      <p:sp>
        <p:nvSpPr>
          <p:cNvPr id="5" name="Footer Placeholder 4">
            <a:extLst>
              <a:ext uri="{FF2B5EF4-FFF2-40B4-BE49-F238E27FC236}">
                <a16:creationId xmlns:a16="http://schemas.microsoft.com/office/drawing/2014/main" id="{06D7BF42-6CC4-A28B-E927-965066D33F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6B7149C-249D-58B4-E1CB-0356DD68F7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8343F3-5830-6640-9508-AF35DFA88DBF}" type="slidenum">
              <a:rPr lang="en-US" smtClean="0"/>
              <a:t>‹#›</a:t>
            </a:fld>
            <a:endParaRPr lang="en-US"/>
          </a:p>
        </p:txBody>
      </p:sp>
    </p:spTree>
    <p:extLst>
      <p:ext uri="{BB962C8B-B14F-4D97-AF65-F5344CB8AC3E}">
        <p14:creationId xmlns:p14="http://schemas.microsoft.com/office/powerpoint/2010/main" val="752206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arlyyearsweb.buckinghamshire.gov.uk/health-and-wellbeing/wellbeing/" TargetMode="External"/><Relationship Id="rId7" Type="http://schemas.openxmlformats.org/officeDocument/2006/relationships/hyperlink" Target="https://www.gov.uk/government/publications/early-years-foundation-stage-framework--2" TargetMode="External"/><Relationship Id="rId2" Type="http://schemas.openxmlformats.org/officeDocument/2006/relationships/hyperlink" Target="https://birthto5matters.org.uk/attachment-and-the-role-of-the-key-person/" TargetMode="External"/><Relationship Id="rId1" Type="http://schemas.openxmlformats.org/officeDocument/2006/relationships/slideLayout" Target="../slideLayouts/slideLayout2.xml"/><Relationship Id="rId6" Type="http://schemas.openxmlformats.org/officeDocument/2006/relationships/hyperlink" Target="https://cpag.org.uk/child-poverty/effects-poverty" TargetMode="External"/><Relationship Id="rId5" Type="http://schemas.openxmlformats.org/officeDocument/2006/relationships/hyperlink" Target="https://www.csupueblo.edu/health-education-and-prevention/8-dimension-of-well-being.html" TargetMode="External"/><Relationship Id="rId4" Type="http://schemas.openxmlformats.org/officeDocument/2006/relationships/hyperlink" Target="s%20cognitive%2C%20emotional%20and%20physical%20development.&amp;text=Children%2C%20families%20and%20the%20early%20year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local.gov.uk/topics/social-care-health-and-integration/what-good-health" TargetMode="External"/><Relationship Id="rId7" Type="http://schemas.openxmlformats.org/officeDocument/2006/relationships/hyperlink" Target="https://learning.nspcc.org.uk/child-health-development/child-mental-health#article-top" TargetMode="External"/><Relationship Id="rId2" Type="http://schemas.openxmlformats.org/officeDocument/2006/relationships/hyperlink" Target="https://www.early-education.org.uk/development-matter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nutbrown-review-foundations-for-quality" TargetMode="External"/><Relationship Id="rId5" Type="http://schemas.openxmlformats.org/officeDocument/2006/relationships/hyperlink" Target="https://www.england.nhs.uk/publication/starting-well-core-oral-health" TargetMode="External"/><Relationship Id="rId4" Type="http://schemas.openxmlformats.org/officeDocument/2006/relationships/hyperlink" Target="https://ndna.org.uk/wp-content/uploads/2022/07/Wales-Cynefin-Curriculum-for-Wales-Factsheet.pdf"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who.int/about/governance/constitution" TargetMode="External"/><Relationship Id="rId3" Type="http://schemas.openxmlformats.org/officeDocument/2006/relationships/hyperlink" Target="https://assets.publishing.service.gov.uk/government/uploads/system/uploads/attachment_data/file/492084/Childrens_health_toolkit.pdf" TargetMode="External"/><Relationship Id="rId7" Type="http://schemas.openxmlformats.org/officeDocument/2006/relationships/hyperlink" Target="https://edition.cnn.com/world/maslows-hierarchy-of-needs-explained-wellness-cec" TargetMode="External"/><Relationship Id="rId2" Type="http://schemas.openxmlformats.org/officeDocument/2006/relationships/hyperlink" Target="https://www.esker.com/blog/technology-innovation/applying-maslows-hierarchy-needs-business-operations-how-automation-can/" TargetMode="External"/><Relationship Id="rId1" Type="http://schemas.openxmlformats.org/officeDocument/2006/relationships/slideLayout" Target="../slideLayouts/slideLayout2.xml"/><Relationship Id="rId6" Type="http://schemas.openxmlformats.org/officeDocument/2006/relationships/hyperlink" Target="https://www.unicef.org/child-rights-convention/convention-text-childrens-version" TargetMode="External"/><Relationship Id="rId5" Type="http://schemas.openxmlformats.org/officeDocument/2006/relationships/hyperlink" Target="https://www.childrenssociety.org.uk/what-we-do/our-work/ending-child-poverty/effects-of-living-in-poverty" TargetMode="External"/><Relationship Id="rId4" Type="http://schemas.openxmlformats.org/officeDocument/2006/relationships/hyperlink" Target="https://www.gov.scot/publications/mental-health-wellbeing-strategy/pages/5/" TargetMode="External"/><Relationship Id="rId9" Type="http://schemas.openxmlformats.org/officeDocument/2006/relationships/hyperlink" Target="https://www.who.int/publications/i/item/97892415505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69DB7-0B45-1524-E8A5-641AD8C24639}"/>
              </a:ext>
            </a:extLst>
          </p:cNvPr>
          <p:cNvSpPr>
            <a:spLocks noGrp="1"/>
          </p:cNvSpPr>
          <p:nvPr>
            <p:ph type="title"/>
          </p:nvPr>
        </p:nvSpPr>
        <p:spPr>
          <a:xfrm>
            <a:off x="1198817" y="2356360"/>
            <a:ext cx="10515600" cy="1325563"/>
          </a:xfrm>
        </p:spPr>
        <p:txBody>
          <a:bodyPr/>
          <a:lstStyle/>
          <a:p>
            <a:r>
              <a:rPr lang="en-GB" dirty="0"/>
              <a:t>Cerys Bishop</a:t>
            </a:r>
            <a:br>
              <a:rPr lang="en-GB" dirty="0"/>
            </a:br>
            <a:r>
              <a:rPr lang="en-GB" dirty="0"/>
              <a:t>ECEY5009</a:t>
            </a:r>
            <a:br>
              <a:rPr lang="en-GB" dirty="0"/>
            </a:br>
            <a:r>
              <a:rPr lang="en-GB" dirty="0"/>
              <a:t>I have not used AI. </a:t>
            </a:r>
            <a:br>
              <a:rPr lang="en-GB" dirty="0"/>
            </a:br>
            <a:r>
              <a:rPr lang="en-GB" dirty="0"/>
              <a:t>Word count: 1909</a:t>
            </a:r>
            <a:endParaRPr lang="en-US" dirty="0"/>
          </a:p>
        </p:txBody>
      </p:sp>
    </p:spTree>
    <p:extLst>
      <p:ext uri="{BB962C8B-B14F-4D97-AF65-F5344CB8AC3E}">
        <p14:creationId xmlns:p14="http://schemas.microsoft.com/office/powerpoint/2010/main" val="3603355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a:extLst>
              <a:ext uri="{FF2B5EF4-FFF2-40B4-BE49-F238E27FC236}">
                <a16:creationId xmlns:a16="http://schemas.microsoft.com/office/drawing/2014/main" id="{10B2A061-8040-0CDC-5C3C-A647CA4DBDFD}"/>
              </a:ext>
            </a:extLst>
          </p:cNvPr>
          <p:cNvSpPr txBox="1"/>
          <p:nvPr/>
        </p:nvSpPr>
        <p:spPr>
          <a:xfrm>
            <a:off x="0" y="10358"/>
            <a:ext cx="2946601" cy="2862322"/>
          </a:xfrm>
          <a:prstGeom prst="rect">
            <a:avLst/>
          </a:prstGeom>
          <a:solidFill>
            <a:schemeClr val="accent5">
              <a:lumMod val="20000"/>
              <a:lumOff val="80000"/>
            </a:schemeClr>
          </a:solidFill>
          <a:ln>
            <a:solidFill>
              <a:schemeClr val="accent5">
                <a:lumMod val="75000"/>
              </a:schemeClr>
            </a:solidFill>
          </a:ln>
        </p:spPr>
        <p:txBody>
          <a:bodyPr wrap="square" rtlCol="0">
            <a:spAutoFit/>
          </a:bodyPr>
          <a:lstStyle/>
          <a:p>
            <a:r>
              <a:rPr lang="en-GB" sz="1200" kern="100" dirty="0">
                <a:effectLst/>
                <a:latin typeface="Arial" panose="020B0604020202020204" pitchFamily="34" charset="0"/>
                <a:ea typeface="Times New Roman" panose="02020603050405020304" pitchFamily="18" charset="0"/>
                <a:cs typeface="Arial" panose="020B0604020202020204" pitchFamily="34" charset="0"/>
              </a:rPr>
              <a:t>Introduction:</a:t>
            </a:r>
          </a:p>
          <a:p>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kern="100" dirty="0">
                <a:effectLst/>
                <a:latin typeface="Arial" panose="020B0604020202020204" pitchFamily="34" charset="0"/>
                <a:ea typeface="Times New Roman" panose="02020603050405020304" pitchFamily="18" charset="0"/>
                <a:cs typeface="Arial" panose="020B0604020202020204" pitchFamily="34" charset="0"/>
              </a:rPr>
              <a:t>This academic poster aims to define Health, Wellbeing and Lifestyles while analysing the importance of these concepts within the Early Years. This poster will also delve into the role of the practitioner in supporting these concepts in practice, and will offer ideas of different ways practitioners can do this. Positive relationships between these three concepts will be a key theme for this poster and connections between the three concepts will be explored.</a:t>
            </a:r>
          </a:p>
          <a:p>
            <a:pPr algn="l"/>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66B656-709B-88BF-56F7-C3EB36EAEEE2}"/>
              </a:ext>
            </a:extLst>
          </p:cNvPr>
          <p:cNvSpPr txBox="1"/>
          <p:nvPr/>
        </p:nvSpPr>
        <p:spPr>
          <a:xfrm>
            <a:off x="-1" y="2915120"/>
            <a:ext cx="2946602" cy="1754326"/>
          </a:xfrm>
          <a:prstGeom prst="rect">
            <a:avLst/>
          </a:prstGeom>
          <a:solidFill>
            <a:schemeClr val="accent4">
              <a:lumMod val="20000"/>
              <a:lumOff val="80000"/>
            </a:schemeClr>
          </a:solidFill>
        </p:spPr>
        <p:txBody>
          <a:bodyPr wrap="square" rtlCol="0">
            <a:spAutoFit/>
          </a:bodyPr>
          <a:lstStyle/>
          <a:p>
            <a:r>
              <a:rPr lang="en-GB" sz="1200" kern="100">
                <a:effectLst/>
                <a:latin typeface="Arial" panose="020B0604020202020204" pitchFamily="34" charset="0"/>
                <a:ea typeface="Times New Roman" panose="02020603050405020304" pitchFamily="18" charset="0"/>
                <a:cs typeface="Arial" panose="020B0604020202020204" pitchFamily="34" charset="0"/>
              </a:rPr>
              <a:t>According to Children’s Alliance (2021) Health, Well being and life styles are interconnected and it is essential for children to experience good nutrition, nurturing relationships and safe environments as these are contributing factors to the development of a child’s cognitive, emotional and physical skills.</a:t>
            </a:r>
          </a:p>
          <a:p>
            <a:pPr algn="l"/>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2D701AD-09F9-1986-5A59-B10425F76515}"/>
              </a:ext>
            </a:extLst>
          </p:cNvPr>
          <p:cNvSpPr txBox="1"/>
          <p:nvPr/>
        </p:nvSpPr>
        <p:spPr>
          <a:xfrm rot="10800000" flipV="1">
            <a:off x="2965985" y="-34203"/>
            <a:ext cx="5500682" cy="6863417"/>
          </a:xfrm>
          <a:prstGeom prst="rect">
            <a:avLst/>
          </a:prstGeom>
          <a:solidFill>
            <a:schemeClr val="accent2">
              <a:lumMod val="20000"/>
              <a:lumOff val="80000"/>
            </a:schemeClr>
          </a:solidFill>
        </p:spPr>
        <p:txBody>
          <a:bodyPr wrap="square" rtlCol="0">
            <a:spAutoFit/>
          </a:bodyPr>
          <a:lstStyle/>
          <a:p>
            <a:r>
              <a:rPr lang="en-GB" sz="1100" kern="100" dirty="0">
                <a:effectLst/>
                <a:latin typeface="Arial" panose="020B0604020202020204" pitchFamily="34" charset="0"/>
                <a:ea typeface="Times New Roman" panose="02020603050405020304" pitchFamily="18" charset="0"/>
                <a:cs typeface="Arial" panose="020B0604020202020204" pitchFamily="34" charset="0"/>
              </a:rPr>
              <a:t>Health </a:t>
            </a:r>
          </a:p>
          <a:p>
            <a:r>
              <a:rPr lang="en-GB" sz="1100" kern="100" dirty="0">
                <a:effectLst/>
                <a:latin typeface="Arial" panose="020B0604020202020204" pitchFamily="34" charset="0"/>
                <a:ea typeface="Times New Roman" panose="02020603050405020304" pitchFamily="18" charset="0"/>
                <a:cs typeface="Arial" panose="020B0604020202020204" pitchFamily="34" charset="0"/>
              </a:rPr>
              <a:t>According to Fothergill (2024) health is what makes a person feel physically, mentally, emotionally and spiritually good. Access to the highest attainable standard of health is a basic human right for all people, regardless of race, religion etc. (WHO, 2025) Furthermore, Health is listed as part of article twenty four of the children’s rights - the right to health, food and water (UNICEF, 2022) Poverty could be a contributing factor to bad physical health in a child’s early years. Poverty is when families do not have enough money to support every day needs, such as food, water and shelter. According to Child Poverty Action Group (2024) poverty can affect a child’s physical health before they are even born. Children born in poverty are more likely to have lower birth weights, asthma and other diseases. Children born in poverty are also less likely to survive the first year of life. This, in turn, can also affect another aspect of a </a:t>
            </a:r>
            <a:r>
              <a:rPr lang="en-GB" sz="1100" kern="100" dirty="0">
                <a:latin typeface="Arial" panose="020B0604020202020204" pitchFamily="34" charset="0"/>
                <a:ea typeface="Times New Roman" panose="02020603050405020304" pitchFamily="18" charset="0"/>
                <a:cs typeface="Arial" panose="020B0604020202020204" pitchFamily="34" charset="0"/>
              </a:rPr>
              <a:t>child’s health and negatively impact their mental health. Mental health is an integral part of a person’s over all health. Mental health is linked to a collection of different factors including biology, psychology and environmental conditions. These three different areas, as well as a child’s life experiences contribute to their mental health and well being. Mental health is different for everyone and ebbs and flows.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According to The Children’s Society (2020) poverty can have long lasting negative effects on a child’s mental health. Due to the nature of the environment, parents living in poverty may argue more and lose their temper a lot easier than those living in poverty free homes. This would be a difficult living situation for anyone, but children may struggle more with showing it. Signs and symptoms of children struggling with their mental health may include sudden behavioural and physical changes, such as increased anger, becoming more reclusive  and losing or gaining weight. Other signs and symptoms may include difficulty sleeping, avoiding family and friends, and even self harming (The Scottish Government, 2023) Maslow also highlighted the importance of health in the hierarchy of needs. I</a:t>
            </a:r>
            <a:r>
              <a:rPr lang="en-GB" sz="1100" dirty="0">
                <a:effectLst/>
                <a:latin typeface="Arial" panose="020B0604020202020204" pitchFamily="34" charset="0"/>
                <a:ea typeface="Times New Roman" panose="02020603050405020304" pitchFamily="18" charset="0"/>
                <a:cs typeface="Arial" panose="020B0604020202020204" pitchFamily="34" charset="0"/>
              </a:rPr>
              <a:t>n 1943, Maslow developed a pyramid which splits what he believed to be the basic needs of every individual into five separate categories: biological and psychological needs, safety needs, belongingness and love needs, esteem needs and self-actualization.</a:t>
            </a:r>
            <a:r>
              <a:rPr lang="en-GB" sz="1100" dirty="0">
                <a:effectLst/>
                <a:latin typeface="Arial" panose="020B0604020202020204" pitchFamily="34" charset="0"/>
                <a:cs typeface="Arial" panose="020B0604020202020204" pitchFamily="34" charset="0"/>
              </a:rPr>
              <a:t>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Health would fall into the biological and psychological needs because this category focuses on a human’s most basic needs, i.e food, air, water and shelter. The biological and </a:t>
            </a:r>
            <a:r>
              <a:rPr lang="en-GB" sz="1100" kern="100" dirty="0">
                <a:latin typeface="Arial" panose="020B0604020202020204" pitchFamily="34" charset="0"/>
                <a:ea typeface="Times New Roman" panose="02020603050405020304" pitchFamily="18" charset="0"/>
                <a:cs typeface="Arial" panose="020B0604020202020204" pitchFamily="34" charset="0"/>
              </a:rPr>
              <a:t>psychological needs </a:t>
            </a:r>
            <a:r>
              <a:rPr lang="en-GB" sz="1100" kern="100" dirty="0">
                <a:effectLst/>
                <a:latin typeface="Arial" panose="020B0604020202020204" pitchFamily="34" charset="0"/>
                <a:ea typeface="Times New Roman" panose="02020603050405020304" pitchFamily="18" charset="0"/>
                <a:cs typeface="Arial" panose="020B0604020202020204" pitchFamily="34" charset="0"/>
              </a:rPr>
              <a:t>were at the focal point of the pyramid because these are the needs that Maslow believed to be the most significant. Without first meeting these needs, a person could not fulfil any further needs such as their esteem needs. Without having fulfilled their basic needs first, a person cannot be expected to achieve a higher level of thinking, thus suggesting biological and psychological needs, such as health, is a crucial part of a child’s life. (Willingham, 2023)</a:t>
            </a:r>
          </a:p>
          <a:p>
            <a:r>
              <a:rPr lang="en-GB" sz="1100" kern="100" dirty="0">
                <a:effectLst/>
                <a:latin typeface="Arial" panose="020B0604020202020204" pitchFamily="34" charset="0"/>
                <a:ea typeface="Times New Roman" panose="02020603050405020304" pitchFamily="18" charset="0"/>
                <a:cs typeface="Arial" panose="020B0604020202020204" pitchFamily="34" charset="0"/>
              </a:rPr>
              <a:t> </a:t>
            </a:r>
          </a:p>
          <a:p>
            <a:pPr algn="l"/>
            <a:endParaRPr lang="en-US" sz="11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AB17854-7FE9-EA6F-C84C-9EE9933250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02934"/>
            <a:ext cx="2946602" cy="1722871"/>
          </a:xfrm>
          <a:prstGeom prst="rect">
            <a:avLst/>
          </a:prstGeom>
        </p:spPr>
      </p:pic>
      <p:sp>
        <p:nvSpPr>
          <p:cNvPr id="3" name="TextBox 2">
            <a:extLst>
              <a:ext uri="{FF2B5EF4-FFF2-40B4-BE49-F238E27FC236}">
                <a16:creationId xmlns:a16="http://schemas.microsoft.com/office/drawing/2014/main" id="{D25BBB4E-B169-B323-7DE9-D7D2B365B5ED}"/>
              </a:ext>
            </a:extLst>
          </p:cNvPr>
          <p:cNvSpPr txBox="1"/>
          <p:nvPr/>
        </p:nvSpPr>
        <p:spPr>
          <a:xfrm>
            <a:off x="20908" y="6425805"/>
            <a:ext cx="2946602" cy="276999"/>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(Source: Olivier, 2024)</a:t>
            </a:r>
            <a:endParaRPr lang="en-US"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7C95387-70E9-59D7-B139-842CBBA71342}"/>
              </a:ext>
            </a:extLst>
          </p:cNvPr>
          <p:cNvSpPr txBox="1"/>
          <p:nvPr/>
        </p:nvSpPr>
        <p:spPr>
          <a:xfrm>
            <a:off x="8486050" y="-34204"/>
            <a:ext cx="3685042" cy="6924973"/>
          </a:xfrm>
          <a:prstGeom prst="rect">
            <a:avLst/>
          </a:prstGeom>
          <a:solidFill>
            <a:schemeClr val="accent6">
              <a:lumMod val="20000"/>
              <a:lumOff val="80000"/>
            </a:schemeClr>
          </a:solidFill>
        </p:spPr>
        <p:txBody>
          <a:bodyPr wrap="square" rtlCol="0">
            <a:spAutoFit/>
          </a:bodyPr>
          <a:lstStyle/>
          <a:p>
            <a:pPr algn="l"/>
            <a:r>
              <a:rPr lang="en-GB" sz="1200" dirty="0">
                <a:latin typeface="Arial" panose="020B0604020202020204" pitchFamily="34" charset="0"/>
                <a:cs typeface="Arial" panose="020B0604020202020204" pitchFamily="34" charset="0"/>
              </a:rPr>
              <a:t>Well being</a:t>
            </a:r>
          </a:p>
          <a:p>
            <a:pPr algn="l"/>
            <a:r>
              <a:rPr lang="en-GB" sz="1200" dirty="0">
                <a:latin typeface="Arial" panose="020B0604020202020204" pitchFamily="34" charset="0"/>
                <a:cs typeface="Arial" panose="020B0604020202020204" pitchFamily="34" charset="0"/>
              </a:rPr>
              <a:t>Buckinghamshire Council (no date) argue that well being is a focal part of the Early Years Foundation Stage. Well being refers to the state of being happy, healthy and comfortable. Because wellbeing is such an integral part of a child’s life, the importance of their key person supporting this is outlined within the statutory framework. It is the responsibility of a child’s key person to support a child’s wellbeing, identifying any changes and relaying this to the child’s parents and carers. </a:t>
            </a:r>
          </a:p>
          <a:p>
            <a:pPr algn="l"/>
            <a:r>
              <a:rPr lang="en-GB" sz="1200" dirty="0">
                <a:latin typeface="Arial" panose="020B0604020202020204" pitchFamily="34" charset="0"/>
                <a:cs typeface="Arial" panose="020B0604020202020204" pitchFamily="34" charset="0"/>
              </a:rPr>
              <a:t>A key person has a responsibility to ensure a child is happy, healthy, and comfortable. They must ensure a child feels safe, loved, and valued. They must work closely with the child and their families. This is sometimes referred to as the ‘triangle of trust’. A key person should provide the child with comfort and ensure they feel emotionally secure while they are away from their parents. Transition and time apart from parents can be incredibly difficult for children to navigate, so it is vital that a key person provides a child with a safe space away from home. (Birthto5matters, 2021) </a:t>
            </a:r>
          </a:p>
          <a:p>
            <a:pPr algn="l"/>
            <a:r>
              <a:rPr lang="en-GB" sz="1200" dirty="0">
                <a:latin typeface="Arial" panose="020B0604020202020204" pitchFamily="34" charset="0"/>
                <a:cs typeface="Arial" panose="020B0604020202020204" pitchFamily="34" charset="0"/>
              </a:rPr>
              <a:t>Attachment is a crucial aspect of a child’s early years, and it is vital that they form positive attachments to their primary care givers. Bowlby’s theory of attachment emphasises this and how attachment can affect a child’s well being. Disruption or loss of strong bonds and relationships can negatively affect a child, and this can last into adulthood. A child would be affected emotionally and psychologically and could even put a strain on their future relationships. However, positive attachments in the early years can promote well being, positive mental health and encourage emotional intelligence and social skills to develop. (NSPCC Learning, 2021) </a:t>
            </a:r>
          </a:p>
        </p:txBody>
      </p:sp>
    </p:spTree>
    <p:extLst>
      <p:ext uri="{BB962C8B-B14F-4D97-AF65-F5344CB8AC3E}">
        <p14:creationId xmlns:p14="http://schemas.microsoft.com/office/powerpoint/2010/main" val="1123756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ACD750-41F8-B528-0A6D-EED591049730}"/>
              </a:ext>
            </a:extLst>
          </p:cNvPr>
          <p:cNvSpPr txBox="1"/>
          <p:nvPr/>
        </p:nvSpPr>
        <p:spPr>
          <a:xfrm>
            <a:off x="0" y="-20581"/>
            <a:ext cx="9277596" cy="2970044"/>
          </a:xfrm>
          <a:prstGeom prst="rect">
            <a:avLst/>
          </a:prstGeom>
          <a:solidFill>
            <a:schemeClr val="accent4">
              <a:lumMod val="20000"/>
              <a:lumOff val="80000"/>
            </a:schemeClr>
          </a:solidFill>
        </p:spPr>
        <p:txBody>
          <a:bodyPr wrap="square" rtlCol="0">
            <a:spAutoFit/>
          </a:bodyPr>
          <a:lstStyle/>
          <a:p>
            <a:pPr algn="l"/>
            <a:r>
              <a:rPr lang="en-GB" sz="1100" dirty="0">
                <a:latin typeface="Arial" panose="020B0604020202020204" pitchFamily="34" charset="0"/>
                <a:cs typeface="Arial" panose="020B0604020202020204" pitchFamily="34" charset="0"/>
              </a:rPr>
              <a:t>Well being</a:t>
            </a:r>
          </a:p>
          <a:p>
            <a:pPr algn="l"/>
            <a:r>
              <a:rPr lang="en-GB" sz="1100" dirty="0">
                <a:latin typeface="Arial" panose="020B0604020202020204" pitchFamily="34" charset="0"/>
                <a:cs typeface="Arial" panose="020B0604020202020204" pitchFamily="34" charset="0"/>
              </a:rPr>
              <a:t>According to Colorado State University Pueblo (2024) well being encompasses eight different but interconnected sub categories: emotional, physical, occupational, social, spiritual, intellectual, environmental and financial. These are all dependent on one another and if one area is neglected, a child’s health, happiness and overall quality of life. Balanced well being nurtures the body, stimulates the mind and uplifts a persons spirits, highlighting just how significant well being is.  Childcare practitioners are responsible for promoting well being in young children by r creating a safe, nurturing and inclusive environment. Consistent and caring relationships are fundamental to what practitioners do. This is shown by the key person approach. Every early years setting in England and Wales is expected to allocate key workers to children, to develop positive relationships that encourage children to emotional security, confidence, and a sense of belonging. (Department for Education, 2023) This is also reiterated in the Curriculum for Wales with the word ‘</a:t>
            </a:r>
            <a:r>
              <a:rPr lang="en-GB" sz="1100" dirty="0" err="1">
                <a:latin typeface="Arial" panose="020B0604020202020204" pitchFamily="34" charset="0"/>
                <a:cs typeface="Arial" panose="020B0604020202020204" pitchFamily="34" charset="0"/>
              </a:rPr>
              <a:t>Cynefin</a:t>
            </a:r>
            <a:r>
              <a:rPr lang="en-GB" sz="1100" dirty="0">
                <a:latin typeface="Arial" panose="020B0604020202020204" pitchFamily="34" charset="0"/>
                <a:cs typeface="Arial" panose="020B0604020202020204" pitchFamily="34" charset="0"/>
              </a:rPr>
              <a:t>’ being at the forefront. </a:t>
            </a:r>
            <a:r>
              <a:rPr lang="en-GB" sz="1100" dirty="0" err="1">
                <a:latin typeface="Arial" panose="020B0604020202020204" pitchFamily="34" charset="0"/>
                <a:cs typeface="Arial" panose="020B0604020202020204" pitchFamily="34" charset="0"/>
              </a:rPr>
              <a:t>Cynefin</a:t>
            </a:r>
            <a:r>
              <a:rPr lang="en-GB" sz="1100" dirty="0">
                <a:latin typeface="Arial" panose="020B0604020202020204" pitchFamily="34" charset="0"/>
                <a:cs typeface="Arial" panose="020B0604020202020204" pitchFamily="34" charset="0"/>
              </a:rPr>
              <a:t> is a core concept within the new curriculum for Wales, and aims to give every child the opportunity to learn by exploring their own areas. </a:t>
            </a:r>
            <a:r>
              <a:rPr lang="en-GB" sz="1100" dirty="0" err="1">
                <a:latin typeface="Arial" panose="020B0604020202020204" pitchFamily="34" charset="0"/>
                <a:cs typeface="Arial" panose="020B0604020202020204" pitchFamily="34" charset="0"/>
              </a:rPr>
              <a:t>Cynefin</a:t>
            </a:r>
            <a:r>
              <a:rPr lang="en-GB" sz="1100" dirty="0">
                <a:latin typeface="Arial" panose="020B0604020202020204" pitchFamily="34" charset="0"/>
                <a:cs typeface="Arial" panose="020B0604020202020204" pitchFamily="34" charset="0"/>
              </a:rPr>
              <a:t> translates to habitat, but the framework suggests that it encompasses much more than that, it is where children feel they belong. (National Day Nurseries Association, no date) Childcare practitioners can promote well being in early years settings by encouraging healthy routines, balanced nutrition and active play. (Public Health England, 2016) Practitioners must tailor their support to meet the individual needs of every child at the setting,  ensuring they are inclusive and the learning experiences they provide are developmentally appropriate for every child. (Early Education, 2021) Additionally, practitioners will work in partnership with with families, ensuring that they provide continuous care and support. They will carry out observations and address any notable concerns, reinforcing the child’s well being both at home, and at the setting (</a:t>
            </a:r>
            <a:r>
              <a:rPr lang="en-GB" sz="1100" dirty="0" err="1">
                <a:latin typeface="Arial" panose="020B0604020202020204" pitchFamily="34" charset="0"/>
                <a:cs typeface="Arial" panose="020B0604020202020204" pitchFamily="34" charset="0"/>
              </a:rPr>
              <a:t>Nutbrown</a:t>
            </a:r>
            <a:r>
              <a:rPr lang="en-GB" sz="1100" dirty="0">
                <a:latin typeface="Arial" panose="020B0604020202020204" pitchFamily="34" charset="0"/>
                <a:cs typeface="Arial" panose="020B0604020202020204" pitchFamily="34" charset="0"/>
              </a:rPr>
              <a:t>, 2012) These combined efforts allow childcare practitioners to lay a strong foundation for continuous health, happiness and learning. (</a:t>
            </a:r>
            <a:r>
              <a:rPr lang="en-GB" sz="1100" dirty="0" err="1">
                <a:latin typeface="Arial" panose="020B0604020202020204" pitchFamily="34" charset="0"/>
                <a:cs typeface="Arial" panose="020B0604020202020204" pitchFamily="34" charset="0"/>
              </a:rPr>
              <a:t>Bronfrenbrenner</a:t>
            </a:r>
            <a:r>
              <a:rPr lang="en-GB" sz="1100" dirty="0">
                <a:latin typeface="Arial" panose="020B0604020202020204" pitchFamily="34" charset="0"/>
                <a:cs typeface="Arial" panose="020B0604020202020204" pitchFamily="34" charset="0"/>
              </a:rPr>
              <a:t>, 1979) </a:t>
            </a:r>
          </a:p>
        </p:txBody>
      </p:sp>
      <p:pic>
        <p:nvPicPr>
          <p:cNvPr id="2" name="Picture 1">
            <a:extLst>
              <a:ext uri="{FF2B5EF4-FFF2-40B4-BE49-F238E27FC236}">
                <a16:creationId xmlns:a16="http://schemas.microsoft.com/office/drawing/2014/main" id="{E842FED2-7193-13B5-8658-C40680042C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912" y="3365355"/>
            <a:ext cx="2064479" cy="1990924"/>
          </a:xfrm>
          <a:prstGeom prst="rect">
            <a:avLst/>
          </a:prstGeom>
        </p:spPr>
      </p:pic>
      <p:sp>
        <p:nvSpPr>
          <p:cNvPr id="3" name="TextBox 2">
            <a:extLst>
              <a:ext uri="{FF2B5EF4-FFF2-40B4-BE49-F238E27FC236}">
                <a16:creationId xmlns:a16="http://schemas.microsoft.com/office/drawing/2014/main" id="{2378EB32-9873-712E-8CDC-A1CD7B0EC081}"/>
              </a:ext>
            </a:extLst>
          </p:cNvPr>
          <p:cNvSpPr txBox="1"/>
          <p:nvPr/>
        </p:nvSpPr>
        <p:spPr>
          <a:xfrm>
            <a:off x="135912" y="5457842"/>
            <a:ext cx="1690757" cy="461665"/>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(Source: </a:t>
            </a:r>
            <a:r>
              <a:rPr lang="en-GB" sz="1200" dirty="0" err="1">
                <a:latin typeface="Arial" panose="020B0604020202020204" pitchFamily="34" charset="0"/>
                <a:cs typeface="Arial" panose="020B0604020202020204" pitchFamily="34" charset="0"/>
              </a:rPr>
              <a:t>Whittman</a:t>
            </a:r>
            <a:r>
              <a:rPr lang="en-GB" sz="1200" dirty="0">
                <a:latin typeface="Arial" panose="020B0604020202020204" pitchFamily="34" charset="0"/>
                <a:cs typeface="Arial" panose="020B0604020202020204" pitchFamily="34" charset="0"/>
              </a:rPr>
              <a:t> no date)</a:t>
            </a:r>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6B56D34-845C-DD70-1FB7-7A5228C40254}"/>
              </a:ext>
            </a:extLst>
          </p:cNvPr>
          <p:cNvSpPr txBox="1"/>
          <p:nvPr/>
        </p:nvSpPr>
        <p:spPr>
          <a:xfrm>
            <a:off x="2387252" y="2910991"/>
            <a:ext cx="6941290" cy="3970318"/>
          </a:xfrm>
          <a:prstGeom prst="rect">
            <a:avLst/>
          </a:prstGeom>
          <a:solidFill>
            <a:schemeClr val="accent6">
              <a:lumMod val="20000"/>
              <a:lumOff val="80000"/>
            </a:schemeClr>
          </a:solidFill>
        </p:spPr>
        <p:txBody>
          <a:bodyPr wrap="square" rtlCol="0">
            <a:spAutoFit/>
          </a:bodyPr>
          <a:lstStyle/>
          <a:p>
            <a:pPr algn="l"/>
            <a:r>
              <a:rPr lang="en-GB" sz="1200" dirty="0">
                <a:latin typeface="Arial" panose="020B0604020202020204" pitchFamily="34" charset="0"/>
                <a:cs typeface="Arial" panose="020B0604020202020204" pitchFamily="34" charset="0"/>
              </a:rPr>
              <a:t>Lifestyles</a:t>
            </a:r>
          </a:p>
          <a:p>
            <a:pPr algn="l"/>
            <a:r>
              <a:rPr lang="en-GB" sz="1200" dirty="0">
                <a:latin typeface="Arial" panose="020B0604020202020204" pitchFamily="34" charset="0"/>
                <a:cs typeface="Arial" panose="020B0604020202020204" pitchFamily="34" charset="0"/>
              </a:rPr>
              <a:t>A lifestyle refers to patterns of behaviours, routines, habits, and choices that shape the way of someone’s life. These experiences contribute to a person’s emotional, physical and social development. Healthy lifestyles in the early years include a balanced diet, regular exercise, consistent sleep routines, limited screen time and continuous opportunities for play and interact with others (World Health Organisation, 2020) Musgrave (2017) states that lifestyle behaviours are not just learned in the early years, but they are also shaped by family values, community resources, and the practices of early years settings. Musgrave (2017) argues that positive lifestyles must be a collaborative effort between educators, families and communities, and that practitioners play a vital part in this. Effective communication and parent involvement is important because this can empower families to support healthy routines at home. Siraj and Taggart (2011) suggest that practitioners can support positive lifestyles by creating enabling environments that support healthy play habits, which will significantly contribute to a child’s readiness to learn and thrive.  According to NHS England (2019) personal hygiene is also a contributing factor to a child’s lifestyle. It is important that a child practices adequate hygiene habits such as tooth brushing and frequent hand washing because this will prevent illnesses and promote lifelong oral health. This could also support a child’s mental health, because they will feel clean and will not become insecure about having bad teeth. </a:t>
            </a:r>
          </a:p>
          <a:p>
            <a:pPr algn="l"/>
            <a:r>
              <a:rPr lang="en-GB" sz="1200" dirty="0">
                <a:latin typeface="Arial" panose="020B0604020202020204" pitchFamily="34" charset="0"/>
                <a:cs typeface="Arial" panose="020B0604020202020204" pitchFamily="34" charset="0"/>
              </a:rPr>
              <a:t>Sustainability and environmental awareness are also growing contributors to a child’s early lifestyle. Recently, childcare settings have placed a bigger significance on recycling, gardening and outdoor learning. Access to outdoors can provide children with hands on experiences, and a connection to nature, and this can be linked to physical and mental health. </a:t>
            </a:r>
          </a:p>
        </p:txBody>
      </p:sp>
      <p:sp>
        <p:nvSpPr>
          <p:cNvPr id="6" name="TextBox 5">
            <a:extLst>
              <a:ext uri="{FF2B5EF4-FFF2-40B4-BE49-F238E27FC236}">
                <a16:creationId xmlns:a16="http://schemas.microsoft.com/office/drawing/2014/main" id="{E232391D-3FD0-252A-A765-C3C9316B9D8C}"/>
              </a:ext>
            </a:extLst>
          </p:cNvPr>
          <p:cNvSpPr txBox="1"/>
          <p:nvPr/>
        </p:nvSpPr>
        <p:spPr>
          <a:xfrm>
            <a:off x="9141681" y="-20581"/>
            <a:ext cx="3010370" cy="6863417"/>
          </a:xfrm>
          <a:prstGeom prst="rect">
            <a:avLst/>
          </a:prstGeom>
          <a:solidFill>
            <a:schemeClr val="accent5">
              <a:lumMod val="20000"/>
              <a:lumOff val="80000"/>
            </a:schemeClr>
          </a:solidFill>
        </p:spPr>
        <p:txBody>
          <a:bodyPr wrap="square" rtlCol="0">
            <a:spAutoFit/>
          </a:bodyPr>
          <a:lstStyle/>
          <a:p>
            <a:pPr algn="l"/>
            <a:r>
              <a:rPr lang="en-GB" sz="1100" dirty="0">
                <a:latin typeface="Arial" panose="020B0604020202020204" pitchFamily="34" charset="0"/>
                <a:cs typeface="Arial" panose="020B0604020202020204" pitchFamily="34" charset="0"/>
              </a:rPr>
              <a:t>Summary </a:t>
            </a:r>
          </a:p>
          <a:p>
            <a:pPr algn="l"/>
            <a:r>
              <a:rPr lang="en-GB" sz="1100" dirty="0">
                <a:latin typeface="Arial" panose="020B0604020202020204" pitchFamily="34" charset="0"/>
                <a:cs typeface="Arial" panose="020B0604020202020204" pitchFamily="34" charset="0"/>
              </a:rPr>
              <a:t>In early childhood, health, well being and lifestyles are not isolated concepts, but are interconnected elements of the foundation of lifelong development. </a:t>
            </a:r>
          </a:p>
          <a:p>
            <a:pPr algn="l"/>
            <a:r>
              <a:rPr lang="en-GB" sz="1100" dirty="0">
                <a:latin typeface="Arial" panose="020B0604020202020204" pitchFamily="34" charset="0"/>
                <a:cs typeface="Arial" panose="020B0604020202020204" pitchFamily="34" charset="0"/>
              </a:rPr>
              <a:t>A child’s physical health is not just the absence of illness and disease, but it is an aspect of life that influences their emotional and social experiences. This is similar to how well being affects their capacity to engage in healthy behaviours and routines, such as nutrition, sleep and hygiene, and these in turn have profound implications on a child’s behaviour, learning and resilience. Children who receive balanced meals, regular exercise and appropriate amounts of sleep are said to be more likely to perform well cognitively and emotionally. (Department of Education 2023) </a:t>
            </a:r>
          </a:p>
          <a:p>
            <a:pPr algn="l"/>
            <a:r>
              <a:rPr lang="en-GB" sz="1100" dirty="0">
                <a:latin typeface="Arial" panose="020B0604020202020204" pitchFamily="34" charset="0"/>
                <a:cs typeface="Arial" panose="020B0604020202020204" pitchFamily="34" charset="0"/>
              </a:rPr>
              <a:t>Well being is what encompasses the emotional, psychological and social parts of a child’s life. The feelings of belonging, security and self worth are vital in the child’s emotional development and underpins the child’s ability of forming relationships, exploring their environment and developing self confidence. (Siraj and Taggart, 2011) </a:t>
            </a:r>
          </a:p>
          <a:p>
            <a:pPr algn="l"/>
            <a:r>
              <a:rPr lang="en-GB" sz="1100" dirty="0">
                <a:latin typeface="Arial" panose="020B0604020202020204" pitchFamily="34" charset="0"/>
                <a:cs typeface="Arial" panose="020B0604020202020204" pitchFamily="34" charset="0"/>
              </a:rPr>
              <a:t>However, lifestyles in early childhood refers to the child’s daily routines, behaviours and environments that encourage or hinder a child’s health and wellbeing. This includes consistent sleep patterns, play, adequate hygiene habits and meaningful attachments and relationships with caregivers. Musgrave (2017) argues that a child’s early lifestyle should also nurture their spiritual and reflective development, this could be through quiet spaces, storytelling, outdoor and nature based learning. These elements combined support the holistic development of a child. </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4497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6A106-3AE8-811E-44A8-51A90CA895BD}"/>
              </a:ext>
            </a:extLst>
          </p:cNvPr>
          <p:cNvSpPr>
            <a:spLocks noGrp="1"/>
          </p:cNvSpPr>
          <p:nvPr>
            <p:ph type="title"/>
          </p:nvPr>
        </p:nvSpPr>
        <p:spPr>
          <a:xfrm>
            <a:off x="292415" y="0"/>
            <a:ext cx="10515600" cy="1325563"/>
          </a:xfrm>
        </p:spPr>
        <p:txBody>
          <a:bodyPr/>
          <a:lstStyle/>
          <a:p>
            <a:r>
              <a:rPr lang="en-GB" dirty="0"/>
              <a:t>References </a:t>
            </a:r>
            <a:endParaRPr lang="en-US" dirty="0"/>
          </a:p>
        </p:txBody>
      </p:sp>
      <p:sp>
        <p:nvSpPr>
          <p:cNvPr id="4" name="TextBox 3">
            <a:extLst>
              <a:ext uri="{FF2B5EF4-FFF2-40B4-BE49-F238E27FC236}">
                <a16:creationId xmlns:a16="http://schemas.microsoft.com/office/drawing/2014/main" id="{04811AEC-5CE7-5AA4-CE48-E8827D812D3C}"/>
              </a:ext>
            </a:extLst>
          </p:cNvPr>
          <p:cNvSpPr txBox="1"/>
          <p:nvPr/>
        </p:nvSpPr>
        <p:spPr>
          <a:xfrm>
            <a:off x="0" y="1088938"/>
            <a:ext cx="12192000" cy="5909310"/>
          </a:xfrm>
          <a:prstGeom prst="rect">
            <a:avLst/>
          </a:prstGeom>
          <a:noFill/>
        </p:spPr>
        <p:txBody>
          <a:bodyPr wrap="square" rtlCol="0">
            <a:spAutoFit/>
          </a:bodyPr>
          <a:lstStyle/>
          <a:p>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Birthto5Matters (2021)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attachment and the role of the key person – Birth to 5 Matters. </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https://birthto5matters.org.uk/attachment-and-the-role-of-the-key-person/</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(accessed on 11</a:t>
            </a:r>
            <a:r>
              <a:rPr lang="en-GB" sz="1800" kern="100" baseline="30000" dirty="0">
                <a:effectLst/>
                <a:latin typeface="Arial" panose="020B0604020202020204" pitchFamily="34" charset="0"/>
                <a:ea typeface="Times New Roman" panose="02020603050405020304" pitchFamily="18" charset="0"/>
                <a:cs typeface="Times New Roman" panose="02020603050405020304" pitchFamily="18" charset="0"/>
              </a:rPr>
              <a:t>th</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June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Bronfenbrenner, U. (1979)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The Ecology of Human Development: Experiments by Nature and Design</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Cambridge, MA: Harvard University Press. (accessed on: 11</a:t>
            </a:r>
            <a:r>
              <a:rPr lang="en-GB" sz="1800" kern="100" baseline="30000" dirty="0">
                <a:effectLst/>
                <a:latin typeface="Arial" panose="020B0604020202020204" pitchFamily="34" charset="0"/>
                <a:ea typeface="Times New Roman" panose="02020603050405020304" pitchFamily="18" charset="0"/>
                <a:cs typeface="Times New Roman" panose="02020603050405020304" pitchFamily="18" charset="0"/>
              </a:rPr>
              <a:t>th</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June 2025)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Buckinghamshire Council (no date)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Wellbeing|Early Years. </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https://earlyyearsweb.buckinghamshire.gov.uk/health-and-wellbeing/wellbeing/</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(accessed on: 11</a:t>
            </a:r>
            <a:r>
              <a:rPr lang="en-GB" sz="1800" kern="100" baseline="30000" dirty="0">
                <a:effectLst/>
                <a:latin typeface="Arial" panose="020B0604020202020204" pitchFamily="34" charset="0"/>
                <a:ea typeface="Times New Roman" panose="02020603050405020304" pitchFamily="18" charset="0"/>
                <a:cs typeface="Times New Roman" panose="02020603050405020304" pitchFamily="18" charset="0"/>
              </a:rPr>
              <a:t>th</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June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Children’s Alliance (2021)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The Health and Well being of Children in the Early Years </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childrensalliance.org.uk</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wp-content</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/uploads/2021/10/WG1-EarlyYears-Oct2021.pdf#:~:text=Good%20nutrition%20and%20safe%20environments%20supported%</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20by,of</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%20children's%20cognitive%2C%20emotional%20and%20physical%20development.&amp;text=Children%2C%20families%20and%20the%20early%20years'%</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20work,adulthood</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%20with%20improved%20health%20and%20wellbeing%20outcomes</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(accessed on: 7</a:t>
            </a:r>
            <a:r>
              <a:rPr lang="en-GB" sz="1800" kern="100" baseline="30000" dirty="0">
                <a:effectLst/>
                <a:latin typeface="Arial" panose="020B0604020202020204" pitchFamily="34" charset="0"/>
                <a:ea typeface="Times New Roman" panose="02020603050405020304" pitchFamily="18" charset="0"/>
                <a:cs typeface="Times New Roman" panose="02020603050405020304" pitchFamily="18" charset="0"/>
              </a:rPr>
              <a:t>th</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June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Colorado State University Pueblo (2024).</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 Dimensions of Well Being | Health Education and Prevention| CSU – Pueblo</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800"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www.csupueblo.edu</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www.csupueblo.edu</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/health-education-and-prevention/8-dimension-of-well-being.html</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12 Jun.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Child Poverty Action group (2024). </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effects of Poverty. </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cpag.org.uk</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/child-poverty/effects-poverty</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10 Jun.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Department for Education (2023) </a:t>
            </a:r>
            <a:r>
              <a:rPr lang="en-GB" sz="1800" i="1" dirty="0">
                <a:effectLst/>
                <a:latin typeface="Arial" panose="020B0604020202020204" pitchFamily="34" charset="0"/>
                <a:ea typeface="Times New Roman" panose="02020603050405020304" pitchFamily="18" charset="0"/>
              </a:rPr>
              <a:t>Statutory Framework for the Early Years Foundation Stage: Setting the Standards for Learning, Development and Care for Children from Birth to Five</a:t>
            </a:r>
            <a:r>
              <a:rPr lang="en-GB" sz="1800" dirty="0">
                <a:effectLst/>
                <a:latin typeface="Arial" panose="020B0604020202020204" pitchFamily="34" charset="0"/>
                <a:ea typeface="Times New Roman" panose="02020603050405020304" pitchFamily="18" charset="0"/>
              </a:rPr>
              <a:t>. Available at: </a:t>
            </a:r>
            <a:r>
              <a:rPr lang="en-GB" sz="1800" u="sng" dirty="0">
                <a:solidFill>
                  <a:srgbClr val="467886"/>
                </a:solidFill>
                <a:effectLst/>
                <a:latin typeface="Arial" panose="020B0604020202020204" pitchFamily="34" charset="0"/>
                <a:ea typeface="Times New Roman" panose="02020603050405020304" pitchFamily="18" charset="0"/>
                <a:hlinkClick r:id="rId7"/>
              </a:rPr>
              <a:t>https://www.gov.uk/government/publications/early-years-foundation-stage-framework--2</a:t>
            </a:r>
            <a:r>
              <a:rPr lang="en-GB" sz="1800" dirty="0">
                <a:effectLst/>
                <a:latin typeface="Arial" panose="020B0604020202020204" pitchFamily="34" charset="0"/>
                <a:ea typeface="Times New Roman" panose="02020603050405020304" pitchFamily="18" charset="0"/>
              </a:rPr>
              <a:t>  (Accessed: 12 June 2025).</a:t>
            </a:r>
            <a:endParaRPr lang="en-GB" sz="18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546243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AC1A4-F03D-A397-8087-BD04802DC4CA}"/>
              </a:ext>
            </a:extLst>
          </p:cNvPr>
          <p:cNvSpPr>
            <a:spLocks noGrp="1"/>
          </p:cNvSpPr>
          <p:nvPr>
            <p:ph type="title"/>
          </p:nvPr>
        </p:nvSpPr>
        <p:spPr/>
        <p:txBody>
          <a:bodyPr/>
          <a:lstStyle/>
          <a:p>
            <a:r>
              <a:rPr lang="en-GB" dirty="0"/>
              <a:t>References </a:t>
            </a:r>
            <a:endParaRPr lang="en-US" dirty="0"/>
          </a:p>
        </p:txBody>
      </p:sp>
      <p:sp>
        <p:nvSpPr>
          <p:cNvPr id="4" name="TextBox 3">
            <a:extLst>
              <a:ext uri="{FF2B5EF4-FFF2-40B4-BE49-F238E27FC236}">
                <a16:creationId xmlns:a16="http://schemas.microsoft.com/office/drawing/2014/main" id="{0025A5F2-B91D-1C1D-CF1B-18E6FE9B8C0F}"/>
              </a:ext>
            </a:extLst>
          </p:cNvPr>
          <p:cNvSpPr txBox="1"/>
          <p:nvPr/>
        </p:nvSpPr>
        <p:spPr>
          <a:xfrm>
            <a:off x="250865" y="1690688"/>
            <a:ext cx="11941135" cy="4524315"/>
          </a:xfrm>
          <a:prstGeom prst="rect">
            <a:avLst/>
          </a:prstGeom>
          <a:noFill/>
        </p:spPr>
        <p:txBody>
          <a:bodyPr wrap="square" rtlCol="0">
            <a:spAutoFit/>
          </a:bodyPr>
          <a:lstStyle/>
          <a:p>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Early Education (2021) </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Development Matters: Non-Statutory Curriculum Guidance for the Early Years Foundation Stage</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https://www.early-education.org.uk/development-matters</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  (Accessed: 12 June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Fothergill, D. (2024). </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What is good health? Local Government Association</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https://www.local.gov.uk/topics/social-care-health-and-integration/what-good-health</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on: 7 June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National Day Nurseries Association (no date) </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Curriculum for </a:t>
            </a:r>
            <a:r>
              <a:rPr lang="en-GB" sz="1800" i="1"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Wales-Cynefin</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ndna.org.uk</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wp-content</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/uploads/2022/07/Wales-Cynefin-Curriculum-for-Wales-Factsheet.pdf</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on: 12</a:t>
            </a:r>
            <a:r>
              <a:rPr lang="en-GB" sz="1800" kern="100" baseline="30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June 2025)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NHS England (2019’ </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Starting Well Core: A framework for Supporting Children’s Oral Health. </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www.england.nhs.uk</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/publication/starting-well-core-oral-health</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on: 11</a:t>
            </a:r>
            <a:r>
              <a:rPr lang="en-GB" sz="1800" kern="100" baseline="30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June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Nutbrown</a:t>
            </a:r>
            <a:r>
              <a:rPr lang="en-GB" sz="1800" dirty="0">
                <a:effectLst/>
                <a:latin typeface="Arial" panose="020B0604020202020204" pitchFamily="34" charset="0"/>
                <a:ea typeface="Times New Roman" panose="02020603050405020304" pitchFamily="18" charset="0"/>
              </a:rPr>
              <a:t>, C. (2012) </a:t>
            </a:r>
            <a:r>
              <a:rPr lang="en-GB" sz="1800" i="1" dirty="0">
                <a:effectLst/>
                <a:latin typeface="Arial" panose="020B0604020202020204" pitchFamily="34" charset="0"/>
                <a:ea typeface="Times New Roman" panose="02020603050405020304" pitchFamily="18" charset="0"/>
              </a:rPr>
              <a:t>Foundations for Quality: The Independent Review of Early Education and Childcare Qualifications</a:t>
            </a:r>
            <a:r>
              <a:rPr lang="en-GB" sz="1800" dirty="0">
                <a:effectLst/>
                <a:latin typeface="Arial" panose="020B0604020202020204" pitchFamily="34" charset="0"/>
                <a:ea typeface="Times New Roman" panose="02020603050405020304" pitchFamily="18" charset="0"/>
              </a:rPr>
              <a:t>. Available at: </a:t>
            </a:r>
            <a:r>
              <a:rPr lang="en-GB" sz="1800" u="sng" dirty="0">
                <a:solidFill>
                  <a:srgbClr val="467886"/>
                </a:solidFill>
                <a:effectLst/>
                <a:latin typeface="Arial" panose="020B0604020202020204" pitchFamily="34" charset="0"/>
                <a:ea typeface="Times New Roman" panose="02020603050405020304" pitchFamily="18" charset="0"/>
                <a:hlinkClick r:id="rId6"/>
              </a:rPr>
              <a:t>https://www.gov.uk/government/publications/</a:t>
            </a:r>
            <a:r>
              <a:rPr lang="en-GB" sz="1800" u="sng" dirty="0" err="1">
                <a:solidFill>
                  <a:srgbClr val="467886"/>
                </a:solidFill>
                <a:effectLst/>
                <a:latin typeface="Arial" panose="020B0604020202020204" pitchFamily="34" charset="0"/>
                <a:ea typeface="Times New Roman" panose="02020603050405020304" pitchFamily="18" charset="0"/>
                <a:hlinkClick r:id="rId6"/>
              </a:rPr>
              <a:t>nutbrown-review</a:t>
            </a:r>
            <a:r>
              <a:rPr lang="en-GB" sz="1800" u="sng" dirty="0">
                <a:solidFill>
                  <a:srgbClr val="467886"/>
                </a:solidFill>
                <a:effectLst/>
                <a:latin typeface="Arial" panose="020B0604020202020204" pitchFamily="34" charset="0"/>
                <a:ea typeface="Times New Roman" panose="02020603050405020304" pitchFamily="18" charset="0"/>
                <a:hlinkClick r:id="rId6"/>
              </a:rPr>
              <a:t>-foundations-for-quality</a:t>
            </a:r>
            <a:r>
              <a:rPr lang="en-GB" sz="1800" dirty="0">
                <a:effectLst/>
                <a:latin typeface="Arial" panose="020B0604020202020204" pitchFamily="34" charset="0"/>
                <a:ea typeface="Times New Roman" panose="02020603050405020304" pitchFamily="18" charset="0"/>
              </a:rPr>
              <a:t>  (Accessed: 12 June 2025).</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NSPCC (2024). </a:t>
            </a:r>
            <a:r>
              <a:rPr lang="en-GB" sz="1800" i="1" dirty="0">
                <a:solidFill>
                  <a:srgbClr val="000000"/>
                </a:solidFill>
                <a:effectLst/>
                <a:latin typeface="Arial" panose="020B0604020202020204" pitchFamily="34" charset="0"/>
                <a:ea typeface="Times New Roman" panose="02020603050405020304" pitchFamily="18" charset="0"/>
              </a:rPr>
              <a:t>Child Mental health: Recognising and Responding to Issues</a:t>
            </a:r>
            <a:r>
              <a:rPr lang="en-GB" sz="1800" dirty="0">
                <a:solidFill>
                  <a:srgbClr val="000000"/>
                </a:solidFill>
                <a:effectLst/>
                <a:latin typeface="Arial" panose="020B0604020202020204" pitchFamily="34" charset="0"/>
                <a:ea typeface="Times New Roman" panose="02020603050405020304" pitchFamily="18" charset="0"/>
              </a:rPr>
              <a:t>. [online] NSPCC Learning. Available at: </a:t>
            </a:r>
            <a:r>
              <a:rPr lang="en-GB" sz="1800" u="sng" dirty="0">
                <a:solidFill>
                  <a:srgbClr val="467886"/>
                </a:solidFill>
                <a:effectLst/>
                <a:latin typeface="Arial" panose="020B0604020202020204" pitchFamily="34" charset="0"/>
                <a:ea typeface="Times New Roman" panose="02020603050405020304" pitchFamily="18" charset="0"/>
                <a:hlinkClick r:id="rId7"/>
              </a:rPr>
              <a:t>https://</a:t>
            </a:r>
            <a:r>
              <a:rPr lang="en-GB" sz="1800" u="sng" dirty="0" err="1">
                <a:solidFill>
                  <a:srgbClr val="467886"/>
                </a:solidFill>
                <a:effectLst/>
                <a:latin typeface="Arial" panose="020B0604020202020204" pitchFamily="34" charset="0"/>
                <a:ea typeface="Times New Roman" panose="02020603050405020304" pitchFamily="18" charset="0"/>
                <a:hlinkClick r:id="rId7"/>
              </a:rPr>
              <a:t>learning.nspcc.org.uk</a:t>
            </a:r>
            <a:r>
              <a:rPr lang="en-GB" sz="1800" u="sng" dirty="0">
                <a:solidFill>
                  <a:srgbClr val="467886"/>
                </a:solidFill>
                <a:effectLst/>
                <a:latin typeface="Arial" panose="020B0604020202020204" pitchFamily="34" charset="0"/>
                <a:ea typeface="Times New Roman" panose="02020603050405020304" pitchFamily="18" charset="0"/>
                <a:hlinkClick r:id="rId7"/>
              </a:rPr>
              <a:t>/child-health-development/child-mental-health#article-top</a:t>
            </a:r>
            <a:r>
              <a:rPr lang="en-GB" sz="1800" dirty="0">
                <a:solidFill>
                  <a:srgbClr val="000000"/>
                </a:solidFill>
                <a:effectLst/>
                <a:latin typeface="Arial" panose="020B0604020202020204" pitchFamily="34" charset="0"/>
                <a:ea typeface="Times New Roman" panose="02020603050405020304" pitchFamily="18" charset="0"/>
              </a:rPr>
              <a:t>  (Accessed 11 Jun. 2025)</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Musgrave, J. (2017) </a:t>
            </a:r>
            <a:r>
              <a:rPr lang="en-GB" sz="1800" i="1" dirty="0">
                <a:solidFill>
                  <a:srgbClr val="000000"/>
                </a:solidFill>
                <a:effectLst/>
                <a:latin typeface="Arial" panose="020B0604020202020204" pitchFamily="34" charset="0"/>
                <a:ea typeface="Times New Roman" panose="02020603050405020304" pitchFamily="18" charset="0"/>
              </a:rPr>
              <a:t>Spirituality and Health: Exploring the Links in the Early Years</a:t>
            </a:r>
            <a:r>
              <a:rPr lang="en-GB" sz="1800" dirty="0">
                <a:solidFill>
                  <a:srgbClr val="000000"/>
                </a:solidFill>
                <a:effectLst/>
                <a:latin typeface="Arial" panose="020B0604020202020204" pitchFamily="34" charset="0"/>
                <a:ea typeface="Times New Roman" panose="02020603050405020304" pitchFamily="18" charset="0"/>
              </a:rPr>
              <a:t>. Abingdon: Routledge. (Accessed on: 12</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June 2025)</a:t>
            </a:r>
            <a:endParaRPr lang="en-GB" sz="18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3276313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9E2C8-EA01-4697-0156-09CE05C18A86}"/>
              </a:ext>
            </a:extLst>
          </p:cNvPr>
          <p:cNvSpPr>
            <a:spLocks noGrp="1"/>
          </p:cNvSpPr>
          <p:nvPr>
            <p:ph type="title"/>
          </p:nvPr>
        </p:nvSpPr>
        <p:spPr>
          <a:xfrm>
            <a:off x="728446" y="0"/>
            <a:ext cx="10515600" cy="1325563"/>
          </a:xfrm>
        </p:spPr>
        <p:txBody>
          <a:bodyPr/>
          <a:lstStyle/>
          <a:p>
            <a:r>
              <a:rPr lang="en-GB" dirty="0"/>
              <a:t>References </a:t>
            </a:r>
            <a:endParaRPr lang="en-US" dirty="0"/>
          </a:p>
        </p:txBody>
      </p:sp>
      <p:sp>
        <p:nvSpPr>
          <p:cNvPr id="4" name="TextBox 3">
            <a:extLst>
              <a:ext uri="{FF2B5EF4-FFF2-40B4-BE49-F238E27FC236}">
                <a16:creationId xmlns:a16="http://schemas.microsoft.com/office/drawing/2014/main" id="{2342BFB5-D4BE-F0B4-4B4A-E73162BB02C7}"/>
              </a:ext>
            </a:extLst>
          </p:cNvPr>
          <p:cNvSpPr txBox="1"/>
          <p:nvPr/>
        </p:nvSpPr>
        <p:spPr>
          <a:xfrm>
            <a:off x="0" y="910516"/>
            <a:ext cx="12192000" cy="6186309"/>
          </a:xfrm>
          <a:prstGeom prst="rect">
            <a:avLst/>
          </a:prstGeom>
          <a:noFill/>
        </p:spPr>
        <p:txBody>
          <a:bodyPr wrap="square" rtlCol="0">
            <a:spAutoFit/>
          </a:bodyPr>
          <a:lstStyle/>
          <a:p>
            <a:r>
              <a:rPr lang="en-GB" sz="1800" dirty="0">
                <a:solidFill>
                  <a:srgbClr val="000000"/>
                </a:solidFill>
                <a:effectLst/>
                <a:latin typeface="Arial" panose="020B0604020202020204" pitchFamily="34" charset="0"/>
                <a:ea typeface="Times New Roman" panose="02020603050405020304" pitchFamily="18" charset="0"/>
              </a:rPr>
              <a:t>Olivier, E. (2024). </a:t>
            </a:r>
            <a:r>
              <a:rPr lang="en-GB" sz="1800" i="1" dirty="0">
                <a:solidFill>
                  <a:srgbClr val="000000"/>
                </a:solidFill>
                <a:effectLst/>
                <a:latin typeface="Arial" panose="020B0604020202020204" pitchFamily="34" charset="0"/>
                <a:ea typeface="Times New Roman" panose="02020603050405020304" pitchFamily="18" charset="0"/>
              </a:rPr>
              <a:t>Applying Maslow’s Hierarchy of Needs to Business Operations: How Automation Can Shape a Better </a:t>
            </a:r>
            <a:r>
              <a:rPr lang="en-GB" sz="1800" i="1" dirty="0" err="1">
                <a:solidFill>
                  <a:srgbClr val="000000"/>
                </a:solidFill>
                <a:effectLst/>
                <a:latin typeface="Arial" panose="020B0604020202020204" pitchFamily="34" charset="0"/>
                <a:ea typeface="Times New Roman" panose="02020603050405020304" pitchFamily="18" charset="0"/>
              </a:rPr>
              <a:t>Organizational</a:t>
            </a:r>
            <a:r>
              <a:rPr lang="en-GB" sz="1800" i="1" dirty="0">
                <a:solidFill>
                  <a:srgbClr val="000000"/>
                </a:solidFill>
                <a:effectLst/>
                <a:latin typeface="Arial" panose="020B0604020202020204" pitchFamily="34" charset="0"/>
                <a:ea typeface="Times New Roman" panose="02020603050405020304" pitchFamily="18" charset="0"/>
              </a:rPr>
              <a:t> Culture</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000000"/>
                </a:solidFill>
                <a:effectLst/>
                <a:latin typeface="Arial" panose="020B0604020202020204" pitchFamily="34" charset="0"/>
                <a:ea typeface="Times New Roman" panose="02020603050405020304" pitchFamily="18" charset="0"/>
                <a:hlinkClick r:id="rId2"/>
              </a:rPr>
              <a:t>https://www.esker.com/blog/technology-innovation/</a:t>
            </a:r>
            <a:r>
              <a:rPr lang="en-GB" sz="1800" u="sng" dirty="0" err="1">
                <a:solidFill>
                  <a:srgbClr val="000000"/>
                </a:solidFill>
                <a:effectLst/>
                <a:latin typeface="Arial" panose="020B0604020202020204" pitchFamily="34" charset="0"/>
                <a:ea typeface="Times New Roman" panose="02020603050405020304" pitchFamily="18" charset="0"/>
                <a:hlinkClick r:id="rId2"/>
              </a:rPr>
              <a:t>applying-maslows</a:t>
            </a:r>
            <a:r>
              <a:rPr lang="en-GB" sz="1800" u="sng" dirty="0">
                <a:solidFill>
                  <a:srgbClr val="000000"/>
                </a:solidFill>
                <a:effectLst/>
                <a:latin typeface="Arial" panose="020B0604020202020204" pitchFamily="34" charset="0"/>
                <a:ea typeface="Times New Roman" panose="02020603050405020304" pitchFamily="18" charset="0"/>
                <a:hlinkClick r:id="rId2"/>
              </a:rPr>
              <a:t>-hierarchy-needs-business-operations-how-automation-can/</a:t>
            </a:r>
            <a:r>
              <a:rPr lang="en-GB" sz="1800" dirty="0">
                <a:solidFill>
                  <a:srgbClr val="000000"/>
                </a:solidFill>
                <a:effectLst/>
                <a:latin typeface="Arial" panose="020B0604020202020204" pitchFamily="34" charset="0"/>
                <a:ea typeface="Times New Roman" panose="02020603050405020304" pitchFamily="18" charset="0"/>
              </a:rPr>
              <a:t>  (Accessed 11 Jun. 2025)</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Public Health England (2016) </a:t>
            </a:r>
            <a:r>
              <a:rPr lang="en-GB" sz="1800" i="1" dirty="0">
                <a:effectLst/>
                <a:latin typeface="Arial" panose="020B0604020202020204" pitchFamily="34" charset="0"/>
                <a:ea typeface="Times New Roman" panose="02020603050405020304" pitchFamily="18" charset="0"/>
              </a:rPr>
              <a:t>Improving the Health of Children and Young People: A Toolkit for Practitioners</a:t>
            </a:r>
            <a:r>
              <a:rPr lang="en-GB" sz="1800" dirty="0">
                <a:effectLst/>
                <a:latin typeface="Arial" panose="020B0604020202020204" pitchFamily="34" charset="0"/>
                <a:ea typeface="Times New Roman" panose="02020603050405020304" pitchFamily="18" charset="0"/>
              </a:rPr>
              <a:t>. Available at: </a:t>
            </a:r>
            <a:r>
              <a:rPr lang="en-GB" sz="1800" u="sng" dirty="0">
                <a:solidFill>
                  <a:srgbClr val="467886"/>
                </a:solidFill>
                <a:effectLst/>
                <a:latin typeface="Arial" panose="020B0604020202020204" pitchFamily="34" charset="0"/>
                <a:ea typeface="Times New Roman" panose="02020603050405020304" pitchFamily="18" charset="0"/>
                <a:hlinkClick r:id="rId3"/>
              </a:rPr>
              <a:t>https://assets.publishing.service.gov.uk/government/uploads/system/uploads/attachment_data/file/492084/Childrens_health_toolkit.pdf</a:t>
            </a:r>
            <a:r>
              <a:rPr lang="en-GB" sz="1800" dirty="0">
                <a:effectLst/>
                <a:latin typeface="Arial" panose="020B0604020202020204" pitchFamily="34" charset="0"/>
                <a:ea typeface="Times New Roman" panose="02020603050405020304" pitchFamily="18" charset="0"/>
              </a:rPr>
              <a:t> (Accessed: 12 June 2025).</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Siraj, I. and Taggart, B. (2011) </a:t>
            </a:r>
            <a:r>
              <a:rPr lang="en-GB" sz="1800" i="1" dirty="0">
                <a:solidFill>
                  <a:srgbClr val="000000"/>
                </a:solidFill>
                <a:effectLst/>
                <a:latin typeface="Arial" panose="020B0604020202020204" pitchFamily="34" charset="0"/>
                <a:ea typeface="Times New Roman" panose="02020603050405020304" pitchFamily="18" charset="0"/>
              </a:rPr>
              <a:t>Effective and Reflective Practice in the Early Years</a:t>
            </a:r>
            <a:r>
              <a:rPr lang="en-GB" sz="1800" dirty="0">
                <a:solidFill>
                  <a:srgbClr val="000000"/>
                </a:solidFill>
                <a:effectLst/>
                <a:latin typeface="Arial" panose="020B0604020202020204" pitchFamily="34" charset="0"/>
                <a:ea typeface="Times New Roman" panose="02020603050405020304" pitchFamily="18" charset="0"/>
              </a:rPr>
              <a:t>. London: SAGE Publications.(accessed on: 12</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June 2025)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Scottish Government (2023). </a:t>
            </a:r>
            <a:r>
              <a:rPr lang="en-GB" sz="1800" i="1" dirty="0">
                <a:solidFill>
                  <a:srgbClr val="000000"/>
                </a:solidFill>
                <a:effectLst/>
                <a:latin typeface="Arial" panose="020B0604020202020204" pitchFamily="34" charset="0"/>
                <a:ea typeface="Times New Roman" panose="02020603050405020304" pitchFamily="18" charset="0"/>
              </a:rPr>
              <a:t>5. Definitions</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467886"/>
                </a:solidFill>
                <a:effectLst/>
                <a:latin typeface="Arial" panose="020B0604020202020204" pitchFamily="34" charset="0"/>
                <a:ea typeface="Times New Roman" panose="02020603050405020304" pitchFamily="18" charset="0"/>
                <a:hlinkClick r:id="rId4"/>
              </a:rPr>
              <a:t>https://www.gov.scot/publications/mental-health-wellbeing-strategy/pages/5/</a:t>
            </a:r>
            <a:r>
              <a:rPr lang="en-GB" sz="1800" dirty="0">
                <a:solidFill>
                  <a:srgbClr val="000000"/>
                </a:solidFill>
                <a:effectLst/>
                <a:latin typeface="Arial" panose="020B0604020202020204" pitchFamily="34" charset="0"/>
                <a:ea typeface="Times New Roman" panose="02020603050405020304" pitchFamily="18" charset="0"/>
              </a:rPr>
              <a:t>  (Accessed 11 Jun. 2025)</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Children’s Society (2020) </a:t>
            </a:r>
            <a:r>
              <a:rPr lang="en-GB" sz="1800" i="1" dirty="0">
                <a:solidFill>
                  <a:srgbClr val="000000"/>
                </a:solidFill>
                <a:effectLst/>
                <a:latin typeface="Arial" panose="020B0604020202020204" pitchFamily="34" charset="0"/>
                <a:ea typeface="Times New Roman" panose="02020603050405020304" pitchFamily="18" charset="0"/>
              </a:rPr>
              <a:t>Effects of Child Poverty </a:t>
            </a:r>
            <a:r>
              <a:rPr lang="en-GB" sz="1800" dirty="0">
                <a:solidFill>
                  <a:srgbClr val="000000"/>
                </a:solidFill>
                <a:effectLst/>
                <a:latin typeface="Arial" panose="020B0604020202020204" pitchFamily="34" charset="0"/>
                <a:ea typeface="Times New Roman" panose="02020603050405020304" pitchFamily="18" charset="0"/>
              </a:rPr>
              <a:t>available at: </a:t>
            </a:r>
            <a:r>
              <a:rPr lang="en-GB" sz="1800" u="sng" dirty="0">
                <a:solidFill>
                  <a:srgbClr val="467886"/>
                </a:solidFill>
                <a:effectLst/>
                <a:latin typeface="Arial" panose="020B0604020202020204" pitchFamily="34" charset="0"/>
                <a:ea typeface="Times New Roman" panose="02020603050405020304" pitchFamily="18" charset="0"/>
                <a:hlinkClick r:id="rId5"/>
              </a:rPr>
              <a:t>https://www.childrenssociety.org.uk/what-we-do/our-work/ending-child-poverty/effects-of-living-in-poverty</a:t>
            </a:r>
            <a:r>
              <a:rPr lang="en-GB" sz="1800" dirty="0">
                <a:solidFill>
                  <a:srgbClr val="000000"/>
                </a:solidFill>
                <a:effectLst/>
                <a:latin typeface="Arial" panose="020B0604020202020204" pitchFamily="34" charset="0"/>
                <a:ea typeface="Times New Roman" panose="02020603050405020304" pitchFamily="18" charset="0"/>
              </a:rPr>
              <a:t> (accessed on: 7</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June 2025)</a:t>
            </a:r>
            <a:endParaRPr lang="en-GB" sz="1800" dirty="0">
              <a:effectLst/>
              <a:latin typeface="Times New Roman" panose="02020603050405020304" pitchFamily="18" charset="0"/>
              <a:ea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UNICEF (2022). </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Convention on the Rights of the Child: The </a:t>
            </a:r>
            <a:r>
              <a:rPr lang="en-GB" sz="1800" i="1" kern="1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Childrens</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version. </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www.unicef.org</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/child-rights-convention/convention-text-</a:t>
            </a:r>
            <a:r>
              <a:rPr lang="en-GB" sz="1800" u="sng" kern="100" dirty="0" err="1">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childrens-version</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7 Jun.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Willingham, A. (2023). </a:t>
            </a:r>
            <a:r>
              <a:rPr lang="en-GB" sz="1800" i="1" dirty="0">
                <a:solidFill>
                  <a:srgbClr val="000000"/>
                </a:solidFill>
                <a:effectLst/>
                <a:latin typeface="Arial" panose="020B0604020202020204" pitchFamily="34" charset="0"/>
                <a:ea typeface="Times New Roman" panose="02020603050405020304" pitchFamily="18" charset="0"/>
              </a:rPr>
              <a:t>What is Maslow’s hierarchy of needs? A psychology theory, explained</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467886"/>
                </a:solidFill>
                <a:effectLst/>
                <a:latin typeface="Arial" panose="020B0604020202020204" pitchFamily="34" charset="0"/>
                <a:ea typeface="Times New Roman" panose="02020603050405020304" pitchFamily="18" charset="0"/>
                <a:hlinkClick r:id="rId7"/>
              </a:rPr>
              <a:t>https://</a:t>
            </a:r>
            <a:r>
              <a:rPr lang="en-GB" sz="1800" u="sng" dirty="0" err="1">
                <a:solidFill>
                  <a:srgbClr val="467886"/>
                </a:solidFill>
                <a:effectLst/>
                <a:latin typeface="Arial" panose="020B0604020202020204" pitchFamily="34" charset="0"/>
                <a:ea typeface="Times New Roman" panose="02020603050405020304" pitchFamily="18" charset="0"/>
                <a:hlinkClick r:id="rId7"/>
              </a:rPr>
              <a:t>edition.cnn.com</a:t>
            </a:r>
            <a:r>
              <a:rPr lang="en-GB" sz="1800" u="sng" dirty="0">
                <a:solidFill>
                  <a:srgbClr val="467886"/>
                </a:solidFill>
                <a:effectLst/>
                <a:latin typeface="Arial" panose="020B0604020202020204" pitchFamily="34" charset="0"/>
                <a:ea typeface="Times New Roman" panose="02020603050405020304" pitchFamily="18" charset="0"/>
                <a:hlinkClick r:id="rId7"/>
              </a:rPr>
              <a:t>/world/</a:t>
            </a:r>
            <a:r>
              <a:rPr lang="en-GB" sz="1800" u="sng" dirty="0" err="1">
                <a:solidFill>
                  <a:srgbClr val="467886"/>
                </a:solidFill>
                <a:effectLst/>
                <a:latin typeface="Arial" panose="020B0604020202020204" pitchFamily="34" charset="0"/>
                <a:ea typeface="Times New Roman" panose="02020603050405020304" pitchFamily="18" charset="0"/>
                <a:hlinkClick r:id="rId7"/>
              </a:rPr>
              <a:t>maslows-hierarchy-of</a:t>
            </a:r>
            <a:r>
              <a:rPr lang="en-GB" sz="1800" u="sng" dirty="0">
                <a:solidFill>
                  <a:srgbClr val="467886"/>
                </a:solidFill>
                <a:effectLst/>
                <a:latin typeface="Arial" panose="020B0604020202020204" pitchFamily="34" charset="0"/>
                <a:ea typeface="Times New Roman" panose="02020603050405020304" pitchFamily="18" charset="0"/>
                <a:hlinkClick r:id="rId7"/>
              </a:rPr>
              <a:t>-needs-explained-</a:t>
            </a:r>
            <a:r>
              <a:rPr lang="en-GB" sz="1800" u="sng" dirty="0" err="1">
                <a:solidFill>
                  <a:srgbClr val="467886"/>
                </a:solidFill>
                <a:effectLst/>
                <a:latin typeface="Arial" panose="020B0604020202020204" pitchFamily="34" charset="0"/>
                <a:ea typeface="Times New Roman" panose="02020603050405020304" pitchFamily="18" charset="0"/>
                <a:hlinkClick r:id="rId7"/>
              </a:rPr>
              <a:t>wellness-cec</a:t>
            </a:r>
            <a:r>
              <a:rPr lang="en-GB" sz="1800" dirty="0">
                <a:solidFill>
                  <a:srgbClr val="000000"/>
                </a:solidFill>
                <a:effectLst/>
                <a:latin typeface="Arial" panose="020B0604020202020204" pitchFamily="34" charset="0"/>
                <a:ea typeface="Times New Roman" panose="02020603050405020304" pitchFamily="18" charset="0"/>
              </a:rPr>
              <a:t>  (Accessed 11 Jun. 2025)</a:t>
            </a:r>
            <a:endParaRPr lang="en-GB" sz="1800" dirty="0">
              <a:effectLst/>
              <a:latin typeface="Times New Roman" panose="02020603050405020304" pitchFamily="18" charset="0"/>
              <a:ea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World Health Organisation (2025a). </a:t>
            </a:r>
            <a:r>
              <a:rPr lang="en-GB" sz="1800" i="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Constitution of the World Health Organisation </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https://www.who.int/about/governance/constitution</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7 June. 2025)</a:t>
            </a:r>
            <a:r>
              <a:rPr lang="en-GB" sz="1800" i="1"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World Health Organisation (2020b)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Guidelines on Physical Activity, Sedentary Behaviour and Sleep for Children Under 5 Years of Age</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800" u="sng" kern="0"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https://www.who.int/publications/i/item/9789241550536</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12 June</a:t>
            </a:r>
            <a:r>
              <a:rPr lang="en-GB" sz="1800" kern="0" dirty="0">
                <a:solidFill>
                  <a:srgbClr val="000000"/>
                </a:solidFill>
                <a:effectLst/>
                <a:latin typeface="-webkit-standard"/>
                <a:ea typeface="Times New Roman" panose="02020603050405020304" pitchFamily="18" charset="0"/>
                <a:cs typeface="Times New Roman" panose="02020603050405020304" pitchFamily="18" charset="0"/>
              </a:rPr>
              <a:t>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20720203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Cerys Bishop ECEY5009 I have not used AI.  Word count: 1909</vt:lpstr>
      <vt:lpstr>PowerPoint Presentation</vt:lpstr>
      <vt:lpstr>PowerPoint Presentation</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Cerys Bishop (2418645)</dc:creator>
  <cp:lastModifiedBy>Cerys Bishop (2418645)</cp:lastModifiedBy>
  <cp:revision>16</cp:revision>
  <dcterms:created xsi:type="dcterms:W3CDTF">2025-06-07T17:34:00Z</dcterms:created>
  <dcterms:modified xsi:type="dcterms:W3CDTF">2025-06-15T19:49:39Z</dcterms:modified>
</cp:coreProperties>
</file>