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noFill/>
        </a:fill>
      </a:tcStyle>
    </a:wholeTbl>
    <a:band2H>
      <a:tcTxStyle b="def" i="def"/>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F5F0C"/>
          </a:solidFill>
        </a:fill>
      </a:tcStyle>
    </a:firstCol>
    <a:la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lastRow>
    <a:fir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firstRow>
  </a:tblStyle>
  <a:tblStyle styleId="{C7B018BB-80A7-4F77-B60F-C8B233D01FF8}" styleName="">
    <a:tblBg/>
    <a:wholeTb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wholeTbl>
    <a:band2H>
      <a:tcTxStyle b="def" i="def"/>
      <a:tcStyle>
        <a:tcBdr/>
        <a:fill>
          <a:solidFill>
            <a:srgbClr val="87CED4">
              <a:alpha val="2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398CCE"/>
          </a:solidFill>
        </a:fill>
      </a:tcStyle>
    </a:firstCol>
    <a:la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254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lastRow>
    <a:fir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0365C0"/>
          </a:solidFill>
        </a:fill>
      </a:tcStyle>
    </a:firstRow>
  </a:tblStyle>
  <a:tblStyle styleId="{EEE7283C-3CF3-47DC-8721-378D4A62B228}"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noFill/>
              <a:miter lim="400000"/>
            </a:ln>
          </a:insideV>
        </a:tcBdr>
        <a:fill>
          <a:noFill/>
        </a:fill>
      </a:tcStyle>
    </a:wholeTbl>
    <a:band2H>
      <a:tcTxStyle b="def" i="def"/>
      <a:tcStyle>
        <a:tcBdr/>
        <a:fill>
          <a:solidFill>
            <a:srgbClr val="5DC123">
              <a:alpha val="19000"/>
            </a:srgbClr>
          </a:solidFill>
        </a:fill>
      </a:tcStyle>
    </a:band2H>
    <a:firstCol>
      <a:tcTxStyle b="off" i="off">
        <a:fontRef idx="minor">
          <a:srgbClr val="FFFFFF"/>
        </a:fontRef>
        <a:srgbClr val="FFFFFF"/>
      </a:tcTxStyle>
      <a:tcStyle>
        <a:tcBdr>
          <a:left>
            <a:ln w="12700" cap="flat">
              <a:solidFill>
                <a:srgbClr val="FFFFFF"/>
              </a:solidFill>
              <a:prstDash val="solid"/>
              <a:miter lim="400000"/>
            </a:ln>
          </a:left>
          <a:right>
            <a:ln w="25400" cap="flat">
              <a:solidFill>
                <a:srgbClr val="CBCBCB"/>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2"/>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firstRow>
  </a:tblStyle>
  <a:tblStyle styleId="{CF821DB8-F4EB-4A41-A1BA-3FCAFE7338EE}"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b="def" i="def"/>
      <a:tcStyle>
        <a:tcBdr/>
        <a:fill>
          <a:solidFill>
            <a:srgbClr val="797A7C">
              <a:alpha val="30000"/>
            </a:srgbClr>
          </a:solidFill>
        </a:fill>
      </a:tcStyle>
    </a:band2H>
    <a:firstCol>
      <a:tcTxStyle b="off" i="off">
        <a:fontRef idx="minor">
          <a:srgbClr val="000000"/>
        </a:fontRef>
        <a:srgbClr val="000000"/>
      </a:tcTxStyle>
      <a:tcStyle>
        <a:tcBdr>
          <a:left>
            <a:ln w="12700" cap="flat">
              <a:solidFill>
                <a:srgbClr val="FFFFFF"/>
              </a:solidFill>
              <a:prstDash val="solid"/>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noFill/>
        </a:fill>
      </a:tcStyle>
    </a:lastRow>
    <a:fir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FFFFFF"/>
              </a:solidFill>
              <a:prstDash val="solid"/>
              <a:miter lim="400000"/>
            </a:ln>
          </a:top>
          <a:bottom>
            <a:ln w="25400" cap="flat">
              <a:solidFill>
                <a:srgbClr val="FFFFFF"/>
              </a:solidFill>
              <a:prstDash val="solid"/>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noFill/>
        </a:fill>
      </a:tcStyle>
    </a:wholeTbl>
    <a:band2H>
      <a:tcTxStyle b="def" i="def"/>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solidFill>
            <a:srgbClr val="545761"/>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noFill/>
              <a:miter lim="400000"/>
            </a:ln>
          </a:insideH>
          <a:insideV>
            <a:ln w="12700" cap="flat">
              <a:noFill/>
              <a:miter lim="400000"/>
            </a:ln>
          </a:insideV>
        </a:tcBdr>
        <a:fill>
          <a:solidFill>
            <a:srgbClr val="777C83"/>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777C83"/>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wholeTbl>
    <a:band2H>
      <a:tcTxStyle b="def" i="def"/>
      <a:tcStyle>
        <a:tcBdr/>
        <a:fill>
          <a:solidFill>
            <a:srgbClr val="797A7C">
              <a:alpha val="30000"/>
            </a:srgbClr>
          </a:solidFill>
        </a:fill>
      </a:tcStyle>
    </a:band2H>
    <a:firstCol>
      <a:tcTxStyle b="on" i="off">
        <a:font>
          <a:latin typeface="Helvetica"/>
          <a:ea typeface="Helvetica"/>
          <a:cs typeface="Helvetica"/>
        </a:font>
        <a:srgbClr val="FFFFFF"/>
      </a:tcTxStyle>
      <a:tcStyle>
        <a:tcBdr>
          <a:left>
            <a:ln w="12700" cap="flat">
              <a:noFill/>
              <a:miter lim="400000"/>
            </a:ln>
          </a:left>
          <a:right>
            <a:ln w="12700" cap="flat">
              <a:solidFill>
                <a:srgbClr val="FFFFFF"/>
              </a:solidFill>
              <a:prstDash val="solid"/>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firstCol>
    <a:la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solidFill>
                <a:srgbClr val="FFFFFF"/>
              </a:solidFill>
              <a:prstDash val="solid"/>
              <a:miter lim="400000"/>
            </a:ln>
          </a:top>
          <a:bottom>
            <a:ln w="12700" cap="flat">
              <a:noFill/>
              <a:miter lim="400000"/>
            </a:ln>
          </a:bottom>
          <a:insideH>
            <a:ln w="12700" cap="flat">
              <a:noFill/>
              <a:miter lim="400000"/>
            </a:ln>
          </a:insideH>
          <a:insideV>
            <a:ln w="12700" cap="flat">
              <a:solidFill>
                <a:srgbClr val="FFFFFF"/>
              </a:solidFill>
              <a:custDash>
                <a:ds d="200000" sp="200000"/>
              </a:custDash>
              <a:miter lim="400000"/>
            </a:ln>
          </a:insideV>
        </a:tcBdr>
        <a:fill>
          <a:noFill/>
        </a:fill>
      </a:tcStyle>
    </a:lastRow>
    <a:fir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noFill/>
              <a:miter lim="400000"/>
            </a:ln>
          </a:top>
          <a:bottom>
            <a:ln w="12700" cap="flat">
              <a:solidFill>
                <a:srgbClr val="FFFFFF"/>
              </a:solidFill>
              <a:prstDash val="solid"/>
              <a:miter lim="400000"/>
            </a:ln>
          </a:bottom>
          <a:insideH>
            <a:ln w="12700" cap="flat">
              <a:noFill/>
              <a:miter lim="400000"/>
            </a:ln>
          </a:insideH>
          <a:insideV>
            <a:ln w="12700" cap="flat">
              <a:solidFill>
                <a:srgbClr val="FFFFFF"/>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00200" y="635000"/>
            <a:ext cx="9779000" cy="59182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91500"/>
            <a:ext cx="10464800" cy="12192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8300" y="762000"/>
            <a:ext cx="5334000" cy="8242300"/>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762000"/>
            <a:ext cx="5334000" cy="40005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5003800"/>
            <a:ext cx="5334000" cy="40005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half" idx="13"/>
          </p:nvPr>
        </p:nvSpPr>
        <p:spPr>
          <a:xfrm>
            <a:off x="6718300" y="2590800"/>
            <a:ext cx="5334000" cy="62865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952500" y="2590800"/>
            <a:ext cx="5334000" cy="6286500"/>
          </a:xfrm>
          <a:prstGeom prst="rect">
            <a:avLst/>
          </a:prstGeom>
        </p:spPr>
        <p:txBody>
          <a:bodyPr/>
          <a:lstStyle>
            <a:lvl1pPr marL="381000" indent="-381000">
              <a:spcBef>
                <a:spcPts val="3800"/>
              </a:spcBef>
              <a:defRPr sz="2800"/>
            </a:lvl1pPr>
            <a:lvl2pPr marL="762000" indent="-381000">
              <a:spcBef>
                <a:spcPts val="3800"/>
              </a:spcBef>
              <a:defRPr sz="2800"/>
            </a:lvl2pPr>
            <a:lvl3pPr marL="1143000" indent="-381000">
              <a:spcBef>
                <a:spcPts val="3800"/>
              </a:spcBef>
              <a:defRPr sz="2800"/>
            </a:lvl3pPr>
            <a:lvl4pPr marL="1524000" indent="-381000">
              <a:spcBef>
                <a:spcPts val="3800"/>
              </a:spcBef>
              <a:defRPr sz="2800"/>
            </a:lvl4pPr>
            <a:lvl5pPr marL="1905000" indent="-381000">
              <a:spcBef>
                <a:spcPts val="38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6718300" y="5092700"/>
            <a:ext cx="5334000" cy="3898900"/>
          </a:xfrm>
          <a:prstGeom prst="rect">
            <a:avLst/>
          </a:prstGeom>
        </p:spPr>
        <p:txBody>
          <a:bodyPr lIns="91439" tIns="45719" rIns="91439" bIns="45719" anchor="t">
            <a:noAutofit/>
          </a:bodyPr>
          <a:lstStyle/>
          <a:p>
            <a:pPr/>
          </a:p>
        </p:txBody>
      </p:sp>
      <p:sp>
        <p:nvSpPr>
          <p:cNvPr id="84" name="Image"/>
          <p:cNvSpPr/>
          <p:nvPr>
            <p:ph type="pic" sz="quarter" idx="14"/>
          </p:nvPr>
        </p:nvSpPr>
        <p:spPr>
          <a:xfrm>
            <a:off x="6718300" y="762000"/>
            <a:ext cx="5334000" cy="3898900"/>
          </a:xfrm>
          <a:prstGeom prst="rect">
            <a:avLst/>
          </a:prstGeom>
        </p:spPr>
        <p:txBody>
          <a:bodyPr lIns="91439" tIns="45719" rIns="91439" bIns="45719" anchor="t">
            <a:noAutofit/>
          </a:bodyPr>
          <a:lstStyle/>
          <a:p>
            <a:pPr/>
          </a:p>
        </p:txBody>
      </p:sp>
      <p:sp>
        <p:nvSpPr>
          <p:cNvPr id="85" name="Image"/>
          <p:cNvSpPr/>
          <p:nvPr>
            <p:ph type="pic" sz="half" idx="15"/>
          </p:nvPr>
        </p:nvSpPr>
        <p:spPr>
          <a:xfrm>
            <a:off x="952500" y="762884"/>
            <a:ext cx="5334000" cy="8229601"/>
          </a:xfrm>
          <a:prstGeom prst="rect">
            <a:avLst/>
          </a:prstGeom>
        </p:spPr>
        <p:txBody>
          <a:bodyPr lIns="91439" tIns="45719" rIns="91439" bIns="45719" anchor="t">
            <a:noAutofit/>
          </a:bodyPr>
          <a:lstStyle/>
          <a:p>
            <a:pPr/>
          </a:p>
        </p:txBody>
      </p:sp>
      <p:sp>
        <p:nvSpPr>
          <p:cNvPr id="86"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533400"/>
          </a:xfrm>
          <a:prstGeom prst="rect">
            <a:avLst/>
          </a:prstGeom>
        </p:spPr>
        <p:txBody>
          <a:bodyPr anchor="t">
            <a:spAutoFit/>
          </a:bodyPr>
          <a:lstStyle>
            <a:lvl1pPr marL="0" indent="0" algn="ctr">
              <a:spcBef>
                <a:spcPts val="0"/>
              </a:spcBef>
              <a:buSzTx/>
              <a:buNone/>
              <a:defRPr b="1" sz="2800">
                <a:latin typeface="Helvetica"/>
                <a:ea typeface="Helvetica"/>
                <a:cs typeface="Helvetica"/>
                <a:sym typeface="Helvetica"/>
              </a:defRPr>
            </a:lvl1pPr>
          </a:lstStyle>
          <a:p>
            <a:pPr/>
            <a:r>
              <a:t>–Johnny Appleseed</a:t>
            </a:r>
          </a:p>
        </p:txBody>
      </p:sp>
      <p:sp>
        <p:nvSpPr>
          <p:cNvPr id="94" name="“Type a quote here.”"/>
          <p:cNvSpPr txBox="1"/>
          <p:nvPr>
            <p:ph type="body" sz="quarter" idx="14"/>
          </p:nvPr>
        </p:nvSpPr>
        <p:spPr>
          <a:xfrm>
            <a:off x="1270000" y="4254500"/>
            <a:ext cx="10464800" cy="711200"/>
          </a:xfrm>
          <a:prstGeom prst="rect">
            <a:avLst/>
          </a:prstGeom>
        </p:spPr>
        <p:txBody>
          <a:bodyPr>
            <a:spAutoFit/>
          </a:bodyPr>
          <a:lstStyle>
            <a:lvl1pPr marL="0" indent="0" algn="ctr">
              <a:spcBef>
                <a:spcPts val="2400"/>
              </a:spcBef>
              <a:buSzTx/>
              <a:buNone/>
              <a:defRPr sz="4000"/>
            </a:lvl1pPr>
          </a:lstStyle>
          <a:p>
            <a:pPr/>
            <a:r>
              <a:t>“Type a quote here.”</a:t>
            </a:r>
          </a:p>
        </p:txBody>
      </p:sp>
      <p:sp>
        <p:nvSpPr>
          <p:cNvPr id="95"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xfrm>
            <a:off x="6311798" y="9245600"/>
            <a:ext cx="368504" cy="381000"/>
          </a:xfrm>
          <a:prstGeom prst="rect">
            <a:avLst/>
          </a:prstGeom>
        </p:spPr>
        <p:txBody>
          <a:bodyPr anchor="t"/>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952500" y="406400"/>
            <a:ext cx="11099800" cy="21209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11798" y="9245599"/>
            <a:ext cx="368504" cy="381001"/>
          </a:xfrm>
          <a:prstGeom prst="rect">
            <a:avLst/>
          </a:prstGeom>
          <a:ln w="12700">
            <a:miter lim="400000"/>
          </a:ln>
        </p:spPr>
        <p:txBody>
          <a:bodyPr wrap="none" lIns="50800" tIns="50800" rIns="50800" bIns="50800" anchor="b">
            <a:spAutoFit/>
          </a:bodyPr>
          <a:lstStyle>
            <a:lvl1pPr>
              <a:defRPr sz="1800"/>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1pPr>
      <a:lvl2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2pPr>
      <a:lvl3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3pPr>
      <a:lvl4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4pPr>
      <a:lvl5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5pPr>
      <a:lvl6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6pPr>
      <a:lvl7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7pPr>
      <a:lvl8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8pPr>
      <a:lvl9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FFFFFF"/>
          </a:solidFill>
          <a:uFillTx/>
          <a:latin typeface="+mn-lt"/>
          <a:ea typeface="+mn-ea"/>
          <a:cs typeface="+mn-cs"/>
          <a:sym typeface="Helvetica Light"/>
        </a:defRPr>
      </a:lvl9pPr>
    </p:titleStyle>
    <p:bodyStyle>
      <a:lvl1pPr marL="4572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1pPr>
      <a:lvl2pPr marL="9144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2pPr>
      <a:lvl3pPr marL="13716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3pPr>
      <a:lvl4pPr marL="18288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4pPr>
      <a:lvl5pPr marL="22860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5pPr>
      <a:lvl6pPr marL="27432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6pPr>
      <a:lvl7pPr marL="32004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7pPr>
      <a:lvl8pPr marL="36576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8pPr>
      <a:lvl9pPr marL="4114800" marR="0" indent="-457200" algn="l" defTabSz="584200" rtl="0" latinLnBrk="0">
        <a:lnSpc>
          <a:spcPct val="100000"/>
        </a:lnSpc>
        <a:spcBef>
          <a:spcPts val="4200"/>
        </a:spcBef>
        <a:spcAft>
          <a:spcPts val="0"/>
        </a:spcAft>
        <a:buClrTx/>
        <a:buSzPct val="75000"/>
        <a:buFontTx/>
        <a:buChar char="•"/>
        <a:tabLst/>
        <a:defRPr b="0" baseline="0" cap="none" i="0" spc="0" strike="noStrike" sz="3800" u="none">
          <a:ln>
            <a:noFill/>
          </a:ln>
          <a:solidFill>
            <a:srgbClr val="FFFFFF"/>
          </a:solidFill>
          <a:uFillTx/>
          <a:latin typeface="+mn-lt"/>
          <a:ea typeface="+mn-ea"/>
          <a:cs typeface="+mn-cs"/>
          <a:sym typeface="Helvetica Light"/>
        </a:defRPr>
      </a:lvl9pPr>
    </p:bodyStyle>
    <p:otherStyle>
      <a:lvl1pPr marL="0" marR="0" indent="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1pPr>
      <a:lvl2pPr marL="0" marR="0" indent="2286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2pPr>
      <a:lvl3pPr marL="0" marR="0" indent="4572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3pPr>
      <a:lvl4pPr marL="0" marR="0" indent="6858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4pPr>
      <a:lvl5pPr marL="0" marR="0" indent="9144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5pPr>
      <a:lvl6pPr marL="0" marR="0" indent="11430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6pPr>
      <a:lvl7pPr marL="0" marR="0" indent="13716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7pPr>
      <a:lvl8pPr marL="0" marR="0" indent="16002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8pPr>
      <a:lvl9pPr marL="0" marR="0" indent="1828800" algn="ctr" defTabSz="58420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EVENTS WALES STRATEGY"/>
          <p:cNvSpPr txBox="1"/>
          <p:nvPr>
            <p:ph type="ctrTitle"/>
          </p:nvPr>
        </p:nvSpPr>
        <p:spPr>
          <a:prstGeom prst="rect">
            <a:avLst/>
          </a:prstGeom>
          <a:gradFill>
            <a:gsLst>
              <a:gs pos="0">
                <a:schemeClr val="accent5"/>
              </a:gs>
              <a:gs pos="100000">
                <a:schemeClr val="accent5">
                  <a:hueOff val="243286"/>
                  <a:satOff val="19694"/>
                  <a:lumOff val="-10952"/>
                </a:schemeClr>
              </a:gs>
            </a:gsLst>
            <a:lin ang="5400000"/>
          </a:gradFill>
          <a:effectLst>
            <a:outerShdw sx="100000" sy="100000" kx="0" ky="0" algn="b" rotWithShape="0" blurRad="76200" dist="0" dir="18900000">
              <a:srgbClr val="000000">
                <a:alpha val="80000"/>
              </a:srgbClr>
            </a:outerShdw>
          </a:effectLst>
        </p:spPr>
        <p:txBody>
          <a:bodyPr/>
          <a:lstStyle>
            <a:lvl1pPr>
              <a:defRPr sz="4000">
                <a:effectLst>
                  <a:outerShdw sx="100000" sy="100000" kx="0" ky="0" algn="b" rotWithShape="0" blurRad="25400" dist="23998" dir="2700000">
                    <a:srgbClr val="000000">
                      <a:alpha val="31034"/>
                    </a:srgbClr>
                  </a:outerShdw>
                </a:effectLst>
              </a:defRPr>
            </a:lvl1pPr>
          </a:lstStyle>
          <a:p>
            <a:pPr/>
            <a:r>
              <a:t>EVENTS WALES STRATEGY</a:t>
            </a:r>
          </a:p>
        </p:txBody>
      </p:sp>
      <p:sp>
        <p:nvSpPr>
          <p:cNvPr id="120" name="GLOBAL SPORTS EVENTS TOURISM"/>
          <p:cNvSpPr txBox="1"/>
          <p:nvPr>
            <p:ph type="subTitle" sz="quarter" idx="1"/>
          </p:nvPr>
        </p:nvSpPr>
        <p:spPr>
          <a:prstGeom prst="rect">
            <a:avLst/>
          </a:prstGeom>
          <a:gradFill>
            <a:gsLst>
              <a:gs pos="0">
                <a:schemeClr val="accent5"/>
              </a:gs>
              <a:gs pos="100000">
                <a:schemeClr val="accent5">
                  <a:hueOff val="243286"/>
                  <a:satOff val="19694"/>
                  <a:lumOff val="-10952"/>
                </a:schemeClr>
              </a:gs>
            </a:gsLst>
            <a:lin ang="5400000"/>
          </a:gradFill>
          <a:effectLst>
            <a:outerShdw sx="100000" sy="100000" kx="0" ky="0" algn="b" rotWithShape="0" blurRad="76200" dist="0" dir="18900000">
              <a:srgbClr val="000000">
                <a:alpha val="80000"/>
              </a:srgbClr>
            </a:outerShdw>
          </a:effectLst>
        </p:spPr>
        <p:txBody>
          <a:bodyPr/>
          <a:lstStyle>
            <a:lvl1pPr>
              <a:defRPr sz="4000">
                <a:effectLst>
                  <a:outerShdw sx="100000" sy="100000" kx="0" ky="0" algn="b" rotWithShape="0" blurRad="25400" dist="23998" dir="2700000">
                    <a:srgbClr val="000000">
                      <a:alpha val="31034"/>
                    </a:srgbClr>
                  </a:outerShdw>
                </a:effectLst>
              </a:defRPr>
            </a:lvl1pPr>
          </a:lstStyle>
          <a:p>
            <a:pPr/>
            <a:r>
              <a:t>GLOBAL SPORTS EVENTS TOURISM</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2" name="A MAJOR EVENTS STRATEGY FOR WALES"/>
          <p:cNvSpPr txBox="1"/>
          <p:nvPr>
            <p:ph type="title"/>
          </p:nvPr>
        </p:nvSpPr>
        <p:spPr>
          <a:prstGeom prst="rect">
            <a:avLst/>
          </a:prstGeom>
        </p:spPr>
        <p:txBody>
          <a:bodyPr/>
          <a:lstStyle>
            <a:lvl1pPr defTabSz="484886">
              <a:defRPr sz="6640"/>
            </a:lvl1pPr>
          </a:lstStyle>
          <a:p>
            <a:pPr/>
            <a:r>
              <a:t>A MAJOR EVENTS STRATEGY FOR WALES</a:t>
            </a:r>
          </a:p>
        </p:txBody>
      </p:sp>
      <p:sp>
        <p:nvSpPr>
          <p:cNvPr id="123" name="2020 VISION FOR WALES…"/>
          <p:cNvSpPr txBox="1"/>
          <p:nvPr>
            <p:ph type="body" idx="1"/>
          </p:nvPr>
        </p:nvSpPr>
        <p:spPr>
          <a:prstGeom prst="rect">
            <a:avLst/>
          </a:prstGeom>
        </p:spPr>
        <p:txBody>
          <a:bodyPr/>
          <a:lstStyle/>
          <a:p>
            <a:pPr/>
            <a:r>
              <a:t>2020 VISION FOR WALES </a:t>
            </a:r>
          </a:p>
          <a:p>
            <a:pPr/>
            <a:r>
              <a:t>WALES TO BE RECOGNISED AS A CONSISTENTLY OUTSTANDING DESTINATION FOR MAJOR EVENTS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5" name="MISSION STATEMENT"/>
          <p:cNvSpPr txBox="1"/>
          <p:nvPr>
            <p:ph type="title"/>
          </p:nvPr>
        </p:nvSpPr>
        <p:spPr>
          <a:prstGeom prst="rect">
            <a:avLst/>
          </a:prstGeom>
        </p:spPr>
        <p:txBody>
          <a:bodyPr/>
          <a:lstStyle/>
          <a:p>
            <a:pPr/>
            <a:r>
              <a:t>MISSION STATEMENT</a:t>
            </a:r>
          </a:p>
        </p:txBody>
      </p:sp>
      <p:sp>
        <p:nvSpPr>
          <p:cNvPr id="126" name="DEVELOPING A BALANCED AND SUSTAINED PORTFOLIO OF MAJOR EVENTS WHICH ENHANCES WALES’ INTERNATIONAL REPUTATION AND THE WELLBEING OF ITS PEOPLE AND COMMUNITIES"/>
          <p:cNvSpPr txBox="1"/>
          <p:nvPr>
            <p:ph type="body" idx="1"/>
          </p:nvPr>
        </p:nvSpPr>
        <p:spPr>
          <a:prstGeom prst="rect">
            <a:avLst/>
          </a:prstGeom>
        </p:spPr>
        <p:txBody>
          <a:bodyPr/>
          <a:lstStyle/>
          <a:p>
            <a:pPr/>
            <a:r>
              <a:t>DEVELOPING A BALANCED AND SUSTAINED PORTFOLIO OF MAJOR EVENTS WHICH ENHANCES WALES’ INTERNATIONAL REPUTATION AND THE WELLBEING OF ITS PEOPLE AND COMMUNITIES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8" name="BACKGROUND"/>
          <p:cNvSpPr txBox="1"/>
          <p:nvPr>
            <p:ph type="title"/>
          </p:nvPr>
        </p:nvSpPr>
        <p:spPr>
          <a:prstGeom prst="rect">
            <a:avLst/>
          </a:prstGeom>
        </p:spPr>
        <p:txBody>
          <a:bodyPr/>
          <a:lstStyle/>
          <a:p>
            <a:pPr/>
            <a:r>
              <a:t>BACKGROUND</a:t>
            </a:r>
          </a:p>
        </p:txBody>
      </p:sp>
      <p:sp>
        <p:nvSpPr>
          <p:cNvPr id="129" name="EVENTS BRING US TOGETHER…"/>
          <p:cNvSpPr txBox="1"/>
          <p:nvPr>
            <p:ph type="body" idx="1"/>
          </p:nvPr>
        </p:nvSpPr>
        <p:spPr>
          <a:prstGeom prst="rect">
            <a:avLst/>
          </a:prstGeom>
        </p:spPr>
        <p:txBody>
          <a:bodyPr/>
          <a:lstStyle/>
          <a:p>
            <a:pPr marL="388620" indent="-388620" defTabSz="496570">
              <a:spcBef>
                <a:spcPts val="3500"/>
              </a:spcBef>
              <a:defRPr sz="3230"/>
            </a:pPr>
            <a:r>
              <a:t>EVENTS BRING US TOGETHER</a:t>
            </a:r>
          </a:p>
          <a:p>
            <a:pPr marL="388620" indent="-388620" defTabSz="496570">
              <a:spcBef>
                <a:spcPts val="3500"/>
              </a:spcBef>
              <a:defRPr sz="3230"/>
            </a:pPr>
            <a:r>
              <a:t>EXPRESSION</a:t>
            </a:r>
          </a:p>
          <a:p>
            <a:pPr marL="388620" indent="-388620" defTabSz="496570">
              <a:spcBef>
                <a:spcPts val="3500"/>
              </a:spcBef>
              <a:defRPr sz="3230"/>
            </a:pPr>
            <a:r>
              <a:t>BAROMETER OF PROGRESS</a:t>
            </a:r>
          </a:p>
          <a:p>
            <a:pPr marL="388620" indent="-388620" defTabSz="496570">
              <a:spcBef>
                <a:spcPts val="3500"/>
              </a:spcBef>
              <a:defRPr sz="3230"/>
            </a:pPr>
            <a:r>
              <a:t>PRISM FOR THE REST OF THE WORLD TO VIEW WALES</a:t>
            </a:r>
          </a:p>
          <a:p>
            <a:pPr marL="388620" indent="-388620" defTabSz="496570">
              <a:spcBef>
                <a:spcPts val="3500"/>
              </a:spcBef>
              <a:defRPr sz="3230"/>
            </a:pPr>
            <a:r>
              <a:t>STRATEGIC - ECONOMIC, SOCIAL &amp; CULTURAL LEGACY</a:t>
            </a:r>
          </a:p>
          <a:p>
            <a:pPr marL="388620" indent="-388620" defTabSz="496570">
              <a:spcBef>
                <a:spcPts val="3500"/>
              </a:spcBef>
              <a:defRPr sz="3230"/>
            </a:pPr>
            <a:r>
              <a:t>START HOSTING RYDER CUP</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1" name="EVENTS LED STRATEGY"/>
          <p:cNvSpPr txBox="1"/>
          <p:nvPr>
            <p:ph type="title"/>
          </p:nvPr>
        </p:nvSpPr>
        <p:spPr>
          <a:prstGeom prst="rect">
            <a:avLst/>
          </a:prstGeom>
        </p:spPr>
        <p:txBody>
          <a:bodyPr/>
          <a:lstStyle>
            <a:lvl1pPr defTabSz="566674">
              <a:defRPr sz="7760"/>
            </a:lvl1pPr>
          </a:lstStyle>
          <a:p>
            <a:pPr/>
            <a:r>
              <a:t>EVENTS LED STRATEGY</a:t>
            </a:r>
          </a:p>
        </p:txBody>
      </p:sp>
      <p:sp>
        <p:nvSpPr>
          <p:cNvPr id="132" name="GROWING REPUTATION AS WORLD CLASS EVENTS DESTINATION…"/>
          <p:cNvSpPr txBox="1"/>
          <p:nvPr>
            <p:ph type="body" idx="1"/>
          </p:nvPr>
        </p:nvSpPr>
        <p:spPr>
          <a:prstGeom prst="rect">
            <a:avLst/>
          </a:prstGeom>
        </p:spPr>
        <p:txBody>
          <a:bodyPr/>
          <a:lstStyle/>
          <a:p>
            <a:pPr marL="292607" indent="-292607" defTabSz="373887">
              <a:spcBef>
                <a:spcPts val="2600"/>
              </a:spcBef>
              <a:defRPr sz="2432"/>
            </a:pPr>
            <a:r>
              <a:t>GROWING REPUTATION AS WORLD CLASS EVENTS DESTINATION </a:t>
            </a:r>
          </a:p>
          <a:p>
            <a:pPr marL="292607" indent="-292607" defTabSz="373887">
              <a:spcBef>
                <a:spcPts val="2600"/>
              </a:spcBef>
              <a:defRPr sz="2432"/>
            </a:pPr>
            <a:r>
              <a:t>POSITIVE EXTERNAL REPUTATION</a:t>
            </a:r>
          </a:p>
          <a:p>
            <a:pPr marL="292607" indent="-292607" defTabSz="373887">
              <a:spcBef>
                <a:spcPts val="2600"/>
              </a:spcBef>
              <a:defRPr sz="2432"/>
            </a:pPr>
            <a:r>
              <a:t>BRAND IMAGE</a:t>
            </a:r>
          </a:p>
          <a:p>
            <a:pPr marL="292607" indent="-292607" defTabSz="373887">
              <a:spcBef>
                <a:spcPts val="2600"/>
              </a:spcBef>
              <a:defRPr sz="2432"/>
            </a:pPr>
            <a:r>
              <a:t>ONE WALES AGENDA - PROACTIVE TO ACHIEVE POTENTIAL</a:t>
            </a:r>
          </a:p>
          <a:p>
            <a:pPr marL="292607" indent="-292607" defTabSz="373887">
              <a:spcBef>
                <a:spcPts val="2600"/>
              </a:spcBef>
              <a:defRPr sz="2432"/>
            </a:pPr>
            <a:r>
              <a:t>SUSTAINABLE AND BALANCED PORTFOLIO</a:t>
            </a:r>
          </a:p>
          <a:p>
            <a:pPr marL="292607" indent="-292607" defTabSz="373887">
              <a:spcBef>
                <a:spcPts val="2600"/>
              </a:spcBef>
              <a:defRPr sz="2432"/>
            </a:pPr>
            <a:r>
              <a:t>LONG TERM</a:t>
            </a:r>
          </a:p>
          <a:p>
            <a:pPr marL="292607" indent="-292607" defTabSz="373887">
              <a:spcBef>
                <a:spcPts val="2600"/>
              </a:spcBef>
              <a:defRPr sz="2432"/>
            </a:pPr>
            <a:r>
              <a:t>LEGACY</a:t>
            </a:r>
          </a:p>
          <a:p>
            <a:pPr marL="292607" indent="-292607" defTabSz="373887">
              <a:spcBef>
                <a:spcPts val="2600"/>
              </a:spcBef>
              <a:defRPr sz="2432"/>
            </a:pPr>
            <a:r>
              <a:t>ESTABLISHED MAJOR EVENTS UNIT</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WALES EVENTS"/>
          <p:cNvSpPr txBox="1"/>
          <p:nvPr>
            <p:ph type="title"/>
          </p:nvPr>
        </p:nvSpPr>
        <p:spPr>
          <a:prstGeom prst="rect">
            <a:avLst/>
          </a:prstGeom>
        </p:spPr>
        <p:txBody>
          <a:bodyPr/>
          <a:lstStyle/>
          <a:p>
            <a:pPr/>
            <a:r>
              <a:t>WALES EVENTS</a:t>
            </a:r>
          </a:p>
        </p:txBody>
      </p:sp>
      <p:sp>
        <p:nvSpPr>
          <p:cNvPr id="135" name="MAJOR EVENTS - GLOBAL TV, ECONOMIC IMPACTS, SIGNIFICANT VISITOR NUMBERS, INFLUENCER, MARKET SEGMENTS, CHANGING ATTITUDES &amp; BEHAVIOUR, NO WELSH OWNERSHIP - ASHES TEST MATCHES, EUROPEAN RUGBY FINALS, VOLVO OCEAN RACE…"/>
          <p:cNvSpPr txBox="1"/>
          <p:nvPr>
            <p:ph type="body" idx="1"/>
          </p:nvPr>
        </p:nvSpPr>
        <p:spPr>
          <a:prstGeom prst="rect">
            <a:avLst/>
          </a:prstGeom>
        </p:spPr>
        <p:txBody>
          <a:bodyPr/>
          <a:lstStyle/>
          <a:p>
            <a:pPr marL="233172" indent="-233172" defTabSz="297941">
              <a:spcBef>
                <a:spcPts val="2100"/>
              </a:spcBef>
              <a:defRPr sz="1937"/>
            </a:pPr>
            <a:r>
              <a:t>MAJOR EVENTS - GLOBAL TV, ECONOMIC IMPACTS, SIGNIFICANT VISITOR NUMBERS, INFLUENCER, MARKET SEGMENTS, CHANGING ATTITUDES &amp; BEHAVIOUR, NO WELSH OWNERSHIP - ASHES TEST MATCHES, EUROPEAN RUGBY FINALS, VOLVO OCEAN RACE</a:t>
            </a:r>
          </a:p>
          <a:p>
            <a:pPr marL="233172" indent="-233172" defTabSz="297941">
              <a:spcBef>
                <a:spcPts val="2100"/>
              </a:spcBef>
              <a:defRPr sz="1937"/>
            </a:pPr>
            <a:r>
              <a:t>SIGNATURE EVENTS - STRONG GLOBAL FLAVOUR, RECURRING, EITHER UNIQUE TO WALES OR DISTINCTIVE WELSH FLAVOUR, CULTURAL IDENTITY, HIGH QUALITY VISITOR EXPERIENCE - IRONMAN WALES</a:t>
            </a:r>
          </a:p>
          <a:p>
            <a:pPr marL="233172" indent="-233172" defTabSz="297941">
              <a:spcBef>
                <a:spcPts val="2100"/>
              </a:spcBef>
              <a:defRPr sz="1937"/>
            </a:pPr>
            <a:r>
              <a:t>MEGA EVENTS - PERIPATETIC EVENTS WITH GLOBAL REACH, PRECEDED BY LARGE SCALE CAPITAL PROJECTS, OFTEN NEW BUILT VENUES, INFRASTRUCTURE, MAJOR BID, HIGH LEVEL GOVT RESOURCES FROM BID TO DELIVERY, STAND ALONE ORG WITH DEDICATED BUDGET FROM START TO FINISH - RYDER CUP</a:t>
            </a:r>
          </a:p>
          <a:p>
            <a:pPr marL="233172" indent="-233172" defTabSz="297941">
              <a:spcBef>
                <a:spcPts val="2100"/>
              </a:spcBef>
              <a:defRPr sz="1937"/>
            </a:pPr>
            <a:r>
              <a:t>GROWTH EVENTS - SMALLER EVENTS, FOOTPRINT, REGIONAL, LOCAL OR SECTOR LED, DEMONSTRATE AMBITION FOR MAJOR OR SIGNATURE EVENTS, GROWING CAPACITY, EXPERIENCE AND CREDIBILITY OF WALES AS DESTINATION, ADDED VALUE - CARDIFF HALF / EUROPEAN FOOTBALL</a:t>
            </a:r>
          </a:p>
          <a:p>
            <a:pPr marL="233172" indent="-233172" defTabSz="297941">
              <a:spcBef>
                <a:spcPts val="2100"/>
              </a:spcBef>
              <a:defRPr sz="1937"/>
            </a:pP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INVESTMENT"/>
          <p:cNvSpPr txBox="1"/>
          <p:nvPr>
            <p:ph type="title"/>
          </p:nvPr>
        </p:nvSpPr>
        <p:spPr>
          <a:prstGeom prst="rect">
            <a:avLst/>
          </a:prstGeom>
        </p:spPr>
        <p:txBody>
          <a:bodyPr/>
          <a:lstStyle/>
          <a:p>
            <a:pPr/>
            <a:r>
              <a:t>INVESTMENT</a:t>
            </a:r>
          </a:p>
        </p:txBody>
      </p:sp>
      <p:sp>
        <p:nvSpPr>
          <p:cNvPr id="138" name="ECONOMIC BENEFITS…"/>
          <p:cNvSpPr txBox="1"/>
          <p:nvPr>
            <p:ph type="body" idx="1"/>
          </p:nvPr>
        </p:nvSpPr>
        <p:spPr>
          <a:prstGeom prst="rect">
            <a:avLst/>
          </a:prstGeom>
        </p:spPr>
        <p:txBody>
          <a:bodyPr/>
          <a:lstStyle/>
          <a:p>
            <a:pPr/>
            <a:r>
              <a:t>ECONOMIC BENEFITS</a:t>
            </a:r>
          </a:p>
          <a:p>
            <a:pPr/>
            <a:r>
              <a:t>REPUTATION AND PROFILE OF HOST</a:t>
            </a:r>
          </a:p>
          <a:p>
            <a:pPr/>
            <a:r>
              <a:t>EVENTS INSPIRE AND ENGAGE</a:t>
            </a:r>
          </a:p>
          <a:p>
            <a:pPr/>
            <a:r>
              <a:t>SOCIAL, ENVIRONMENTAL &amp; CULTURAL WELLBEING - COMMUNITY ENGAGEMENT</a:t>
            </a:r>
          </a:p>
          <a:p>
            <a:pPr/>
            <a:r>
              <a:t>TOURISM - PROSPEROUS SOCIETY &amp; SKILLS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GUIDING PRINCIPLES"/>
          <p:cNvSpPr txBox="1"/>
          <p:nvPr>
            <p:ph type="title"/>
          </p:nvPr>
        </p:nvSpPr>
        <p:spPr>
          <a:prstGeom prst="rect">
            <a:avLst/>
          </a:prstGeom>
        </p:spPr>
        <p:txBody>
          <a:bodyPr/>
          <a:lstStyle/>
          <a:p>
            <a:pPr/>
            <a:r>
              <a:t>GUIDING PRINCIPLES</a:t>
            </a:r>
          </a:p>
        </p:txBody>
      </p:sp>
      <p:sp>
        <p:nvSpPr>
          <p:cNvPr id="141" name="DELIVER CLEAR &amp; MEASURABLE BENEFITS…"/>
          <p:cNvSpPr txBox="1"/>
          <p:nvPr>
            <p:ph type="body" idx="1"/>
          </p:nvPr>
        </p:nvSpPr>
        <p:spPr>
          <a:prstGeom prst="rect">
            <a:avLst/>
          </a:prstGeom>
        </p:spPr>
        <p:txBody>
          <a:bodyPr/>
          <a:lstStyle/>
          <a:p>
            <a:pPr marL="269747" indent="-269747" defTabSz="344677">
              <a:spcBef>
                <a:spcPts val="2400"/>
              </a:spcBef>
              <a:defRPr sz="2241"/>
            </a:pPr>
            <a:r>
              <a:t>DELIVER CLEAR &amp; MEASURABLE BENEFITS</a:t>
            </a:r>
          </a:p>
          <a:p>
            <a:pPr marL="269747" indent="-269747" defTabSz="344677">
              <a:spcBef>
                <a:spcPts val="2400"/>
              </a:spcBef>
              <a:defRPr sz="2241"/>
            </a:pPr>
            <a:r>
              <a:t>RETURN ON PUBLIC INVESTMENT</a:t>
            </a:r>
          </a:p>
          <a:p>
            <a:pPr marL="269747" indent="-269747" defTabSz="344677">
              <a:spcBef>
                <a:spcPts val="2400"/>
              </a:spcBef>
              <a:defRPr sz="2241"/>
            </a:pPr>
            <a:r>
              <a:t>RECOGNITION AND REPUTATION</a:t>
            </a:r>
          </a:p>
          <a:p>
            <a:pPr marL="269747" indent="-269747" defTabSz="344677">
              <a:spcBef>
                <a:spcPts val="2400"/>
              </a:spcBef>
              <a:defRPr sz="2241"/>
            </a:pPr>
            <a:r>
              <a:t>SENSE OF PLACE</a:t>
            </a:r>
          </a:p>
          <a:p>
            <a:pPr marL="269747" indent="-269747" defTabSz="344677">
              <a:spcBef>
                <a:spcPts val="2400"/>
              </a:spcBef>
              <a:defRPr sz="2241"/>
            </a:pPr>
            <a:r>
              <a:t>SUSTAINABLE EVENTS INDUSTRY</a:t>
            </a:r>
          </a:p>
          <a:p>
            <a:pPr marL="269747" indent="-269747" defTabSz="344677">
              <a:spcBef>
                <a:spcPts val="2400"/>
              </a:spcBef>
              <a:defRPr sz="2241"/>
            </a:pPr>
            <a:r>
              <a:t>GEOGRAPHICAL &amp; SEASONAL SPREAD</a:t>
            </a:r>
          </a:p>
          <a:p>
            <a:pPr marL="269747" indent="-269747" defTabSz="344677">
              <a:spcBef>
                <a:spcPts val="2400"/>
              </a:spcBef>
              <a:defRPr sz="2241"/>
            </a:pPr>
            <a:r>
              <a:t>BALANCE OF EVENTS</a:t>
            </a:r>
          </a:p>
          <a:p>
            <a:pPr marL="269747" indent="-269747" defTabSz="344677">
              <a:spcBef>
                <a:spcPts val="2400"/>
              </a:spcBef>
              <a:defRPr sz="2241"/>
            </a:pPr>
            <a:r>
              <a:t>EFFECTIVE &amp; EFFICIENT USE OF RESOURCES</a:t>
            </a:r>
          </a:p>
          <a:p>
            <a:pPr marL="269747" indent="-269747" defTabSz="344677">
              <a:spcBef>
                <a:spcPts val="2400"/>
              </a:spcBef>
              <a:defRPr sz="2241"/>
            </a:pPr>
            <a:r>
              <a:t>SUSTAINABLE MGT SYSTEMS</a:t>
            </a:r>
          </a:p>
          <a:p>
            <a:pPr marL="269747" indent="-269747" defTabSz="344677">
              <a:spcBef>
                <a:spcPts val="2400"/>
              </a:spcBef>
              <a:defRPr sz="2241"/>
            </a:pPr>
            <a:r>
              <a:t>EXPLOIT OPPS FOR PARTNESHIPS &amp; DEVELOPMENT</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WHICH EVENTS?"/>
          <p:cNvSpPr txBox="1"/>
          <p:nvPr>
            <p:ph type="title"/>
          </p:nvPr>
        </p:nvSpPr>
        <p:spPr>
          <a:prstGeom prst="rect">
            <a:avLst/>
          </a:prstGeom>
        </p:spPr>
        <p:txBody>
          <a:bodyPr/>
          <a:lstStyle/>
          <a:p>
            <a:pPr/>
            <a:r>
              <a:t>WHICH EVENTS?</a:t>
            </a:r>
          </a:p>
        </p:txBody>
      </p:sp>
      <p:sp>
        <p:nvSpPr>
          <p:cNvPr id="144" name="ASSESS V CRITERIA…"/>
          <p:cNvSpPr txBox="1"/>
          <p:nvPr>
            <p:ph type="body" idx="1"/>
          </p:nvPr>
        </p:nvSpPr>
        <p:spPr>
          <a:prstGeom prst="rect">
            <a:avLst/>
          </a:prstGeom>
        </p:spPr>
        <p:txBody>
          <a:bodyPr/>
          <a:lstStyle/>
          <a:p>
            <a:pPr marL="278892" indent="-278892" defTabSz="356362">
              <a:spcBef>
                <a:spcPts val="2500"/>
              </a:spcBef>
              <a:defRPr sz="2318"/>
            </a:pPr>
            <a:r>
              <a:t>ASSESS V CRITERIA </a:t>
            </a:r>
          </a:p>
          <a:p>
            <a:pPr marL="278892" indent="-278892" defTabSz="356362">
              <a:spcBef>
                <a:spcPts val="2500"/>
              </a:spcBef>
              <a:defRPr sz="2318"/>
            </a:pPr>
            <a:r>
              <a:t>STRATEGIC CASE FOR INVESTMENT</a:t>
            </a:r>
          </a:p>
          <a:p>
            <a:pPr marL="278892" indent="-278892" defTabSz="356362">
              <a:spcBef>
                <a:spcPts val="2500"/>
              </a:spcBef>
              <a:defRPr sz="2318"/>
            </a:pPr>
            <a:r>
              <a:t>IMPACT &amp; LEGACY</a:t>
            </a:r>
          </a:p>
          <a:p>
            <a:pPr marL="278892" indent="-278892" defTabSz="356362">
              <a:spcBef>
                <a:spcPts val="2500"/>
              </a:spcBef>
              <a:defRPr sz="2318"/>
            </a:pPr>
            <a:r>
              <a:t>ASSESSMENT FRAMEWORK TO PROACTIVELY RESEARCH &amp; IDENTIFY EVENTS WITH POTENTIAL</a:t>
            </a:r>
          </a:p>
          <a:p>
            <a:pPr marL="278892" indent="-278892" defTabSz="356362">
              <a:spcBef>
                <a:spcPts val="2500"/>
              </a:spcBef>
              <a:defRPr sz="2318"/>
            </a:pPr>
            <a:r>
              <a:t>ASSESSMENT CRITERIA</a:t>
            </a:r>
          </a:p>
          <a:p>
            <a:pPr marL="278892" indent="-278892" defTabSz="356362">
              <a:spcBef>
                <a:spcPts val="2500"/>
              </a:spcBef>
              <a:defRPr sz="2318"/>
            </a:pPr>
            <a:r>
              <a:t>BENEFITS - WALES POLICY AREA</a:t>
            </a:r>
          </a:p>
          <a:p>
            <a:pPr marL="278892" indent="-278892" defTabSz="356362">
              <a:spcBef>
                <a:spcPts val="2500"/>
              </a:spcBef>
              <a:defRPr sz="2318"/>
            </a:pPr>
            <a:r>
              <a:t>BALANCED PORTFOLIO</a:t>
            </a:r>
          </a:p>
          <a:p>
            <a:pPr marL="278892" indent="-278892" defTabSz="356362">
              <a:spcBef>
                <a:spcPts val="2500"/>
              </a:spcBef>
              <a:defRPr sz="2318"/>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6" name="EVENTS WALES ROLE"/>
          <p:cNvSpPr txBox="1"/>
          <p:nvPr>
            <p:ph type="title"/>
          </p:nvPr>
        </p:nvSpPr>
        <p:spPr>
          <a:prstGeom prst="rect">
            <a:avLst/>
          </a:prstGeom>
        </p:spPr>
        <p:txBody>
          <a:bodyPr/>
          <a:lstStyle/>
          <a:p>
            <a:pPr/>
            <a:r>
              <a:t>EVENTS WALES ROLE</a:t>
            </a:r>
          </a:p>
        </p:txBody>
      </p:sp>
      <p:sp>
        <p:nvSpPr>
          <p:cNvPr id="147" name="TEAM WALES PARTNESHIPS - SPORTS WALES, VISIT WALES, LA , ETC…"/>
          <p:cNvSpPr txBox="1"/>
          <p:nvPr>
            <p:ph type="body" idx="1"/>
          </p:nvPr>
        </p:nvSpPr>
        <p:spPr>
          <a:prstGeom prst="rect">
            <a:avLst/>
          </a:prstGeom>
        </p:spPr>
        <p:txBody>
          <a:bodyPr/>
          <a:lstStyle/>
          <a:p>
            <a:pPr marL="219455" indent="-219455" defTabSz="280415">
              <a:spcBef>
                <a:spcPts val="2000"/>
              </a:spcBef>
              <a:defRPr sz="1824"/>
            </a:pPr>
            <a:r>
              <a:t>TEAM WALES PARTNESHIPS - SPORTS WALES, VISIT WALES, LA , ETC</a:t>
            </a:r>
          </a:p>
          <a:p>
            <a:pPr marL="219455" indent="-219455" defTabSz="280415">
              <a:spcBef>
                <a:spcPts val="2000"/>
              </a:spcBef>
              <a:defRPr sz="1824"/>
            </a:pPr>
            <a:r>
              <a:t>UNITY</a:t>
            </a:r>
          </a:p>
          <a:p>
            <a:pPr marL="219455" indent="-219455" defTabSz="280415">
              <a:spcBef>
                <a:spcPts val="2000"/>
              </a:spcBef>
              <a:defRPr sz="1824"/>
            </a:pPr>
            <a:r>
              <a:t>DEVELOPMENT OF STRONG EXTERNAL RELATIONSHIPS</a:t>
            </a:r>
          </a:p>
          <a:p>
            <a:pPr marL="219455" indent="-219455" defTabSz="280415">
              <a:spcBef>
                <a:spcPts val="2000"/>
              </a:spcBef>
              <a:defRPr sz="1824"/>
            </a:pPr>
            <a:r>
              <a:t>MEU PRIMARY ROLE TO LEAD &amp; COORDINATE RATHER THAN DELIVER</a:t>
            </a:r>
          </a:p>
          <a:p>
            <a:pPr marL="219455" indent="-219455" defTabSz="280415">
              <a:spcBef>
                <a:spcPts val="2000"/>
              </a:spcBef>
              <a:defRPr sz="1824"/>
            </a:pPr>
            <a:r>
              <a:t>RESEARCH</a:t>
            </a:r>
          </a:p>
          <a:p>
            <a:pPr marL="219455" indent="-219455" defTabSz="280415">
              <a:spcBef>
                <a:spcPts val="2000"/>
              </a:spcBef>
              <a:defRPr sz="1824"/>
            </a:pPr>
            <a:r>
              <a:t>FUNDING</a:t>
            </a:r>
          </a:p>
          <a:p>
            <a:pPr marL="219455" indent="-219455" defTabSz="280415">
              <a:spcBef>
                <a:spcPts val="2000"/>
              </a:spcBef>
              <a:defRPr sz="1824"/>
            </a:pPr>
            <a:r>
              <a:t>HARNESS EXPERTISE</a:t>
            </a:r>
          </a:p>
          <a:p>
            <a:pPr marL="219455" indent="-219455" defTabSz="280415">
              <a:spcBef>
                <a:spcPts val="2000"/>
              </a:spcBef>
              <a:defRPr sz="1824"/>
            </a:pPr>
            <a:r>
              <a:t>SUPPORT DEVELOPMENT OF SPECIALIST EVENTS SKILLS</a:t>
            </a:r>
          </a:p>
          <a:p>
            <a:pPr marL="219455" indent="-219455" defTabSz="280415">
              <a:spcBef>
                <a:spcPts val="2000"/>
              </a:spcBef>
              <a:defRPr sz="1824"/>
            </a:pPr>
            <a:r>
              <a:t>LEVERAGE OPPS</a:t>
            </a:r>
          </a:p>
          <a:p>
            <a:pPr marL="219455" indent="-219455" defTabSz="280415">
              <a:spcBef>
                <a:spcPts val="2000"/>
              </a:spcBef>
              <a:defRPr sz="1824"/>
            </a:pPr>
            <a:r>
              <a:t>CREATE UK WIDE RELATIONSHIP</a:t>
            </a:r>
          </a:p>
          <a:p>
            <a:pPr marL="219455" indent="-219455" defTabSz="280415">
              <a:spcBef>
                <a:spcPts val="2000"/>
              </a:spcBef>
              <a:defRPr sz="1824"/>
            </a:pPr>
            <a:r>
              <a:t>PROVIDE STRATEGIC ADVICE &amp; GUIDANCE</a:t>
            </a:r>
          </a:p>
          <a:p>
            <a:pPr marL="219455" indent="-219455" defTabSz="280415">
              <a:spcBef>
                <a:spcPts val="2000"/>
              </a:spcBef>
              <a:defRPr sz="1824"/>
            </a:pPr>
            <a:r>
              <a:t>CHAMPION EVENTS</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MEASURING SUCCESS"/>
          <p:cNvSpPr txBox="1"/>
          <p:nvPr>
            <p:ph type="title"/>
          </p:nvPr>
        </p:nvSpPr>
        <p:spPr>
          <a:prstGeom prst="rect">
            <a:avLst/>
          </a:prstGeom>
        </p:spPr>
        <p:txBody>
          <a:bodyPr/>
          <a:lstStyle/>
          <a:p>
            <a:pPr/>
            <a:r>
              <a:t>MEASURING SUCCESS</a:t>
            </a:r>
          </a:p>
        </p:txBody>
      </p:sp>
      <p:sp>
        <p:nvSpPr>
          <p:cNvPr id="150" name="MONITOR &amp; EVALUATE…"/>
          <p:cNvSpPr txBox="1"/>
          <p:nvPr>
            <p:ph type="body" idx="1"/>
          </p:nvPr>
        </p:nvSpPr>
        <p:spPr>
          <a:prstGeom prst="rect">
            <a:avLst/>
          </a:prstGeom>
        </p:spPr>
        <p:txBody>
          <a:bodyPr/>
          <a:lstStyle/>
          <a:p>
            <a:pPr/>
            <a:r>
              <a:t>MONITOR &amp; EVALUATE</a:t>
            </a:r>
          </a:p>
          <a:p>
            <a:pPr/>
            <a:r>
              <a:t>ASSESS EFFECTIVENESS</a:t>
            </a:r>
          </a:p>
          <a:p>
            <a:pPr/>
            <a:r>
              <a:t>RETURN ON INVESTMENT</a:t>
            </a:r>
          </a:p>
          <a:p>
            <a:pPr/>
            <a:r>
              <a:t>RESEARCH - ECONOMIC, SOCIO CULTURE, ENVIRONMENTAL AND MEDIA IMPACTS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FUTURE?"/>
          <p:cNvSpPr txBox="1"/>
          <p:nvPr>
            <p:ph type="title"/>
          </p:nvPr>
        </p:nvSpPr>
        <p:spPr>
          <a:xfrm>
            <a:off x="952500" y="412750"/>
            <a:ext cx="11099800" cy="2120900"/>
          </a:xfrm>
          <a:prstGeom prst="rect">
            <a:avLst/>
          </a:prstGeom>
        </p:spPr>
        <p:txBody>
          <a:bodyPr/>
          <a:lstStyle/>
          <a:p>
            <a:pPr/>
            <a:r>
              <a:t>FUTURE?</a:t>
            </a:r>
          </a:p>
        </p:txBody>
      </p:sp>
      <p:sp>
        <p:nvSpPr>
          <p:cNvPr id="153" name="2020………."/>
          <p:cNvSpPr txBox="1"/>
          <p:nvPr>
            <p:ph type="body" idx="1"/>
          </p:nvPr>
        </p:nvSpPr>
        <p:spPr>
          <a:prstGeom prst="rect">
            <a:avLst/>
          </a:prstGeom>
        </p:spPr>
        <p:txBody>
          <a:bodyPr/>
          <a:lstStyle>
            <a:lvl1pPr marL="457199" indent="-457199">
              <a:defRPr sz="10000"/>
            </a:lvl1pPr>
          </a:lstStyle>
          <a:p>
            <a:pPr/>
            <a:r>
              <a:t>     2020……….</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Gradient">
  <a:themeElements>
    <a:clrScheme name="Gradient">
      <a:dk1>
        <a:srgbClr val="FF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outerShdw sx="100000" sy="100000" kx="0" ky="0" algn="b" rotWithShape="0" blurRad="25400" dist="23998" dir="270000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Gradient">
  <a:themeElements>
    <a:clrScheme name="Gradient">
      <a:dk1>
        <a:srgbClr val="00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outerShdw sx="100000" sy="100000" kx="0" ky="0" algn="b" rotWithShape="0" blurRad="25400" dist="23998" dir="270000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