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0" r:id="rId13"/>
    <p:sldId id="272" r:id="rId14"/>
    <p:sldId id="273" r:id="rId15"/>
    <p:sldId id="274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4" d="100"/>
          <a:sy n="94" d="100"/>
        </p:scale>
        <p:origin x="15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DAE99D-1E81-49EC-854E-276E002AAE1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4BC8ED6-44F0-4BD0-8834-9520BEC9C356}">
      <dgm:prSet/>
      <dgm:spPr/>
      <dgm:t>
        <a:bodyPr/>
        <a:lstStyle/>
        <a:p>
          <a:r>
            <a:rPr lang="en-US"/>
            <a:t>Ensure accounts are fair</a:t>
          </a:r>
        </a:p>
      </dgm:t>
    </dgm:pt>
    <dgm:pt modelId="{C1A47150-B9FC-411A-BB7D-F95BA912506A}" type="parTrans" cxnId="{24CA2EFB-42D8-4822-A335-BA73E8D212E2}">
      <dgm:prSet/>
      <dgm:spPr/>
      <dgm:t>
        <a:bodyPr/>
        <a:lstStyle/>
        <a:p>
          <a:endParaRPr lang="en-US"/>
        </a:p>
      </dgm:t>
    </dgm:pt>
    <dgm:pt modelId="{A8B5F18B-3B84-4ABC-8093-5C4DF5E3AD5D}" type="sibTrans" cxnId="{24CA2EFB-42D8-4822-A335-BA73E8D212E2}">
      <dgm:prSet/>
      <dgm:spPr/>
      <dgm:t>
        <a:bodyPr/>
        <a:lstStyle/>
        <a:p>
          <a:endParaRPr lang="en-US"/>
        </a:p>
      </dgm:t>
    </dgm:pt>
    <dgm:pt modelId="{51EF4013-0D86-4974-B86A-E47C114EF250}">
      <dgm:prSet/>
      <dgm:spPr/>
      <dgm:t>
        <a:bodyPr/>
        <a:lstStyle/>
        <a:p>
          <a:r>
            <a:rPr lang="en-US"/>
            <a:t>Make reports comparable</a:t>
          </a:r>
        </a:p>
      </dgm:t>
    </dgm:pt>
    <dgm:pt modelId="{1C2F8E84-952B-47A8-B2A3-392C5D628AC9}" type="parTrans" cxnId="{E75322FA-2913-41D8-AE3D-575FCE2DBFDD}">
      <dgm:prSet/>
      <dgm:spPr/>
      <dgm:t>
        <a:bodyPr/>
        <a:lstStyle/>
        <a:p>
          <a:endParaRPr lang="en-US"/>
        </a:p>
      </dgm:t>
    </dgm:pt>
    <dgm:pt modelId="{41ADC65D-51F2-4E6D-AB19-8676AC9F21DA}" type="sibTrans" cxnId="{E75322FA-2913-41D8-AE3D-575FCE2DBFDD}">
      <dgm:prSet/>
      <dgm:spPr/>
      <dgm:t>
        <a:bodyPr/>
        <a:lstStyle/>
        <a:p>
          <a:endParaRPr lang="en-US"/>
        </a:p>
      </dgm:t>
    </dgm:pt>
    <dgm:pt modelId="{4FA417BD-FE31-493C-8886-2AA24CFBE8B5}">
      <dgm:prSet/>
      <dgm:spPr/>
      <dgm:t>
        <a:bodyPr/>
        <a:lstStyle/>
        <a:p>
          <a:r>
            <a:rPr lang="en-US"/>
            <a:t>Help investors &amp; managers trust the numbers</a:t>
          </a:r>
        </a:p>
      </dgm:t>
    </dgm:pt>
    <dgm:pt modelId="{157CFE87-1CFE-460E-9B77-FA137259F91F}" type="parTrans" cxnId="{BFCCCFEA-0F80-4F0D-81E8-2E202C1D036C}">
      <dgm:prSet/>
      <dgm:spPr/>
      <dgm:t>
        <a:bodyPr/>
        <a:lstStyle/>
        <a:p>
          <a:endParaRPr lang="en-US"/>
        </a:p>
      </dgm:t>
    </dgm:pt>
    <dgm:pt modelId="{DE860AA4-A1F8-47F5-A7C7-026B9EFDE008}" type="sibTrans" cxnId="{BFCCCFEA-0F80-4F0D-81E8-2E202C1D036C}">
      <dgm:prSet/>
      <dgm:spPr/>
      <dgm:t>
        <a:bodyPr/>
        <a:lstStyle/>
        <a:p>
          <a:endParaRPr lang="en-US"/>
        </a:p>
      </dgm:t>
    </dgm:pt>
    <dgm:pt modelId="{9B9BE646-EF4A-4779-A42E-43D9889CD28F}" type="pres">
      <dgm:prSet presAssocID="{7CDAE99D-1E81-49EC-854E-276E002AAE17}" presName="root" presStyleCnt="0">
        <dgm:presLayoutVars>
          <dgm:dir/>
          <dgm:resizeHandles val="exact"/>
        </dgm:presLayoutVars>
      </dgm:prSet>
      <dgm:spPr/>
    </dgm:pt>
    <dgm:pt modelId="{2CDC0739-5013-4E7B-8B42-5A2E4234BC15}" type="pres">
      <dgm:prSet presAssocID="{54BC8ED6-44F0-4BD0-8834-9520BEC9C356}" presName="compNode" presStyleCnt="0"/>
      <dgm:spPr/>
    </dgm:pt>
    <dgm:pt modelId="{497FE88F-9DCF-4FE1-95B1-E2EDB599BB2F}" type="pres">
      <dgm:prSet presAssocID="{54BC8ED6-44F0-4BD0-8834-9520BEC9C356}" presName="bgRect" presStyleLbl="bgShp" presStyleIdx="0" presStyleCnt="3"/>
      <dgm:spPr/>
    </dgm:pt>
    <dgm:pt modelId="{F76D5802-DCD6-4C99-BA36-4183483BEA76}" type="pres">
      <dgm:prSet presAssocID="{54BC8ED6-44F0-4BD0-8834-9520BEC9C35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187E4A0-0187-46DB-9769-939C7EE5F047}" type="pres">
      <dgm:prSet presAssocID="{54BC8ED6-44F0-4BD0-8834-9520BEC9C356}" presName="spaceRect" presStyleCnt="0"/>
      <dgm:spPr/>
    </dgm:pt>
    <dgm:pt modelId="{479C57C7-711E-4618-8D17-C06475647D52}" type="pres">
      <dgm:prSet presAssocID="{54BC8ED6-44F0-4BD0-8834-9520BEC9C356}" presName="parTx" presStyleLbl="revTx" presStyleIdx="0" presStyleCnt="3">
        <dgm:presLayoutVars>
          <dgm:chMax val="0"/>
          <dgm:chPref val="0"/>
        </dgm:presLayoutVars>
      </dgm:prSet>
      <dgm:spPr/>
    </dgm:pt>
    <dgm:pt modelId="{C933EBB5-7E18-457D-9AB5-41583AA9328D}" type="pres">
      <dgm:prSet presAssocID="{A8B5F18B-3B84-4ABC-8093-5C4DF5E3AD5D}" presName="sibTrans" presStyleCnt="0"/>
      <dgm:spPr/>
    </dgm:pt>
    <dgm:pt modelId="{B972CC6C-F523-415A-9DC0-F83B43D588AA}" type="pres">
      <dgm:prSet presAssocID="{51EF4013-0D86-4974-B86A-E47C114EF250}" presName="compNode" presStyleCnt="0"/>
      <dgm:spPr/>
    </dgm:pt>
    <dgm:pt modelId="{1D7DB43B-419F-4372-A642-1FA8A798E9E4}" type="pres">
      <dgm:prSet presAssocID="{51EF4013-0D86-4974-B86A-E47C114EF250}" presName="bgRect" presStyleLbl="bgShp" presStyleIdx="1" presStyleCnt="3"/>
      <dgm:spPr/>
    </dgm:pt>
    <dgm:pt modelId="{B1DFB1BF-C168-41F3-8320-D27C008F68E9}" type="pres">
      <dgm:prSet presAssocID="{51EF4013-0D86-4974-B86A-E47C114EF2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906B3A0-6ACB-4FF2-A677-29B500613705}" type="pres">
      <dgm:prSet presAssocID="{51EF4013-0D86-4974-B86A-E47C114EF250}" presName="spaceRect" presStyleCnt="0"/>
      <dgm:spPr/>
    </dgm:pt>
    <dgm:pt modelId="{9947CBBF-1B91-45EC-A6D2-B35EC494091A}" type="pres">
      <dgm:prSet presAssocID="{51EF4013-0D86-4974-B86A-E47C114EF250}" presName="parTx" presStyleLbl="revTx" presStyleIdx="1" presStyleCnt="3">
        <dgm:presLayoutVars>
          <dgm:chMax val="0"/>
          <dgm:chPref val="0"/>
        </dgm:presLayoutVars>
      </dgm:prSet>
      <dgm:spPr/>
    </dgm:pt>
    <dgm:pt modelId="{3D615109-9075-45F9-B9A3-5306042985ED}" type="pres">
      <dgm:prSet presAssocID="{41ADC65D-51F2-4E6D-AB19-8676AC9F21DA}" presName="sibTrans" presStyleCnt="0"/>
      <dgm:spPr/>
    </dgm:pt>
    <dgm:pt modelId="{BBB5E0F7-65DF-47B5-979A-BC4F5F5BCE38}" type="pres">
      <dgm:prSet presAssocID="{4FA417BD-FE31-493C-8886-2AA24CFBE8B5}" presName="compNode" presStyleCnt="0"/>
      <dgm:spPr/>
    </dgm:pt>
    <dgm:pt modelId="{A411E8C3-F375-43F6-8A4B-20195DD91DE0}" type="pres">
      <dgm:prSet presAssocID="{4FA417BD-FE31-493C-8886-2AA24CFBE8B5}" presName="bgRect" presStyleLbl="bgShp" presStyleIdx="2" presStyleCnt="3"/>
      <dgm:spPr/>
    </dgm:pt>
    <dgm:pt modelId="{A2F83A42-CEE9-464F-8209-DC034E252464}" type="pres">
      <dgm:prSet presAssocID="{4FA417BD-FE31-493C-8886-2AA24CFBE8B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31B1133A-74F1-4C53-9D15-7ED9E300E345}" type="pres">
      <dgm:prSet presAssocID="{4FA417BD-FE31-493C-8886-2AA24CFBE8B5}" presName="spaceRect" presStyleCnt="0"/>
      <dgm:spPr/>
    </dgm:pt>
    <dgm:pt modelId="{E71F59D6-28C6-46FA-8646-351AE1F9096D}" type="pres">
      <dgm:prSet presAssocID="{4FA417BD-FE31-493C-8886-2AA24CFBE8B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0B06A5B-7CDA-4894-8BA9-223392AED830}" type="presOf" srcId="{7CDAE99D-1E81-49EC-854E-276E002AAE17}" destId="{9B9BE646-EF4A-4779-A42E-43D9889CD28F}" srcOrd="0" destOrd="0" presId="urn:microsoft.com/office/officeart/2018/2/layout/IconVerticalSolidList"/>
    <dgm:cxn modelId="{7CF7F791-79B7-4A27-8D26-9B8210BD2B70}" type="presOf" srcId="{54BC8ED6-44F0-4BD0-8834-9520BEC9C356}" destId="{479C57C7-711E-4618-8D17-C06475647D52}" srcOrd="0" destOrd="0" presId="urn:microsoft.com/office/officeart/2018/2/layout/IconVerticalSolidList"/>
    <dgm:cxn modelId="{8E10CFB9-015F-4924-AD8A-A546D157732A}" type="presOf" srcId="{51EF4013-0D86-4974-B86A-E47C114EF250}" destId="{9947CBBF-1B91-45EC-A6D2-B35EC494091A}" srcOrd="0" destOrd="0" presId="urn:microsoft.com/office/officeart/2018/2/layout/IconVerticalSolidList"/>
    <dgm:cxn modelId="{24A914BC-6434-4424-BBC8-508994A4BABC}" type="presOf" srcId="{4FA417BD-FE31-493C-8886-2AA24CFBE8B5}" destId="{E71F59D6-28C6-46FA-8646-351AE1F9096D}" srcOrd="0" destOrd="0" presId="urn:microsoft.com/office/officeart/2018/2/layout/IconVerticalSolidList"/>
    <dgm:cxn modelId="{BFCCCFEA-0F80-4F0D-81E8-2E202C1D036C}" srcId="{7CDAE99D-1E81-49EC-854E-276E002AAE17}" destId="{4FA417BD-FE31-493C-8886-2AA24CFBE8B5}" srcOrd="2" destOrd="0" parTransId="{157CFE87-1CFE-460E-9B77-FA137259F91F}" sibTransId="{DE860AA4-A1F8-47F5-A7C7-026B9EFDE008}"/>
    <dgm:cxn modelId="{E75322FA-2913-41D8-AE3D-575FCE2DBFDD}" srcId="{7CDAE99D-1E81-49EC-854E-276E002AAE17}" destId="{51EF4013-0D86-4974-B86A-E47C114EF250}" srcOrd="1" destOrd="0" parTransId="{1C2F8E84-952B-47A8-B2A3-392C5D628AC9}" sibTransId="{41ADC65D-51F2-4E6D-AB19-8676AC9F21DA}"/>
    <dgm:cxn modelId="{24CA2EFB-42D8-4822-A335-BA73E8D212E2}" srcId="{7CDAE99D-1E81-49EC-854E-276E002AAE17}" destId="{54BC8ED6-44F0-4BD0-8834-9520BEC9C356}" srcOrd="0" destOrd="0" parTransId="{C1A47150-B9FC-411A-BB7D-F95BA912506A}" sibTransId="{A8B5F18B-3B84-4ABC-8093-5C4DF5E3AD5D}"/>
    <dgm:cxn modelId="{31C2C700-46ED-473B-9339-C08E946C6C97}" type="presParOf" srcId="{9B9BE646-EF4A-4779-A42E-43D9889CD28F}" destId="{2CDC0739-5013-4E7B-8B42-5A2E4234BC15}" srcOrd="0" destOrd="0" presId="urn:microsoft.com/office/officeart/2018/2/layout/IconVerticalSolidList"/>
    <dgm:cxn modelId="{B8CEA9D5-1BF7-404D-B3B5-05BAC0EA031F}" type="presParOf" srcId="{2CDC0739-5013-4E7B-8B42-5A2E4234BC15}" destId="{497FE88F-9DCF-4FE1-95B1-E2EDB599BB2F}" srcOrd="0" destOrd="0" presId="urn:microsoft.com/office/officeart/2018/2/layout/IconVerticalSolidList"/>
    <dgm:cxn modelId="{EE90B933-CE35-4354-8F76-25670AA7CA7A}" type="presParOf" srcId="{2CDC0739-5013-4E7B-8B42-5A2E4234BC15}" destId="{F76D5802-DCD6-4C99-BA36-4183483BEA76}" srcOrd="1" destOrd="0" presId="urn:microsoft.com/office/officeart/2018/2/layout/IconVerticalSolidList"/>
    <dgm:cxn modelId="{AA2CBA5C-3558-426C-8B62-35ED339A011B}" type="presParOf" srcId="{2CDC0739-5013-4E7B-8B42-5A2E4234BC15}" destId="{7187E4A0-0187-46DB-9769-939C7EE5F047}" srcOrd="2" destOrd="0" presId="urn:microsoft.com/office/officeart/2018/2/layout/IconVerticalSolidList"/>
    <dgm:cxn modelId="{F9009A30-C488-4015-B826-89C2F6F8250D}" type="presParOf" srcId="{2CDC0739-5013-4E7B-8B42-5A2E4234BC15}" destId="{479C57C7-711E-4618-8D17-C06475647D52}" srcOrd="3" destOrd="0" presId="urn:microsoft.com/office/officeart/2018/2/layout/IconVerticalSolidList"/>
    <dgm:cxn modelId="{20783765-1233-44A8-9FB9-807A1576ABF9}" type="presParOf" srcId="{9B9BE646-EF4A-4779-A42E-43D9889CD28F}" destId="{C933EBB5-7E18-457D-9AB5-41583AA9328D}" srcOrd="1" destOrd="0" presId="urn:microsoft.com/office/officeart/2018/2/layout/IconVerticalSolidList"/>
    <dgm:cxn modelId="{D400F88D-750C-49CD-8645-528547F8B7D4}" type="presParOf" srcId="{9B9BE646-EF4A-4779-A42E-43D9889CD28F}" destId="{B972CC6C-F523-415A-9DC0-F83B43D588AA}" srcOrd="2" destOrd="0" presId="urn:microsoft.com/office/officeart/2018/2/layout/IconVerticalSolidList"/>
    <dgm:cxn modelId="{DBC1B971-85B5-4DB5-89DE-BDEB6BD2CA3E}" type="presParOf" srcId="{B972CC6C-F523-415A-9DC0-F83B43D588AA}" destId="{1D7DB43B-419F-4372-A642-1FA8A798E9E4}" srcOrd="0" destOrd="0" presId="urn:microsoft.com/office/officeart/2018/2/layout/IconVerticalSolidList"/>
    <dgm:cxn modelId="{3A95588C-4F01-4E09-8E27-EDDFD73F1A06}" type="presParOf" srcId="{B972CC6C-F523-415A-9DC0-F83B43D588AA}" destId="{B1DFB1BF-C168-41F3-8320-D27C008F68E9}" srcOrd="1" destOrd="0" presId="urn:microsoft.com/office/officeart/2018/2/layout/IconVerticalSolidList"/>
    <dgm:cxn modelId="{05E8F728-D6FB-4051-AB3B-1999852D029E}" type="presParOf" srcId="{B972CC6C-F523-415A-9DC0-F83B43D588AA}" destId="{D906B3A0-6ACB-4FF2-A677-29B500613705}" srcOrd="2" destOrd="0" presId="urn:microsoft.com/office/officeart/2018/2/layout/IconVerticalSolidList"/>
    <dgm:cxn modelId="{8651123D-C19A-4726-89CE-D5F1FB9DDD11}" type="presParOf" srcId="{B972CC6C-F523-415A-9DC0-F83B43D588AA}" destId="{9947CBBF-1B91-45EC-A6D2-B35EC494091A}" srcOrd="3" destOrd="0" presId="urn:microsoft.com/office/officeart/2018/2/layout/IconVerticalSolidList"/>
    <dgm:cxn modelId="{1B6E1641-1395-4D77-9ACC-1948D97E7A49}" type="presParOf" srcId="{9B9BE646-EF4A-4779-A42E-43D9889CD28F}" destId="{3D615109-9075-45F9-B9A3-5306042985ED}" srcOrd="3" destOrd="0" presId="urn:microsoft.com/office/officeart/2018/2/layout/IconVerticalSolidList"/>
    <dgm:cxn modelId="{91A8EE0C-3A82-401F-B091-C685E10C6BBF}" type="presParOf" srcId="{9B9BE646-EF4A-4779-A42E-43D9889CD28F}" destId="{BBB5E0F7-65DF-47B5-979A-BC4F5F5BCE38}" srcOrd="4" destOrd="0" presId="urn:microsoft.com/office/officeart/2018/2/layout/IconVerticalSolidList"/>
    <dgm:cxn modelId="{9E374A1A-7E82-46AF-90E7-6D2807806DDB}" type="presParOf" srcId="{BBB5E0F7-65DF-47B5-979A-BC4F5F5BCE38}" destId="{A411E8C3-F375-43F6-8A4B-20195DD91DE0}" srcOrd="0" destOrd="0" presId="urn:microsoft.com/office/officeart/2018/2/layout/IconVerticalSolidList"/>
    <dgm:cxn modelId="{455C7845-159B-45C7-8AD4-BE75F29A0828}" type="presParOf" srcId="{BBB5E0F7-65DF-47B5-979A-BC4F5F5BCE38}" destId="{A2F83A42-CEE9-464F-8209-DC034E252464}" srcOrd="1" destOrd="0" presId="urn:microsoft.com/office/officeart/2018/2/layout/IconVerticalSolidList"/>
    <dgm:cxn modelId="{90F40F7D-94D8-4074-BA76-BB8F58A57423}" type="presParOf" srcId="{BBB5E0F7-65DF-47B5-979A-BC4F5F5BCE38}" destId="{31B1133A-74F1-4C53-9D15-7ED9E300E345}" srcOrd="2" destOrd="0" presId="urn:microsoft.com/office/officeart/2018/2/layout/IconVerticalSolidList"/>
    <dgm:cxn modelId="{9D0942F1-0213-44D1-9582-91ABA2427F1C}" type="presParOf" srcId="{BBB5E0F7-65DF-47B5-979A-BC4F5F5BCE38}" destId="{E71F59D6-28C6-46FA-8646-351AE1F909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1C7FF7-EEC4-42D9-94C5-3011E8A136FD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5E55D9E-CD8A-405F-A4A5-D22311DD93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 cautious – don’t record profits until certain</a:t>
          </a:r>
        </a:p>
      </dgm:t>
    </dgm:pt>
    <dgm:pt modelId="{BEAB27C2-F444-4051-BCFF-0C020EEBE8F7}" type="parTrans" cxnId="{7F5F06EA-1065-41E0-A2E7-1BC97E64526E}">
      <dgm:prSet/>
      <dgm:spPr/>
      <dgm:t>
        <a:bodyPr/>
        <a:lstStyle/>
        <a:p>
          <a:endParaRPr lang="en-US"/>
        </a:p>
      </dgm:t>
    </dgm:pt>
    <dgm:pt modelId="{DC5D3946-D387-4CEB-A7FB-7CEFB9D7888A}" type="sibTrans" cxnId="{7F5F06EA-1065-41E0-A2E7-1BC97E6452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703FA89-F027-403D-BC00-E23E4651C2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Record losses as soon as they are possible</a:t>
          </a:r>
        </a:p>
      </dgm:t>
    </dgm:pt>
    <dgm:pt modelId="{604E89B7-9CB5-4A53-A6D7-C4B393272B0C}" type="parTrans" cxnId="{2A3D0EA0-5ABF-49D3-949C-C904E4F1729B}">
      <dgm:prSet/>
      <dgm:spPr/>
      <dgm:t>
        <a:bodyPr/>
        <a:lstStyle/>
        <a:p>
          <a:endParaRPr lang="en-US"/>
        </a:p>
      </dgm:t>
    </dgm:pt>
    <dgm:pt modelId="{737DCDF3-7D70-471F-8D4E-F37BAF33EBA9}" type="sibTrans" cxnId="{2A3D0EA0-5ABF-49D3-949C-C904E4F1729B}">
      <dgm:prSet/>
      <dgm:spPr/>
      <dgm:t>
        <a:bodyPr/>
        <a:lstStyle/>
        <a:p>
          <a:endParaRPr lang="en-US"/>
        </a:p>
      </dgm:t>
    </dgm:pt>
    <dgm:pt modelId="{39465D05-63B3-4FEC-BD39-504ADB9D0B8B}" type="pres">
      <dgm:prSet presAssocID="{0B1C7FF7-EEC4-42D9-94C5-3011E8A136FD}" presName="root" presStyleCnt="0">
        <dgm:presLayoutVars>
          <dgm:dir/>
          <dgm:resizeHandles val="exact"/>
        </dgm:presLayoutVars>
      </dgm:prSet>
      <dgm:spPr/>
    </dgm:pt>
    <dgm:pt modelId="{12504080-B048-4399-A21F-88EBACC93E19}" type="pres">
      <dgm:prSet presAssocID="{0B1C7FF7-EEC4-42D9-94C5-3011E8A136FD}" presName="container" presStyleCnt="0">
        <dgm:presLayoutVars>
          <dgm:dir/>
          <dgm:resizeHandles val="exact"/>
        </dgm:presLayoutVars>
      </dgm:prSet>
      <dgm:spPr/>
    </dgm:pt>
    <dgm:pt modelId="{001B6D75-E505-4107-B26D-3C44A03343BF}" type="pres">
      <dgm:prSet presAssocID="{45E55D9E-CD8A-405F-A4A5-D22311DD9350}" presName="compNode" presStyleCnt="0"/>
      <dgm:spPr/>
    </dgm:pt>
    <dgm:pt modelId="{32A0E8E5-665D-4D51-B0DE-488633EA0B49}" type="pres">
      <dgm:prSet presAssocID="{45E55D9E-CD8A-405F-A4A5-D22311DD9350}" presName="iconBgRect" presStyleLbl="bgShp" presStyleIdx="0" presStyleCnt="2"/>
      <dgm:spPr/>
    </dgm:pt>
    <dgm:pt modelId="{439D0CDB-75BB-40A0-9621-29C190F74685}" type="pres">
      <dgm:prSet presAssocID="{45E55D9E-CD8A-405F-A4A5-D22311DD935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80F4CA09-1A80-4810-BEF2-F796608130A6}" type="pres">
      <dgm:prSet presAssocID="{45E55D9E-CD8A-405F-A4A5-D22311DD9350}" presName="spaceRect" presStyleCnt="0"/>
      <dgm:spPr/>
    </dgm:pt>
    <dgm:pt modelId="{D78DB588-18B1-4F8F-B302-589230D0F541}" type="pres">
      <dgm:prSet presAssocID="{45E55D9E-CD8A-405F-A4A5-D22311DD9350}" presName="textRect" presStyleLbl="revTx" presStyleIdx="0" presStyleCnt="2">
        <dgm:presLayoutVars>
          <dgm:chMax val="1"/>
          <dgm:chPref val="1"/>
        </dgm:presLayoutVars>
      </dgm:prSet>
      <dgm:spPr/>
    </dgm:pt>
    <dgm:pt modelId="{74204242-DC01-423D-AEA6-B1F0037C487C}" type="pres">
      <dgm:prSet presAssocID="{DC5D3946-D387-4CEB-A7FB-7CEFB9D7888A}" presName="sibTrans" presStyleLbl="sibTrans2D1" presStyleIdx="0" presStyleCnt="0"/>
      <dgm:spPr/>
    </dgm:pt>
    <dgm:pt modelId="{F74D502E-746C-4F7B-869C-8B6F334BCCDF}" type="pres">
      <dgm:prSet presAssocID="{5703FA89-F027-403D-BC00-E23E4651C286}" presName="compNode" presStyleCnt="0"/>
      <dgm:spPr/>
    </dgm:pt>
    <dgm:pt modelId="{6C4349A5-A2B3-4488-87F2-1807F500C9A0}" type="pres">
      <dgm:prSet presAssocID="{5703FA89-F027-403D-BC00-E23E4651C286}" presName="iconBgRect" presStyleLbl="bgShp" presStyleIdx="1" presStyleCnt="2"/>
      <dgm:spPr/>
    </dgm:pt>
    <dgm:pt modelId="{9B698D02-CEF1-49B8-8E94-37226E9732F8}" type="pres">
      <dgm:prSet presAssocID="{5703FA89-F027-403D-BC00-E23E4651C28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B9566AB-36B3-488D-B1B3-23CDB586F762}" type="pres">
      <dgm:prSet presAssocID="{5703FA89-F027-403D-BC00-E23E4651C286}" presName="spaceRect" presStyleCnt="0"/>
      <dgm:spPr/>
    </dgm:pt>
    <dgm:pt modelId="{E84225E7-E0D8-4BAA-A778-B4D8BB4C2F4B}" type="pres">
      <dgm:prSet presAssocID="{5703FA89-F027-403D-BC00-E23E4651C28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58B5E07-34BA-41A7-A994-E64021461170}" type="presOf" srcId="{45E55D9E-CD8A-405F-A4A5-D22311DD9350}" destId="{D78DB588-18B1-4F8F-B302-589230D0F541}" srcOrd="0" destOrd="0" presId="urn:microsoft.com/office/officeart/2018/2/layout/IconCircleList"/>
    <dgm:cxn modelId="{3498CF21-3A18-46AA-AABA-DDD230807F96}" type="presOf" srcId="{DC5D3946-D387-4CEB-A7FB-7CEFB9D7888A}" destId="{74204242-DC01-423D-AEA6-B1F0037C487C}" srcOrd="0" destOrd="0" presId="urn:microsoft.com/office/officeart/2018/2/layout/IconCircleList"/>
    <dgm:cxn modelId="{CC829F89-BC76-4DDD-9105-BC950A346AC6}" type="presOf" srcId="{0B1C7FF7-EEC4-42D9-94C5-3011E8A136FD}" destId="{39465D05-63B3-4FEC-BD39-504ADB9D0B8B}" srcOrd="0" destOrd="0" presId="urn:microsoft.com/office/officeart/2018/2/layout/IconCircleList"/>
    <dgm:cxn modelId="{2A3D0EA0-5ABF-49D3-949C-C904E4F1729B}" srcId="{0B1C7FF7-EEC4-42D9-94C5-3011E8A136FD}" destId="{5703FA89-F027-403D-BC00-E23E4651C286}" srcOrd="1" destOrd="0" parTransId="{604E89B7-9CB5-4A53-A6D7-C4B393272B0C}" sibTransId="{737DCDF3-7D70-471F-8D4E-F37BAF33EBA9}"/>
    <dgm:cxn modelId="{34A272A8-8062-4EC1-99E3-FCCAFC510BB4}" type="presOf" srcId="{5703FA89-F027-403D-BC00-E23E4651C286}" destId="{E84225E7-E0D8-4BAA-A778-B4D8BB4C2F4B}" srcOrd="0" destOrd="0" presId="urn:microsoft.com/office/officeart/2018/2/layout/IconCircleList"/>
    <dgm:cxn modelId="{7F5F06EA-1065-41E0-A2E7-1BC97E64526E}" srcId="{0B1C7FF7-EEC4-42D9-94C5-3011E8A136FD}" destId="{45E55D9E-CD8A-405F-A4A5-D22311DD9350}" srcOrd="0" destOrd="0" parTransId="{BEAB27C2-F444-4051-BCFF-0C020EEBE8F7}" sibTransId="{DC5D3946-D387-4CEB-A7FB-7CEFB9D7888A}"/>
    <dgm:cxn modelId="{F81C2765-CC7F-4E1F-812E-A04889011960}" type="presParOf" srcId="{39465D05-63B3-4FEC-BD39-504ADB9D0B8B}" destId="{12504080-B048-4399-A21F-88EBACC93E19}" srcOrd="0" destOrd="0" presId="urn:microsoft.com/office/officeart/2018/2/layout/IconCircleList"/>
    <dgm:cxn modelId="{954149C7-0F0A-4CC1-A772-BC0A4F880BD3}" type="presParOf" srcId="{12504080-B048-4399-A21F-88EBACC93E19}" destId="{001B6D75-E505-4107-B26D-3C44A03343BF}" srcOrd="0" destOrd="0" presId="urn:microsoft.com/office/officeart/2018/2/layout/IconCircleList"/>
    <dgm:cxn modelId="{52B1F5CA-58CB-4ECA-A242-29EFC9AA4FDB}" type="presParOf" srcId="{001B6D75-E505-4107-B26D-3C44A03343BF}" destId="{32A0E8E5-665D-4D51-B0DE-488633EA0B49}" srcOrd="0" destOrd="0" presId="urn:microsoft.com/office/officeart/2018/2/layout/IconCircleList"/>
    <dgm:cxn modelId="{9051E2E2-3353-4C85-B468-6382F440C57B}" type="presParOf" srcId="{001B6D75-E505-4107-B26D-3C44A03343BF}" destId="{439D0CDB-75BB-40A0-9621-29C190F74685}" srcOrd="1" destOrd="0" presId="urn:microsoft.com/office/officeart/2018/2/layout/IconCircleList"/>
    <dgm:cxn modelId="{AD7BDBFF-39B5-43C7-9007-D4635868A966}" type="presParOf" srcId="{001B6D75-E505-4107-B26D-3C44A03343BF}" destId="{80F4CA09-1A80-4810-BEF2-F796608130A6}" srcOrd="2" destOrd="0" presId="urn:microsoft.com/office/officeart/2018/2/layout/IconCircleList"/>
    <dgm:cxn modelId="{59A0992C-1ED7-4C3A-BCCC-F35BF350BE9B}" type="presParOf" srcId="{001B6D75-E505-4107-B26D-3C44A03343BF}" destId="{D78DB588-18B1-4F8F-B302-589230D0F541}" srcOrd="3" destOrd="0" presId="urn:microsoft.com/office/officeart/2018/2/layout/IconCircleList"/>
    <dgm:cxn modelId="{E21A4BB3-41CF-44D6-B094-5696A80D6D62}" type="presParOf" srcId="{12504080-B048-4399-A21F-88EBACC93E19}" destId="{74204242-DC01-423D-AEA6-B1F0037C487C}" srcOrd="1" destOrd="0" presId="urn:microsoft.com/office/officeart/2018/2/layout/IconCircleList"/>
    <dgm:cxn modelId="{13825F21-3358-426D-B62D-B256DA49A795}" type="presParOf" srcId="{12504080-B048-4399-A21F-88EBACC93E19}" destId="{F74D502E-746C-4F7B-869C-8B6F334BCCDF}" srcOrd="2" destOrd="0" presId="urn:microsoft.com/office/officeart/2018/2/layout/IconCircleList"/>
    <dgm:cxn modelId="{A0AEE083-8173-418D-BFA7-C12C40A8BBAA}" type="presParOf" srcId="{F74D502E-746C-4F7B-869C-8B6F334BCCDF}" destId="{6C4349A5-A2B3-4488-87F2-1807F500C9A0}" srcOrd="0" destOrd="0" presId="urn:microsoft.com/office/officeart/2018/2/layout/IconCircleList"/>
    <dgm:cxn modelId="{55F9C2BB-DCA6-4437-A0ED-6FDBFE298830}" type="presParOf" srcId="{F74D502E-746C-4F7B-869C-8B6F334BCCDF}" destId="{9B698D02-CEF1-49B8-8E94-37226E9732F8}" srcOrd="1" destOrd="0" presId="urn:microsoft.com/office/officeart/2018/2/layout/IconCircleList"/>
    <dgm:cxn modelId="{908D2D59-D9BB-49FD-A090-615D2FC2EAB0}" type="presParOf" srcId="{F74D502E-746C-4F7B-869C-8B6F334BCCDF}" destId="{CB9566AB-36B3-488D-B1B3-23CDB586F762}" srcOrd="2" destOrd="0" presId="urn:microsoft.com/office/officeart/2018/2/layout/IconCircleList"/>
    <dgm:cxn modelId="{1C23BBCE-4119-449D-B1CC-E92F6764EACE}" type="presParOf" srcId="{F74D502E-746C-4F7B-869C-8B6F334BCCDF}" destId="{E84225E7-E0D8-4BAA-A778-B4D8BB4C2F4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A680288-166F-4B13-8D3F-AD37772F096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2BECD9C6-0FA5-4774-BE0E-BE28B631E755}">
      <dgm:prSet/>
      <dgm:spPr/>
      <dgm:t>
        <a:bodyPr/>
        <a:lstStyle/>
        <a:p>
          <a:r>
            <a:rPr lang="en-US"/>
            <a:t>Match income and expenses to the period they belong</a:t>
          </a:r>
        </a:p>
      </dgm:t>
    </dgm:pt>
    <dgm:pt modelId="{0D8ACA5E-9A0E-4FE1-8477-F5BE40800BA3}" type="parTrans" cxnId="{09CFB65C-B412-4416-BD63-4B65FE95A246}">
      <dgm:prSet/>
      <dgm:spPr/>
      <dgm:t>
        <a:bodyPr/>
        <a:lstStyle/>
        <a:p>
          <a:endParaRPr lang="en-US"/>
        </a:p>
      </dgm:t>
    </dgm:pt>
    <dgm:pt modelId="{6F8AF20F-7D4E-431B-A768-CE63B0EA0517}" type="sibTrans" cxnId="{09CFB65C-B412-4416-BD63-4B65FE95A246}">
      <dgm:prSet/>
      <dgm:spPr/>
      <dgm:t>
        <a:bodyPr/>
        <a:lstStyle/>
        <a:p>
          <a:endParaRPr lang="en-US"/>
        </a:p>
      </dgm:t>
    </dgm:pt>
    <dgm:pt modelId="{EAFDB9BC-D575-4A25-93A9-E0055B4220C4}">
      <dgm:prSet/>
      <dgm:spPr/>
      <dgm:t>
        <a:bodyPr/>
        <a:lstStyle/>
        <a:p>
          <a:r>
            <a:rPr lang="en-US"/>
            <a:t>Not based on when cash is received or paid</a:t>
          </a:r>
        </a:p>
      </dgm:t>
    </dgm:pt>
    <dgm:pt modelId="{60334253-70A0-4746-8EF5-B8C1645CE1F7}" type="parTrans" cxnId="{326E77C2-9990-4D78-9168-E26E0C5CCBDC}">
      <dgm:prSet/>
      <dgm:spPr/>
      <dgm:t>
        <a:bodyPr/>
        <a:lstStyle/>
        <a:p>
          <a:endParaRPr lang="en-US"/>
        </a:p>
      </dgm:t>
    </dgm:pt>
    <dgm:pt modelId="{C90175BC-9000-4151-88A1-81773E32BD93}" type="sibTrans" cxnId="{326E77C2-9990-4D78-9168-E26E0C5CCBDC}">
      <dgm:prSet/>
      <dgm:spPr/>
      <dgm:t>
        <a:bodyPr/>
        <a:lstStyle/>
        <a:p>
          <a:endParaRPr lang="en-US"/>
        </a:p>
      </dgm:t>
    </dgm:pt>
    <dgm:pt modelId="{96BD417F-CE61-443C-A621-E45155CD3C36}" type="pres">
      <dgm:prSet presAssocID="{0A680288-166F-4B13-8D3F-AD37772F096F}" presName="root" presStyleCnt="0">
        <dgm:presLayoutVars>
          <dgm:dir/>
          <dgm:resizeHandles val="exact"/>
        </dgm:presLayoutVars>
      </dgm:prSet>
      <dgm:spPr/>
    </dgm:pt>
    <dgm:pt modelId="{61703519-2FE2-4428-AA70-97D3F818D6B1}" type="pres">
      <dgm:prSet presAssocID="{2BECD9C6-0FA5-4774-BE0E-BE28B631E755}" presName="compNode" presStyleCnt="0"/>
      <dgm:spPr/>
    </dgm:pt>
    <dgm:pt modelId="{C17EB439-EC07-47D8-9C43-E65110091A5D}" type="pres">
      <dgm:prSet presAssocID="{2BECD9C6-0FA5-4774-BE0E-BE28B631E755}" presName="bgRect" presStyleLbl="bgShp" presStyleIdx="0" presStyleCnt="2"/>
      <dgm:spPr/>
    </dgm:pt>
    <dgm:pt modelId="{E231B0F1-DB98-4D49-B692-9C5BEDE55334}" type="pres">
      <dgm:prSet presAssocID="{2BECD9C6-0FA5-4774-BE0E-BE28B631E75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0FE3746-EFD3-4925-B219-E30029DC4584}" type="pres">
      <dgm:prSet presAssocID="{2BECD9C6-0FA5-4774-BE0E-BE28B631E755}" presName="spaceRect" presStyleCnt="0"/>
      <dgm:spPr/>
    </dgm:pt>
    <dgm:pt modelId="{BD3E69A6-EB30-4147-B213-7F1E075007CA}" type="pres">
      <dgm:prSet presAssocID="{2BECD9C6-0FA5-4774-BE0E-BE28B631E755}" presName="parTx" presStyleLbl="revTx" presStyleIdx="0" presStyleCnt="2">
        <dgm:presLayoutVars>
          <dgm:chMax val="0"/>
          <dgm:chPref val="0"/>
        </dgm:presLayoutVars>
      </dgm:prSet>
      <dgm:spPr/>
    </dgm:pt>
    <dgm:pt modelId="{CF6120A9-6051-405B-9417-E99DFA241EED}" type="pres">
      <dgm:prSet presAssocID="{6F8AF20F-7D4E-431B-A768-CE63B0EA0517}" presName="sibTrans" presStyleCnt="0"/>
      <dgm:spPr/>
    </dgm:pt>
    <dgm:pt modelId="{FFD33B1B-0CAE-428D-B62C-8C3503AF935C}" type="pres">
      <dgm:prSet presAssocID="{EAFDB9BC-D575-4A25-93A9-E0055B4220C4}" presName="compNode" presStyleCnt="0"/>
      <dgm:spPr/>
    </dgm:pt>
    <dgm:pt modelId="{A7B3899B-F92E-469B-BB85-872BCD506B2B}" type="pres">
      <dgm:prSet presAssocID="{EAFDB9BC-D575-4A25-93A9-E0055B4220C4}" presName="bgRect" presStyleLbl="bgShp" presStyleIdx="1" presStyleCnt="2"/>
      <dgm:spPr/>
    </dgm:pt>
    <dgm:pt modelId="{7D11D37B-718F-4ACB-A7B5-17FC8E1F1613}" type="pres">
      <dgm:prSet presAssocID="{EAFDB9BC-D575-4A25-93A9-E0055B4220C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925A9752-610F-4250-9338-5EE67ADFC7B6}" type="pres">
      <dgm:prSet presAssocID="{EAFDB9BC-D575-4A25-93A9-E0055B4220C4}" presName="spaceRect" presStyleCnt="0"/>
      <dgm:spPr/>
    </dgm:pt>
    <dgm:pt modelId="{3D684479-EBA8-4CDE-9556-D01C0A4BB2D1}" type="pres">
      <dgm:prSet presAssocID="{EAFDB9BC-D575-4A25-93A9-E0055B4220C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A6ED60F-C723-4A31-834E-F67D111B2A3F}" type="presOf" srcId="{2BECD9C6-0FA5-4774-BE0E-BE28B631E755}" destId="{BD3E69A6-EB30-4147-B213-7F1E075007CA}" srcOrd="0" destOrd="0" presId="urn:microsoft.com/office/officeart/2018/2/layout/IconVerticalSolidList"/>
    <dgm:cxn modelId="{3855083E-65F4-4D10-B3A8-84800A831FCD}" type="presOf" srcId="{EAFDB9BC-D575-4A25-93A9-E0055B4220C4}" destId="{3D684479-EBA8-4CDE-9556-D01C0A4BB2D1}" srcOrd="0" destOrd="0" presId="urn:microsoft.com/office/officeart/2018/2/layout/IconVerticalSolidList"/>
    <dgm:cxn modelId="{09CFB65C-B412-4416-BD63-4B65FE95A246}" srcId="{0A680288-166F-4B13-8D3F-AD37772F096F}" destId="{2BECD9C6-0FA5-4774-BE0E-BE28B631E755}" srcOrd="0" destOrd="0" parTransId="{0D8ACA5E-9A0E-4FE1-8477-F5BE40800BA3}" sibTransId="{6F8AF20F-7D4E-431B-A768-CE63B0EA0517}"/>
    <dgm:cxn modelId="{326E77C2-9990-4D78-9168-E26E0C5CCBDC}" srcId="{0A680288-166F-4B13-8D3F-AD37772F096F}" destId="{EAFDB9BC-D575-4A25-93A9-E0055B4220C4}" srcOrd="1" destOrd="0" parTransId="{60334253-70A0-4746-8EF5-B8C1645CE1F7}" sibTransId="{C90175BC-9000-4151-88A1-81773E32BD93}"/>
    <dgm:cxn modelId="{C13DCAE5-323E-4E73-AAD9-10DCF64A0AE3}" type="presOf" srcId="{0A680288-166F-4B13-8D3F-AD37772F096F}" destId="{96BD417F-CE61-443C-A621-E45155CD3C36}" srcOrd="0" destOrd="0" presId="urn:microsoft.com/office/officeart/2018/2/layout/IconVerticalSolidList"/>
    <dgm:cxn modelId="{D82CAEA8-7D54-4929-9848-15BD71F4968E}" type="presParOf" srcId="{96BD417F-CE61-443C-A621-E45155CD3C36}" destId="{61703519-2FE2-4428-AA70-97D3F818D6B1}" srcOrd="0" destOrd="0" presId="urn:microsoft.com/office/officeart/2018/2/layout/IconVerticalSolidList"/>
    <dgm:cxn modelId="{5D11FBF8-EFA2-4D92-ABCE-4B49F4483910}" type="presParOf" srcId="{61703519-2FE2-4428-AA70-97D3F818D6B1}" destId="{C17EB439-EC07-47D8-9C43-E65110091A5D}" srcOrd="0" destOrd="0" presId="urn:microsoft.com/office/officeart/2018/2/layout/IconVerticalSolidList"/>
    <dgm:cxn modelId="{8706787E-AD8C-45EE-902D-00079E6B98E7}" type="presParOf" srcId="{61703519-2FE2-4428-AA70-97D3F818D6B1}" destId="{E231B0F1-DB98-4D49-B692-9C5BEDE55334}" srcOrd="1" destOrd="0" presId="urn:microsoft.com/office/officeart/2018/2/layout/IconVerticalSolidList"/>
    <dgm:cxn modelId="{F27B8CF4-63EE-424F-AF48-1B59579EE0A9}" type="presParOf" srcId="{61703519-2FE2-4428-AA70-97D3F818D6B1}" destId="{D0FE3746-EFD3-4925-B219-E30029DC4584}" srcOrd="2" destOrd="0" presId="urn:microsoft.com/office/officeart/2018/2/layout/IconVerticalSolidList"/>
    <dgm:cxn modelId="{1D228EED-9276-40CC-BDA8-856B1B084CD5}" type="presParOf" srcId="{61703519-2FE2-4428-AA70-97D3F818D6B1}" destId="{BD3E69A6-EB30-4147-B213-7F1E075007CA}" srcOrd="3" destOrd="0" presId="urn:microsoft.com/office/officeart/2018/2/layout/IconVerticalSolidList"/>
    <dgm:cxn modelId="{1F5A9F68-2420-493D-AECF-615E1A296466}" type="presParOf" srcId="{96BD417F-CE61-443C-A621-E45155CD3C36}" destId="{CF6120A9-6051-405B-9417-E99DFA241EED}" srcOrd="1" destOrd="0" presId="urn:microsoft.com/office/officeart/2018/2/layout/IconVerticalSolidList"/>
    <dgm:cxn modelId="{A4F4FE99-0C73-43BA-A16A-29027D225E4E}" type="presParOf" srcId="{96BD417F-CE61-443C-A621-E45155CD3C36}" destId="{FFD33B1B-0CAE-428D-B62C-8C3503AF935C}" srcOrd="2" destOrd="0" presId="urn:microsoft.com/office/officeart/2018/2/layout/IconVerticalSolidList"/>
    <dgm:cxn modelId="{51A4F322-DA7B-40F3-9EE5-6BD21EAA1DCF}" type="presParOf" srcId="{FFD33B1B-0CAE-428D-B62C-8C3503AF935C}" destId="{A7B3899B-F92E-469B-BB85-872BCD506B2B}" srcOrd="0" destOrd="0" presId="urn:microsoft.com/office/officeart/2018/2/layout/IconVerticalSolidList"/>
    <dgm:cxn modelId="{F74F50F5-304B-4BFE-A1C4-192BD521181F}" type="presParOf" srcId="{FFD33B1B-0CAE-428D-B62C-8C3503AF935C}" destId="{7D11D37B-718F-4ACB-A7B5-17FC8E1F1613}" srcOrd="1" destOrd="0" presId="urn:microsoft.com/office/officeart/2018/2/layout/IconVerticalSolidList"/>
    <dgm:cxn modelId="{99E55511-6089-4D16-97CD-501B63CA4243}" type="presParOf" srcId="{FFD33B1B-0CAE-428D-B62C-8C3503AF935C}" destId="{925A9752-610F-4250-9338-5EE67ADFC7B6}" srcOrd="2" destOrd="0" presId="urn:microsoft.com/office/officeart/2018/2/layout/IconVerticalSolidList"/>
    <dgm:cxn modelId="{F02BDD47-BA24-409D-8692-A927B16BD61E}" type="presParOf" srcId="{FFD33B1B-0CAE-428D-B62C-8C3503AF935C}" destId="{3D684479-EBA8-4CDE-9556-D01C0A4BB2D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70508B7-0A77-4786-9066-77B2649E8E4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38A46C-A088-4F5C-B5B2-5611C4159D53}">
      <dgm:prSet/>
      <dgm:spPr/>
      <dgm:t>
        <a:bodyPr/>
        <a:lstStyle/>
        <a:p>
          <a:r>
            <a:rPr lang="en-US"/>
            <a:t>Rent for December paid in January still belongs in December</a:t>
          </a:r>
        </a:p>
      </dgm:t>
    </dgm:pt>
    <dgm:pt modelId="{CD850F4D-49FD-4DD6-B052-AF03D4C9B551}" type="parTrans" cxnId="{732D1510-57E9-40D4-B526-A3427DB40C55}">
      <dgm:prSet/>
      <dgm:spPr/>
      <dgm:t>
        <a:bodyPr/>
        <a:lstStyle/>
        <a:p>
          <a:endParaRPr lang="en-US"/>
        </a:p>
      </dgm:t>
    </dgm:pt>
    <dgm:pt modelId="{C59DD684-08C8-4311-B571-6050D710029D}" type="sibTrans" cxnId="{732D1510-57E9-40D4-B526-A3427DB40C55}">
      <dgm:prSet/>
      <dgm:spPr/>
      <dgm:t>
        <a:bodyPr/>
        <a:lstStyle/>
        <a:p>
          <a:endParaRPr lang="en-US"/>
        </a:p>
      </dgm:t>
    </dgm:pt>
    <dgm:pt modelId="{DE79E31B-4FC3-44B9-812D-619CA41E0BC4}">
      <dgm:prSet/>
      <dgm:spPr/>
      <dgm:t>
        <a:bodyPr/>
        <a:lstStyle/>
        <a:p>
          <a:r>
            <a:rPr lang="en-US"/>
            <a:t>Depreciation spreads asset cost across useful life</a:t>
          </a:r>
        </a:p>
      </dgm:t>
    </dgm:pt>
    <dgm:pt modelId="{01CBC14B-3D46-49F0-9289-C08A34E7F026}" type="parTrans" cxnId="{1400ECC7-2974-41E8-A751-059E96732087}">
      <dgm:prSet/>
      <dgm:spPr/>
      <dgm:t>
        <a:bodyPr/>
        <a:lstStyle/>
        <a:p>
          <a:endParaRPr lang="en-US"/>
        </a:p>
      </dgm:t>
    </dgm:pt>
    <dgm:pt modelId="{6DB539CD-BC4A-4A5D-9C36-D43BBF874E5A}" type="sibTrans" cxnId="{1400ECC7-2974-41E8-A751-059E96732087}">
      <dgm:prSet/>
      <dgm:spPr/>
      <dgm:t>
        <a:bodyPr/>
        <a:lstStyle/>
        <a:p>
          <a:endParaRPr lang="en-US"/>
        </a:p>
      </dgm:t>
    </dgm:pt>
    <dgm:pt modelId="{EE20A0D2-AD76-4689-9F2F-3221D5895D56}" type="pres">
      <dgm:prSet presAssocID="{870508B7-0A77-4786-9066-77B2649E8E49}" presName="root" presStyleCnt="0">
        <dgm:presLayoutVars>
          <dgm:dir/>
          <dgm:resizeHandles val="exact"/>
        </dgm:presLayoutVars>
      </dgm:prSet>
      <dgm:spPr/>
    </dgm:pt>
    <dgm:pt modelId="{6FA3640D-FCBA-49BF-9052-86F464B6AE61}" type="pres">
      <dgm:prSet presAssocID="{8438A46C-A088-4F5C-B5B2-5611C4159D53}" presName="compNode" presStyleCnt="0"/>
      <dgm:spPr/>
    </dgm:pt>
    <dgm:pt modelId="{FEC31D97-14A8-432F-8DDF-92566C0B4FFB}" type="pres">
      <dgm:prSet presAssocID="{8438A46C-A088-4F5C-B5B2-5611C4159D53}" presName="bgRect" presStyleLbl="bgShp" presStyleIdx="0" presStyleCnt="2"/>
      <dgm:spPr/>
    </dgm:pt>
    <dgm:pt modelId="{D3C46BFE-B4F8-4BE1-90C8-DE5A63703F6E}" type="pres">
      <dgm:prSet presAssocID="{8438A46C-A088-4F5C-B5B2-5611C4159D5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6284DAC-88AD-43D8-AEA1-FC0B2DEF6FC4}" type="pres">
      <dgm:prSet presAssocID="{8438A46C-A088-4F5C-B5B2-5611C4159D53}" presName="spaceRect" presStyleCnt="0"/>
      <dgm:spPr/>
    </dgm:pt>
    <dgm:pt modelId="{08EEB859-81D1-4D35-85ED-A29A69C3FDE0}" type="pres">
      <dgm:prSet presAssocID="{8438A46C-A088-4F5C-B5B2-5611C4159D53}" presName="parTx" presStyleLbl="revTx" presStyleIdx="0" presStyleCnt="2">
        <dgm:presLayoutVars>
          <dgm:chMax val="0"/>
          <dgm:chPref val="0"/>
        </dgm:presLayoutVars>
      </dgm:prSet>
      <dgm:spPr/>
    </dgm:pt>
    <dgm:pt modelId="{DAB90DC0-10EF-4F90-BF6A-925F468C43B9}" type="pres">
      <dgm:prSet presAssocID="{C59DD684-08C8-4311-B571-6050D710029D}" presName="sibTrans" presStyleCnt="0"/>
      <dgm:spPr/>
    </dgm:pt>
    <dgm:pt modelId="{2EF55937-49DB-4354-A0FF-F2ED187F97A5}" type="pres">
      <dgm:prSet presAssocID="{DE79E31B-4FC3-44B9-812D-619CA41E0BC4}" presName="compNode" presStyleCnt="0"/>
      <dgm:spPr/>
    </dgm:pt>
    <dgm:pt modelId="{63AA7F25-CDC3-41BE-9F3B-3C0C73C6FDF7}" type="pres">
      <dgm:prSet presAssocID="{DE79E31B-4FC3-44B9-812D-619CA41E0BC4}" presName="bgRect" presStyleLbl="bgShp" presStyleIdx="1" presStyleCnt="2"/>
      <dgm:spPr/>
    </dgm:pt>
    <dgm:pt modelId="{C26BE8D1-3328-4496-B7F4-B95D332D8BA9}" type="pres">
      <dgm:prSet presAssocID="{DE79E31B-4FC3-44B9-812D-619CA41E0BC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1E8653BD-0796-4CFC-AB2D-85277F08AEE1}" type="pres">
      <dgm:prSet presAssocID="{DE79E31B-4FC3-44B9-812D-619CA41E0BC4}" presName="spaceRect" presStyleCnt="0"/>
      <dgm:spPr/>
    </dgm:pt>
    <dgm:pt modelId="{FF0866D5-C197-4116-9F7B-E8CD58E56A7D}" type="pres">
      <dgm:prSet presAssocID="{DE79E31B-4FC3-44B9-812D-619CA41E0BC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32D1510-57E9-40D4-B526-A3427DB40C55}" srcId="{870508B7-0A77-4786-9066-77B2649E8E49}" destId="{8438A46C-A088-4F5C-B5B2-5611C4159D53}" srcOrd="0" destOrd="0" parTransId="{CD850F4D-49FD-4DD6-B052-AF03D4C9B551}" sibTransId="{C59DD684-08C8-4311-B571-6050D710029D}"/>
    <dgm:cxn modelId="{7C1D8F36-19B7-44F1-8A45-8F2172DA7846}" type="presOf" srcId="{870508B7-0A77-4786-9066-77B2649E8E49}" destId="{EE20A0D2-AD76-4689-9F2F-3221D5895D56}" srcOrd="0" destOrd="0" presId="urn:microsoft.com/office/officeart/2018/2/layout/IconVerticalSolidList"/>
    <dgm:cxn modelId="{1191C96F-CA55-427B-916A-63AD1228397A}" type="presOf" srcId="{8438A46C-A088-4F5C-B5B2-5611C4159D53}" destId="{08EEB859-81D1-4D35-85ED-A29A69C3FDE0}" srcOrd="0" destOrd="0" presId="urn:microsoft.com/office/officeart/2018/2/layout/IconVerticalSolidList"/>
    <dgm:cxn modelId="{1400ECC7-2974-41E8-A751-059E96732087}" srcId="{870508B7-0A77-4786-9066-77B2649E8E49}" destId="{DE79E31B-4FC3-44B9-812D-619CA41E0BC4}" srcOrd="1" destOrd="0" parTransId="{01CBC14B-3D46-49F0-9289-C08A34E7F026}" sibTransId="{6DB539CD-BC4A-4A5D-9C36-D43BBF874E5A}"/>
    <dgm:cxn modelId="{5F2427E9-D21D-4AE4-806E-05418721FA0C}" type="presOf" srcId="{DE79E31B-4FC3-44B9-812D-619CA41E0BC4}" destId="{FF0866D5-C197-4116-9F7B-E8CD58E56A7D}" srcOrd="0" destOrd="0" presId="urn:microsoft.com/office/officeart/2018/2/layout/IconVerticalSolidList"/>
    <dgm:cxn modelId="{405D7A78-5613-409B-B82A-5045F3B6DA45}" type="presParOf" srcId="{EE20A0D2-AD76-4689-9F2F-3221D5895D56}" destId="{6FA3640D-FCBA-49BF-9052-86F464B6AE61}" srcOrd="0" destOrd="0" presId="urn:microsoft.com/office/officeart/2018/2/layout/IconVerticalSolidList"/>
    <dgm:cxn modelId="{AFF18956-6554-439E-955F-FE497F9A639F}" type="presParOf" srcId="{6FA3640D-FCBA-49BF-9052-86F464B6AE61}" destId="{FEC31D97-14A8-432F-8DDF-92566C0B4FFB}" srcOrd="0" destOrd="0" presId="urn:microsoft.com/office/officeart/2018/2/layout/IconVerticalSolidList"/>
    <dgm:cxn modelId="{7B785CE0-D882-4075-8DCD-AD5602004B14}" type="presParOf" srcId="{6FA3640D-FCBA-49BF-9052-86F464B6AE61}" destId="{D3C46BFE-B4F8-4BE1-90C8-DE5A63703F6E}" srcOrd="1" destOrd="0" presId="urn:microsoft.com/office/officeart/2018/2/layout/IconVerticalSolidList"/>
    <dgm:cxn modelId="{54369E10-F688-4083-BFB0-02693A3B2722}" type="presParOf" srcId="{6FA3640D-FCBA-49BF-9052-86F464B6AE61}" destId="{16284DAC-88AD-43D8-AEA1-FC0B2DEF6FC4}" srcOrd="2" destOrd="0" presId="urn:microsoft.com/office/officeart/2018/2/layout/IconVerticalSolidList"/>
    <dgm:cxn modelId="{D2DCD64C-216A-4DB3-B41E-C3A71EAA7A71}" type="presParOf" srcId="{6FA3640D-FCBA-49BF-9052-86F464B6AE61}" destId="{08EEB859-81D1-4D35-85ED-A29A69C3FDE0}" srcOrd="3" destOrd="0" presId="urn:microsoft.com/office/officeart/2018/2/layout/IconVerticalSolidList"/>
    <dgm:cxn modelId="{EE31EC21-BFBF-4C31-9C70-A2BA69BB9FDD}" type="presParOf" srcId="{EE20A0D2-AD76-4689-9F2F-3221D5895D56}" destId="{DAB90DC0-10EF-4F90-BF6A-925F468C43B9}" srcOrd="1" destOrd="0" presId="urn:microsoft.com/office/officeart/2018/2/layout/IconVerticalSolidList"/>
    <dgm:cxn modelId="{9423A55E-AB72-4FBE-8A87-D209A0A72499}" type="presParOf" srcId="{EE20A0D2-AD76-4689-9F2F-3221D5895D56}" destId="{2EF55937-49DB-4354-A0FF-F2ED187F97A5}" srcOrd="2" destOrd="0" presId="urn:microsoft.com/office/officeart/2018/2/layout/IconVerticalSolidList"/>
    <dgm:cxn modelId="{275A215C-288C-4780-B0E1-8C8FB583981B}" type="presParOf" srcId="{2EF55937-49DB-4354-A0FF-F2ED187F97A5}" destId="{63AA7F25-CDC3-41BE-9F3B-3C0C73C6FDF7}" srcOrd="0" destOrd="0" presId="urn:microsoft.com/office/officeart/2018/2/layout/IconVerticalSolidList"/>
    <dgm:cxn modelId="{E13950B6-F691-44C4-91D2-94C628C79415}" type="presParOf" srcId="{2EF55937-49DB-4354-A0FF-F2ED187F97A5}" destId="{C26BE8D1-3328-4496-B7F4-B95D332D8BA9}" srcOrd="1" destOrd="0" presId="urn:microsoft.com/office/officeart/2018/2/layout/IconVerticalSolidList"/>
    <dgm:cxn modelId="{4AECADA7-AAC8-47BA-8508-BDC52E7EEFC3}" type="presParOf" srcId="{2EF55937-49DB-4354-A0FF-F2ED187F97A5}" destId="{1E8653BD-0796-4CFC-AB2D-85277F08AEE1}" srcOrd="2" destOrd="0" presId="urn:microsoft.com/office/officeart/2018/2/layout/IconVerticalSolidList"/>
    <dgm:cxn modelId="{EF7B593E-7DCD-429B-B72F-91C6D305403C}" type="presParOf" srcId="{2EF55937-49DB-4354-A0FF-F2ED187F97A5}" destId="{FF0866D5-C197-4116-9F7B-E8CD58E56A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0DFC0E7-131A-44D5-BBA5-734DF52CEC65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99777A4A-3780-4B61-B6D0-D9CC2D2B99EE}">
      <dgm:prSet/>
      <dgm:spPr/>
      <dgm:t>
        <a:bodyPr/>
        <a:lstStyle/>
        <a:p>
          <a:r>
            <a:rPr lang="en-US"/>
            <a:t>Prudence – cautious, losses early, profits when realised</a:t>
          </a:r>
        </a:p>
      </dgm:t>
    </dgm:pt>
    <dgm:pt modelId="{841E9667-34BB-4250-A351-FFF5722DE788}" type="parTrans" cxnId="{4AEE4D8D-0C2F-4C5A-97E5-F0DFF7A0D449}">
      <dgm:prSet/>
      <dgm:spPr/>
      <dgm:t>
        <a:bodyPr/>
        <a:lstStyle/>
        <a:p>
          <a:endParaRPr lang="en-US"/>
        </a:p>
      </dgm:t>
    </dgm:pt>
    <dgm:pt modelId="{6AEC5536-0BD3-4EAC-BA1B-759013739BD6}" type="sibTrans" cxnId="{4AEE4D8D-0C2F-4C5A-97E5-F0DFF7A0D449}">
      <dgm:prSet/>
      <dgm:spPr/>
      <dgm:t>
        <a:bodyPr/>
        <a:lstStyle/>
        <a:p>
          <a:endParaRPr lang="en-US"/>
        </a:p>
      </dgm:t>
    </dgm:pt>
    <dgm:pt modelId="{109CB43D-55B2-4B52-975F-99F7B62C7EAF}">
      <dgm:prSet/>
      <dgm:spPr/>
      <dgm:t>
        <a:bodyPr/>
        <a:lstStyle/>
        <a:p>
          <a:r>
            <a:rPr lang="en-US"/>
            <a:t>Accruals – match costs and revenues</a:t>
          </a:r>
        </a:p>
      </dgm:t>
    </dgm:pt>
    <dgm:pt modelId="{30C902DA-8B59-4F8E-8D8C-D402F1820958}" type="parTrans" cxnId="{EE7392C7-0925-4CC6-8E75-6CCDA805E3FD}">
      <dgm:prSet/>
      <dgm:spPr/>
      <dgm:t>
        <a:bodyPr/>
        <a:lstStyle/>
        <a:p>
          <a:endParaRPr lang="en-US"/>
        </a:p>
      </dgm:t>
    </dgm:pt>
    <dgm:pt modelId="{B7775627-FD3E-4AF8-9F85-392C44BD1C05}" type="sibTrans" cxnId="{EE7392C7-0925-4CC6-8E75-6CCDA805E3FD}">
      <dgm:prSet/>
      <dgm:spPr/>
      <dgm:t>
        <a:bodyPr/>
        <a:lstStyle/>
        <a:p>
          <a:endParaRPr lang="en-US"/>
        </a:p>
      </dgm:t>
    </dgm:pt>
    <dgm:pt modelId="{F9EE2A36-D224-4C67-B63D-F8E8471FEB9F}">
      <dgm:prSet/>
      <dgm:spPr/>
      <dgm:t>
        <a:bodyPr/>
        <a:lstStyle/>
        <a:p>
          <a:r>
            <a:rPr lang="en-US"/>
            <a:t>Going Concern – assume business continues</a:t>
          </a:r>
        </a:p>
      </dgm:t>
    </dgm:pt>
    <dgm:pt modelId="{E9799DE8-6CFF-4258-AE80-40CC7BDF22EC}" type="parTrans" cxnId="{DF5175D8-BE81-433E-A646-D580417C08EE}">
      <dgm:prSet/>
      <dgm:spPr/>
      <dgm:t>
        <a:bodyPr/>
        <a:lstStyle/>
        <a:p>
          <a:endParaRPr lang="en-US"/>
        </a:p>
      </dgm:t>
    </dgm:pt>
    <dgm:pt modelId="{C15EFDA3-71E5-4DBA-83E9-F814FB845D02}" type="sibTrans" cxnId="{DF5175D8-BE81-433E-A646-D580417C08EE}">
      <dgm:prSet/>
      <dgm:spPr/>
      <dgm:t>
        <a:bodyPr/>
        <a:lstStyle/>
        <a:p>
          <a:endParaRPr lang="en-US"/>
        </a:p>
      </dgm:t>
    </dgm:pt>
    <dgm:pt modelId="{9C38F5C8-DA52-42F8-A4D9-EE27AFB6725B}">
      <dgm:prSet/>
      <dgm:spPr/>
      <dgm:t>
        <a:bodyPr/>
        <a:lstStyle/>
        <a:p>
          <a:r>
            <a:rPr lang="en-US"/>
            <a:t>Consistency – use same methods each year</a:t>
          </a:r>
        </a:p>
      </dgm:t>
    </dgm:pt>
    <dgm:pt modelId="{6713D8E8-943E-44A3-BFB0-CD388AA2FE13}" type="parTrans" cxnId="{9732EC48-D070-4E9B-95FE-2A62981849BA}">
      <dgm:prSet/>
      <dgm:spPr/>
      <dgm:t>
        <a:bodyPr/>
        <a:lstStyle/>
        <a:p>
          <a:endParaRPr lang="en-US"/>
        </a:p>
      </dgm:t>
    </dgm:pt>
    <dgm:pt modelId="{6718F66E-564B-4EB4-B42D-B7E0C085EA4A}" type="sibTrans" cxnId="{9732EC48-D070-4E9B-95FE-2A62981849BA}">
      <dgm:prSet/>
      <dgm:spPr/>
      <dgm:t>
        <a:bodyPr/>
        <a:lstStyle/>
        <a:p>
          <a:endParaRPr lang="en-US"/>
        </a:p>
      </dgm:t>
    </dgm:pt>
    <dgm:pt modelId="{5A62024B-A060-4BB2-8A57-E5A7D31534C4}">
      <dgm:prSet/>
      <dgm:spPr/>
      <dgm:t>
        <a:bodyPr/>
        <a:lstStyle/>
        <a:p>
          <a:r>
            <a:rPr lang="en-US"/>
            <a:t>Substance over Form – reality more important than legal form</a:t>
          </a:r>
        </a:p>
      </dgm:t>
    </dgm:pt>
    <dgm:pt modelId="{D2749176-7D96-4714-A67C-B35F34D31C7A}" type="parTrans" cxnId="{0C81B704-CB52-4A8D-9DF1-0AD589484745}">
      <dgm:prSet/>
      <dgm:spPr/>
      <dgm:t>
        <a:bodyPr/>
        <a:lstStyle/>
        <a:p>
          <a:endParaRPr lang="en-US"/>
        </a:p>
      </dgm:t>
    </dgm:pt>
    <dgm:pt modelId="{355821A5-4E7F-4B1F-9F71-8E8B6124E448}" type="sibTrans" cxnId="{0C81B704-CB52-4A8D-9DF1-0AD589484745}">
      <dgm:prSet/>
      <dgm:spPr/>
      <dgm:t>
        <a:bodyPr/>
        <a:lstStyle/>
        <a:p>
          <a:endParaRPr lang="en-US"/>
        </a:p>
      </dgm:t>
    </dgm:pt>
    <dgm:pt modelId="{E04A05C2-4648-4730-B834-14DAF0ECB278}" type="pres">
      <dgm:prSet presAssocID="{80DFC0E7-131A-44D5-BBA5-734DF52CEC65}" presName="vert0" presStyleCnt="0">
        <dgm:presLayoutVars>
          <dgm:dir/>
          <dgm:animOne val="branch"/>
          <dgm:animLvl val="lvl"/>
        </dgm:presLayoutVars>
      </dgm:prSet>
      <dgm:spPr/>
    </dgm:pt>
    <dgm:pt modelId="{C2BBD575-6A3F-4E0E-888C-5DF95F484959}" type="pres">
      <dgm:prSet presAssocID="{99777A4A-3780-4B61-B6D0-D9CC2D2B99EE}" presName="thickLine" presStyleLbl="alignNode1" presStyleIdx="0" presStyleCnt="5"/>
      <dgm:spPr/>
    </dgm:pt>
    <dgm:pt modelId="{107B5553-C20C-44F7-93B0-3BA1935971FB}" type="pres">
      <dgm:prSet presAssocID="{99777A4A-3780-4B61-B6D0-D9CC2D2B99EE}" presName="horz1" presStyleCnt="0"/>
      <dgm:spPr/>
    </dgm:pt>
    <dgm:pt modelId="{BBCC3841-C267-43D9-9F4F-E70B278A2113}" type="pres">
      <dgm:prSet presAssocID="{99777A4A-3780-4B61-B6D0-D9CC2D2B99EE}" presName="tx1" presStyleLbl="revTx" presStyleIdx="0" presStyleCnt="5"/>
      <dgm:spPr/>
    </dgm:pt>
    <dgm:pt modelId="{E56D207A-9F7C-4D8C-99EC-8ADB3CD6A9D5}" type="pres">
      <dgm:prSet presAssocID="{99777A4A-3780-4B61-B6D0-D9CC2D2B99EE}" presName="vert1" presStyleCnt="0"/>
      <dgm:spPr/>
    </dgm:pt>
    <dgm:pt modelId="{F529DCFE-11B8-4982-9BE6-E8C5C8FCAFAC}" type="pres">
      <dgm:prSet presAssocID="{109CB43D-55B2-4B52-975F-99F7B62C7EAF}" presName="thickLine" presStyleLbl="alignNode1" presStyleIdx="1" presStyleCnt="5"/>
      <dgm:spPr/>
    </dgm:pt>
    <dgm:pt modelId="{1E640CB2-7392-48B2-8F47-CBFEF1A6EB3C}" type="pres">
      <dgm:prSet presAssocID="{109CB43D-55B2-4B52-975F-99F7B62C7EAF}" presName="horz1" presStyleCnt="0"/>
      <dgm:spPr/>
    </dgm:pt>
    <dgm:pt modelId="{CAF8A2B2-19BB-4F93-B5C1-A552438E7805}" type="pres">
      <dgm:prSet presAssocID="{109CB43D-55B2-4B52-975F-99F7B62C7EAF}" presName="tx1" presStyleLbl="revTx" presStyleIdx="1" presStyleCnt="5"/>
      <dgm:spPr/>
    </dgm:pt>
    <dgm:pt modelId="{4F918878-6C8B-4045-8BB0-EFA20D8A5FA3}" type="pres">
      <dgm:prSet presAssocID="{109CB43D-55B2-4B52-975F-99F7B62C7EAF}" presName="vert1" presStyleCnt="0"/>
      <dgm:spPr/>
    </dgm:pt>
    <dgm:pt modelId="{F098DBF7-0B7A-4A8C-B726-C6BA89621449}" type="pres">
      <dgm:prSet presAssocID="{F9EE2A36-D224-4C67-B63D-F8E8471FEB9F}" presName="thickLine" presStyleLbl="alignNode1" presStyleIdx="2" presStyleCnt="5"/>
      <dgm:spPr/>
    </dgm:pt>
    <dgm:pt modelId="{112D6EF5-551D-40B3-B340-502D20A7AF91}" type="pres">
      <dgm:prSet presAssocID="{F9EE2A36-D224-4C67-B63D-F8E8471FEB9F}" presName="horz1" presStyleCnt="0"/>
      <dgm:spPr/>
    </dgm:pt>
    <dgm:pt modelId="{CABC8BC1-F3EF-4C28-B973-B38EA15E4E8C}" type="pres">
      <dgm:prSet presAssocID="{F9EE2A36-D224-4C67-B63D-F8E8471FEB9F}" presName="tx1" presStyleLbl="revTx" presStyleIdx="2" presStyleCnt="5"/>
      <dgm:spPr/>
    </dgm:pt>
    <dgm:pt modelId="{0D349F64-9EEB-4FF0-A72D-3576BD27FFD4}" type="pres">
      <dgm:prSet presAssocID="{F9EE2A36-D224-4C67-B63D-F8E8471FEB9F}" presName="vert1" presStyleCnt="0"/>
      <dgm:spPr/>
    </dgm:pt>
    <dgm:pt modelId="{5362B175-B46C-438B-8E87-680007E606F6}" type="pres">
      <dgm:prSet presAssocID="{9C38F5C8-DA52-42F8-A4D9-EE27AFB6725B}" presName="thickLine" presStyleLbl="alignNode1" presStyleIdx="3" presStyleCnt="5"/>
      <dgm:spPr/>
    </dgm:pt>
    <dgm:pt modelId="{F7854A3A-F17E-49C1-9EE1-B627B438B290}" type="pres">
      <dgm:prSet presAssocID="{9C38F5C8-DA52-42F8-A4D9-EE27AFB6725B}" presName="horz1" presStyleCnt="0"/>
      <dgm:spPr/>
    </dgm:pt>
    <dgm:pt modelId="{FE315C82-431B-40B0-B7BD-880CC82DE990}" type="pres">
      <dgm:prSet presAssocID="{9C38F5C8-DA52-42F8-A4D9-EE27AFB6725B}" presName="tx1" presStyleLbl="revTx" presStyleIdx="3" presStyleCnt="5"/>
      <dgm:spPr/>
    </dgm:pt>
    <dgm:pt modelId="{F1279876-0F37-477F-B43B-32A8D454C377}" type="pres">
      <dgm:prSet presAssocID="{9C38F5C8-DA52-42F8-A4D9-EE27AFB6725B}" presName="vert1" presStyleCnt="0"/>
      <dgm:spPr/>
    </dgm:pt>
    <dgm:pt modelId="{CB40F0B3-DCEB-4AE3-AAA4-3BF01EE9DE5C}" type="pres">
      <dgm:prSet presAssocID="{5A62024B-A060-4BB2-8A57-E5A7D31534C4}" presName="thickLine" presStyleLbl="alignNode1" presStyleIdx="4" presStyleCnt="5"/>
      <dgm:spPr/>
    </dgm:pt>
    <dgm:pt modelId="{72F1DF91-DBEF-49FE-A048-047D37DE98D8}" type="pres">
      <dgm:prSet presAssocID="{5A62024B-A060-4BB2-8A57-E5A7D31534C4}" presName="horz1" presStyleCnt="0"/>
      <dgm:spPr/>
    </dgm:pt>
    <dgm:pt modelId="{4DDC8FE6-A9EE-4C2A-80D6-191ECF71B31D}" type="pres">
      <dgm:prSet presAssocID="{5A62024B-A060-4BB2-8A57-E5A7D31534C4}" presName="tx1" presStyleLbl="revTx" presStyleIdx="4" presStyleCnt="5"/>
      <dgm:spPr/>
    </dgm:pt>
    <dgm:pt modelId="{C5D121EE-7C4B-42FC-9BC4-4C9C4E937962}" type="pres">
      <dgm:prSet presAssocID="{5A62024B-A060-4BB2-8A57-E5A7D31534C4}" presName="vert1" presStyleCnt="0"/>
      <dgm:spPr/>
    </dgm:pt>
  </dgm:ptLst>
  <dgm:cxnLst>
    <dgm:cxn modelId="{0C81B704-CB52-4A8D-9DF1-0AD589484745}" srcId="{80DFC0E7-131A-44D5-BBA5-734DF52CEC65}" destId="{5A62024B-A060-4BB2-8A57-E5A7D31534C4}" srcOrd="4" destOrd="0" parTransId="{D2749176-7D96-4714-A67C-B35F34D31C7A}" sibTransId="{355821A5-4E7F-4B1F-9F71-8E8B6124E448}"/>
    <dgm:cxn modelId="{C652701E-3AFC-4C21-85F7-5663A122D0F9}" type="presOf" srcId="{80DFC0E7-131A-44D5-BBA5-734DF52CEC65}" destId="{E04A05C2-4648-4730-B834-14DAF0ECB278}" srcOrd="0" destOrd="0" presId="urn:microsoft.com/office/officeart/2008/layout/LinedList"/>
    <dgm:cxn modelId="{EBA0053B-8B42-475F-9008-E25A48F6FE05}" type="presOf" srcId="{F9EE2A36-D224-4C67-B63D-F8E8471FEB9F}" destId="{CABC8BC1-F3EF-4C28-B973-B38EA15E4E8C}" srcOrd="0" destOrd="0" presId="urn:microsoft.com/office/officeart/2008/layout/LinedList"/>
    <dgm:cxn modelId="{9732EC48-D070-4E9B-95FE-2A62981849BA}" srcId="{80DFC0E7-131A-44D5-BBA5-734DF52CEC65}" destId="{9C38F5C8-DA52-42F8-A4D9-EE27AFB6725B}" srcOrd="3" destOrd="0" parTransId="{6713D8E8-943E-44A3-BFB0-CD388AA2FE13}" sibTransId="{6718F66E-564B-4EB4-B42D-B7E0C085EA4A}"/>
    <dgm:cxn modelId="{433C797F-73A9-4C58-AD7A-E99F8498B298}" type="presOf" srcId="{109CB43D-55B2-4B52-975F-99F7B62C7EAF}" destId="{CAF8A2B2-19BB-4F93-B5C1-A552438E7805}" srcOrd="0" destOrd="0" presId="urn:microsoft.com/office/officeart/2008/layout/LinedList"/>
    <dgm:cxn modelId="{A1720D89-3B52-4AAD-89A7-61748F7D6C3F}" type="presOf" srcId="{9C38F5C8-DA52-42F8-A4D9-EE27AFB6725B}" destId="{FE315C82-431B-40B0-B7BD-880CC82DE990}" srcOrd="0" destOrd="0" presId="urn:microsoft.com/office/officeart/2008/layout/LinedList"/>
    <dgm:cxn modelId="{4AEE4D8D-0C2F-4C5A-97E5-F0DFF7A0D449}" srcId="{80DFC0E7-131A-44D5-BBA5-734DF52CEC65}" destId="{99777A4A-3780-4B61-B6D0-D9CC2D2B99EE}" srcOrd="0" destOrd="0" parTransId="{841E9667-34BB-4250-A351-FFF5722DE788}" sibTransId="{6AEC5536-0BD3-4EAC-BA1B-759013739BD6}"/>
    <dgm:cxn modelId="{EE7392C7-0925-4CC6-8E75-6CCDA805E3FD}" srcId="{80DFC0E7-131A-44D5-BBA5-734DF52CEC65}" destId="{109CB43D-55B2-4B52-975F-99F7B62C7EAF}" srcOrd="1" destOrd="0" parTransId="{30C902DA-8B59-4F8E-8D8C-D402F1820958}" sibTransId="{B7775627-FD3E-4AF8-9F85-392C44BD1C05}"/>
    <dgm:cxn modelId="{DF5175D8-BE81-433E-A646-D580417C08EE}" srcId="{80DFC0E7-131A-44D5-BBA5-734DF52CEC65}" destId="{F9EE2A36-D224-4C67-B63D-F8E8471FEB9F}" srcOrd="2" destOrd="0" parTransId="{E9799DE8-6CFF-4258-AE80-40CC7BDF22EC}" sibTransId="{C15EFDA3-71E5-4DBA-83E9-F814FB845D02}"/>
    <dgm:cxn modelId="{EB543CE2-38AF-4779-B12D-19261D209604}" type="presOf" srcId="{5A62024B-A060-4BB2-8A57-E5A7D31534C4}" destId="{4DDC8FE6-A9EE-4C2A-80D6-191ECF71B31D}" srcOrd="0" destOrd="0" presId="urn:microsoft.com/office/officeart/2008/layout/LinedList"/>
    <dgm:cxn modelId="{54F8DDF1-844D-4613-80C6-F8613095C521}" type="presOf" srcId="{99777A4A-3780-4B61-B6D0-D9CC2D2B99EE}" destId="{BBCC3841-C267-43D9-9F4F-E70B278A2113}" srcOrd="0" destOrd="0" presId="urn:microsoft.com/office/officeart/2008/layout/LinedList"/>
    <dgm:cxn modelId="{CF97A4B3-E60F-4059-B3F6-A79DF57B4A8C}" type="presParOf" srcId="{E04A05C2-4648-4730-B834-14DAF0ECB278}" destId="{C2BBD575-6A3F-4E0E-888C-5DF95F484959}" srcOrd="0" destOrd="0" presId="urn:microsoft.com/office/officeart/2008/layout/LinedList"/>
    <dgm:cxn modelId="{89AF8595-350D-4D7D-91D3-9007FC22B585}" type="presParOf" srcId="{E04A05C2-4648-4730-B834-14DAF0ECB278}" destId="{107B5553-C20C-44F7-93B0-3BA1935971FB}" srcOrd="1" destOrd="0" presId="urn:microsoft.com/office/officeart/2008/layout/LinedList"/>
    <dgm:cxn modelId="{C57DDA9F-8E5B-4F42-8C31-A61423C074F5}" type="presParOf" srcId="{107B5553-C20C-44F7-93B0-3BA1935971FB}" destId="{BBCC3841-C267-43D9-9F4F-E70B278A2113}" srcOrd="0" destOrd="0" presId="urn:microsoft.com/office/officeart/2008/layout/LinedList"/>
    <dgm:cxn modelId="{0E7EB79A-720A-4397-9E46-735B8BC0A520}" type="presParOf" srcId="{107B5553-C20C-44F7-93B0-3BA1935971FB}" destId="{E56D207A-9F7C-4D8C-99EC-8ADB3CD6A9D5}" srcOrd="1" destOrd="0" presId="urn:microsoft.com/office/officeart/2008/layout/LinedList"/>
    <dgm:cxn modelId="{579818E6-27A4-4413-83F5-B7C2A568E91B}" type="presParOf" srcId="{E04A05C2-4648-4730-B834-14DAF0ECB278}" destId="{F529DCFE-11B8-4982-9BE6-E8C5C8FCAFAC}" srcOrd="2" destOrd="0" presId="urn:microsoft.com/office/officeart/2008/layout/LinedList"/>
    <dgm:cxn modelId="{211AFC5F-FCB1-461C-85AB-F52825ECCF92}" type="presParOf" srcId="{E04A05C2-4648-4730-B834-14DAF0ECB278}" destId="{1E640CB2-7392-48B2-8F47-CBFEF1A6EB3C}" srcOrd="3" destOrd="0" presId="urn:microsoft.com/office/officeart/2008/layout/LinedList"/>
    <dgm:cxn modelId="{75D41FCB-471A-4AE3-87B6-1E4704ACA95E}" type="presParOf" srcId="{1E640CB2-7392-48B2-8F47-CBFEF1A6EB3C}" destId="{CAF8A2B2-19BB-4F93-B5C1-A552438E7805}" srcOrd="0" destOrd="0" presId="urn:microsoft.com/office/officeart/2008/layout/LinedList"/>
    <dgm:cxn modelId="{B36BE516-96E4-4B1A-9B8C-C880BAC318E2}" type="presParOf" srcId="{1E640CB2-7392-48B2-8F47-CBFEF1A6EB3C}" destId="{4F918878-6C8B-4045-8BB0-EFA20D8A5FA3}" srcOrd="1" destOrd="0" presId="urn:microsoft.com/office/officeart/2008/layout/LinedList"/>
    <dgm:cxn modelId="{B0298403-4699-4AFC-9627-7B913B3AD602}" type="presParOf" srcId="{E04A05C2-4648-4730-B834-14DAF0ECB278}" destId="{F098DBF7-0B7A-4A8C-B726-C6BA89621449}" srcOrd="4" destOrd="0" presId="urn:microsoft.com/office/officeart/2008/layout/LinedList"/>
    <dgm:cxn modelId="{3CC6D4CA-D81A-45D2-80FE-A2168E791FEA}" type="presParOf" srcId="{E04A05C2-4648-4730-B834-14DAF0ECB278}" destId="{112D6EF5-551D-40B3-B340-502D20A7AF91}" srcOrd="5" destOrd="0" presId="urn:microsoft.com/office/officeart/2008/layout/LinedList"/>
    <dgm:cxn modelId="{A4468682-D16C-4554-B49F-4D1D06EAF39E}" type="presParOf" srcId="{112D6EF5-551D-40B3-B340-502D20A7AF91}" destId="{CABC8BC1-F3EF-4C28-B973-B38EA15E4E8C}" srcOrd="0" destOrd="0" presId="urn:microsoft.com/office/officeart/2008/layout/LinedList"/>
    <dgm:cxn modelId="{CDDDE390-8052-48ED-A9DB-25A8C463F597}" type="presParOf" srcId="{112D6EF5-551D-40B3-B340-502D20A7AF91}" destId="{0D349F64-9EEB-4FF0-A72D-3576BD27FFD4}" srcOrd="1" destOrd="0" presId="urn:microsoft.com/office/officeart/2008/layout/LinedList"/>
    <dgm:cxn modelId="{AC38B6B8-247C-4A67-B25F-D29AC4717037}" type="presParOf" srcId="{E04A05C2-4648-4730-B834-14DAF0ECB278}" destId="{5362B175-B46C-438B-8E87-680007E606F6}" srcOrd="6" destOrd="0" presId="urn:microsoft.com/office/officeart/2008/layout/LinedList"/>
    <dgm:cxn modelId="{7C7B0CE3-7619-4033-90DC-3940ACE1413B}" type="presParOf" srcId="{E04A05C2-4648-4730-B834-14DAF0ECB278}" destId="{F7854A3A-F17E-49C1-9EE1-B627B438B290}" srcOrd="7" destOrd="0" presId="urn:microsoft.com/office/officeart/2008/layout/LinedList"/>
    <dgm:cxn modelId="{80A500CF-7E13-4BDA-9DF8-A51AA42A5C4C}" type="presParOf" srcId="{F7854A3A-F17E-49C1-9EE1-B627B438B290}" destId="{FE315C82-431B-40B0-B7BD-880CC82DE990}" srcOrd="0" destOrd="0" presId="urn:microsoft.com/office/officeart/2008/layout/LinedList"/>
    <dgm:cxn modelId="{1AD9850C-E8CC-41EF-B069-482ACE4BFE65}" type="presParOf" srcId="{F7854A3A-F17E-49C1-9EE1-B627B438B290}" destId="{F1279876-0F37-477F-B43B-32A8D454C377}" srcOrd="1" destOrd="0" presId="urn:microsoft.com/office/officeart/2008/layout/LinedList"/>
    <dgm:cxn modelId="{EDDE96F9-CCA5-491F-9E6F-86BCB6AEC848}" type="presParOf" srcId="{E04A05C2-4648-4730-B834-14DAF0ECB278}" destId="{CB40F0B3-DCEB-4AE3-AAA4-3BF01EE9DE5C}" srcOrd="8" destOrd="0" presId="urn:microsoft.com/office/officeart/2008/layout/LinedList"/>
    <dgm:cxn modelId="{38A9D77D-A5B6-47AB-B5F6-48D91A95FD32}" type="presParOf" srcId="{E04A05C2-4648-4730-B834-14DAF0ECB278}" destId="{72F1DF91-DBEF-49FE-A048-047D37DE98D8}" srcOrd="9" destOrd="0" presId="urn:microsoft.com/office/officeart/2008/layout/LinedList"/>
    <dgm:cxn modelId="{7ECB5B6A-8BB2-4BD8-A47F-BCC6D6CF857E}" type="presParOf" srcId="{72F1DF91-DBEF-49FE-A048-047D37DE98D8}" destId="{4DDC8FE6-A9EE-4C2A-80D6-191ECF71B31D}" srcOrd="0" destOrd="0" presId="urn:microsoft.com/office/officeart/2008/layout/LinedList"/>
    <dgm:cxn modelId="{57AA3D20-119D-43AA-AD1F-8BB8DE732B53}" type="presParOf" srcId="{72F1DF91-DBEF-49FE-A048-047D37DE98D8}" destId="{C5D121EE-7C4B-42FC-9BC4-4C9C4E93796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9003B20-B39A-4FAD-BA6B-FBD383D4E7E3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F49EB9F-E587-4148-84C9-060C9FB15244}">
      <dgm:prSet/>
      <dgm:spPr/>
      <dgm:t>
        <a:bodyPr/>
        <a:lstStyle/>
        <a:p>
          <a:r>
            <a:rPr lang="en-US"/>
            <a:t>Which concept says ‘record losses early’?</a:t>
          </a:r>
        </a:p>
      </dgm:t>
    </dgm:pt>
    <dgm:pt modelId="{930A84F1-1BBF-4C1B-AB08-06DFF75BF752}" type="parTrans" cxnId="{271AE265-715E-47F5-9D5D-242EAAD61814}">
      <dgm:prSet/>
      <dgm:spPr/>
      <dgm:t>
        <a:bodyPr/>
        <a:lstStyle/>
        <a:p>
          <a:endParaRPr lang="en-US"/>
        </a:p>
      </dgm:t>
    </dgm:pt>
    <dgm:pt modelId="{651FA176-BBDE-4046-B957-17ECC8BCF2FA}" type="sibTrans" cxnId="{271AE265-715E-47F5-9D5D-242EAAD61814}">
      <dgm:prSet/>
      <dgm:spPr/>
      <dgm:t>
        <a:bodyPr/>
        <a:lstStyle/>
        <a:p>
          <a:endParaRPr lang="en-US"/>
        </a:p>
      </dgm:t>
    </dgm:pt>
    <dgm:pt modelId="{36FD5D0F-2769-4A3A-8D4F-7EE74EC1FF72}">
      <dgm:prSet/>
      <dgm:spPr/>
      <dgm:t>
        <a:bodyPr/>
        <a:lstStyle/>
        <a:p>
          <a:r>
            <a:rPr lang="en-US"/>
            <a:t>Rent paid early belongs to which concept?</a:t>
          </a:r>
        </a:p>
      </dgm:t>
    </dgm:pt>
    <dgm:pt modelId="{D636AAE6-6F6C-43B6-B972-956FB0D59527}" type="parTrans" cxnId="{291A3AE1-7CD8-4437-AAD1-0DE755E73839}">
      <dgm:prSet/>
      <dgm:spPr/>
      <dgm:t>
        <a:bodyPr/>
        <a:lstStyle/>
        <a:p>
          <a:endParaRPr lang="en-US"/>
        </a:p>
      </dgm:t>
    </dgm:pt>
    <dgm:pt modelId="{C16B4064-A1D3-404D-9735-1ADC53F4FDBF}" type="sibTrans" cxnId="{291A3AE1-7CD8-4437-AAD1-0DE755E73839}">
      <dgm:prSet/>
      <dgm:spPr/>
      <dgm:t>
        <a:bodyPr/>
        <a:lstStyle/>
        <a:p>
          <a:endParaRPr lang="en-US"/>
        </a:p>
      </dgm:t>
    </dgm:pt>
    <dgm:pt modelId="{7FA26264-E2B0-45BE-AF30-46F8268A2194}">
      <dgm:prSet/>
      <dgm:spPr/>
      <dgm:t>
        <a:bodyPr/>
        <a:lstStyle/>
        <a:p>
          <a:r>
            <a:rPr lang="en-US"/>
            <a:t>Why use the same method every year?</a:t>
          </a:r>
        </a:p>
      </dgm:t>
    </dgm:pt>
    <dgm:pt modelId="{BC2D82EC-9B97-432C-A86C-7299C2563872}" type="parTrans" cxnId="{5D8019BD-3FE7-46F9-AA66-555E2C8613F8}">
      <dgm:prSet/>
      <dgm:spPr/>
      <dgm:t>
        <a:bodyPr/>
        <a:lstStyle/>
        <a:p>
          <a:endParaRPr lang="en-US"/>
        </a:p>
      </dgm:t>
    </dgm:pt>
    <dgm:pt modelId="{1DE43068-36F0-4AC6-A127-D3F17D068F70}" type="sibTrans" cxnId="{5D8019BD-3FE7-46F9-AA66-555E2C8613F8}">
      <dgm:prSet/>
      <dgm:spPr/>
      <dgm:t>
        <a:bodyPr/>
        <a:lstStyle/>
        <a:p>
          <a:endParaRPr lang="en-US"/>
        </a:p>
      </dgm:t>
    </dgm:pt>
    <dgm:pt modelId="{B9B9DC38-2459-4BEB-9A5D-67038D5C6183}" type="pres">
      <dgm:prSet presAssocID="{09003B20-B39A-4FAD-BA6B-FBD383D4E7E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3406CE3-B902-43D0-A02C-C3CB7F6AAD2C}" type="pres">
      <dgm:prSet presAssocID="{2F49EB9F-E587-4148-84C9-060C9FB15244}" presName="hierRoot1" presStyleCnt="0"/>
      <dgm:spPr/>
    </dgm:pt>
    <dgm:pt modelId="{95BA27DA-997D-4BAB-B1FE-963C0917752B}" type="pres">
      <dgm:prSet presAssocID="{2F49EB9F-E587-4148-84C9-060C9FB15244}" presName="composite" presStyleCnt="0"/>
      <dgm:spPr/>
    </dgm:pt>
    <dgm:pt modelId="{67BF3061-50E5-4F23-A0D2-89F2D60C6033}" type="pres">
      <dgm:prSet presAssocID="{2F49EB9F-E587-4148-84C9-060C9FB15244}" presName="background" presStyleLbl="node0" presStyleIdx="0" presStyleCnt="3"/>
      <dgm:spPr/>
    </dgm:pt>
    <dgm:pt modelId="{5D867B7C-EF87-48DE-835F-D71B53A24688}" type="pres">
      <dgm:prSet presAssocID="{2F49EB9F-E587-4148-84C9-060C9FB15244}" presName="text" presStyleLbl="fgAcc0" presStyleIdx="0" presStyleCnt="3">
        <dgm:presLayoutVars>
          <dgm:chPref val="3"/>
        </dgm:presLayoutVars>
      </dgm:prSet>
      <dgm:spPr/>
    </dgm:pt>
    <dgm:pt modelId="{779B73F5-13E3-46A1-9251-9C0E84A1ED2D}" type="pres">
      <dgm:prSet presAssocID="{2F49EB9F-E587-4148-84C9-060C9FB15244}" presName="hierChild2" presStyleCnt="0"/>
      <dgm:spPr/>
    </dgm:pt>
    <dgm:pt modelId="{599F3ECB-87BF-4D24-9873-16C22980FA88}" type="pres">
      <dgm:prSet presAssocID="{36FD5D0F-2769-4A3A-8D4F-7EE74EC1FF72}" presName="hierRoot1" presStyleCnt="0"/>
      <dgm:spPr/>
    </dgm:pt>
    <dgm:pt modelId="{5600ED36-8F46-4990-A98E-0916EFBA1757}" type="pres">
      <dgm:prSet presAssocID="{36FD5D0F-2769-4A3A-8D4F-7EE74EC1FF72}" presName="composite" presStyleCnt="0"/>
      <dgm:spPr/>
    </dgm:pt>
    <dgm:pt modelId="{41C15047-B83A-4138-92C3-2A40C3B5DF35}" type="pres">
      <dgm:prSet presAssocID="{36FD5D0F-2769-4A3A-8D4F-7EE74EC1FF72}" presName="background" presStyleLbl="node0" presStyleIdx="1" presStyleCnt="3"/>
      <dgm:spPr/>
    </dgm:pt>
    <dgm:pt modelId="{15EAC928-05F5-447E-A5D3-439556A23430}" type="pres">
      <dgm:prSet presAssocID="{36FD5D0F-2769-4A3A-8D4F-7EE74EC1FF72}" presName="text" presStyleLbl="fgAcc0" presStyleIdx="1" presStyleCnt="3">
        <dgm:presLayoutVars>
          <dgm:chPref val="3"/>
        </dgm:presLayoutVars>
      </dgm:prSet>
      <dgm:spPr/>
    </dgm:pt>
    <dgm:pt modelId="{07B9F760-C87A-4DF1-A5AD-A099D9B3E464}" type="pres">
      <dgm:prSet presAssocID="{36FD5D0F-2769-4A3A-8D4F-7EE74EC1FF72}" presName="hierChild2" presStyleCnt="0"/>
      <dgm:spPr/>
    </dgm:pt>
    <dgm:pt modelId="{C34801E9-9078-40AB-A7C8-53D17885B52A}" type="pres">
      <dgm:prSet presAssocID="{7FA26264-E2B0-45BE-AF30-46F8268A2194}" presName="hierRoot1" presStyleCnt="0"/>
      <dgm:spPr/>
    </dgm:pt>
    <dgm:pt modelId="{10503BF0-94F6-4D38-8383-C20BB15D1245}" type="pres">
      <dgm:prSet presAssocID="{7FA26264-E2B0-45BE-AF30-46F8268A2194}" presName="composite" presStyleCnt="0"/>
      <dgm:spPr/>
    </dgm:pt>
    <dgm:pt modelId="{0959DB9E-09E6-4E7C-9DCE-59F89D63C697}" type="pres">
      <dgm:prSet presAssocID="{7FA26264-E2B0-45BE-AF30-46F8268A2194}" presName="background" presStyleLbl="node0" presStyleIdx="2" presStyleCnt="3"/>
      <dgm:spPr/>
    </dgm:pt>
    <dgm:pt modelId="{9F449D5F-CEAC-49E4-B1E3-0E5A0A9BD2ED}" type="pres">
      <dgm:prSet presAssocID="{7FA26264-E2B0-45BE-AF30-46F8268A2194}" presName="text" presStyleLbl="fgAcc0" presStyleIdx="2" presStyleCnt="3">
        <dgm:presLayoutVars>
          <dgm:chPref val="3"/>
        </dgm:presLayoutVars>
      </dgm:prSet>
      <dgm:spPr/>
    </dgm:pt>
    <dgm:pt modelId="{06CCC144-1F46-420F-9B6F-4FC4C9E3D6A0}" type="pres">
      <dgm:prSet presAssocID="{7FA26264-E2B0-45BE-AF30-46F8268A2194}" presName="hierChild2" presStyleCnt="0"/>
      <dgm:spPr/>
    </dgm:pt>
  </dgm:ptLst>
  <dgm:cxnLst>
    <dgm:cxn modelId="{271AE265-715E-47F5-9D5D-242EAAD61814}" srcId="{09003B20-B39A-4FAD-BA6B-FBD383D4E7E3}" destId="{2F49EB9F-E587-4148-84C9-060C9FB15244}" srcOrd="0" destOrd="0" parTransId="{930A84F1-1BBF-4C1B-AB08-06DFF75BF752}" sibTransId="{651FA176-BBDE-4046-B957-17ECC8BCF2FA}"/>
    <dgm:cxn modelId="{51D2F971-12EE-426E-8958-3E794B61ED81}" type="presOf" srcId="{36FD5D0F-2769-4A3A-8D4F-7EE74EC1FF72}" destId="{15EAC928-05F5-447E-A5D3-439556A23430}" srcOrd="0" destOrd="0" presId="urn:microsoft.com/office/officeart/2005/8/layout/hierarchy1"/>
    <dgm:cxn modelId="{5F001F98-335D-4C55-8C59-47EDBC57A849}" type="presOf" srcId="{2F49EB9F-E587-4148-84C9-060C9FB15244}" destId="{5D867B7C-EF87-48DE-835F-D71B53A24688}" srcOrd="0" destOrd="0" presId="urn:microsoft.com/office/officeart/2005/8/layout/hierarchy1"/>
    <dgm:cxn modelId="{13DBB3A3-1A67-4ED7-B20A-9DE5F9F9449E}" type="presOf" srcId="{7FA26264-E2B0-45BE-AF30-46F8268A2194}" destId="{9F449D5F-CEAC-49E4-B1E3-0E5A0A9BD2ED}" srcOrd="0" destOrd="0" presId="urn:microsoft.com/office/officeart/2005/8/layout/hierarchy1"/>
    <dgm:cxn modelId="{5D8019BD-3FE7-46F9-AA66-555E2C8613F8}" srcId="{09003B20-B39A-4FAD-BA6B-FBD383D4E7E3}" destId="{7FA26264-E2B0-45BE-AF30-46F8268A2194}" srcOrd="2" destOrd="0" parTransId="{BC2D82EC-9B97-432C-A86C-7299C2563872}" sibTransId="{1DE43068-36F0-4AC6-A127-D3F17D068F70}"/>
    <dgm:cxn modelId="{291A3AE1-7CD8-4437-AAD1-0DE755E73839}" srcId="{09003B20-B39A-4FAD-BA6B-FBD383D4E7E3}" destId="{36FD5D0F-2769-4A3A-8D4F-7EE74EC1FF72}" srcOrd="1" destOrd="0" parTransId="{D636AAE6-6F6C-43B6-B972-956FB0D59527}" sibTransId="{C16B4064-A1D3-404D-9735-1ADC53F4FDBF}"/>
    <dgm:cxn modelId="{4E280CEA-A2AC-42B9-855A-AFE5491D52D0}" type="presOf" srcId="{09003B20-B39A-4FAD-BA6B-FBD383D4E7E3}" destId="{B9B9DC38-2459-4BEB-9A5D-67038D5C6183}" srcOrd="0" destOrd="0" presId="urn:microsoft.com/office/officeart/2005/8/layout/hierarchy1"/>
    <dgm:cxn modelId="{D9832149-0022-4360-844B-124B8025D62C}" type="presParOf" srcId="{B9B9DC38-2459-4BEB-9A5D-67038D5C6183}" destId="{B3406CE3-B902-43D0-A02C-C3CB7F6AAD2C}" srcOrd="0" destOrd="0" presId="urn:microsoft.com/office/officeart/2005/8/layout/hierarchy1"/>
    <dgm:cxn modelId="{BC0E06A8-925B-4F71-A4C3-479694EA331D}" type="presParOf" srcId="{B3406CE3-B902-43D0-A02C-C3CB7F6AAD2C}" destId="{95BA27DA-997D-4BAB-B1FE-963C0917752B}" srcOrd="0" destOrd="0" presId="urn:microsoft.com/office/officeart/2005/8/layout/hierarchy1"/>
    <dgm:cxn modelId="{9EBEE865-49FF-4DD6-88F8-94B918ED06A6}" type="presParOf" srcId="{95BA27DA-997D-4BAB-B1FE-963C0917752B}" destId="{67BF3061-50E5-4F23-A0D2-89F2D60C6033}" srcOrd="0" destOrd="0" presId="urn:microsoft.com/office/officeart/2005/8/layout/hierarchy1"/>
    <dgm:cxn modelId="{14B22A4D-5AD7-4512-836D-105FD0B1F128}" type="presParOf" srcId="{95BA27DA-997D-4BAB-B1FE-963C0917752B}" destId="{5D867B7C-EF87-48DE-835F-D71B53A24688}" srcOrd="1" destOrd="0" presId="urn:microsoft.com/office/officeart/2005/8/layout/hierarchy1"/>
    <dgm:cxn modelId="{42FD30D5-8CD4-4BAC-98AA-DA0DB69F9E12}" type="presParOf" srcId="{B3406CE3-B902-43D0-A02C-C3CB7F6AAD2C}" destId="{779B73F5-13E3-46A1-9251-9C0E84A1ED2D}" srcOrd="1" destOrd="0" presId="urn:microsoft.com/office/officeart/2005/8/layout/hierarchy1"/>
    <dgm:cxn modelId="{B7B802C6-3618-42F4-A00B-36ACF7585498}" type="presParOf" srcId="{B9B9DC38-2459-4BEB-9A5D-67038D5C6183}" destId="{599F3ECB-87BF-4D24-9873-16C22980FA88}" srcOrd="1" destOrd="0" presId="urn:microsoft.com/office/officeart/2005/8/layout/hierarchy1"/>
    <dgm:cxn modelId="{6E5E4107-EFC0-4527-A6E8-A28535CDF287}" type="presParOf" srcId="{599F3ECB-87BF-4D24-9873-16C22980FA88}" destId="{5600ED36-8F46-4990-A98E-0916EFBA1757}" srcOrd="0" destOrd="0" presId="urn:microsoft.com/office/officeart/2005/8/layout/hierarchy1"/>
    <dgm:cxn modelId="{D5D6D561-2E0B-4BB7-9468-FC4DE6CE0A19}" type="presParOf" srcId="{5600ED36-8F46-4990-A98E-0916EFBA1757}" destId="{41C15047-B83A-4138-92C3-2A40C3B5DF35}" srcOrd="0" destOrd="0" presId="urn:microsoft.com/office/officeart/2005/8/layout/hierarchy1"/>
    <dgm:cxn modelId="{BD08E7D9-C45E-420F-B332-1A6C1AF0DAB5}" type="presParOf" srcId="{5600ED36-8F46-4990-A98E-0916EFBA1757}" destId="{15EAC928-05F5-447E-A5D3-439556A23430}" srcOrd="1" destOrd="0" presId="urn:microsoft.com/office/officeart/2005/8/layout/hierarchy1"/>
    <dgm:cxn modelId="{0C043217-A575-4FA6-9A43-A3E6AE34C9BA}" type="presParOf" srcId="{599F3ECB-87BF-4D24-9873-16C22980FA88}" destId="{07B9F760-C87A-4DF1-A5AD-A099D9B3E464}" srcOrd="1" destOrd="0" presId="urn:microsoft.com/office/officeart/2005/8/layout/hierarchy1"/>
    <dgm:cxn modelId="{DE8ECC58-5B7C-442E-AEC7-545E19EA91FB}" type="presParOf" srcId="{B9B9DC38-2459-4BEB-9A5D-67038D5C6183}" destId="{C34801E9-9078-40AB-A7C8-53D17885B52A}" srcOrd="2" destOrd="0" presId="urn:microsoft.com/office/officeart/2005/8/layout/hierarchy1"/>
    <dgm:cxn modelId="{6B878831-111D-47A6-AFEC-E77E64AA0819}" type="presParOf" srcId="{C34801E9-9078-40AB-A7C8-53D17885B52A}" destId="{10503BF0-94F6-4D38-8383-C20BB15D1245}" srcOrd="0" destOrd="0" presId="urn:microsoft.com/office/officeart/2005/8/layout/hierarchy1"/>
    <dgm:cxn modelId="{A10761F8-86B5-4BB8-8D16-B8A8A930B3B0}" type="presParOf" srcId="{10503BF0-94F6-4D38-8383-C20BB15D1245}" destId="{0959DB9E-09E6-4E7C-9DCE-59F89D63C697}" srcOrd="0" destOrd="0" presId="urn:microsoft.com/office/officeart/2005/8/layout/hierarchy1"/>
    <dgm:cxn modelId="{1DE6ABBF-8494-4E13-B157-B8F39B1CAF92}" type="presParOf" srcId="{10503BF0-94F6-4D38-8383-C20BB15D1245}" destId="{9F449D5F-CEAC-49E4-B1E3-0E5A0A9BD2ED}" srcOrd="1" destOrd="0" presId="urn:microsoft.com/office/officeart/2005/8/layout/hierarchy1"/>
    <dgm:cxn modelId="{65B8C500-DBF2-4919-8B01-470B81C8C79A}" type="presParOf" srcId="{C34801E9-9078-40AB-A7C8-53D17885B52A}" destId="{06CCC144-1F46-420F-9B6F-4FC4C9E3D6A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7FE88F-9DCF-4FE1-95B1-E2EDB599BB2F}">
      <dsp:nvSpPr>
        <dsp:cNvPr id="0" name=""/>
        <dsp:cNvSpPr/>
      </dsp:nvSpPr>
      <dsp:spPr>
        <a:xfrm>
          <a:off x="0" y="673"/>
          <a:ext cx="4773168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6D5802-DCD6-4C99-BA36-4183483BEA76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C57C7-711E-4618-8D17-C06475647D52}">
      <dsp:nvSpPr>
        <dsp:cNvPr id="0" name=""/>
        <dsp:cNvSpPr/>
      </dsp:nvSpPr>
      <dsp:spPr>
        <a:xfrm>
          <a:off x="1819120" y="673"/>
          <a:ext cx="2954047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Ensure accounts are fair</a:t>
          </a:r>
        </a:p>
      </dsp:txBody>
      <dsp:txXfrm>
        <a:off x="1819120" y="673"/>
        <a:ext cx="2954047" cy="1574995"/>
      </dsp:txXfrm>
    </dsp:sp>
    <dsp:sp modelId="{1D7DB43B-419F-4372-A642-1FA8A798E9E4}">
      <dsp:nvSpPr>
        <dsp:cNvPr id="0" name=""/>
        <dsp:cNvSpPr/>
      </dsp:nvSpPr>
      <dsp:spPr>
        <a:xfrm>
          <a:off x="0" y="1969418"/>
          <a:ext cx="4773168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FB1BF-C168-41F3-8320-D27C008F68E9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7CBBF-1B91-45EC-A6D2-B35EC494091A}">
      <dsp:nvSpPr>
        <dsp:cNvPr id="0" name=""/>
        <dsp:cNvSpPr/>
      </dsp:nvSpPr>
      <dsp:spPr>
        <a:xfrm>
          <a:off x="1819120" y="1969418"/>
          <a:ext cx="2954047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Make reports comparable</a:t>
          </a:r>
        </a:p>
      </dsp:txBody>
      <dsp:txXfrm>
        <a:off x="1819120" y="1969418"/>
        <a:ext cx="2954047" cy="1574995"/>
      </dsp:txXfrm>
    </dsp:sp>
    <dsp:sp modelId="{A411E8C3-F375-43F6-8A4B-20195DD91DE0}">
      <dsp:nvSpPr>
        <dsp:cNvPr id="0" name=""/>
        <dsp:cNvSpPr/>
      </dsp:nvSpPr>
      <dsp:spPr>
        <a:xfrm>
          <a:off x="0" y="3938162"/>
          <a:ext cx="4773168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F83A42-CEE9-464F-8209-DC034E252464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F59D6-28C6-46FA-8646-351AE1F9096D}">
      <dsp:nvSpPr>
        <dsp:cNvPr id="0" name=""/>
        <dsp:cNvSpPr/>
      </dsp:nvSpPr>
      <dsp:spPr>
        <a:xfrm>
          <a:off x="1819120" y="3938162"/>
          <a:ext cx="2954047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Help investors &amp; managers trust the numbers</a:t>
          </a:r>
        </a:p>
      </dsp:txBody>
      <dsp:txXfrm>
        <a:off x="1819120" y="3938162"/>
        <a:ext cx="2954047" cy="15749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A0E8E5-665D-4D51-B0DE-488633EA0B49}">
      <dsp:nvSpPr>
        <dsp:cNvPr id="0" name=""/>
        <dsp:cNvSpPr/>
      </dsp:nvSpPr>
      <dsp:spPr>
        <a:xfrm>
          <a:off x="25368" y="1721591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9D0CDB-75BB-40A0-9621-29C190F74685}">
      <dsp:nvSpPr>
        <dsp:cNvPr id="0" name=""/>
        <dsp:cNvSpPr/>
      </dsp:nvSpPr>
      <dsp:spPr>
        <a:xfrm>
          <a:off x="252752" y="1948975"/>
          <a:ext cx="628012" cy="6280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DB588-18B1-4F8F-B302-589230D0F541}">
      <dsp:nvSpPr>
        <dsp:cNvPr id="0" name=""/>
        <dsp:cNvSpPr/>
      </dsp:nvSpPr>
      <dsp:spPr>
        <a:xfrm>
          <a:off x="1340173" y="1721591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Be cautious – don’t record profits until certain</a:t>
          </a:r>
        </a:p>
      </dsp:txBody>
      <dsp:txXfrm>
        <a:off x="1340173" y="1721591"/>
        <a:ext cx="2552269" cy="1082781"/>
      </dsp:txXfrm>
    </dsp:sp>
    <dsp:sp modelId="{6C4349A5-A2B3-4488-87F2-1807F500C9A0}">
      <dsp:nvSpPr>
        <dsp:cNvPr id="0" name=""/>
        <dsp:cNvSpPr/>
      </dsp:nvSpPr>
      <dsp:spPr>
        <a:xfrm>
          <a:off x="4337156" y="1721591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698D02-CEF1-49B8-8E94-37226E9732F8}">
      <dsp:nvSpPr>
        <dsp:cNvPr id="0" name=""/>
        <dsp:cNvSpPr/>
      </dsp:nvSpPr>
      <dsp:spPr>
        <a:xfrm>
          <a:off x="4564540" y="1948975"/>
          <a:ext cx="628012" cy="6280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4225E7-E0D8-4BAA-A778-B4D8BB4C2F4B}">
      <dsp:nvSpPr>
        <dsp:cNvPr id="0" name=""/>
        <dsp:cNvSpPr/>
      </dsp:nvSpPr>
      <dsp:spPr>
        <a:xfrm>
          <a:off x="5651962" y="1721591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Record losses as soon as they are possible</a:t>
          </a:r>
        </a:p>
      </dsp:txBody>
      <dsp:txXfrm>
        <a:off x="5651962" y="1721591"/>
        <a:ext cx="2552269" cy="1082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7EB439-EC07-47D8-9C43-E65110091A5D}">
      <dsp:nvSpPr>
        <dsp:cNvPr id="0" name=""/>
        <dsp:cNvSpPr/>
      </dsp:nvSpPr>
      <dsp:spPr>
        <a:xfrm>
          <a:off x="0" y="867549"/>
          <a:ext cx="4988440" cy="1601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31B0F1-DB98-4D49-B692-9C5BEDE55334}">
      <dsp:nvSpPr>
        <dsp:cNvPr id="0" name=""/>
        <dsp:cNvSpPr/>
      </dsp:nvSpPr>
      <dsp:spPr>
        <a:xfrm>
          <a:off x="484492" y="1227915"/>
          <a:ext cx="880896" cy="8808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3E69A6-EB30-4147-B213-7F1E075007CA}">
      <dsp:nvSpPr>
        <dsp:cNvPr id="0" name=""/>
        <dsp:cNvSpPr/>
      </dsp:nvSpPr>
      <dsp:spPr>
        <a:xfrm>
          <a:off x="1849881" y="867549"/>
          <a:ext cx="3138558" cy="1601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506" tIns="169506" rIns="169506" bIns="16950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Match income and expenses to the period they belong</a:t>
          </a:r>
        </a:p>
      </dsp:txBody>
      <dsp:txXfrm>
        <a:off x="1849881" y="867549"/>
        <a:ext cx="3138558" cy="1601629"/>
      </dsp:txXfrm>
    </dsp:sp>
    <dsp:sp modelId="{A7B3899B-F92E-469B-BB85-872BCD506B2B}">
      <dsp:nvSpPr>
        <dsp:cNvPr id="0" name=""/>
        <dsp:cNvSpPr/>
      </dsp:nvSpPr>
      <dsp:spPr>
        <a:xfrm>
          <a:off x="0" y="2869585"/>
          <a:ext cx="4988440" cy="1601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11D37B-718F-4ACB-A7B5-17FC8E1F1613}">
      <dsp:nvSpPr>
        <dsp:cNvPr id="0" name=""/>
        <dsp:cNvSpPr/>
      </dsp:nvSpPr>
      <dsp:spPr>
        <a:xfrm>
          <a:off x="484492" y="3229952"/>
          <a:ext cx="880896" cy="8808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684479-EBA8-4CDE-9556-D01C0A4BB2D1}">
      <dsp:nvSpPr>
        <dsp:cNvPr id="0" name=""/>
        <dsp:cNvSpPr/>
      </dsp:nvSpPr>
      <dsp:spPr>
        <a:xfrm>
          <a:off x="1849881" y="2869585"/>
          <a:ext cx="3138558" cy="1601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506" tIns="169506" rIns="169506" bIns="16950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Not based on when cash is received or paid</a:t>
          </a:r>
        </a:p>
      </dsp:txBody>
      <dsp:txXfrm>
        <a:off x="1849881" y="2869585"/>
        <a:ext cx="3138558" cy="160162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C31D97-14A8-432F-8DDF-92566C0B4FFB}">
      <dsp:nvSpPr>
        <dsp:cNvPr id="0" name=""/>
        <dsp:cNvSpPr/>
      </dsp:nvSpPr>
      <dsp:spPr>
        <a:xfrm>
          <a:off x="0" y="955306"/>
          <a:ext cx="47262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C46BFE-B4F8-4BE1-90C8-DE5A63703F6E}">
      <dsp:nvSpPr>
        <dsp:cNvPr id="0" name=""/>
        <dsp:cNvSpPr/>
      </dsp:nvSpPr>
      <dsp:spPr>
        <a:xfrm>
          <a:off x="533501" y="1352126"/>
          <a:ext cx="970003" cy="9700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EB859-81D1-4D35-85ED-A29A69C3FDE0}">
      <dsp:nvSpPr>
        <dsp:cNvPr id="0" name=""/>
        <dsp:cNvSpPr/>
      </dsp:nvSpPr>
      <dsp:spPr>
        <a:xfrm>
          <a:off x="2037007" y="955306"/>
          <a:ext cx="26891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Rent for December paid in January still belongs in December</a:t>
          </a:r>
        </a:p>
      </dsp:txBody>
      <dsp:txXfrm>
        <a:off x="2037007" y="955306"/>
        <a:ext cx="2689193" cy="1763642"/>
      </dsp:txXfrm>
    </dsp:sp>
    <dsp:sp modelId="{63AA7F25-CDC3-41BE-9F3B-3C0C73C6FDF7}">
      <dsp:nvSpPr>
        <dsp:cNvPr id="0" name=""/>
        <dsp:cNvSpPr/>
      </dsp:nvSpPr>
      <dsp:spPr>
        <a:xfrm>
          <a:off x="0" y="3159859"/>
          <a:ext cx="47262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BE8D1-3328-4496-B7F4-B95D332D8BA9}">
      <dsp:nvSpPr>
        <dsp:cNvPr id="0" name=""/>
        <dsp:cNvSpPr/>
      </dsp:nvSpPr>
      <dsp:spPr>
        <a:xfrm>
          <a:off x="533501" y="3556679"/>
          <a:ext cx="970003" cy="9700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0866D5-C197-4116-9F7B-E8CD58E56A7D}">
      <dsp:nvSpPr>
        <dsp:cNvPr id="0" name=""/>
        <dsp:cNvSpPr/>
      </dsp:nvSpPr>
      <dsp:spPr>
        <a:xfrm>
          <a:off x="2037007" y="3159859"/>
          <a:ext cx="26891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Depreciation spreads asset cost across useful life</a:t>
          </a:r>
        </a:p>
      </dsp:txBody>
      <dsp:txXfrm>
        <a:off x="2037007" y="3159859"/>
        <a:ext cx="2689193" cy="176364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BBD575-6A3F-4E0E-888C-5DF95F484959}">
      <dsp:nvSpPr>
        <dsp:cNvPr id="0" name=""/>
        <dsp:cNvSpPr/>
      </dsp:nvSpPr>
      <dsp:spPr>
        <a:xfrm>
          <a:off x="0" y="675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CC3841-C267-43D9-9F4F-E70B278A2113}">
      <dsp:nvSpPr>
        <dsp:cNvPr id="0" name=""/>
        <dsp:cNvSpPr/>
      </dsp:nvSpPr>
      <dsp:spPr>
        <a:xfrm>
          <a:off x="0" y="675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Prudence – cautious, losses early, profits when realised</a:t>
          </a:r>
        </a:p>
      </dsp:txBody>
      <dsp:txXfrm>
        <a:off x="0" y="675"/>
        <a:ext cx="5175384" cy="1106957"/>
      </dsp:txXfrm>
    </dsp:sp>
    <dsp:sp modelId="{F529DCFE-11B8-4982-9BE6-E8C5C8FCAFAC}">
      <dsp:nvSpPr>
        <dsp:cNvPr id="0" name=""/>
        <dsp:cNvSpPr/>
      </dsp:nvSpPr>
      <dsp:spPr>
        <a:xfrm>
          <a:off x="0" y="1107633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8A2B2-19BB-4F93-B5C1-A552438E7805}">
      <dsp:nvSpPr>
        <dsp:cNvPr id="0" name=""/>
        <dsp:cNvSpPr/>
      </dsp:nvSpPr>
      <dsp:spPr>
        <a:xfrm>
          <a:off x="0" y="1107633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Accruals – match costs and revenues</a:t>
          </a:r>
        </a:p>
      </dsp:txBody>
      <dsp:txXfrm>
        <a:off x="0" y="1107633"/>
        <a:ext cx="5175384" cy="1106957"/>
      </dsp:txXfrm>
    </dsp:sp>
    <dsp:sp modelId="{F098DBF7-0B7A-4A8C-B726-C6BA89621449}">
      <dsp:nvSpPr>
        <dsp:cNvPr id="0" name=""/>
        <dsp:cNvSpPr/>
      </dsp:nvSpPr>
      <dsp:spPr>
        <a:xfrm>
          <a:off x="0" y="2214591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BC8BC1-F3EF-4C28-B973-B38EA15E4E8C}">
      <dsp:nvSpPr>
        <dsp:cNvPr id="0" name=""/>
        <dsp:cNvSpPr/>
      </dsp:nvSpPr>
      <dsp:spPr>
        <a:xfrm>
          <a:off x="0" y="2214591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Going Concern – assume business continues</a:t>
          </a:r>
        </a:p>
      </dsp:txBody>
      <dsp:txXfrm>
        <a:off x="0" y="2214591"/>
        <a:ext cx="5175384" cy="1106957"/>
      </dsp:txXfrm>
    </dsp:sp>
    <dsp:sp modelId="{5362B175-B46C-438B-8E87-680007E606F6}">
      <dsp:nvSpPr>
        <dsp:cNvPr id="0" name=""/>
        <dsp:cNvSpPr/>
      </dsp:nvSpPr>
      <dsp:spPr>
        <a:xfrm>
          <a:off x="0" y="3321549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315C82-431B-40B0-B7BD-880CC82DE990}">
      <dsp:nvSpPr>
        <dsp:cNvPr id="0" name=""/>
        <dsp:cNvSpPr/>
      </dsp:nvSpPr>
      <dsp:spPr>
        <a:xfrm>
          <a:off x="0" y="3321549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Consistency – use same methods each year</a:t>
          </a:r>
        </a:p>
      </dsp:txBody>
      <dsp:txXfrm>
        <a:off x="0" y="3321549"/>
        <a:ext cx="5175384" cy="1106957"/>
      </dsp:txXfrm>
    </dsp:sp>
    <dsp:sp modelId="{CB40F0B3-DCEB-4AE3-AAA4-3BF01EE9DE5C}">
      <dsp:nvSpPr>
        <dsp:cNvPr id="0" name=""/>
        <dsp:cNvSpPr/>
      </dsp:nvSpPr>
      <dsp:spPr>
        <a:xfrm>
          <a:off x="0" y="4428507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DC8FE6-A9EE-4C2A-80D6-191ECF71B31D}">
      <dsp:nvSpPr>
        <dsp:cNvPr id="0" name=""/>
        <dsp:cNvSpPr/>
      </dsp:nvSpPr>
      <dsp:spPr>
        <a:xfrm>
          <a:off x="0" y="4428507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Substance over Form – reality more important than legal form</a:t>
          </a:r>
        </a:p>
      </dsp:txBody>
      <dsp:txXfrm>
        <a:off x="0" y="4428507"/>
        <a:ext cx="5175384" cy="110695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BF3061-50E5-4F23-A0D2-89F2D60C6033}">
      <dsp:nvSpPr>
        <dsp:cNvPr id="0" name=""/>
        <dsp:cNvSpPr/>
      </dsp:nvSpPr>
      <dsp:spPr>
        <a:xfrm>
          <a:off x="0" y="794338"/>
          <a:ext cx="2189202" cy="13901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67B7C-EF87-48DE-835F-D71B53A24688}">
      <dsp:nvSpPr>
        <dsp:cNvPr id="0" name=""/>
        <dsp:cNvSpPr/>
      </dsp:nvSpPr>
      <dsp:spPr>
        <a:xfrm>
          <a:off x="243244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Which concept says ‘record losses early’?</a:t>
          </a:r>
        </a:p>
      </dsp:txBody>
      <dsp:txXfrm>
        <a:off x="283960" y="1066136"/>
        <a:ext cx="2107770" cy="1308711"/>
      </dsp:txXfrm>
    </dsp:sp>
    <dsp:sp modelId="{41C15047-B83A-4138-92C3-2A40C3B5DF35}">
      <dsp:nvSpPr>
        <dsp:cNvPr id="0" name=""/>
        <dsp:cNvSpPr/>
      </dsp:nvSpPr>
      <dsp:spPr>
        <a:xfrm>
          <a:off x="2675691" y="794338"/>
          <a:ext cx="2189202" cy="13901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AC928-05F5-447E-A5D3-439556A23430}">
      <dsp:nvSpPr>
        <dsp:cNvPr id="0" name=""/>
        <dsp:cNvSpPr/>
      </dsp:nvSpPr>
      <dsp:spPr>
        <a:xfrm>
          <a:off x="2918936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Rent paid early belongs to which concept?</a:t>
          </a:r>
        </a:p>
      </dsp:txBody>
      <dsp:txXfrm>
        <a:off x="2959652" y="1066136"/>
        <a:ext cx="2107770" cy="1308711"/>
      </dsp:txXfrm>
    </dsp:sp>
    <dsp:sp modelId="{0959DB9E-09E6-4E7C-9DCE-59F89D63C697}">
      <dsp:nvSpPr>
        <dsp:cNvPr id="0" name=""/>
        <dsp:cNvSpPr/>
      </dsp:nvSpPr>
      <dsp:spPr>
        <a:xfrm>
          <a:off x="5351383" y="794338"/>
          <a:ext cx="2189202" cy="13901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449D5F-CEAC-49E4-B1E3-0E5A0A9BD2ED}">
      <dsp:nvSpPr>
        <dsp:cNvPr id="0" name=""/>
        <dsp:cNvSpPr/>
      </dsp:nvSpPr>
      <dsp:spPr>
        <a:xfrm>
          <a:off x="5594627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Why use the same method every year?</a:t>
          </a:r>
        </a:p>
      </dsp:txBody>
      <dsp:txXfrm>
        <a:off x="5635343" y="1066136"/>
        <a:ext cx="2107770" cy="13087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9143998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9144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40040" y="-1133192"/>
            <a:ext cx="6858001" cy="9124385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71072" y="0"/>
            <a:ext cx="4572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3"/>
            <a:ext cx="9137153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784" y="4049"/>
            <a:ext cx="7662432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0019" y="1030406"/>
            <a:ext cx="6110785" cy="3081242"/>
          </a:xfrm>
        </p:spPr>
        <p:txBody>
          <a:bodyPr anchor="ctr">
            <a:normAutofit/>
          </a:bodyPr>
          <a:lstStyle/>
          <a:p>
            <a:r>
              <a:rPr lang="en-US" sz="4200">
                <a:solidFill>
                  <a:srgbClr val="FFFFFF"/>
                </a:solidFill>
              </a:rPr>
              <a:t>Fundamental Accounting Concepts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pPr>
              <a:defRPr sz="2000"/>
            </a:pPr>
            <a:r>
              <a:rPr lang="en-GB" sz="1700"/>
              <a:t>Understand the 5 basic accounting concepts</a:t>
            </a:r>
          </a:p>
          <a:p>
            <a:pPr>
              <a:defRPr sz="2000"/>
            </a:pPr>
            <a:r>
              <a:rPr lang="en-GB" sz="1700"/>
              <a:t>Apply them with real-life examples</a:t>
            </a:r>
          </a:p>
          <a:p>
            <a:pPr>
              <a:defRPr sz="2000"/>
            </a:pPr>
            <a:r>
              <a:rPr lang="en-GB" sz="1700"/>
              <a:t>Recognise why they are important in preparing accounts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US" sz="3500"/>
              <a:t>Why Concepts Matter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EED60E-3D50-601A-24EA-1D38CFA815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8580974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Prudence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FC5AAB-9CB9-342B-B7F1-7544923306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rPr lang="en-US" sz="4100" dirty="0"/>
              <a:t>Accruals / Matching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FBFC72-DD13-E1B5-53B8-920E855504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2638977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chemeClr val="bg1"/>
                </a:solidFill>
              </a:rPr>
              <a:t>Accruals / Matching (Examples)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372497-B120-8167-29F4-22F85999EF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265690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 dirty="0"/>
              <a:t>Going Concern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pPr>
              <a:defRPr sz="2000"/>
            </a:pPr>
            <a:r>
              <a:rPr lang="en-GB" sz="1700"/>
              <a:t>Assume business will continue operating into the future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C8BCFFA9-2D6E-283E-2C8A-5DD204F05A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672" r="2777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/>
              <a:t>Going Concern (Examples)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pPr>
              <a:defRPr sz="2000"/>
            </a:pPr>
            <a:r>
              <a:rPr lang="en-GB" sz="1700"/>
              <a:t>Assets valued at cost if business continues</a:t>
            </a:r>
          </a:p>
          <a:p>
            <a:pPr>
              <a:defRPr sz="2000"/>
            </a:pPr>
            <a:r>
              <a:rPr lang="en-GB" sz="1700"/>
              <a:t>If closing down → value assets at market resale price</a:t>
            </a: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25BE0EAF-0CF1-100C-CB65-167D22E17F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005" r="27782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 dirty="0"/>
              <a:t>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pPr>
              <a:defRPr sz="2000"/>
            </a:pPr>
            <a:r>
              <a:rPr lang="en-GB" sz="1700"/>
              <a:t>Use the same accounting methods each year</a:t>
            </a:r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71B185C0-6E7C-462E-4343-BF1C9C88B8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872" r="23586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 dirty="0"/>
              <a:t>Consistency (Examples)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pPr>
              <a:defRPr sz="2000"/>
            </a:pPr>
            <a:r>
              <a:rPr lang="en-GB" sz="1700"/>
              <a:t>Same depreciation method each year</a:t>
            </a:r>
          </a:p>
          <a:p>
            <a:pPr>
              <a:defRPr sz="2000"/>
            </a:pPr>
            <a:r>
              <a:rPr lang="en-GB" sz="1700"/>
              <a:t>Same stock valuation method</a:t>
            </a:r>
          </a:p>
        </p:txBody>
      </p:sp>
      <p:pic>
        <p:nvPicPr>
          <p:cNvPr id="5" name="Picture 4" descr="Arrows pointing right while one points left">
            <a:extLst>
              <a:ext uri="{FF2B5EF4-FFF2-40B4-BE49-F238E27FC236}">
                <a16:creationId xmlns:a16="http://schemas.microsoft.com/office/drawing/2014/main" id="{A414D8A1-5D23-0ABE-1A5F-047980DDE2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294" r="22828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 dirty="0"/>
              <a:t>Substance Over 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pPr>
              <a:defRPr sz="2000"/>
            </a:pPr>
            <a:r>
              <a:rPr lang="en-GB" sz="1700"/>
              <a:t>Show the real meaning of transactions</a:t>
            </a:r>
          </a:p>
          <a:p>
            <a:pPr>
              <a:defRPr sz="2000"/>
            </a:pPr>
            <a:r>
              <a:rPr lang="en-GB" sz="1700"/>
              <a:t>Not just the legal paperwork</a:t>
            </a:r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4CCF3042-C88B-9274-E627-6499F8DE28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797" r="18326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US" sz="4700"/>
              <a:t>Summary of Concepts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833825-7BEE-FA64-6C62-E3A100D33F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3088577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US" sz="4200"/>
              <a:t>Mini Quiz / Activity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CC4DC2-9CCA-7D20-1EFC-F0F4B1DE49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4767557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US" sz="420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endParaRPr lang="en-GB" sz="2100"/>
          </a:p>
          <a:p>
            <a:pPr>
              <a:defRPr sz="2000"/>
            </a:pPr>
            <a:r>
              <a:rPr lang="en-GB" sz="2100"/>
              <a:t>The 5 concepts are the foundation of accounting</a:t>
            </a:r>
          </a:p>
          <a:p>
            <a:pPr>
              <a:defRPr sz="2000"/>
            </a:pPr>
            <a:r>
              <a:rPr lang="en-GB" sz="2100"/>
              <a:t>They make financial statements reliable, consistent, and trusted</a:t>
            </a:r>
          </a:p>
          <a:p>
            <a:pPr>
              <a:defRPr sz="2000"/>
            </a:pPr>
            <a:r>
              <a:rPr lang="en-GB" sz="2100"/>
              <a:t>Understanding them is key for any accountant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24BFD5-D814-402B-B6C4-EEF6AE14B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A125B4-D740-EFBA-77B0-20670E4FF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22362"/>
            <a:ext cx="4711446" cy="41354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5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FED7E8-9A97-475F-9FA4-113410D44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79604" y="1031284"/>
            <a:ext cx="2735746" cy="4436126"/>
          </a:xfrm>
          <a:custGeom>
            <a:avLst/>
            <a:gdLst>
              <a:gd name="connsiteX0" fmla="*/ 0 w 2735746"/>
              <a:gd name="connsiteY0" fmla="*/ 0 h 4436126"/>
              <a:gd name="connsiteX1" fmla="*/ 601864 w 2735746"/>
              <a:gd name="connsiteY1" fmla="*/ 0 h 4436126"/>
              <a:gd name="connsiteX2" fmla="*/ 1203728 w 2735746"/>
              <a:gd name="connsiteY2" fmla="*/ 0 h 4436126"/>
              <a:gd name="connsiteX3" fmla="*/ 1860307 w 2735746"/>
              <a:gd name="connsiteY3" fmla="*/ 0 h 4436126"/>
              <a:gd name="connsiteX4" fmla="*/ 2735746 w 2735746"/>
              <a:gd name="connsiteY4" fmla="*/ 0 h 4436126"/>
              <a:gd name="connsiteX5" fmla="*/ 2735746 w 2735746"/>
              <a:gd name="connsiteY5" fmla="*/ 722455 h 4436126"/>
              <a:gd name="connsiteX6" fmla="*/ 2735746 w 2735746"/>
              <a:gd name="connsiteY6" fmla="*/ 1400548 h 4436126"/>
              <a:gd name="connsiteX7" fmla="*/ 2735746 w 2735746"/>
              <a:gd name="connsiteY7" fmla="*/ 2123003 h 4436126"/>
              <a:gd name="connsiteX8" fmla="*/ 2735746 w 2735746"/>
              <a:gd name="connsiteY8" fmla="*/ 2623652 h 4436126"/>
              <a:gd name="connsiteX9" fmla="*/ 2735746 w 2735746"/>
              <a:gd name="connsiteY9" fmla="*/ 3346106 h 4436126"/>
              <a:gd name="connsiteX10" fmla="*/ 2735746 w 2735746"/>
              <a:gd name="connsiteY10" fmla="*/ 4436126 h 4436126"/>
              <a:gd name="connsiteX11" fmla="*/ 2106524 w 2735746"/>
              <a:gd name="connsiteY11" fmla="*/ 4436126 h 4436126"/>
              <a:gd name="connsiteX12" fmla="*/ 1449945 w 2735746"/>
              <a:gd name="connsiteY12" fmla="*/ 4436126 h 4436126"/>
              <a:gd name="connsiteX13" fmla="*/ 793366 w 2735746"/>
              <a:gd name="connsiteY13" fmla="*/ 4436126 h 4436126"/>
              <a:gd name="connsiteX14" fmla="*/ 0 w 2735746"/>
              <a:gd name="connsiteY14" fmla="*/ 4436126 h 4436126"/>
              <a:gd name="connsiteX15" fmla="*/ 0 w 2735746"/>
              <a:gd name="connsiteY15" fmla="*/ 3713671 h 4436126"/>
              <a:gd name="connsiteX16" fmla="*/ 0 w 2735746"/>
              <a:gd name="connsiteY16" fmla="*/ 3124300 h 4436126"/>
              <a:gd name="connsiteX17" fmla="*/ 0 w 2735746"/>
              <a:gd name="connsiteY17" fmla="*/ 2446207 h 4436126"/>
              <a:gd name="connsiteX18" fmla="*/ 0 w 2735746"/>
              <a:gd name="connsiteY18" fmla="*/ 1856836 h 4436126"/>
              <a:gd name="connsiteX19" fmla="*/ 0 w 2735746"/>
              <a:gd name="connsiteY19" fmla="*/ 1178742 h 4436126"/>
              <a:gd name="connsiteX20" fmla="*/ 0 w 2735746"/>
              <a:gd name="connsiteY20" fmla="*/ 678094 h 4436126"/>
              <a:gd name="connsiteX21" fmla="*/ 0 w 2735746"/>
              <a:gd name="connsiteY21" fmla="*/ 0 h 4436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2735746" h="4436126" fill="none" extrusionOk="0">
                <a:moveTo>
                  <a:pt x="0" y="0"/>
                </a:moveTo>
                <a:cubicBezTo>
                  <a:pt x="179540" y="26169"/>
                  <a:pt x="438012" y="23230"/>
                  <a:pt x="601864" y="0"/>
                </a:cubicBezTo>
                <a:cubicBezTo>
                  <a:pt x="765716" y="-23230"/>
                  <a:pt x="955038" y="-5127"/>
                  <a:pt x="1203728" y="0"/>
                </a:cubicBezTo>
                <a:cubicBezTo>
                  <a:pt x="1452418" y="5127"/>
                  <a:pt x="1646417" y="-25974"/>
                  <a:pt x="1860307" y="0"/>
                </a:cubicBezTo>
                <a:cubicBezTo>
                  <a:pt x="2074197" y="25974"/>
                  <a:pt x="2430568" y="-26480"/>
                  <a:pt x="2735746" y="0"/>
                </a:cubicBezTo>
                <a:cubicBezTo>
                  <a:pt x="2706048" y="340749"/>
                  <a:pt x="2740838" y="495871"/>
                  <a:pt x="2735746" y="722455"/>
                </a:cubicBezTo>
                <a:cubicBezTo>
                  <a:pt x="2730654" y="949039"/>
                  <a:pt x="2752433" y="1198388"/>
                  <a:pt x="2735746" y="1400548"/>
                </a:cubicBezTo>
                <a:cubicBezTo>
                  <a:pt x="2719059" y="1602708"/>
                  <a:pt x="2715247" y="1770847"/>
                  <a:pt x="2735746" y="2123003"/>
                </a:cubicBezTo>
                <a:cubicBezTo>
                  <a:pt x="2756245" y="2475160"/>
                  <a:pt x="2751062" y="2522091"/>
                  <a:pt x="2735746" y="2623652"/>
                </a:cubicBezTo>
                <a:cubicBezTo>
                  <a:pt x="2720430" y="2725213"/>
                  <a:pt x="2753604" y="3142493"/>
                  <a:pt x="2735746" y="3346106"/>
                </a:cubicBezTo>
                <a:cubicBezTo>
                  <a:pt x="2717888" y="3549719"/>
                  <a:pt x="2748400" y="4025565"/>
                  <a:pt x="2735746" y="4436126"/>
                </a:cubicBezTo>
                <a:cubicBezTo>
                  <a:pt x="2455834" y="4434463"/>
                  <a:pt x="2336666" y="4425166"/>
                  <a:pt x="2106524" y="4436126"/>
                </a:cubicBezTo>
                <a:cubicBezTo>
                  <a:pt x="1876382" y="4447086"/>
                  <a:pt x="1601121" y="4420147"/>
                  <a:pt x="1449945" y="4436126"/>
                </a:cubicBezTo>
                <a:cubicBezTo>
                  <a:pt x="1298769" y="4452105"/>
                  <a:pt x="950963" y="4404014"/>
                  <a:pt x="793366" y="4436126"/>
                </a:cubicBezTo>
                <a:cubicBezTo>
                  <a:pt x="635769" y="4468238"/>
                  <a:pt x="300146" y="4462205"/>
                  <a:pt x="0" y="4436126"/>
                </a:cubicBezTo>
                <a:cubicBezTo>
                  <a:pt x="25833" y="4232419"/>
                  <a:pt x="3486" y="4019021"/>
                  <a:pt x="0" y="3713671"/>
                </a:cubicBezTo>
                <a:cubicBezTo>
                  <a:pt x="-3486" y="3408322"/>
                  <a:pt x="-27541" y="3277286"/>
                  <a:pt x="0" y="3124300"/>
                </a:cubicBezTo>
                <a:cubicBezTo>
                  <a:pt x="27541" y="2971314"/>
                  <a:pt x="31162" y="2762025"/>
                  <a:pt x="0" y="2446207"/>
                </a:cubicBezTo>
                <a:cubicBezTo>
                  <a:pt x="-31162" y="2130389"/>
                  <a:pt x="9656" y="2027375"/>
                  <a:pt x="0" y="1856836"/>
                </a:cubicBezTo>
                <a:cubicBezTo>
                  <a:pt x="-9656" y="1686297"/>
                  <a:pt x="-14688" y="1512539"/>
                  <a:pt x="0" y="1178742"/>
                </a:cubicBezTo>
                <a:cubicBezTo>
                  <a:pt x="14688" y="844945"/>
                  <a:pt x="2890" y="917816"/>
                  <a:pt x="0" y="678094"/>
                </a:cubicBezTo>
                <a:cubicBezTo>
                  <a:pt x="-2890" y="438372"/>
                  <a:pt x="5448" y="207647"/>
                  <a:pt x="0" y="0"/>
                </a:cubicBezTo>
                <a:close/>
              </a:path>
              <a:path w="2735746" h="4436126" stroke="0" extrusionOk="0">
                <a:moveTo>
                  <a:pt x="0" y="0"/>
                </a:moveTo>
                <a:cubicBezTo>
                  <a:pt x="209894" y="16338"/>
                  <a:pt x="375877" y="-31334"/>
                  <a:pt x="629222" y="0"/>
                </a:cubicBezTo>
                <a:cubicBezTo>
                  <a:pt x="882567" y="31334"/>
                  <a:pt x="997255" y="-29736"/>
                  <a:pt x="1258443" y="0"/>
                </a:cubicBezTo>
                <a:cubicBezTo>
                  <a:pt x="1519631" y="29736"/>
                  <a:pt x="1769008" y="-24969"/>
                  <a:pt x="1942380" y="0"/>
                </a:cubicBezTo>
                <a:cubicBezTo>
                  <a:pt x="2115752" y="24969"/>
                  <a:pt x="2487652" y="32052"/>
                  <a:pt x="2735746" y="0"/>
                </a:cubicBezTo>
                <a:cubicBezTo>
                  <a:pt x="2751518" y="246908"/>
                  <a:pt x="2711283" y="325094"/>
                  <a:pt x="2735746" y="589371"/>
                </a:cubicBezTo>
                <a:cubicBezTo>
                  <a:pt x="2760209" y="853648"/>
                  <a:pt x="2718833" y="972107"/>
                  <a:pt x="2735746" y="1090020"/>
                </a:cubicBezTo>
                <a:cubicBezTo>
                  <a:pt x="2752659" y="1207933"/>
                  <a:pt x="2729992" y="1582062"/>
                  <a:pt x="2735746" y="1812474"/>
                </a:cubicBezTo>
                <a:cubicBezTo>
                  <a:pt x="2741500" y="2042886"/>
                  <a:pt x="2707628" y="2235903"/>
                  <a:pt x="2735746" y="2401845"/>
                </a:cubicBezTo>
                <a:cubicBezTo>
                  <a:pt x="2763864" y="2567787"/>
                  <a:pt x="2758150" y="2913761"/>
                  <a:pt x="2735746" y="3124300"/>
                </a:cubicBezTo>
                <a:cubicBezTo>
                  <a:pt x="2713342" y="3334839"/>
                  <a:pt x="2720989" y="3582863"/>
                  <a:pt x="2735746" y="3758032"/>
                </a:cubicBezTo>
                <a:cubicBezTo>
                  <a:pt x="2750503" y="3933201"/>
                  <a:pt x="2736802" y="4250321"/>
                  <a:pt x="2735746" y="4436126"/>
                </a:cubicBezTo>
                <a:cubicBezTo>
                  <a:pt x="2480396" y="4409468"/>
                  <a:pt x="2193035" y="4433672"/>
                  <a:pt x="2051810" y="4436126"/>
                </a:cubicBezTo>
                <a:cubicBezTo>
                  <a:pt x="1910585" y="4438580"/>
                  <a:pt x="1557696" y="4442846"/>
                  <a:pt x="1422588" y="4436126"/>
                </a:cubicBezTo>
                <a:cubicBezTo>
                  <a:pt x="1287480" y="4429406"/>
                  <a:pt x="1114403" y="4428562"/>
                  <a:pt x="820724" y="4436126"/>
                </a:cubicBezTo>
                <a:cubicBezTo>
                  <a:pt x="527045" y="4443690"/>
                  <a:pt x="375914" y="4447757"/>
                  <a:pt x="0" y="4436126"/>
                </a:cubicBezTo>
                <a:cubicBezTo>
                  <a:pt x="-31538" y="4174476"/>
                  <a:pt x="-31250" y="4099935"/>
                  <a:pt x="0" y="3802394"/>
                </a:cubicBezTo>
                <a:cubicBezTo>
                  <a:pt x="31250" y="3504853"/>
                  <a:pt x="9806" y="3349077"/>
                  <a:pt x="0" y="3213023"/>
                </a:cubicBezTo>
                <a:cubicBezTo>
                  <a:pt x="-9806" y="3076969"/>
                  <a:pt x="-22953" y="2900441"/>
                  <a:pt x="0" y="2712374"/>
                </a:cubicBezTo>
                <a:cubicBezTo>
                  <a:pt x="22953" y="2524307"/>
                  <a:pt x="-35854" y="2231517"/>
                  <a:pt x="0" y="1989919"/>
                </a:cubicBezTo>
                <a:cubicBezTo>
                  <a:pt x="35854" y="1748321"/>
                  <a:pt x="1945" y="1519865"/>
                  <a:pt x="0" y="1400548"/>
                </a:cubicBezTo>
                <a:cubicBezTo>
                  <a:pt x="-1945" y="1281231"/>
                  <a:pt x="-11601" y="971726"/>
                  <a:pt x="0" y="811177"/>
                </a:cubicBezTo>
                <a:cubicBezTo>
                  <a:pt x="11601" y="650628"/>
                  <a:pt x="34125" y="21079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57150">
            <a:solidFill>
              <a:schemeClr val="accent2"/>
            </a:solidFill>
            <a:extLst>
              <a:ext uri="{C807C97D-BFC1-408E-A445-0C87EB9F89A2}">
                <ask:lineSketchStyleProps xmlns:ask="http://schemas.microsoft.com/office/drawing/2018/sketchyshapes" sd="68728339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8FB69-236A-B77B-B87D-1E14ECE47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6085" y="1232452"/>
            <a:ext cx="2400300" cy="38509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Q&amp;A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2A39B854-4B6C-4F7F-A602-6F97770CE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49" y="5439978"/>
            <a:ext cx="4711446" cy="18288"/>
          </a:xfrm>
          <a:custGeom>
            <a:avLst/>
            <a:gdLst>
              <a:gd name="connsiteX0" fmla="*/ 0 w 4711446"/>
              <a:gd name="connsiteY0" fmla="*/ 0 h 18288"/>
              <a:gd name="connsiteX1" fmla="*/ 625949 w 4711446"/>
              <a:gd name="connsiteY1" fmla="*/ 0 h 18288"/>
              <a:gd name="connsiteX2" fmla="*/ 1157670 w 4711446"/>
              <a:gd name="connsiteY2" fmla="*/ 0 h 18288"/>
              <a:gd name="connsiteX3" fmla="*/ 1736504 w 4711446"/>
              <a:gd name="connsiteY3" fmla="*/ 0 h 18288"/>
              <a:gd name="connsiteX4" fmla="*/ 2456683 w 4711446"/>
              <a:gd name="connsiteY4" fmla="*/ 0 h 18288"/>
              <a:gd name="connsiteX5" fmla="*/ 3082632 w 4711446"/>
              <a:gd name="connsiteY5" fmla="*/ 0 h 18288"/>
              <a:gd name="connsiteX6" fmla="*/ 3661467 w 4711446"/>
              <a:gd name="connsiteY6" fmla="*/ 0 h 18288"/>
              <a:gd name="connsiteX7" fmla="*/ 4711446 w 4711446"/>
              <a:gd name="connsiteY7" fmla="*/ 0 h 18288"/>
              <a:gd name="connsiteX8" fmla="*/ 4711446 w 4711446"/>
              <a:gd name="connsiteY8" fmla="*/ 18288 h 18288"/>
              <a:gd name="connsiteX9" fmla="*/ 4038382 w 4711446"/>
              <a:gd name="connsiteY9" fmla="*/ 18288 h 18288"/>
              <a:gd name="connsiteX10" fmla="*/ 3459547 w 4711446"/>
              <a:gd name="connsiteY10" fmla="*/ 18288 h 18288"/>
              <a:gd name="connsiteX11" fmla="*/ 2692255 w 4711446"/>
              <a:gd name="connsiteY11" fmla="*/ 18288 h 18288"/>
              <a:gd name="connsiteX12" fmla="*/ 2066306 w 4711446"/>
              <a:gd name="connsiteY12" fmla="*/ 18288 h 18288"/>
              <a:gd name="connsiteX13" fmla="*/ 1534585 w 4711446"/>
              <a:gd name="connsiteY13" fmla="*/ 18288 h 18288"/>
              <a:gd name="connsiteX14" fmla="*/ 814407 w 4711446"/>
              <a:gd name="connsiteY14" fmla="*/ 18288 h 18288"/>
              <a:gd name="connsiteX15" fmla="*/ 0 w 4711446"/>
              <a:gd name="connsiteY15" fmla="*/ 18288 h 18288"/>
              <a:gd name="connsiteX16" fmla="*/ 0 w 4711446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711446" h="18288" fill="none" extrusionOk="0">
                <a:moveTo>
                  <a:pt x="0" y="0"/>
                </a:moveTo>
                <a:cubicBezTo>
                  <a:pt x="275996" y="-6775"/>
                  <a:pt x="430270" y="12128"/>
                  <a:pt x="625949" y="0"/>
                </a:cubicBezTo>
                <a:cubicBezTo>
                  <a:pt x="821628" y="-12128"/>
                  <a:pt x="953153" y="2170"/>
                  <a:pt x="1157670" y="0"/>
                </a:cubicBezTo>
                <a:cubicBezTo>
                  <a:pt x="1362187" y="-2170"/>
                  <a:pt x="1508708" y="24986"/>
                  <a:pt x="1736504" y="0"/>
                </a:cubicBezTo>
                <a:cubicBezTo>
                  <a:pt x="1964300" y="-24986"/>
                  <a:pt x="2114331" y="-14747"/>
                  <a:pt x="2456683" y="0"/>
                </a:cubicBezTo>
                <a:cubicBezTo>
                  <a:pt x="2799035" y="14747"/>
                  <a:pt x="2904885" y="27883"/>
                  <a:pt x="3082632" y="0"/>
                </a:cubicBezTo>
                <a:cubicBezTo>
                  <a:pt x="3260379" y="-27883"/>
                  <a:pt x="3449277" y="21284"/>
                  <a:pt x="3661467" y="0"/>
                </a:cubicBezTo>
                <a:cubicBezTo>
                  <a:pt x="3873658" y="-21284"/>
                  <a:pt x="4403906" y="12447"/>
                  <a:pt x="4711446" y="0"/>
                </a:cubicBezTo>
                <a:cubicBezTo>
                  <a:pt x="4711844" y="7429"/>
                  <a:pt x="4711426" y="10822"/>
                  <a:pt x="4711446" y="18288"/>
                </a:cubicBezTo>
                <a:cubicBezTo>
                  <a:pt x="4441704" y="14143"/>
                  <a:pt x="4312170" y="5146"/>
                  <a:pt x="4038382" y="18288"/>
                </a:cubicBezTo>
                <a:cubicBezTo>
                  <a:pt x="3764594" y="31430"/>
                  <a:pt x="3716634" y="24680"/>
                  <a:pt x="3459547" y="18288"/>
                </a:cubicBezTo>
                <a:cubicBezTo>
                  <a:pt x="3202460" y="11896"/>
                  <a:pt x="2879854" y="19674"/>
                  <a:pt x="2692255" y="18288"/>
                </a:cubicBezTo>
                <a:cubicBezTo>
                  <a:pt x="2504656" y="16902"/>
                  <a:pt x="2223731" y="-2796"/>
                  <a:pt x="2066306" y="18288"/>
                </a:cubicBezTo>
                <a:cubicBezTo>
                  <a:pt x="1908881" y="39372"/>
                  <a:pt x="1781464" y="10855"/>
                  <a:pt x="1534585" y="18288"/>
                </a:cubicBezTo>
                <a:cubicBezTo>
                  <a:pt x="1287706" y="25721"/>
                  <a:pt x="979966" y="-15294"/>
                  <a:pt x="814407" y="18288"/>
                </a:cubicBezTo>
                <a:cubicBezTo>
                  <a:pt x="648848" y="51870"/>
                  <a:pt x="195527" y="13986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711446" h="18288" stroke="0" extrusionOk="0">
                <a:moveTo>
                  <a:pt x="0" y="0"/>
                </a:moveTo>
                <a:cubicBezTo>
                  <a:pt x="225644" y="-29218"/>
                  <a:pt x="321824" y="-13505"/>
                  <a:pt x="625949" y="0"/>
                </a:cubicBezTo>
                <a:cubicBezTo>
                  <a:pt x="930074" y="13505"/>
                  <a:pt x="1040728" y="23682"/>
                  <a:pt x="1157670" y="0"/>
                </a:cubicBezTo>
                <a:cubicBezTo>
                  <a:pt x="1274612" y="-23682"/>
                  <a:pt x="1732715" y="-38127"/>
                  <a:pt x="1924962" y="0"/>
                </a:cubicBezTo>
                <a:cubicBezTo>
                  <a:pt x="2117209" y="38127"/>
                  <a:pt x="2299261" y="17383"/>
                  <a:pt x="2550911" y="0"/>
                </a:cubicBezTo>
                <a:cubicBezTo>
                  <a:pt x="2802561" y="-17383"/>
                  <a:pt x="2873352" y="-24010"/>
                  <a:pt x="3176861" y="0"/>
                </a:cubicBezTo>
                <a:cubicBezTo>
                  <a:pt x="3480370" y="24010"/>
                  <a:pt x="3597961" y="-9070"/>
                  <a:pt x="3944153" y="0"/>
                </a:cubicBezTo>
                <a:cubicBezTo>
                  <a:pt x="4290345" y="9070"/>
                  <a:pt x="4345995" y="26854"/>
                  <a:pt x="4711446" y="0"/>
                </a:cubicBezTo>
                <a:cubicBezTo>
                  <a:pt x="4710560" y="5429"/>
                  <a:pt x="4712267" y="14046"/>
                  <a:pt x="4711446" y="18288"/>
                </a:cubicBezTo>
                <a:cubicBezTo>
                  <a:pt x="4574282" y="23897"/>
                  <a:pt x="4363770" y="43566"/>
                  <a:pt x="4132611" y="18288"/>
                </a:cubicBezTo>
                <a:cubicBezTo>
                  <a:pt x="3901452" y="-6990"/>
                  <a:pt x="3795359" y="-7327"/>
                  <a:pt x="3459547" y="18288"/>
                </a:cubicBezTo>
                <a:cubicBezTo>
                  <a:pt x="3123735" y="43903"/>
                  <a:pt x="3000502" y="-9998"/>
                  <a:pt x="2786484" y="18288"/>
                </a:cubicBezTo>
                <a:cubicBezTo>
                  <a:pt x="2572466" y="46574"/>
                  <a:pt x="2424773" y="17766"/>
                  <a:pt x="2160535" y="18288"/>
                </a:cubicBezTo>
                <a:cubicBezTo>
                  <a:pt x="1896297" y="18810"/>
                  <a:pt x="1673486" y="-6557"/>
                  <a:pt x="1393242" y="18288"/>
                </a:cubicBezTo>
                <a:cubicBezTo>
                  <a:pt x="1112998" y="43133"/>
                  <a:pt x="887393" y="39122"/>
                  <a:pt x="625949" y="18288"/>
                </a:cubicBezTo>
                <a:cubicBezTo>
                  <a:pt x="364505" y="-2546"/>
                  <a:pt x="251092" y="19641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011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2084</TotalTime>
  <Words>269</Words>
  <Application>Microsoft Office PowerPoint</Application>
  <PresentationFormat>On-screen Show (4:3)</PresentationFormat>
  <Paragraphs>54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Fundamental Accounting Concepts</vt:lpstr>
      <vt:lpstr>Learning Objectives</vt:lpstr>
      <vt:lpstr>Why Concepts Matter</vt:lpstr>
      <vt:lpstr>Prudence</vt:lpstr>
      <vt:lpstr>Accruals / Matching</vt:lpstr>
      <vt:lpstr>Accruals / Matching (Examples)</vt:lpstr>
      <vt:lpstr>Going Concern</vt:lpstr>
      <vt:lpstr>Going Concern (Examples)</vt:lpstr>
      <vt:lpstr>Consistency</vt:lpstr>
      <vt:lpstr>Consistency (Examples)</vt:lpstr>
      <vt:lpstr>Substance Over Form</vt:lpstr>
      <vt:lpstr>Summary of Concepts</vt:lpstr>
      <vt:lpstr>Mini Quiz / Activity</vt:lpstr>
      <vt:lpstr>Conclusion</vt:lpstr>
      <vt:lpstr>Thanks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Badir Miftah</cp:lastModifiedBy>
  <cp:revision>3</cp:revision>
  <dcterms:created xsi:type="dcterms:W3CDTF">2013-01-27T09:14:16Z</dcterms:created>
  <dcterms:modified xsi:type="dcterms:W3CDTF">2025-10-14T22:15:04Z</dcterms:modified>
  <cp:category/>
</cp:coreProperties>
</file>