
<file path=[Content_Types].xml><?xml version="1.0" encoding="utf-8"?>
<Types xmlns="http://schemas.openxmlformats.org/package/2006/content-types">
  <Default Extension="jpeg" ContentType="image/jpeg"/>
  <Default Extension="jpg" ContentType="image/jp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 id="2147483949" r:id="rId2"/>
  </p:sldMasterIdLst>
  <p:notesMasterIdLst>
    <p:notesMasterId r:id="rId33"/>
  </p:notesMasterIdLst>
  <p:handoutMasterIdLst>
    <p:handoutMasterId r:id="rId34"/>
  </p:handoutMasterIdLst>
  <p:sldIdLst>
    <p:sldId id="256" r:id="rId3"/>
    <p:sldId id="278" r:id="rId4"/>
    <p:sldId id="280" r:id="rId5"/>
    <p:sldId id="369" r:id="rId6"/>
    <p:sldId id="270" r:id="rId7"/>
    <p:sldId id="271" r:id="rId8"/>
    <p:sldId id="364" r:id="rId9"/>
    <p:sldId id="261" r:id="rId10"/>
    <p:sldId id="263" r:id="rId11"/>
    <p:sldId id="360" r:id="rId12"/>
    <p:sldId id="264" r:id="rId13"/>
    <p:sldId id="265" r:id="rId14"/>
    <p:sldId id="257" r:id="rId15"/>
    <p:sldId id="361" r:id="rId16"/>
    <p:sldId id="259" r:id="rId17"/>
    <p:sldId id="367" r:id="rId18"/>
    <p:sldId id="267" r:id="rId19"/>
    <p:sldId id="359" r:id="rId20"/>
    <p:sldId id="362" r:id="rId21"/>
    <p:sldId id="363" r:id="rId22"/>
    <p:sldId id="365" r:id="rId23"/>
    <p:sldId id="368" r:id="rId24"/>
    <p:sldId id="268" r:id="rId25"/>
    <p:sldId id="269" r:id="rId26"/>
    <p:sldId id="287" r:id="rId27"/>
    <p:sldId id="357" r:id="rId28"/>
    <p:sldId id="366" r:id="rId29"/>
    <p:sldId id="370" r:id="rId30"/>
    <p:sldId id="285" r:id="rId31"/>
    <p:sldId id="331" r:id="rId32"/>
  </p:sldIdLst>
  <p:sldSz cx="9144000" cy="6858000" type="screen4x3"/>
  <p:notesSz cx="6746875" cy="9913938"/>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123">
          <p15:clr>
            <a:srgbClr val="A4A3A4"/>
          </p15:clr>
        </p15:guide>
        <p15:guide id="2" pos="2125">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9B17E9A-1BF3-4936-8490-8A04D4FBF7AB}" v="1" dt="2023-08-01T16:31:41.218"/>
    <p1510:client id="{D5061687-505D-F4EA-9A2C-721E587706CB}" v="113" dt="2023-08-02T13:31:36.090"/>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6040" autoAdjust="0"/>
    <p:restoredTop sz="77425" autoAdjust="0"/>
  </p:normalViewPr>
  <p:slideViewPr>
    <p:cSldViewPr>
      <p:cViewPr varScale="1">
        <p:scale>
          <a:sx n="79" d="100"/>
          <a:sy n="79" d="100"/>
        </p:scale>
        <p:origin x="1468" y="68"/>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notesViewPr>
    <p:cSldViewPr>
      <p:cViewPr varScale="1">
        <p:scale>
          <a:sx n="61" d="100"/>
          <a:sy n="61" d="100"/>
        </p:scale>
        <p:origin x="-1698" y="-54"/>
      </p:cViewPr>
      <p:guideLst>
        <p:guide orient="horz" pos="3123"/>
        <p:guide pos="2125"/>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microsoft.com/office/2015/10/relationships/revisionInfo" Target="revisionInfo.xml"/><Relationship Id="rId21" Type="http://schemas.openxmlformats.org/officeDocument/2006/relationships/slide" Target="slides/slide19.xml"/><Relationship Id="rId34" Type="http://schemas.openxmlformats.org/officeDocument/2006/relationships/handoutMaster" Target="handoutMasters/handoutMaster1.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notesMaster" Target="notesMasters/notesMaster1.xml"/><Relationship Id="rId38" Type="http://schemas.openxmlformats.org/officeDocument/2006/relationships/tableStyles" Target="tableStyles.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slide" Target="slides/slide27.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theme" Target="theme/theme1.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viewProps" Target="viewProps.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presProps" Target="presProps.xml"/><Relationship Id="rId8" Type="http://schemas.openxmlformats.org/officeDocument/2006/relationships/slide" Target="slides/slide6.xml"/><Relationship Id="rId3" Type="http://schemas.openxmlformats.org/officeDocument/2006/relationships/slide" Target="slides/slid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E2F9C7A6-B772-C2E3-7F38-E46FE5161C9A}"/>
              </a:ext>
            </a:extLst>
          </p:cNvPr>
          <p:cNvSpPr>
            <a:spLocks noGrp="1" noChangeArrowheads="1"/>
          </p:cNvSpPr>
          <p:nvPr>
            <p:ph type="hdr" sz="quarter"/>
          </p:nvPr>
        </p:nvSpPr>
        <p:spPr bwMode="auto">
          <a:xfrm>
            <a:off x="0" y="0"/>
            <a:ext cx="2924175" cy="495300"/>
          </a:xfrm>
          <a:prstGeom prst="rect">
            <a:avLst/>
          </a:prstGeom>
          <a:noFill/>
          <a:ln>
            <a:noFill/>
          </a:ln>
          <a:effectLst/>
        </p:spPr>
        <p:txBody>
          <a:bodyPr vert="horz" wrap="square" lIns="91440" tIns="45720" rIns="91440" bIns="45720"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858C6C0F-3826-27CA-26F2-0FB538F46439}"/>
              </a:ext>
            </a:extLst>
          </p:cNvPr>
          <p:cNvSpPr>
            <a:spLocks noGrp="1" noChangeArrowheads="1"/>
          </p:cNvSpPr>
          <p:nvPr>
            <p:ph type="dt" sz="quarter" idx="1"/>
          </p:nvPr>
        </p:nvSpPr>
        <p:spPr bwMode="auto">
          <a:xfrm>
            <a:off x="3821113" y="0"/>
            <a:ext cx="2924175" cy="495300"/>
          </a:xfrm>
          <a:prstGeom prst="rect">
            <a:avLst/>
          </a:prstGeom>
          <a:noFill/>
          <a:ln>
            <a:noFill/>
          </a:ln>
          <a:effectLst/>
        </p:spPr>
        <p:txBody>
          <a:bodyPr vert="horz" wrap="square" lIns="91440" tIns="45720" rIns="91440" bIns="45720"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7A64A9B5-5BE9-DB4E-4705-AA01AEE9E10B}"/>
              </a:ext>
            </a:extLst>
          </p:cNvPr>
          <p:cNvSpPr>
            <a:spLocks noGrp="1" noChangeArrowheads="1"/>
          </p:cNvSpPr>
          <p:nvPr>
            <p:ph type="ftr" sz="quarter" idx="2"/>
          </p:nvPr>
        </p:nvSpPr>
        <p:spPr bwMode="auto">
          <a:xfrm>
            <a:off x="0" y="9417050"/>
            <a:ext cx="2924175" cy="495300"/>
          </a:xfrm>
          <a:prstGeom prst="rect">
            <a:avLst/>
          </a:prstGeom>
          <a:noFill/>
          <a:ln>
            <a:noFill/>
          </a:ln>
          <a:effectLst/>
        </p:spPr>
        <p:txBody>
          <a:bodyPr vert="horz" wrap="square" lIns="91440" tIns="45720" rIns="91440" bIns="45720"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C894779A-EB79-9235-732B-7E03E99AE3D3}"/>
              </a:ext>
            </a:extLst>
          </p:cNvPr>
          <p:cNvSpPr>
            <a:spLocks noGrp="1" noChangeArrowheads="1"/>
          </p:cNvSpPr>
          <p:nvPr>
            <p:ph type="sldNum" sz="quarter" idx="3"/>
          </p:nvPr>
        </p:nvSpPr>
        <p:spPr bwMode="auto">
          <a:xfrm>
            <a:off x="3821113" y="9417050"/>
            <a:ext cx="2924175" cy="495300"/>
          </a:xfrm>
          <a:prstGeom prst="rect">
            <a:avLst/>
          </a:prstGeom>
          <a:noFill/>
          <a:ln>
            <a:noFill/>
          </a:ln>
          <a:effectLst/>
        </p:spPr>
        <p:txBody>
          <a:bodyPr vert="horz" wrap="square" lIns="91440" tIns="45720" rIns="91440" bIns="45720" numCol="1" anchor="b" anchorCtr="0" compatLnSpc="1">
            <a:prstTxWarp prst="textNoShape">
              <a:avLst/>
            </a:prstTxWarp>
          </a:bodyPr>
          <a:lstStyle>
            <a:lvl1pPr algn="r" eaLnBrk="1" hangingPunct="1">
              <a:defRPr sz="1200"/>
            </a:lvl1pPr>
          </a:lstStyle>
          <a:p>
            <a:pPr>
              <a:defRPr/>
            </a:pPr>
            <a:fld id="{0E952F83-3DFC-46DF-8C7F-CB7BA87B7452}" type="slidenum">
              <a:rPr lang="en-GB" altLang="en-US"/>
              <a:pPr>
                <a:defRPr/>
              </a:pPr>
              <a:t>‹#›</a:t>
            </a:fld>
            <a:endParaRPr lang="en-GB" altLang="en-US"/>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C112E598-BFBE-78D2-5A32-48E8EF0D95DA}"/>
              </a:ext>
            </a:extLst>
          </p:cNvPr>
          <p:cNvSpPr>
            <a:spLocks noGrp="1" noChangeArrowheads="1"/>
          </p:cNvSpPr>
          <p:nvPr>
            <p:ph type="hdr" sz="quarter"/>
          </p:nvPr>
        </p:nvSpPr>
        <p:spPr bwMode="auto">
          <a:xfrm>
            <a:off x="0" y="0"/>
            <a:ext cx="2924175" cy="495300"/>
          </a:xfrm>
          <a:prstGeom prst="rect">
            <a:avLst/>
          </a:prstGeom>
          <a:noFill/>
          <a:ln>
            <a:noFill/>
          </a:ln>
          <a:effectLst/>
        </p:spPr>
        <p:txBody>
          <a:bodyPr vert="horz" wrap="square" lIns="91440" tIns="45720" rIns="91440" bIns="45720"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4B66EAD9-A7AF-27EA-8D42-2606A237F04C}"/>
              </a:ext>
            </a:extLst>
          </p:cNvPr>
          <p:cNvSpPr>
            <a:spLocks noGrp="1" noChangeArrowheads="1"/>
          </p:cNvSpPr>
          <p:nvPr>
            <p:ph type="dt" idx="1"/>
          </p:nvPr>
        </p:nvSpPr>
        <p:spPr bwMode="auto">
          <a:xfrm>
            <a:off x="3822700" y="0"/>
            <a:ext cx="2924175" cy="495300"/>
          </a:xfrm>
          <a:prstGeom prst="rect">
            <a:avLst/>
          </a:prstGeom>
          <a:noFill/>
          <a:ln>
            <a:noFill/>
          </a:ln>
          <a:effectLst/>
        </p:spPr>
        <p:txBody>
          <a:bodyPr vert="horz" wrap="square" lIns="91440" tIns="45720" rIns="91440" bIns="45720"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7172" name="Rectangle 4">
            <a:extLst>
              <a:ext uri="{FF2B5EF4-FFF2-40B4-BE49-F238E27FC236}">
                <a16:creationId xmlns:a16="http://schemas.microsoft.com/office/drawing/2014/main" id="{9EBE0EB1-ED63-9B87-C733-805B928B51B1}"/>
              </a:ext>
            </a:extLst>
          </p:cNvPr>
          <p:cNvSpPr>
            <a:spLocks noGrp="1" noRot="1" noChangeAspect="1" noChangeArrowheads="1" noTextEdit="1"/>
          </p:cNvSpPr>
          <p:nvPr>
            <p:ph type="sldImg" idx="2"/>
          </p:nvPr>
        </p:nvSpPr>
        <p:spPr bwMode="auto">
          <a:xfrm>
            <a:off x="895350" y="742950"/>
            <a:ext cx="4957763" cy="3717925"/>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0EE881A5-2D22-CD79-4B39-69D9082C37B2}"/>
              </a:ext>
            </a:extLst>
          </p:cNvPr>
          <p:cNvSpPr>
            <a:spLocks noGrp="1" noChangeArrowheads="1"/>
          </p:cNvSpPr>
          <p:nvPr>
            <p:ph type="body" sz="quarter" idx="3"/>
          </p:nvPr>
        </p:nvSpPr>
        <p:spPr bwMode="auto">
          <a:xfrm>
            <a:off x="900113" y="4708525"/>
            <a:ext cx="4946650" cy="4462463"/>
          </a:xfrm>
          <a:prstGeom prst="rect">
            <a:avLst/>
          </a:prstGeom>
          <a:noFill/>
          <a:ln>
            <a:noFill/>
          </a:ln>
          <a:effectLst/>
        </p:spPr>
        <p:txBody>
          <a:bodyPr vert="horz" wrap="square" lIns="91440" tIns="45720" rIns="91440" bIns="45720"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D6B90490-D463-1488-57FB-4E5C00226AD7}"/>
              </a:ext>
            </a:extLst>
          </p:cNvPr>
          <p:cNvSpPr>
            <a:spLocks noGrp="1" noChangeArrowheads="1"/>
          </p:cNvSpPr>
          <p:nvPr>
            <p:ph type="ftr" sz="quarter" idx="4"/>
          </p:nvPr>
        </p:nvSpPr>
        <p:spPr bwMode="auto">
          <a:xfrm>
            <a:off x="0" y="9418638"/>
            <a:ext cx="2924175" cy="495300"/>
          </a:xfrm>
          <a:prstGeom prst="rect">
            <a:avLst/>
          </a:prstGeom>
          <a:noFill/>
          <a:ln>
            <a:noFill/>
          </a:ln>
          <a:effectLst/>
        </p:spPr>
        <p:txBody>
          <a:bodyPr vert="horz" wrap="square" lIns="91440" tIns="45720" rIns="91440" bIns="45720"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D253DA5C-A076-1AD8-7DA7-BEE6AB47A39B}"/>
              </a:ext>
            </a:extLst>
          </p:cNvPr>
          <p:cNvSpPr>
            <a:spLocks noGrp="1" noChangeArrowheads="1"/>
          </p:cNvSpPr>
          <p:nvPr>
            <p:ph type="sldNum" sz="quarter" idx="5"/>
          </p:nvPr>
        </p:nvSpPr>
        <p:spPr bwMode="auto">
          <a:xfrm>
            <a:off x="3822700" y="9418638"/>
            <a:ext cx="2924175" cy="495300"/>
          </a:xfrm>
          <a:prstGeom prst="rect">
            <a:avLst/>
          </a:prstGeom>
          <a:noFill/>
          <a:ln>
            <a:noFill/>
          </a:ln>
          <a:effectLst/>
        </p:spPr>
        <p:txBody>
          <a:bodyPr vert="horz" wrap="square" lIns="91440" tIns="45720" rIns="91440" bIns="45720"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71769736-C589-4C25-A829-65147A237957}"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71769736-C589-4C25-A829-65147A237957}" type="slidenum">
              <a:rPr lang="en-GB" altLang="en-US" smtClean="0"/>
              <a:pPr>
                <a:defRPr/>
              </a:pPr>
              <a:t>1</a:t>
            </a:fld>
            <a:endParaRPr lang="en-GB" altLang="en-US"/>
          </a:p>
        </p:txBody>
      </p:sp>
    </p:spTree>
    <p:extLst>
      <p:ext uri="{BB962C8B-B14F-4D97-AF65-F5344CB8AC3E}">
        <p14:creationId xmlns:p14="http://schemas.microsoft.com/office/powerpoint/2010/main" val="422231013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71769736-C589-4C25-A829-65147A237957}" type="slidenum">
              <a:rPr lang="en-GB" altLang="en-US" smtClean="0"/>
              <a:pPr>
                <a:defRPr/>
              </a:pPr>
              <a:t>3</a:t>
            </a:fld>
            <a:endParaRPr lang="en-GB" altLang="en-US"/>
          </a:p>
        </p:txBody>
      </p:sp>
    </p:spTree>
    <p:extLst>
      <p:ext uri="{BB962C8B-B14F-4D97-AF65-F5344CB8AC3E}">
        <p14:creationId xmlns:p14="http://schemas.microsoft.com/office/powerpoint/2010/main" val="365738697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71769736-C589-4C25-A829-65147A237957}" type="slidenum">
              <a:rPr lang="en-GB" altLang="en-US" smtClean="0"/>
              <a:pPr>
                <a:defRPr/>
              </a:pPr>
              <a:t>4</a:t>
            </a:fld>
            <a:endParaRPr lang="en-GB" altLang="en-US"/>
          </a:p>
        </p:txBody>
      </p:sp>
    </p:spTree>
    <p:extLst>
      <p:ext uri="{BB962C8B-B14F-4D97-AF65-F5344CB8AC3E}">
        <p14:creationId xmlns:p14="http://schemas.microsoft.com/office/powerpoint/2010/main" val="171802964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71769736-C589-4C25-A829-65147A237957}" type="slidenum">
              <a:rPr lang="en-GB" altLang="en-US" smtClean="0"/>
              <a:pPr>
                <a:defRPr/>
              </a:pPr>
              <a:t>6</a:t>
            </a:fld>
            <a:endParaRPr lang="en-GB" altLang="en-US"/>
          </a:p>
        </p:txBody>
      </p:sp>
    </p:spTree>
    <p:extLst>
      <p:ext uri="{BB962C8B-B14F-4D97-AF65-F5344CB8AC3E}">
        <p14:creationId xmlns:p14="http://schemas.microsoft.com/office/powerpoint/2010/main" val="426720212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dirty="0"/>
              <a:t>Sir James (Jim) Mackey </a:t>
            </a:r>
            <a:r>
              <a:rPr lang="en-GB" b="0" i="0" dirty="0">
                <a:solidFill>
                  <a:srgbClr val="202A30"/>
                </a:solidFill>
                <a:effectLst/>
                <a:latin typeface="-apple-system"/>
              </a:rPr>
              <a:t>is Chief Executive Officer (CEO) of NHS England, which leads the NHS’ work nationally to improve health and ensure high quality care for all. He is also accountable to Parliament for the NHS’ £</a:t>
            </a:r>
            <a:r>
              <a:rPr kumimoji="1" lang="en-GB" sz="1200" b="0" i="0" kern="1200" dirty="0">
                <a:solidFill>
                  <a:schemeClr val="tx1"/>
                </a:solidFill>
                <a:effectLst/>
                <a:latin typeface="Arial" panose="020B0604020202020204" pitchFamily="34" charset="0"/>
                <a:ea typeface="+mn-ea"/>
                <a:cs typeface="+mn-cs"/>
              </a:rPr>
              <a:t>204.7 </a:t>
            </a:r>
            <a:r>
              <a:rPr lang="en-GB" b="0" i="0" dirty="0">
                <a:solidFill>
                  <a:srgbClr val="202A30"/>
                </a:solidFill>
                <a:effectLst/>
                <a:latin typeface="-apple-system"/>
              </a:rPr>
              <a:t>billion of annual funding.</a:t>
            </a:r>
          </a:p>
          <a:p>
            <a:endParaRPr lang="en-GB" b="0" i="0" dirty="0">
              <a:solidFill>
                <a:srgbClr val="202A30"/>
              </a:solidFill>
              <a:effectLst/>
              <a:latin typeface="-apple-system"/>
            </a:endParaRPr>
          </a:p>
        </p:txBody>
      </p:sp>
      <p:sp>
        <p:nvSpPr>
          <p:cNvPr id="4" name="Slide Number Placeholder 3"/>
          <p:cNvSpPr>
            <a:spLocks noGrp="1"/>
          </p:cNvSpPr>
          <p:nvPr>
            <p:ph type="sldNum" sz="quarter" idx="5"/>
          </p:nvPr>
        </p:nvSpPr>
        <p:spPr/>
        <p:txBody>
          <a:bodyPr/>
          <a:lstStyle/>
          <a:p>
            <a:pPr>
              <a:defRPr/>
            </a:pPr>
            <a:fld id="{71769736-C589-4C25-A829-65147A237957}" type="slidenum">
              <a:rPr lang="en-GB" altLang="en-US" smtClean="0"/>
              <a:pPr>
                <a:defRPr/>
              </a:pPr>
              <a:t>7</a:t>
            </a:fld>
            <a:endParaRPr lang="en-GB" altLang="en-US"/>
          </a:p>
        </p:txBody>
      </p:sp>
    </p:spTree>
    <p:extLst>
      <p:ext uri="{BB962C8B-B14F-4D97-AF65-F5344CB8AC3E}">
        <p14:creationId xmlns:p14="http://schemas.microsoft.com/office/powerpoint/2010/main" val="282291802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71769736-C589-4C25-A829-65147A237957}" type="slidenum">
              <a:rPr lang="en-GB" altLang="en-US" smtClean="0"/>
              <a:pPr>
                <a:defRPr/>
              </a:pPr>
              <a:t>8</a:t>
            </a:fld>
            <a:endParaRPr lang="en-GB" altLang="en-US"/>
          </a:p>
        </p:txBody>
      </p:sp>
    </p:spTree>
    <p:extLst>
      <p:ext uri="{BB962C8B-B14F-4D97-AF65-F5344CB8AC3E}">
        <p14:creationId xmlns:p14="http://schemas.microsoft.com/office/powerpoint/2010/main" val="173650309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71769736-C589-4C25-A829-65147A237957}" type="slidenum">
              <a:rPr lang="en-GB" altLang="en-US" smtClean="0"/>
              <a:pPr>
                <a:defRPr/>
              </a:pPr>
              <a:t>9</a:t>
            </a:fld>
            <a:endParaRPr lang="en-GB" altLang="en-US"/>
          </a:p>
        </p:txBody>
      </p:sp>
    </p:spTree>
    <p:extLst>
      <p:ext uri="{BB962C8B-B14F-4D97-AF65-F5344CB8AC3E}">
        <p14:creationId xmlns:p14="http://schemas.microsoft.com/office/powerpoint/2010/main" val="137620318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71769736-C589-4C25-A829-65147A237957}" type="slidenum">
              <a:rPr lang="en-GB" altLang="en-US" smtClean="0"/>
              <a:pPr>
                <a:defRPr/>
              </a:pPr>
              <a:t>10</a:t>
            </a:fld>
            <a:endParaRPr lang="en-GB" altLang="en-US"/>
          </a:p>
        </p:txBody>
      </p:sp>
    </p:spTree>
    <p:extLst>
      <p:ext uri="{BB962C8B-B14F-4D97-AF65-F5344CB8AC3E}">
        <p14:creationId xmlns:p14="http://schemas.microsoft.com/office/powerpoint/2010/main" val="270686851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71769736-C589-4C25-A829-65147A237957}" type="slidenum">
              <a:rPr lang="en-GB" altLang="en-US" smtClean="0"/>
              <a:pPr>
                <a:defRPr/>
              </a:pPr>
              <a:t>12</a:t>
            </a:fld>
            <a:endParaRPr lang="en-GB" altLang="en-US"/>
          </a:p>
        </p:txBody>
      </p:sp>
    </p:spTree>
    <p:extLst>
      <p:ext uri="{BB962C8B-B14F-4D97-AF65-F5344CB8AC3E}">
        <p14:creationId xmlns:p14="http://schemas.microsoft.com/office/powerpoint/2010/main" val="293474775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71769736-C589-4C25-A829-65147A237957}" type="slidenum">
              <a:rPr lang="en-GB" altLang="en-US" smtClean="0"/>
              <a:pPr>
                <a:defRPr/>
              </a:pPr>
              <a:t>13</a:t>
            </a:fld>
            <a:endParaRPr lang="en-GB" altLang="en-US"/>
          </a:p>
        </p:txBody>
      </p:sp>
    </p:spTree>
    <p:extLst>
      <p:ext uri="{BB962C8B-B14F-4D97-AF65-F5344CB8AC3E}">
        <p14:creationId xmlns:p14="http://schemas.microsoft.com/office/powerpoint/2010/main" val="119801592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Add notes support from research</a:t>
            </a:r>
          </a:p>
        </p:txBody>
      </p:sp>
      <p:sp>
        <p:nvSpPr>
          <p:cNvPr id="4" name="Slide Number Placeholder 3"/>
          <p:cNvSpPr>
            <a:spLocks noGrp="1"/>
          </p:cNvSpPr>
          <p:nvPr>
            <p:ph type="sldNum" sz="quarter" idx="5"/>
          </p:nvPr>
        </p:nvSpPr>
        <p:spPr/>
        <p:txBody>
          <a:bodyPr/>
          <a:lstStyle/>
          <a:p>
            <a:pPr>
              <a:defRPr/>
            </a:pPr>
            <a:fld id="{71769736-C589-4C25-A829-65147A237957}" type="slidenum">
              <a:rPr lang="en-GB" altLang="en-US" smtClean="0"/>
              <a:pPr>
                <a:defRPr/>
              </a:pPr>
              <a:t>14</a:t>
            </a:fld>
            <a:endParaRPr lang="en-GB" altLang="en-US"/>
          </a:p>
        </p:txBody>
      </p:sp>
    </p:spTree>
    <p:extLst>
      <p:ext uri="{BB962C8B-B14F-4D97-AF65-F5344CB8AC3E}">
        <p14:creationId xmlns:p14="http://schemas.microsoft.com/office/powerpoint/2010/main" val="19182775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1" dirty="0"/>
          </a:p>
        </p:txBody>
      </p:sp>
      <p:sp>
        <p:nvSpPr>
          <p:cNvPr id="4" name="Slide Number Placeholder 3"/>
          <p:cNvSpPr>
            <a:spLocks noGrp="1"/>
          </p:cNvSpPr>
          <p:nvPr>
            <p:ph type="sldNum" sz="quarter" idx="5"/>
          </p:nvPr>
        </p:nvSpPr>
        <p:spPr/>
        <p:txBody>
          <a:bodyPr/>
          <a:lstStyle/>
          <a:p>
            <a:pPr>
              <a:defRPr/>
            </a:pPr>
            <a:fld id="{71769736-C589-4C25-A829-65147A237957}" type="slidenum">
              <a:rPr lang="en-GB" altLang="en-US" smtClean="0"/>
              <a:pPr>
                <a:defRPr/>
              </a:pPr>
              <a:t>16</a:t>
            </a:fld>
            <a:endParaRPr lang="en-GB" altLang="en-US"/>
          </a:p>
        </p:txBody>
      </p:sp>
    </p:spTree>
    <p:extLst>
      <p:ext uri="{BB962C8B-B14F-4D97-AF65-F5344CB8AC3E}">
        <p14:creationId xmlns:p14="http://schemas.microsoft.com/office/powerpoint/2010/main" val="124050525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https://www.youtube.com/watch?v=Lq8n6-adiFs</a:t>
            </a:r>
          </a:p>
        </p:txBody>
      </p:sp>
      <p:sp>
        <p:nvSpPr>
          <p:cNvPr id="4" name="Slide Number Placeholder 3"/>
          <p:cNvSpPr>
            <a:spLocks noGrp="1"/>
          </p:cNvSpPr>
          <p:nvPr>
            <p:ph type="sldNum" sz="quarter" idx="5"/>
          </p:nvPr>
        </p:nvSpPr>
        <p:spPr/>
        <p:txBody>
          <a:bodyPr/>
          <a:lstStyle/>
          <a:p>
            <a:pPr>
              <a:defRPr/>
            </a:pPr>
            <a:fld id="{71769736-C589-4C25-A829-65147A237957}" type="slidenum">
              <a:rPr lang="en-GB" altLang="en-US" smtClean="0"/>
              <a:pPr>
                <a:defRPr/>
              </a:pPr>
              <a:t>17</a:t>
            </a:fld>
            <a:endParaRPr lang="en-GB" altLang="en-US"/>
          </a:p>
        </p:txBody>
      </p:sp>
    </p:spTree>
    <p:extLst>
      <p:ext uri="{BB962C8B-B14F-4D97-AF65-F5344CB8AC3E}">
        <p14:creationId xmlns:p14="http://schemas.microsoft.com/office/powerpoint/2010/main" val="65949679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COE </a:t>
            </a:r>
            <a:r>
              <a:rPr lang="en-GB" dirty="0" err="1"/>
              <a:t>Center</a:t>
            </a:r>
            <a:r>
              <a:rPr lang="en-GB" dirty="0"/>
              <a:t> of Excellence – has leading edge knowledge and competence</a:t>
            </a:r>
          </a:p>
        </p:txBody>
      </p:sp>
      <p:sp>
        <p:nvSpPr>
          <p:cNvPr id="4" name="Slide Number Placeholder 3"/>
          <p:cNvSpPr>
            <a:spLocks noGrp="1"/>
          </p:cNvSpPr>
          <p:nvPr>
            <p:ph type="sldNum" sz="quarter" idx="5"/>
          </p:nvPr>
        </p:nvSpPr>
        <p:spPr/>
        <p:txBody>
          <a:bodyPr/>
          <a:lstStyle/>
          <a:p>
            <a:pPr>
              <a:defRPr/>
            </a:pPr>
            <a:fld id="{71769736-C589-4C25-A829-65147A237957}" type="slidenum">
              <a:rPr lang="en-GB" altLang="en-US" smtClean="0"/>
              <a:pPr>
                <a:defRPr/>
              </a:pPr>
              <a:t>18</a:t>
            </a:fld>
            <a:endParaRPr lang="en-GB" altLang="en-US"/>
          </a:p>
        </p:txBody>
      </p:sp>
    </p:spTree>
    <p:extLst>
      <p:ext uri="{BB962C8B-B14F-4D97-AF65-F5344CB8AC3E}">
        <p14:creationId xmlns:p14="http://schemas.microsoft.com/office/powerpoint/2010/main" val="272970378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71769736-C589-4C25-A829-65147A237957}" type="slidenum">
              <a:rPr lang="en-GB" altLang="en-US" smtClean="0"/>
              <a:pPr>
                <a:defRPr/>
              </a:pPr>
              <a:t>19</a:t>
            </a:fld>
            <a:endParaRPr lang="en-GB" altLang="en-US"/>
          </a:p>
        </p:txBody>
      </p:sp>
    </p:spTree>
    <p:extLst>
      <p:ext uri="{BB962C8B-B14F-4D97-AF65-F5344CB8AC3E}">
        <p14:creationId xmlns:p14="http://schemas.microsoft.com/office/powerpoint/2010/main" val="417122102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71769736-C589-4C25-A829-65147A237957}" type="slidenum">
              <a:rPr lang="en-GB" altLang="en-US" smtClean="0"/>
              <a:pPr>
                <a:defRPr/>
              </a:pPr>
              <a:t>20</a:t>
            </a:fld>
            <a:endParaRPr lang="en-GB" altLang="en-US"/>
          </a:p>
        </p:txBody>
      </p:sp>
    </p:spTree>
    <p:extLst>
      <p:ext uri="{BB962C8B-B14F-4D97-AF65-F5344CB8AC3E}">
        <p14:creationId xmlns:p14="http://schemas.microsoft.com/office/powerpoint/2010/main" val="3407471514"/>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71769736-C589-4C25-A829-65147A237957}" type="slidenum">
              <a:rPr lang="en-GB" altLang="en-US" smtClean="0"/>
              <a:pPr>
                <a:defRPr/>
              </a:pPr>
              <a:t>21</a:t>
            </a:fld>
            <a:endParaRPr lang="en-GB" altLang="en-US"/>
          </a:p>
        </p:txBody>
      </p:sp>
    </p:spTree>
    <p:extLst>
      <p:ext uri="{BB962C8B-B14F-4D97-AF65-F5344CB8AC3E}">
        <p14:creationId xmlns:p14="http://schemas.microsoft.com/office/powerpoint/2010/main" val="1856031754"/>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71769736-C589-4C25-A829-65147A237957}" type="slidenum">
              <a:rPr lang="en-GB" altLang="en-US" smtClean="0"/>
              <a:pPr>
                <a:defRPr/>
              </a:pPr>
              <a:t>22</a:t>
            </a:fld>
            <a:endParaRPr lang="en-GB" altLang="en-US"/>
          </a:p>
        </p:txBody>
      </p:sp>
    </p:spTree>
    <p:extLst>
      <p:ext uri="{BB962C8B-B14F-4D97-AF65-F5344CB8AC3E}">
        <p14:creationId xmlns:p14="http://schemas.microsoft.com/office/powerpoint/2010/main" val="3842843285"/>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2FC8774-7810-4EE9-8F70-F3B2539B188E}" type="slidenum">
              <a:rPr lang="en-GB" smtClean="0"/>
              <a:t>23</a:t>
            </a:fld>
            <a:endParaRPr lang="en-GB"/>
          </a:p>
        </p:txBody>
      </p:sp>
    </p:spTree>
    <p:extLst>
      <p:ext uri="{BB962C8B-B14F-4D97-AF65-F5344CB8AC3E}">
        <p14:creationId xmlns:p14="http://schemas.microsoft.com/office/powerpoint/2010/main" val="1969350479"/>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2FC8774-7810-4EE9-8F70-F3B2539B188E}" type="slidenum">
              <a:rPr lang="en-GB" smtClean="0"/>
              <a:t>24</a:t>
            </a:fld>
            <a:endParaRPr lang="en-GB"/>
          </a:p>
        </p:txBody>
      </p:sp>
    </p:spTree>
    <p:extLst>
      <p:ext uri="{BB962C8B-B14F-4D97-AF65-F5344CB8AC3E}">
        <p14:creationId xmlns:p14="http://schemas.microsoft.com/office/powerpoint/2010/main" val="564559824"/>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71769736-C589-4C25-A829-65147A237957}" type="slidenum">
              <a:rPr lang="en-GB" altLang="en-US" smtClean="0"/>
              <a:pPr>
                <a:defRPr/>
              </a:pPr>
              <a:t>26</a:t>
            </a:fld>
            <a:endParaRPr lang="en-GB" altLang="en-US"/>
          </a:p>
        </p:txBody>
      </p:sp>
    </p:spTree>
    <p:extLst>
      <p:ext uri="{BB962C8B-B14F-4D97-AF65-F5344CB8AC3E}">
        <p14:creationId xmlns:p14="http://schemas.microsoft.com/office/powerpoint/2010/main" val="1770030356"/>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71769736-C589-4C25-A829-65147A237957}" type="slidenum">
              <a:rPr lang="en-GB" altLang="en-US" smtClean="0"/>
              <a:pPr>
                <a:defRPr/>
              </a:pPr>
              <a:t>28</a:t>
            </a:fld>
            <a:endParaRPr lang="en-GB" altLang="en-US"/>
          </a:p>
        </p:txBody>
      </p:sp>
    </p:spTree>
    <p:extLst>
      <p:ext uri="{BB962C8B-B14F-4D97-AF65-F5344CB8AC3E}">
        <p14:creationId xmlns:p14="http://schemas.microsoft.com/office/powerpoint/2010/main" val="2823249515"/>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2CE54428-E2D9-02B1-A2DA-88B3E0FF8EDD}"/>
              </a:ext>
            </a:extLst>
          </p:cNvPr>
          <p:cNvSpPr>
            <a:spLocks noGrp="1"/>
          </p:cNvSpPr>
          <p:nvPr>
            <p:ph type="dt" sz="half" idx="10"/>
          </p:nvPr>
        </p:nvSpPr>
        <p:spPr>
          <a:xfrm>
            <a:off x="395288" y="6524625"/>
            <a:ext cx="971550" cy="219075"/>
          </a:xfrm>
        </p:spPr>
        <p:txBody>
          <a:bodyPr/>
          <a:lstStyle>
            <a:lvl1pPr>
              <a:defRPr/>
            </a:lvl1pPr>
          </a:lstStyle>
          <a:p>
            <a:pPr>
              <a:defRPr/>
            </a:pPr>
            <a:fld id="{A7003BC9-A7C0-4A6C-90DA-BF7428C6818B}" type="datetime1">
              <a:rPr lang="en-GB" altLang="en-US"/>
              <a:pPr>
                <a:defRPr/>
              </a:pPr>
              <a:t>31/03/2026</a:t>
            </a:fld>
            <a:endParaRPr lang="en-GB" altLang="en-US" dirty="0"/>
          </a:p>
        </p:txBody>
      </p:sp>
      <p:sp>
        <p:nvSpPr>
          <p:cNvPr id="5" name="Footer Placeholder 4">
            <a:extLst>
              <a:ext uri="{FF2B5EF4-FFF2-40B4-BE49-F238E27FC236}">
                <a16:creationId xmlns:a16="http://schemas.microsoft.com/office/drawing/2014/main" id="{7CE4F3BB-9633-DA0C-E805-0F3BC95399DC}"/>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1EC3A5DF-CC22-82A0-24CA-AD9E5FE6DFC4}"/>
              </a:ext>
            </a:extLst>
          </p:cNvPr>
          <p:cNvSpPr>
            <a:spLocks noGrp="1"/>
          </p:cNvSpPr>
          <p:nvPr>
            <p:ph type="sldNum" sz="quarter" idx="12"/>
          </p:nvPr>
        </p:nvSpPr>
        <p:spPr/>
        <p:txBody>
          <a:bodyPr/>
          <a:lstStyle>
            <a:lvl1pPr>
              <a:defRPr/>
            </a:lvl1pPr>
          </a:lstStyle>
          <a:p>
            <a:pPr>
              <a:defRPr/>
            </a:pPr>
            <a:fld id="{3F13616E-F5E3-4B59-8935-5C44884F5889}" type="slidenum">
              <a:rPr lang="en-GB" altLang="en-US"/>
              <a:pPr>
                <a:defRPr/>
              </a:pPr>
              <a:t>‹#›</a:t>
            </a:fld>
            <a:endParaRPr lang="en-GB" altLang="en-US"/>
          </a:p>
        </p:txBody>
      </p:sp>
    </p:spTree>
    <p:extLst>
      <p:ext uri="{BB962C8B-B14F-4D97-AF65-F5344CB8AC3E}">
        <p14:creationId xmlns:p14="http://schemas.microsoft.com/office/powerpoint/2010/main" val="41601602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3876485-D3F9-4AC2-930F-6E3D8ED0A1D0}"/>
              </a:ext>
            </a:extLst>
          </p:cNvPr>
          <p:cNvSpPr>
            <a:spLocks noGrp="1"/>
          </p:cNvSpPr>
          <p:nvPr>
            <p:ph type="dt" sz="half" idx="10"/>
          </p:nvPr>
        </p:nvSpPr>
        <p:spPr/>
        <p:txBody>
          <a:bodyPr/>
          <a:lstStyle>
            <a:lvl1pPr>
              <a:defRPr/>
            </a:lvl1pPr>
          </a:lstStyle>
          <a:p>
            <a:pPr>
              <a:defRPr/>
            </a:pPr>
            <a:fld id="{E15B5B85-E6E5-4632-875C-0E6A3000B39E}" type="datetime1">
              <a:rPr lang="en-GB" altLang="en-US"/>
              <a:pPr>
                <a:defRPr/>
              </a:pPr>
              <a:t>31/03/2026</a:t>
            </a:fld>
            <a:endParaRPr lang="en-GB" altLang="en-US" dirty="0"/>
          </a:p>
        </p:txBody>
      </p:sp>
      <p:sp>
        <p:nvSpPr>
          <p:cNvPr id="5" name="Footer Placeholder 4">
            <a:extLst>
              <a:ext uri="{FF2B5EF4-FFF2-40B4-BE49-F238E27FC236}">
                <a16:creationId xmlns:a16="http://schemas.microsoft.com/office/drawing/2014/main" id="{5EF468A2-B67F-7117-AFBA-4C6C9C47C075}"/>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1BAE2467-5B5A-F30F-32CD-AAE0E36040CA}"/>
              </a:ext>
            </a:extLst>
          </p:cNvPr>
          <p:cNvSpPr>
            <a:spLocks noGrp="1"/>
          </p:cNvSpPr>
          <p:nvPr>
            <p:ph type="sldNum" sz="quarter" idx="12"/>
          </p:nvPr>
        </p:nvSpPr>
        <p:spPr/>
        <p:txBody>
          <a:bodyPr/>
          <a:lstStyle>
            <a:lvl1pPr>
              <a:defRPr/>
            </a:lvl1pPr>
          </a:lstStyle>
          <a:p>
            <a:pPr>
              <a:defRPr/>
            </a:pPr>
            <a:fld id="{6DDAD8D9-6827-4A0C-BF28-A51E33BD92A1}" type="slidenum">
              <a:rPr lang="en-GB" altLang="en-US"/>
              <a:pPr>
                <a:defRPr/>
              </a:pPr>
              <a:t>‹#›</a:t>
            </a:fld>
            <a:endParaRPr lang="en-GB" altLang="en-US"/>
          </a:p>
        </p:txBody>
      </p:sp>
    </p:spTree>
    <p:extLst>
      <p:ext uri="{BB962C8B-B14F-4D97-AF65-F5344CB8AC3E}">
        <p14:creationId xmlns:p14="http://schemas.microsoft.com/office/powerpoint/2010/main" val="42215998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F3117946-64D9-DC58-C9A9-02CD49C23149}"/>
              </a:ext>
            </a:extLst>
          </p:cNvPr>
          <p:cNvSpPr>
            <a:spLocks noGrp="1"/>
          </p:cNvSpPr>
          <p:nvPr>
            <p:ph type="dt" sz="half" idx="10"/>
          </p:nvPr>
        </p:nvSpPr>
        <p:spPr/>
        <p:txBody>
          <a:bodyPr/>
          <a:lstStyle>
            <a:lvl1pPr>
              <a:defRPr/>
            </a:lvl1pPr>
          </a:lstStyle>
          <a:p>
            <a:pPr>
              <a:defRPr/>
            </a:pPr>
            <a:fld id="{ACF1D7AD-01A3-454B-95CC-D4D4EB9881E1}" type="datetime1">
              <a:rPr lang="en-GB" altLang="en-US"/>
              <a:pPr>
                <a:defRPr/>
              </a:pPr>
              <a:t>31/03/2026</a:t>
            </a:fld>
            <a:endParaRPr lang="en-GB" altLang="en-US" dirty="0"/>
          </a:p>
        </p:txBody>
      </p:sp>
      <p:sp>
        <p:nvSpPr>
          <p:cNvPr id="5" name="Slide Number Placeholder 5">
            <a:extLst>
              <a:ext uri="{FF2B5EF4-FFF2-40B4-BE49-F238E27FC236}">
                <a16:creationId xmlns:a16="http://schemas.microsoft.com/office/drawing/2014/main" id="{1413012C-4F40-AB41-427E-9979102B4E25}"/>
              </a:ext>
            </a:extLst>
          </p:cNvPr>
          <p:cNvSpPr>
            <a:spLocks noGrp="1"/>
          </p:cNvSpPr>
          <p:nvPr>
            <p:ph type="sldNum" sz="quarter" idx="11"/>
          </p:nvPr>
        </p:nvSpPr>
        <p:spPr/>
        <p:txBody>
          <a:bodyPr/>
          <a:lstStyle>
            <a:lvl1pPr>
              <a:defRPr/>
            </a:lvl1pPr>
          </a:lstStyle>
          <a:p>
            <a:pPr>
              <a:defRPr/>
            </a:pPr>
            <a:fld id="{9D419A56-FD57-4C88-8607-08FDAE60C27E}" type="slidenum">
              <a:rPr lang="en-GB" altLang="en-US"/>
              <a:pPr>
                <a:defRPr/>
              </a:pPr>
              <a:t>‹#›</a:t>
            </a:fld>
            <a:endParaRPr lang="en-GB" altLang="en-US"/>
          </a:p>
        </p:txBody>
      </p:sp>
    </p:spTree>
    <p:extLst>
      <p:ext uri="{BB962C8B-B14F-4D97-AF65-F5344CB8AC3E}">
        <p14:creationId xmlns:p14="http://schemas.microsoft.com/office/powerpoint/2010/main" val="61792003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B35AB28F-5E20-146D-D1DA-BD2262447001}"/>
              </a:ext>
            </a:extLst>
          </p:cNvPr>
          <p:cNvSpPr>
            <a:spLocks noGrp="1"/>
          </p:cNvSpPr>
          <p:nvPr>
            <p:ph type="dt" sz="half" idx="10"/>
          </p:nvPr>
        </p:nvSpPr>
        <p:spPr/>
        <p:txBody>
          <a:bodyPr/>
          <a:lstStyle>
            <a:lvl1pPr>
              <a:defRPr/>
            </a:lvl1pPr>
          </a:lstStyle>
          <a:p>
            <a:pPr>
              <a:defRPr/>
            </a:pPr>
            <a:fld id="{BD6A1715-DF3B-4658-B682-DCA863364E1F}" type="datetime1">
              <a:rPr lang="en-GB" altLang="en-US"/>
              <a:pPr>
                <a:defRPr/>
              </a:pPr>
              <a:t>31/03/2026</a:t>
            </a:fld>
            <a:endParaRPr lang="en-GB" altLang="en-US" dirty="0"/>
          </a:p>
        </p:txBody>
      </p:sp>
      <p:sp>
        <p:nvSpPr>
          <p:cNvPr id="6" name="Slide Number Placeholder 5">
            <a:extLst>
              <a:ext uri="{FF2B5EF4-FFF2-40B4-BE49-F238E27FC236}">
                <a16:creationId xmlns:a16="http://schemas.microsoft.com/office/drawing/2014/main" id="{A8F431DF-86B9-A0F4-E9B2-2665956C5039}"/>
              </a:ext>
            </a:extLst>
          </p:cNvPr>
          <p:cNvSpPr>
            <a:spLocks noGrp="1"/>
          </p:cNvSpPr>
          <p:nvPr>
            <p:ph type="sldNum" sz="quarter" idx="11"/>
          </p:nvPr>
        </p:nvSpPr>
        <p:spPr/>
        <p:txBody>
          <a:bodyPr/>
          <a:lstStyle>
            <a:lvl1pPr>
              <a:defRPr/>
            </a:lvl1pPr>
          </a:lstStyle>
          <a:p>
            <a:pPr>
              <a:defRPr/>
            </a:pPr>
            <a:fld id="{3298402B-94D1-4850-BDD1-39CB0FB47D3A}" type="slidenum">
              <a:rPr lang="en-GB" altLang="en-US"/>
              <a:pPr>
                <a:defRPr/>
              </a:pPr>
              <a:t>‹#›</a:t>
            </a:fld>
            <a:endParaRPr lang="en-GB" altLang="en-US"/>
          </a:p>
        </p:txBody>
      </p:sp>
    </p:spTree>
    <p:extLst>
      <p:ext uri="{BB962C8B-B14F-4D97-AF65-F5344CB8AC3E}">
        <p14:creationId xmlns:p14="http://schemas.microsoft.com/office/powerpoint/2010/main" val="110581308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133E1F70-5EAF-DE23-8D61-08C4E99ACDE8}"/>
              </a:ext>
            </a:extLst>
          </p:cNvPr>
          <p:cNvSpPr>
            <a:spLocks noGrp="1"/>
          </p:cNvSpPr>
          <p:nvPr>
            <p:ph type="dt" sz="half" idx="10"/>
          </p:nvPr>
        </p:nvSpPr>
        <p:spPr/>
        <p:txBody>
          <a:bodyPr/>
          <a:lstStyle>
            <a:lvl1pPr>
              <a:defRPr/>
            </a:lvl1pPr>
          </a:lstStyle>
          <a:p>
            <a:pPr>
              <a:defRPr/>
            </a:pPr>
            <a:fld id="{733A36E0-0EBC-49A7-83AE-7B5524F6D403}" type="datetime1">
              <a:rPr lang="en-GB" altLang="en-US"/>
              <a:pPr>
                <a:defRPr/>
              </a:pPr>
              <a:t>31/03/2026</a:t>
            </a:fld>
            <a:endParaRPr lang="en-GB" altLang="en-US" dirty="0"/>
          </a:p>
        </p:txBody>
      </p:sp>
      <p:sp>
        <p:nvSpPr>
          <p:cNvPr id="8" name="Slide Number Placeholder 5">
            <a:extLst>
              <a:ext uri="{FF2B5EF4-FFF2-40B4-BE49-F238E27FC236}">
                <a16:creationId xmlns:a16="http://schemas.microsoft.com/office/drawing/2014/main" id="{288BBDB4-4DB4-B773-AA11-66BD46F549F8}"/>
              </a:ext>
            </a:extLst>
          </p:cNvPr>
          <p:cNvSpPr>
            <a:spLocks noGrp="1"/>
          </p:cNvSpPr>
          <p:nvPr>
            <p:ph type="sldNum" sz="quarter" idx="11"/>
          </p:nvPr>
        </p:nvSpPr>
        <p:spPr/>
        <p:txBody>
          <a:bodyPr/>
          <a:lstStyle>
            <a:lvl1pPr>
              <a:defRPr/>
            </a:lvl1pPr>
          </a:lstStyle>
          <a:p>
            <a:pPr>
              <a:defRPr/>
            </a:pPr>
            <a:fld id="{C34B518C-BAA0-4673-AB95-72B7C66D7FD9}" type="slidenum">
              <a:rPr lang="en-GB" altLang="en-US"/>
              <a:pPr>
                <a:defRPr/>
              </a:pPr>
              <a:t>‹#›</a:t>
            </a:fld>
            <a:endParaRPr lang="en-GB" altLang="en-US"/>
          </a:p>
        </p:txBody>
      </p:sp>
    </p:spTree>
    <p:extLst>
      <p:ext uri="{BB962C8B-B14F-4D97-AF65-F5344CB8AC3E}">
        <p14:creationId xmlns:p14="http://schemas.microsoft.com/office/powerpoint/2010/main" val="288733996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C9C75EE2-84EB-897A-150D-C3360D73278E}"/>
              </a:ext>
            </a:extLst>
          </p:cNvPr>
          <p:cNvSpPr>
            <a:spLocks noGrp="1"/>
          </p:cNvSpPr>
          <p:nvPr>
            <p:ph type="dt" sz="half" idx="10"/>
          </p:nvPr>
        </p:nvSpPr>
        <p:spPr/>
        <p:txBody>
          <a:bodyPr/>
          <a:lstStyle>
            <a:lvl1pPr>
              <a:defRPr/>
            </a:lvl1pPr>
          </a:lstStyle>
          <a:p>
            <a:pPr>
              <a:defRPr/>
            </a:pPr>
            <a:fld id="{A81EAC23-F888-49A2-B007-5F0E5CA55513}" type="datetime1">
              <a:rPr lang="en-GB" altLang="en-US"/>
              <a:pPr>
                <a:defRPr/>
              </a:pPr>
              <a:t>31/03/2026</a:t>
            </a:fld>
            <a:endParaRPr lang="en-GB" altLang="en-US" dirty="0"/>
          </a:p>
        </p:txBody>
      </p:sp>
      <p:sp>
        <p:nvSpPr>
          <p:cNvPr id="4" name="Slide Number Placeholder 5">
            <a:extLst>
              <a:ext uri="{FF2B5EF4-FFF2-40B4-BE49-F238E27FC236}">
                <a16:creationId xmlns:a16="http://schemas.microsoft.com/office/drawing/2014/main" id="{F7F57324-A1D3-1826-4AD0-23F2B34D504C}"/>
              </a:ext>
            </a:extLst>
          </p:cNvPr>
          <p:cNvSpPr>
            <a:spLocks noGrp="1"/>
          </p:cNvSpPr>
          <p:nvPr>
            <p:ph type="sldNum" sz="quarter" idx="11"/>
          </p:nvPr>
        </p:nvSpPr>
        <p:spPr/>
        <p:txBody>
          <a:bodyPr/>
          <a:lstStyle>
            <a:lvl1pPr>
              <a:defRPr/>
            </a:lvl1pPr>
          </a:lstStyle>
          <a:p>
            <a:pPr>
              <a:defRPr/>
            </a:pPr>
            <a:fld id="{63A72BC8-F192-4A9D-A624-45C65191F104}" type="slidenum">
              <a:rPr lang="en-GB" altLang="en-US"/>
              <a:pPr>
                <a:defRPr/>
              </a:pPr>
              <a:t>‹#›</a:t>
            </a:fld>
            <a:endParaRPr lang="en-GB" altLang="en-US"/>
          </a:p>
        </p:txBody>
      </p:sp>
    </p:spTree>
    <p:extLst>
      <p:ext uri="{BB962C8B-B14F-4D97-AF65-F5344CB8AC3E}">
        <p14:creationId xmlns:p14="http://schemas.microsoft.com/office/powerpoint/2010/main" val="220010878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5064A730-A84D-95ED-E366-3CB067E59422}"/>
              </a:ext>
            </a:extLst>
          </p:cNvPr>
          <p:cNvSpPr>
            <a:spLocks noGrp="1"/>
          </p:cNvSpPr>
          <p:nvPr>
            <p:ph type="dt" sz="half" idx="10"/>
          </p:nvPr>
        </p:nvSpPr>
        <p:spPr/>
        <p:txBody>
          <a:bodyPr/>
          <a:lstStyle>
            <a:lvl1pPr>
              <a:defRPr/>
            </a:lvl1pPr>
          </a:lstStyle>
          <a:p>
            <a:pPr>
              <a:defRPr/>
            </a:pPr>
            <a:fld id="{4C6AB163-E791-4554-BA81-44AB2343F472}" type="datetime1">
              <a:rPr lang="en-GB" altLang="en-US"/>
              <a:pPr>
                <a:defRPr/>
              </a:pPr>
              <a:t>31/03/2026</a:t>
            </a:fld>
            <a:endParaRPr lang="en-GB" altLang="en-US" dirty="0"/>
          </a:p>
        </p:txBody>
      </p:sp>
      <p:sp>
        <p:nvSpPr>
          <p:cNvPr id="3" name="Slide Number Placeholder 5">
            <a:extLst>
              <a:ext uri="{FF2B5EF4-FFF2-40B4-BE49-F238E27FC236}">
                <a16:creationId xmlns:a16="http://schemas.microsoft.com/office/drawing/2014/main" id="{C906F15A-C578-F948-E769-8B084BF78E1C}"/>
              </a:ext>
            </a:extLst>
          </p:cNvPr>
          <p:cNvSpPr>
            <a:spLocks noGrp="1"/>
          </p:cNvSpPr>
          <p:nvPr>
            <p:ph type="sldNum" sz="quarter" idx="11"/>
          </p:nvPr>
        </p:nvSpPr>
        <p:spPr/>
        <p:txBody>
          <a:bodyPr/>
          <a:lstStyle>
            <a:lvl1pPr>
              <a:defRPr/>
            </a:lvl1pPr>
          </a:lstStyle>
          <a:p>
            <a:pPr>
              <a:defRPr/>
            </a:pPr>
            <a:fld id="{31EB37F5-31BF-4625-B85A-CFB759574526}" type="slidenum">
              <a:rPr lang="en-GB" altLang="en-US"/>
              <a:pPr>
                <a:defRPr/>
              </a:pPr>
              <a:t>‹#›</a:t>
            </a:fld>
            <a:endParaRPr lang="en-GB" altLang="en-US"/>
          </a:p>
        </p:txBody>
      </p:sp>
    </p:spTree>
    <p:extLst>
      <p:ext uri="{BB962C8B-B14F-4D97-AF65-F5344CB8AC3E}">
        <p14:creationId xmlns:p14="http://schemas.microsoft.com/office/powerpoint/2010/main" val="320697523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57E51362-D2B3-DDF9-7068-F19EBBC69852}"/>
              </a:ext>
            </a:extLst>
          </p:cNvPr>
          <p:cNvSpPr>
            <a:spLocks noGrp="1"/>
          </p:cNvSpPr>
          <p:nvPr>
            <p:ph type="dt" sz="half" idx="10"/>
          </p:nvPr>
        </p:nvSpPr>
        <p:spPr/>
        <p:txBody>
          <a:bodyPr/>
          <a:lstStyle>
            <a:lvl1pPr>
              <a:defRPr/>
            </a:lvl1pPr>
          </a:lstStyle>
          <a:p>
            <a:pPr>
              <a:defRPr/>
            </a:pPr>
            <a:fld id="{542376CD-E785-45CC-B413-C745EF1FA292}" type="datetime1">
              <a:rPr lang="en-GB" altLang="en-US"/>
              <a:pPr>
                <a:defRPr/>
              </a:pPr>
              <a:t>31/03/2026</a:t>
            </a:fld>
            <a:endParaRPr lang="en-GB" altLang="en-US" dirty="0"/>
          </a:p>
        </p:txBody>
      </p:sp>
      <p:sp>
        <p:nvSpPr>
          <p:cNvPr id="6" name="Slide Number Placeholder 5">
            <a:extLst>
              <a:ext uri="{FF2B5EF4-FFF2-40B4-BE49-F238E27FC236}">
                <a16:creationId xmlns:a16="http://schemas.microsoft.com/office/drawing/2014/main" id="{C686D90F-1445-9DA0-71CE-96FEF981D00D}"/>
              </a:ext>
            </a:extLst>
          </p:cNvPr>
          <p:cNvSpPr>
            <a:spLocks noGrp="1"/>
          </p:cNvSpPr>
          <p:nvPr>
            <p:ph type="sldNum" sz="quarter" idx="11"/>
          </p:nvPr>
        </p:nvSpPr>
        <p:spPr/>
        <p:txBody>
          <a:bodyPr/>
          <a:lstStyle>
            <a:lvl1pPr>
              <a:defRPr/>
            </a:lvl1pPr>
          </a:lstStyle>
          <a:p>
            <a:pPr>
              <a:defRPr/>
            </a:pPr>
            <a:fld id="{7FAA9DFF-67B6-47E2-A617-517793A02C38}" type="slidenum">
              <a:rPr lang="en-GB" altLang="en-US"/>
              <a:pPr>
                <a:defRPr/>
              </a:pPr>
              <a:t>‹#›</a:t>
            </a:fld>
            <a:endParaRPr lang="en-GB" altLang="en-US"/>
          </a:p>
        </p:txBody>
      </p:sp>
    </p:spTree>
    <p:extLst>
      <p:ext uri="{BB962C8B-B14F-4D97-AF65-F5344CB8AC3E}">
        <p14:creationId xmlns:p14="http://schemas.microsoft.com/office/powerpoint/2010/main" val="381623515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dirty="0"/>
              <a:t>Click icon to add picture</a:t>
            </a:r>
            <a:endParaRPr lang="en-GB" noProof="0" dirty="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E48419FF-8CED-3CA4-47D4-1A8FEC64380C}"/>
              </a:ext>
            </a:extLst>
          </p:cNvPr>
          <p:cNvSpPr>
            <a:spLocks noGrp="1"/>
          </p:cNvSpPr>
          <p:nvPr>
            <p:ph type="dt" sz="half" idx="10"/>
          </p:nvPr>
        </p:nvSpPr>
        <p:spPr/>
        <p:txBody>
          <a:bodyPr/>
          <a:lstStyle>
            <a:lvl1pPr>
              <a:defRPr/>
            </a:lvl1pPr>
          </a:lstStyle>
          <a:p>
            <a:pPr>
              <a:defRPr/>
            </a:pPr>
            <a:fld id="{887A47DB-3605-4DA6-A56C-7923E56BED49}" type="datetime1">
              <a:rPr lang="en-GB" altLang="en-US"/>
              <a:pPr>
                <a:defRPr/>
              </a:pPr>
              <a:t>31/03/2026</a:t>
            </a:fld>
            <a:endParaRPr lang="en-GB" altLang="en-US" dirty="0"/>
          </a:p>
        </p:txBody>
      </p:sp>
      <p:sp>
        <p:nvSpPr>
          <p:cNvPr id="6" name="Slide Number Placeholder 5">
            <a:extLst>
              <a:ext uri="{FF2B5EF4-FFF2-40B4-BE49-F238E27FC236}">
                <a16:creationId xmlns:a16="http://schemas.microsoft.com/office/drawing/2014/main" id="{C70155DC-6394-7034-69A9-1D79F518C5EF}"/>
              </a:ext>
            </a:extLst>
          </p:cNvPr>
          <p:cNvSpPr>
            <a:spLocks noGrp="1"/>
          </p:cNvSpPr>
          <p:nvPr>
            <p:ph type="sldNum" sz="quarter" idx="11"/>
          </p:nvPr>
        </p:nvSpPr>
        <p:spPr/>
        <p:txBody>
          <a:bodyPr/>
          <a:lstStyle>
            <a:lvl1pPr>
              <a:defRPr/>
            </a:lvl1pPr>
          </a:lstStyle>
          <a:p>
            <a:pPr>
              <a:defRPr/>
            </a:pPr>
            <a:fld id="{86E213C3-687D-4505-8DFB-6C79E52C8FB7}" type="slidenum">
              <a:rPr lang="en-GB" altLang="en-US"/>
              <a:pPr>
                <a:defRPr/>
              </a:pPr>
              <a:t>‹#›</a:t>
            </a:fld>
            <a:endParaRPr lang="en-GB" altLang="en-US"/>
          </a:p>
        </p:txBody>
      </p:sp>
    </p:spTree>
    <p:extLst>
      <p:ext uri="{BB962C8B-B14F-4D97-AF65-F5344CB8AC3E}">
        <p14:creationId xmlns:p14="http://schemas.microsoft.com/office/powerpoint/2010/main" val="313684887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532D552-52D0-091C-66CD-B40ADA172402}"/>
              </a:ext>
            </a:extLst>
          </p:cNvPr>
          <p:cNvSpPr>
            <a:spLocks noGrp="1"/>
          </p:cNvSpPr>
          <p:nvPr>
            <p:ph type="dt" sz="half" idx="10"/>
          </p:nvPr>
        </p:nvSpPr>
        <p:spPr/>
        <p:txBody>
          <a:bodyPr/>
          <a:lstStyle>
            <a:lvl1pPr>
              <a:defRPr/>
            </a:lvl1pPr>
          </a:lstStyle>
          <a:p>
            <a:pPr>
              <a:defRPr/>
            </a:pPr>
            <a:fld id="{8E6EC078-4FC9-4BF6-83CB-B7890C720420}" type="datetime1">
              <a:rPr lang="en-GB" altLang="en-US"/>
              <a:pPr>
                <a:defRPr/>
              </a:pPr>
              <a:t>31/03/2026</a:t>
            </a:fld>
            <a:endParaRPr lang="en-GB" altLang="en-US" dirty="0"/>
          </a:p>
        </p:txBody>
      </p:sp>
      <p:sp>
        <p:nvSpPr>
          <p:cNvPr id="5" name="Slide Number Placeholder 5">
            <a:extLst>
              <a:ext uri="{FF2B5EF4-FFF2-40B4-BE49-F238E27FC236}">
                <a16:creationId xmlns:a16="http://schemas.microsoft.com/office/drawing/2014/main" id="{DC93CAE6-1A6E-9770-7C47-9635B6DB0C10}"/>
              </a:ext>
            </a:extLst>
          </p:cNvPr>
          <p:cNvSpPr>
            <a:spLocks noGrp="1"/>
          </p:cNvSpPr>
          <p:nvPr>
            <p:ph type="sldNum" sz="quarter" idx="11"/>
          </p:nvPr>
        </p:nvSpPr>
        <p:spPr/>
        <p:txBody>
          <a:bodyPr/>
          <a:lstStyle>
            <a:lvl1pPr>
              <a:defRPr/>
            </a:lvl1pPr>
          </a:lstStyle>
          <a:p>
            <a:pPr>
              <a:defRPr/>
            </a:pPr>
            <a:fld id="{9FA1A650-E734-4596-84AB-532A9CE39247}" type="slidenum">
              <a:rPr lang="en-GB" altLang="en-US"/>
              <a:pPr>
                <a:defRPr/>
              </a:pPr>
              <a:t>‹#›</a:t>
            </a:fld>
            <a:endParaRPr lang="en-GB" altLang="en-US"/>
          </a:p>
        </p:txBody>
      </p:sp>
    </p:spTree>
    <p:extLst>
      <p:ext uri="{BB962C8B-B14F-4D97-AF65-F5344CB8AC3E}">
        <p14:creationId xmlns:p14="http://schemas.microsoft.com/office/powerpoint/2010/main" val="364486856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D0B824B-B3AC-C27E-686A-AF9E0C47D1A7}"/>
              </a:ext>
            </a:extLst>
          </p:cNvPr>
          <p:cNvSpPr>
            <a:spLocks noGrp="1"/>
          </p:cNvSpPr>
          <p:nvPr>
            <p:ph type="dt" sz="half" idx="10"/>
          </p:nvPr>
        </p:nvSpPr>
        <p:spPr/>
        <p:txBody>
          <a:bodyPr/>
          <a:lstStyle>
            <a:lvl1pPr>
              <a:defRPr/>
            </a:lvl1pPr>
          </a:lstStyle>
          <a:p>
            <a:pPr>
              <a:defRPr/>
            </a:pPr>
            <a:fld id="{4F1BF754-DE62-42FB-AEFD-AD6ED79B7222}" type="datetime1">
              <a:rPr lang="en-GB" altLang="en-US"/>
              <a:pPr>
                <a:defRPr/>
              </a:pPr>
              <a:t>31/03/2026</a:t>
            </a:fld>
            <a:endParaRPr lang="en-GB" altLang="en-US" dirty="0"/>
          </a:p>
        </p:txBody>
      </p:sp>
      <p:sp>
        <p:nvSpPr>
          <p:cNvPr id="5" name="Slide Number Placeholder 5">
            <a:extLst>
              <a:ext uri="{FF2B5EF4-FFF2-40B4-BE49-F238E27FC236}">
                <a16:creationId xmlns:a16="http://schemas.microsoft.com/office/drawing/2014/main" id="{19265F0E-CF0D-9640-CE96-AEFA8A8B971D}"/>
              </a:ext>
            </a:extLst>
          </p:cNvPr>
          <p:cNvSpPr>
            <a:spLocks noGrp="1"/>
          </p:cNvSpPr>
          <p:nvPr>
            <p:ph type="sldNum" sz="quarter" idx="11"/>
          </p:nvPr>
        </p:nvSpPr>
        <p:spPr/>
        <p:txBody>
          <a:bodyPr/>
          <a:lstStyle>
            <a:lvl1pPr>
              <a:defRPr/>
            </a:lvl1pPr>
          </a:lstStyle>
          <a:p>
            <a:pPr>
              <a:defRPr/>
            </a:pPr>
            <a:fld id="{B45EB4A8-4E58-4761-BCDB-6C94A2F2588D}" type="slidenum">
              <a:rPr lang="en-GB" altLang="en-US"/>
              <a:pPr>
                <a:defRPr/>
              </a:pPr>
              <a:t>‹#›</a:t>
            </a:fld>
            <a:endParaRPr lang="en-GB" altLang="en-US"/>
          </a:p>
        </p:txBody>
      </p:sp>
    </p:spTree>
    <p:extLst>
      <p:ext uri="{BB962C8B-B14F-4D97-AF65-F5344CB8AC3E}">
        <p14:creationId xmlns:p14="http://schemas.microsoft.com/office/powerpoint/2010/main" val="185520317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7D883679-5FA3-B682-6EC6-2CFA803C995B}"/>
              </a:ext>
            </a:extLst>
          </p:cNvPr>
          <p:cNvSpPr>
            <a:spLocks noGrp="1"/>
          </p:cNvSpPr>
          <p:nvPr>
            <p:ph type="dt" sz="half" idx="10"/>
          </p:nvPr>
        </p:nvSpPr>
        <p:spPr>
          <a:xfrm>
            <a:off x="395288" y="6524625"/>
            <a:ext cx="971550" cy="219075"/>
          </a:xfrm>
        </p:spPr>
        <p:txBody>
          <a:bodyPr/>
          <a:lstStyle>
            <a:lvl1pPr>
              <a:defRPr/>
            </a:lvl1pPr>
          </a:lstStyle>
          <a:p>
            <a:pPr>
              <a:defRPr/>
            </a:pPr>
            <a:fld id="{A6CD2DFE-40EB-456F-9C47-0D20BD1F6520}" type="datetime1">
              <a:rPr lang="en-GB" altLang="en-US"/>
              <a:pPr>
                <a:defRPr/>
              </a:pPr>
              <a:t>31/03/2026</a:t>
            </a:fld>
            <a:endParaRPr lang="en-GB" altLang="en-US" dirty="0"/>
          </a:p>
        </p:txBody>
      </p:sp>
      <p:sp>
        <p:nvSpPr>
          <p:cNvPr id="5" name="Footer Placeholder 4">
            <a:extLst>
              <a:ext uri="{FF2B5EF4-FFF2-40B4-BE49-F238E27FC236}">
                <a16:creationId xmlns:a16="http://schemas.microsoft.com/office/drawing/2014/main" id="{E9C9EB61-6BE2-7F6E-7600-A543AFAE075F}"/>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0BFF9F1C-B1FD-99E7-55BE-814736B3BF83}"/>
              </a:ext>
            </a:extLst>
          </p:cNvPr>
          <p:cNvSpPr>
            <a:spLocks noGrp="1"/>
          </p:cNvSpPr>
          <p:nvPr>
            <p:ph type="sldNum" sz="quarter" idx="12"/>
          </p:nvPr>
        </p:nvSpPr>
        <p:spPr/>
        <p:txBody>
          <a:bodyPr/>
          <a:lstStyle>
            <a:lvl1pPr>
              <a:defRPr/>
            </a:lvl1pPr>
          </a:lstStyle>
          <a:p>
            <a:pPr>
              <a:defRPr/>
            </a:pPr>
            <a:fld id="{95956538-8718-473D-A5A6-F1CA98B46DA0}" type="slidenum">
              <a:rPr lang="en-GB" altLang="en-US"/>
              <a:pPr>
                <a:defRPr/>
              </a:pPr>
              <a:t>‹#›</a:t>
            </a:fld>
            <a:endParaRPr lang="en-GB" altLang="en-US"/>
          </a:p>
        </p:txBody>
      </p:sp>
    </p:spTree>
    <p:extLst>
      <p:ext uri="{BB962C8B-B14F-4D97-AF65-F5344CB8AC3E}">
        <p14:creationId xmlns:p14="http://schemas.microsoft.com/office/powerpoint/2010/main" val="211170125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1006F76-DB62-E2BF-6939-A25B2BCC50D7}"/>
              </a:ext>
            </a:extLst>
          </p:cNvPr>
          <p:cNvSpPr>
            <a:spLocks noGrp="1"/>
          </p:cNvSpPr>
          <p:nvPr>
            <p:ph type="dt" sz="half" idx="10"/>
          </p:nvPr>
        </p:nvSpPr>
        <p:spPr/>
        <p:txBody>
          <a:bodyPr/>
          <a:lstStyle>
            <a:lvl1pPr>
              <a:defRPr/>
            </a:lvl1pPr>
          </a:lstStyle>
          <a:p>
            <a:pPr>
              <a:defRPr/>
            </a:pPr>
            <a:fld id="{5F6C42B4-4545-4B0B-8922-C1BEB82246AC}" type="datetime1">
              <a:rPr lang="en-GB" altLang="en-US"/>
              <a:pPr>
                <a:defRPr/>
              </a:pPr>
              <a:t>31/03/2026</a:t>
            </a:fld>
            <a:endParaRPr lang="en-GB" altLang="en-US" dirty="0"/>
          </a:p>
        </p:txBody>
      </p:sp>
      <p:sp>
        <p:nvSpPr>
          <p:cNvPr id="5" name="Footer Placeholder 4">
            <a:extLst>
              <a:ext uri="{FF2B5EF4-FFF2-40B4-BE49-F238E27FC236}">
                <a16:creationId xmlns:a16="http://schemas.microsoft.com/office/drawing/2014/main" id="{465DA47D-B240-2944-F3A8-C9D640D8EDDB}"/>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D5128C08-7918-0025-049E-575CF6A1F9EC}"/>
              </a:ext>
            </a:extLst>
          </p:cNvPr>
          <p:cNvSpPr>
            <a:spLocks noGrp="1"/>
          </p:cNvSpPr>
          <p:nvPr>
            <p:ph type="sldNum" sz="quarter" idx="12"/>
          </p:nvPr>
        </p:nvSpPr>
        <p:spPr/>
        <p:txBody>
          <a:bodyPr/>
          <a:lstStyle>
            <a:lvl1pPr>
              <a:defRPr/>
            </a:lvl1pPr>
          </a:lstStyle>
          <a:p>
            <a:pPr>
              <a:defRPr/>
            </a:pPr>
            <a:fld id="{CD2646EA-3FBA-4312-AF5F-311BA8B2DFAE}" type="slidenum">
              <a:rPr lang="en-GB" altLang="en-US"/>
              <a:pPr>
                <a:defRPr/>
              </a:pPr>
              <a:t>‹#›</a:t>
            </a:fld>
            <a:endParaRPr lang="en-GB" altLang="en-US"/>
          </a:p>
        </p:txBody>
      </p:sp>
    </p:spTree>
    <p:extLst>
      <p:ext uri="{BB962C8B-B14F-4D97-AF65-F5344CB8AC3E}">
        <p14:creationId xmlns:p14="http://schemas.microsoft.com/office/powerpoint/2010/main" val="354629371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FDEB7363-22CD-21DF-30EB-6EED930181FF}"/>
              </a:ext>
            </a:extLst>
          </p:cNvPr>
          <p:cNvSpPr>
            <a:spLocks noGrp="1"/>
          </p:cNvSpPr>
          <p:nvPr>
            <p:ph type="dt" sz="half" idx="10"/>
          </p:nvPr>
        </p:nvSpPr>
        <p:spPr/>
        <p:txBody>
          <a:bodyPr/>
          <a:lstStyle>
            <a:lvl1pPr>
              <a:defRPr/>
            </a:lvl1pPr>
          </a:lstStyle>
          <a:p>
            <a:pPr>
              <a:defRPr/>
            </a:pPr>
            <a:fld id="{556B17B7-FB5B-420C-BCB0-3396EB0F00DD}" type="datetime1">
              <a:rPr lang="en-GB" altLang="en-US"/>
              <a:pPr>
                <a:defRPr/>
              </a:pPr>
              <a:t>31/03/2026</a:t>
            </a:fld>
            <a:endParaRPr lang="en-GB" altLang="en-US" dirty="0"/>
          </a:p>
        </p:txBody>
      </p:sp>
      <p:sp>
        <p:nvSpPr>
          <p:cNvPr id="5" name="Slide Number Placeholder 5">
            <a:extLst>
              <a:ext uri="{FF2B5EF4-FFF2-40B4-BE49-F238E27FC236}">
                <a16:creationId xmlns:a16="http://schemas.microsoft.com/office/drawing/2014/main" id="{75150A44-31FC-9098-3961-C2FB7F43AA32}"/>
              </a:ext>
            </a:extLst>
          </p:cNvPr>
          <p:cNvSpPr>
            <a:spLocks noGrp="1"/>
          </p:cNvSpPr>
          <p:nvPr>
            <p:ph type="sldNum" sz="quarter" idx="11"/>
          </p:nvPr>
        </p:nvSpPr>
        <p:spPr/>
        <p:txBody>
          <a:bodyPr/>
          <a:lstStyle>
            <a:lvl1pPr>
              <a:defRPr/>
            </a:lvl1pPr>
          </a:lstStyle>
          <a:p>
            <a:pPr>
              <a:defRPr/>
            </a:pPr>
            <a:fld id="{72E7CF4C-773B-4ED9-8D0C-938F2C942B09}" type="slidenum">
              <a:rPr lang="en-GB" altLang="en-US"/>
              <a:pPr>
                <a:defRPr/>
              </a:pPr>
              <a:t>‹#›</a:t>
            </a:fld>
            <a:endParaRPr lang="en-GB" altLang="en-US"/>
          </a:p>
        </p:txBody>
      </p:sp>
    </p:spTree>
    <p:extLst>
      <p:ext uri="{BB962C8B-B14F-4D97-AF65-F5344CB8AC3E}">
        <p14:creationId xmlns:p14="http://schemas.microsoft.com/office/powerpoint/2010/main" val="339014378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6816C2BD-3ADA-C16C-2318-46C36F4E676A}"/>
              </a:ext>
            </a:extLst>
          </p:cNvPr>
          <p:cNvSpPr>
            <a:spLocks noGrp="1"/>
          </p:cNvSpPr>
          <p:nvPr>
            <p:ph type="dt" sz="half" idx="10"/>
          </p:nvPr>
        </p:nvSpPr>
        <p:spPr/>
        <p:txBody>
          <a:bodyPr/>
          <a:lstStyle>
            <a:lvl1pPr>
              <a:defRPr/>
            </a:lvl1pPr>
          </a:lstStyle>
          <a:p>
            <a:pPr>
              <a:defRPr/>
            </a:pPr>
            <a:fld id="{8DE60D63-3B36-41E7-9D99-4DFD85FC7798}" type="datetime1">
              <a:rPr lang="en-GB" altLang="en-US"/>
              <a:pPr>
                <a:defRPr/>
              </a:pPr>
              <a:t>31/03/2026</a:t>
            </a:fld>
            <a:endParaRPr lang="en-GB" altLang="en-US" dirty="0"/>
          </a:p>
        </p:txBody>
      </p:sp>
      <p:sp>
        <p:nvSpPr>
          <p:cNvPr id="6" name="Slide Number Placeholder 5">
            <a:extLst>
              <a:ext uri="{FF2B5EF4-FFF2-40B4-BE49-F238E27FC236}">
                <a16:creationId xmlns:a16="http://schemas.microsoft.com/office/drawing/2014/main" id="{9B6CD60A-556D-C549-286A-8D8DEC420C3C}"/>
              </a:ext>
            </a:extLst>
          </p:cNvPr>
          <p:cNvSpPr>
            <a:spLocks noGrp="1"/>
          </p:cNvSpPr>
          <p:nvPr>
            <p:ph type="sldNum" sz="quarter" idx="11"/>
          </p:nvPr>
        </p:nvSpPr>
        <p:spPr/>
        <p:txBody>
          <a:bodyPr/>
          <a:lstStyle>
            <a:lvl1pPr>
              <a:defRPr/>
            </a:lvl1pPr>
          </a:lstStyle>
          <a:p>
            <a:pPr>
              <a:defRPr/>
            </a:pPr>
            <a:fld id="{E72EED64-39AA-44AE-9E3A-E838ECA74315}" type="slidenum">
              <a:rPr lang="en-GB" altLang="en-US"/>
              <a:pPr>
                <a:defRPr/>
              </a:pPr>
              <a:t>‹#›</a:t>
            </a:fld>
            <a:endParaRPr lang="en-GB" altLang="en-US"/>
          </a:p>
        </p:txBody>
      </p:sp>
    </p:spTree>
    <p:extLst>
      <p:ext uri="{BB962C8B-B14F-4D97-AF65-F5344CB8AC3E}">
        <p14:creationId xmlns:p14="http://schemas.microsoft.com/office/powerpoint/2010/main" val="322593397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D00D6982-F7E0-9336-3B03-2D1AE755D58D}"/>
              </a:ext>
            </a:extLst>
          </p:cNvPr>
          <p:cNvSpPr>
            <a:spLocks noGrp="1"/>
          </p:cNvSpPr>
          <p:nvPr>
            <p:ph type="dt" sz="half" idx="10"/>
          </p:nvPr>
        </p:nvSpPr>
        <p:spPr/>
        <p:txBody>
          <a:bodyPr/>
          <a:lstStyle>
            <a:lvl1pPr>
              <a:defRPr/>
            </a:lvl1pPr>
          </a:lstStyle>
          <a:p>
            <a:pPr>
              <a:defRPr/>
            </a:pPr>
            <a:fld id="{AEC6F7EB-9131-484E-9C4E-C8B1878B54B0}" type="datetime1">
              <a:rPr lang="en-GB" altLang="en-US"/>
              <a:pPr>
                <a:defRPr/>
              </a:pPr>
              <a:t>31/03/2026</a:t>
            </a:fld>
            <a:endParaRPr lang="en-GB" altLang="en-US" dirty="0"/>
          </a:p>
        </p:txBody>
      </p:sp>
      <p:sp>
        <p:nvSpPr>
          <p:cNvPr id="8" name="Slide Number Placeholder 5">
            <a:extLst>
              <a:ext uri="{FF2B5EF4-FFF2-40B4-BE49-F238E27FC236}">
                <a16:creationId xmlns:a16="http://schemas.microsoft.com/office/drawing/2014/main" id="{A71A6CD1-B4D3-3F2E-EB02-70A8B215A066}"/>
              </a:ext>
            </a:extLst>
          </p:cNvPr>
          <p:cNvSpPr>
            <a:spLocks noGrp="1"/>
          </p:cNvSpPr>
          <p:nvPr>
            <p:ph type="sldNum" sz="quarter" idx="11"/>
          </p:nvPr>
        </p:nvSpPr>
        <p:spPr/>
        <p:txBody>
          <a:bodyPr/>
          <a:lstStyle>
            <a:lvl1pPr>
              <a:defRPr/>
            </a:lvl1pPr>
          </a:lstStyle>
          <a:p>
            <a:pPr>
              <a:defRPr/>
            </a:pPr>
            <a:fld id="{F0EF6AAE-FD38-4B58-9EC6-BAFB6C68C825}" type="slidenum">
              <a:rPr lang="en-GB" altLang="en-US"/>
              <a:pPr>
                <a:defRPr/>
              </a:pPr>
              <a:t>‹#›</a:t>
            </a:fld>
            <a:endParaRPr lang="en-GB" altLang="en-US"/>
          </a:p>
        </p:txBody>
      </p:sp>
    </p:spTree>
    <p:extLst>
      <p:ext uri="{BB962C8B-B14F-4D97-AF65-F5344CB8AC3E}">
        <p14:creationId xmlns:p14="http://schemas.microsoft.com/office/powerpoint/2010/main" val="361987300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1F9C11FF-7DB8-B33B-4C36-99849B3079E0}"/>
              </a:ext>
            </a:extLst>
          </p:cNvPr>
          <p:cNvSpPr>
            <a:spLocks noGrp="1"/>
          </p:cNvSpPr>
          <p:nvPr>
            <p:ph type="dt" sz="half" idx="10"/>
          </p:nvPr>
        </p:nvSpPr>
        <p:spPr/>
        <p:txBody>
          <a:bodyPr/>
          <a:lstStyle>
            <a:lvl1pPr>
              <a:defRPr/>
            </a:lvl1pPr>
          </a:lstStyle>
          <a:p>
            <a:pPr>
              <a:defRPr/>
            </a:pPr>
            <a:fld id="{67AE5B52-DBD4-4A71-BEB2-FDF755445425}" type="datetime1">
              <a:rPr lang="en-GB" altLang="en-US"/>
              <a:pPr>
                <a:defRPr/>
              </a:pPr>
              <a:t>31/03/2026</a:t>
            </a:fld>
            <a:endParaRPr lang="en-GB" altLang="en-US" dirty="0"/>
          </a:p>
        </p:txBody>
      </p:sp>
      <p:sp>
        <p:nvSpPr>
          <p:cNvPr id="4" name="Slide Number Placeholder 5">
            <a:extLst>
              <a:ext uri="{FF2B5EF4-FFF2-40B4-BE49-F238E27FC236}">
                <a16:creationId xmlns:a16="http://schemas.microsoft.com/office/drawing/2014/main" id="{CC044FEA-E0CA-7E07-650C-D52C104AF9DE}"/>
              </a:ext>
            </a:extLst>
          </p:cNvPr>
          <p:cNvSpPr>
            <a:spLocks noGrp="1"/>
          </p:cNvSpPr>
          <p:nvPr>
            <p:ph type="sldNum" sz="quarter" idx="11"/>
          </p:nvPr>
        </p:nvSpPr>
        <p:spPr/>
        <p:txBody>
          <a:bodyPr/>
          <a:lstStyle>
            <a:lvl1pPr>
              <a:defRPr/>
            </a:lvl1pPr>
          </a:lstStyle>
          <a:p>
            <a:pPr>
              <a:defRPr/>
            </a:pPr>
            <a:fld id="{76859D60-A8C4-4280-9700-9728308782B8}" type="slidenum">
              <a:rPr lang="en-GB" altLang="en-US"/>
              <a:pPr>
                <a:defRPr/>
              </a:pPr>
              <a:t>‹#›</a:t>
            </a:fld>
            <a:endParaRPr lang="en-GB" altLang="en-US"/>
          </a:p>
        </p:txBody>
      </p:sp>
    </p:spTree>
    <p:extLst>
      <p:ext uri="{BB962C8B-B14F-4D97-AF65-F5344CB8AC3E}">
        <p14:creationId xmlns:p14="http://schemas.microsoft.com/office/powerpoint/2010/main" val="2572464322"/>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BF874022-BA55-5290-A74C-BE181611FADA}"/>
              </a:ext>
            </a:extLst>
          </p:cNvPr>
          <p:cNvSpPr>
            <a:spLocks noGrp="1"/>
          </p:cNvSpPr>
          <p:nvPr>
            <p:ph type="dt" sz="half" idx="10"/>
          </p:nvPr>
        </p:nvSpPr>
        <p:spPr/>
        <p:txBody>
          <a:bodyPr/>
          <a:lstStyle>
            <a:lvl1pPr>
              <a:defRPr/>
            </a:lvl1pPr>
          </a:lstStyle>
          <a:p>
            <a:pPr>
              <a:defRPr/>
            </a:pPr>
            <a:fld id="{52FB8B02-2768-47F7-A275-CE7D130BB173}" type="datetime1">
              <a:rPr lang="en-GB" altLang="en-US"/>
              <a:pPr>
                <a:defRPr/>
              </a:pPr>
              <a:t>31/03/2026</a:t>
            </a:fld>
            <a:endParaRPr lang="en-GB" altLang="en-US" dirty="0"/>
          </a:p>
        </p:txBody>
      </p:sp>
      <p:sp>
        <p:nvSpPr>
          <p:cNvPr id="3" name="Slide Number Placeholder 5">
            <a:extLst>
              <a:ext uri="{FF2B5EF4-FFF2-40B4-BE49-F238E27FC236}">
                <a16:creationId xmlns:a16="http://schemas.microsoft.com/office/drawing/2014/main" id="{2D34F208-88F0-3122-CE79-6319DBB2EBA0}"/>
              </a:ext>
            </a:extLst>
          </p:cNvPr>
          <p:cNvSpPr>
            <a:spLocks noGrp="1"/>
          </p:cNvSpPr>
          <p:nvPr>
            <p:ph type="sldNum" sz="quarter" idx="11"/>
          </p:nvPr>
        </p:nvSpPr>
        <p:spPr/>
        <p:txBody>
          <a:bodyPr/>
          <a:lstStyle>
            <a:lvl1pPr>
              <a:defRPr/>
            </a:lvl1pPr>
          </a:lstStyle>
          <a:p>
            <a:pPr>
              <a:defRPr/>
            </a:pPr>
            <a:fld id="{DD57F321-5880-4D39-80B8-2C178564A8A5}" type="slidenum">
              <a:rPr lang="en-GB" altLang="en-US"/>
              <a:pPr>
                <a:defRPr/>
              </a:pPr>
              <a:t>‹#›</a:t>
            </a:fld>
            <a:endParaRPr lang="en-GB" altLang="en-US"/>
          </a:p>
        </p:txBody>
      </p:sp>
    </p:spTree>
    <p:extLst>
      <p:ext uri="{BB962C8B-B14F-4D97-AF65-F5344CB8AC3E}">
        <p14:creationId xmlns:p14="http://schemas.microsoft.com/office/powerpoint/2010/main" val="930995776"/>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0D7F4217-B574-E68F-36EF-79D4EE5911B3}"/>
              </a:ext>
            </a:extLst>
          </p:cNvPr>
          <p:cNvSpPr>
            <a:spLocks noGrp="1"/>
          </p:cNvSpPr>
          <p:nvPr>
            <p:ph type="dt" sz="half" idx="10"/>
          </p:nvPr>
        </p:nvSpPr>
        <p:spPr/>
        <p:txBody>
          <a:bodyPr/>
          <a:lstStyle>
            <a:lvl1pPr>
              <a:defRPr/>
            </a:lvl1pPr>
          </a:lstStyle>
          <a:p>
            <a:pPr>
              <a:defRPr/>
            </a:pPr>
            <a:fld id="{E553F60D-F5C4-488A-A3AD-F1FE4734946E}" type="datetime1">
              <a:rPr lang="en-GB" altLang="en-US"/>
              <a:pPr>
                <a:defRPr/>
              </a:pPr>
              <a:t>31/03/2026</a:t>
            </a:fld>
            <a:endParaRPr lang="en-GB" altLang="en-US" dirty="0"/>
          </a:p>
        </p:txBody>
      </p:sp>
      <p:sp>
        <p:nvSpPr>
          <p:cNvPr id="6" name="Slide Number Placeholder 5">
            <a:extLst>
              <a:ext uri="{FF2B5EF4-FFF2-40B4-BE49-F238E27FC236}">
                <a16:creationId xmlns:a16="http://schemas.microsoft.com/office/drawing/2014/main" id="{67B7F15C-2974-A11A-864C-530A75AD9D79}"/>
              </a:ext>
            </a:extLst>
          </p:cNvPr>
          <p:cNvSpPr>
            <a:spLocks noGrp="1"/>
          </p:cNvSpPr>
          <p:nvPr>
            <p:ph type="sldNum" sz="quarter" idx="11"/>
          </p:nvPr>
        </p:nvSpPr>
        <p:spPr/>
        <p:txBody>
          <a:bodyPr/>
          <a:lstStyle>
            <a:lvl1pPr>
              <a:defRPr/>
            </a:lvl1pPr>
          </a:lstStyle>
          <a:p>
            <a:pPr>
              <a:defRPr/>
            </a:pPr>
            <a:fld id="{F89E65B0-D589-4DA6-AEB4-B3169F24FCFA}" type="slidenum">
              <a:rPr lang="en-GB" altLang="en-US"/>
              <a:pPr>
                <a:defRPr/>
              </a:pPr>
              <a:t>‹#›</a:t>
            </a:fld>
            <a:endParaRPr lang="en-GB" altLang="en-US"/>
          </a:p>
        </p:txBody>
      </p:sp>
    </p:spTree>
    <p:extLst>
      <p:ext uri="{BB962C8B-B14F-4D97-AF65-F5344CB8AC3E}">
        <p14:creationId xmlns:p14="http://schemas.microsoft.com/office/powerpoint/2010/main" val="3540949389"/>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dirty="0"/>
              <a:t>Click icon to add picture</a:t>
            </a:r>
            <a:endParaRPr lang="en-GB" noProof="0" dirty="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8DBC8F02-1077-4D16-1C9E-485244928665}"/>
              </a:ext>
            </a:extLst>
          </p:cNvPr>
          <p:cNvSpPr>
            <a:spLocks noGrp="1"/>
          </p:cNvSpPr>
          <p:nvPr>
            <p:ph type="dt" sz="half" idx="10"/>
          </p:nvPr>
        </p:nvSpPr>
        <p:spPr/>
        <p:txBody>
          <a:bodyPr/>
          <a:lstStyle>
            <a:lvl1pPr>
              <a:defRPr/>
            </a:lvl1pPr>
          </a:lstStyle>
          <a:p>
            <a:pPr>
              <a:defRPr/>
            </a:pPr>
            <a:fld id="{8DF55677-6D9C-4510-96D6-C8E562836543}" type="datetime1">
              <a:rPr lang="en-GB" altLang="en-US"/>
              <a:pPr>
                <a:defRPr/>
              </a:pPr>
              <a:t>31/03/2026</a:t>
            </a:fld>
            <a:endParaRPr lang="en-GB" altLang="en-US" dirty="0"/>
          </a:p>
        </p:txBody>
      </p:sp>
      <p:sp>
        <p:nvSpPr>
          <p:cNvPr id="6" name="Slide Number Placeholder 5">
            <a:extLst>
              <a:ext uri="{FF2B5EF4-FFF2-40B4-BE49-F238E27FC236}">
                <a16:creationId xmlns:a16="http://schemas.microsoft.com/office/drawing/2014/main" id="{AA82BD83-3E1B-63A5-3434-4725CB5578CB}"/>
              </a:ext>
            </a:extLst>
          </p:cNvPr>
          <p:cNvSpPr>
            <a:spLocks noGrp="1"/>
          </p:cNvSpPr>
          <p:nvPr>
            <p:ph type="sldNum" sz="quarter" idx="11"/>
          </p:nvPr>
        </p:nvSpPr>
        <p:spPr/>
        <p:txBody>
          <a:bodyPr/>
          <a:lstStyle>
            <a:lvl1pPr>
              <a:defRPr/>
            </a:lvl1pPr>
          </a:lstStyle>
          <a:p>
            <a:pPr>
              <a:defRPr/>
            </a:pPr>
            <a:fld id="{3518244D-A073-45DF-9A51-0FA8D518C0E2}" type="slidenum">
              <a:rPr lang="en-GB" altLang="en-US"/>
              <a:pPr>
                <a:defRPr/>
              </a:pPr>
              <a:t>‹#›</a:t>
            </a:fld>
            <a:endParaRPr lang="en-GB" altLang="en-US"/>
          </a:p>
        </p:txBody>
      </p:sp>
    </p:spTree>
    <p:extLst>
      <p:ext uri="{BB962C8B-B14F-4D97-AF65-F5344CB8AC3E}">
        <p14:creationId xmlns:p14="http://schemas.microsoft.com/office/powerpoint/2010/main" val="3029819857"/>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784E332-392D-3D35-25F0-4D1A390170FA}"/>
              </a:ext>
            </a:extLst>
          </p:cNvPr>
          <p:cNvSpPr>
            <a:spLocks noGrp="1"/>
          </p:cNvSpPr>
          <p:nvPr>
            <p:ph type="dt" sz="half" idx="10"/>
          </p:nvPr>
        </p:nvSpPr>
        <p:spPr/>
        <p:txBody>
          <a:bodyPr/>
          <a:lstStyle>
            <a:lvl1pPr>
              <a:defRPr/>
            </a:lvl1pPr>
          </a:lstStyle>
          <a:p>
            <a:pPr>
              <a:defRPr/>
            </a:pPr>
            <a:fld id="{7611BC63-647E-48B1-AD04-EDDCE6F9A939}" type="datetime1">
              <a:rPr lang="en-GB" altLang="en-US"/>
              <a:pPr>
                <a:defRPr/>
              </a:pPr>
              <a:t>31/03/2026</a:t>
            </a:fld>
            <a:endParaRPr lang="en-GB" altLang="en-US" dirty="0"/>
          </a:p>
        </p:txBody>
      </p:sp>
      <p:sp>
        <p:nvSpPr>
          <p:cNvPr id="5" name="Slide Number Placeholder 5">
            <a:extLst>
              <a:ext uri="{FF2B5EF4-FFF2-40B4-BE49-F238E27FC236}">
                <a16:creationId xmlns:a16="http://schemas.microsoft.com/office/drawing/2014/main" id="{F36FEB1F-989B-E312-94BF-B9F841DCE88E}"/>
              </a:ext>
            </a:extLst>
          </p:cNvPr>
          <p:cNvSpPr>
            <a:spLocks noGrp="1"/>
          </p:cNvSpPr>
          <p:nvPr>
            <p:ph type="sldNum" sz="quarter" idx="11"/>
          </p:nvPr>
        </p:nvSpPr>
        <p:spPr/>
        <p:txBody>
          <a:bodyPr/>
          <a:lstStyle>
            <a:lvl1pPr>
              <a:defRPr/>
            </a:lvl1pPr>
          </a:lstStyle>
          <a:p>
            <a:pPr>
              <a:defRPr/>
            </a:pPr>
            <a:fld id="{DD21924A-B6DC-402E-BB3D-F294E258BC27}" type="slidenum">
              <a:rPr lang="en-GB" altLang="en-US"/>
              <a:pPr>
                <a:defRPr/>
              </a:pPr>
              <a:t>‹#›</a:t>
            </a:fld>
            <a:endParaRPr lang="en-GB" altLang="en-US"/>
          </a:p>
        </p:txBody>
      </p:sp>
    </p:spTree>
    <p:extLst>
      <p:ext uri="{BB962C8B-B14F-4D97-AF65-F5344CB8AC3E}">
        <p14:creationId xmlns:p14="http://schemas.microsoft.com/office/powerpoint/2010/main" val="1039967197"/>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5221DCC-FB94-48FC-B4B4-E54F253C8614}"/>
              </a:ext>
            </a:extLst>
          </p:cNvPr>
          <p:cNvSpPr>
            <a:spLocks noGrp="1"/>
          </p:cNvSpPr>
          <p:nvPr>
            <p:ph type="dt" sz="half" idx="10"/>
          </p:nvPr>
        </p:nvSpPr>
        <p:spPr/>
        <p:txBody>
          <a:bodyPr/>
          <a:lstStyle>
            <a:lvl1pPr>
              <a:defRPr/>
            </a:lvl1pPr>
          </a:lstStyle>
          <a:p>
            <a:pPr>
              <a:defRPr/>
            </a:pPr>
            <a:fld id="{3818F72F-88D6-4483-9838-073098CAE908}" type="datetime1">
              <a:rPr lang="en-GB" altLang="en-US"/>
              <a:pPr>
                <a:defRPr/>
              </a:pPr>
              <a:t>31/03/2026</a:t>
            </a:fld>
            <a:endParaRPr lang="en-GB" altLang="en-US" dirty="0"/>
          </a:p>
        </p:txBody>
      </p:sp>
      <p:sp>
        <p:nvSpPr>
          <p:cNvPr id="5" name="Slide Number Placeholder 5">
            <a:extLst>
              <a:ext uri="{FF2B5EF4-FFF2-40B4-BE49-F238E27FC236}">
                <a16:creationId xmlns:a16="http://schemas.microsoft.com/office/drawing/2014/main" id="{947F055E-7AFD-3EC9-8E6E-02ADDF6BA666}"/>
              </a:ext>
            </a:extLst>
          </p:cNvPr>
          <p:cNvSpPr>
            <a:spLocks noGrp="1"/>
          </p:cNvSpPr>
          <p:nvPr>
            <p:ph type="sldNum" sz="quarter" idx="11"/>
          </p:nvPr>
        </p:nvSpPr>
        <p:spPr/>
        <p:txBody>
          <a:bodyPr/>
          <a:lstStyle>
            <a:lvl1pPr>
              <a:defRPr/>
            </a:lvl1pPr>
          </a:lstStyle>
          <a:p>
            <a:pPr>
              <a:defRPr/>
            </a:pPr>
            <a:fld id="{135A243C-2E83-4842-8CBB-5449C98E08B8}" type="slidenum">
              <a:rPr lang="en-GB" altLang="en-US"/>
              <a:pPr>
                <a:defRPr/>
              </a:pPr>
              <a:t>‹#›</a:t>
            </a:fld>
            <a:endParaRPr lang="en-GB" altLang="en-US"/>
          </a:p>
        </p:txBody>
      </p:sp>
    </p:spTree>
    <p:extLst>
      <p:ext uri="{BB962C8B-B14F-4D97-AF65-F5344CB8AC3E}">
        <p14:creationId xmlns:p14="http://schemas.microsoft.com/office/powerpoint/2010/main" val="133116605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1.jpe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1D33912B-0473-C016-F1A9-77E6F652AD14}"/>
              </a:ext>
            </a:extLst>
          </p:cNvPr>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a:extLst>
              <a:ext uri="{FF2B5EF4-FFF2-40B4-BE49-F238E27FC236}">
                <a16:creationId xmlns:a16="http://schemas.microsoft.com/office/drawing/2014/main" id="{3D0F7D93-53CC-0990-7463-2DF8D1550851}"/>
              </a:ext>
            </a:extLst>
          </p:cNvPr>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CF756CA7-D6C5-9534-8D34-C7478FED280E}"/>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94812D25-4E7E-4D6E-8930-753C0F50F265}" type="datetime1">
              <a:rPr lang="en-GB" altLang="en-US"/>
              <a:pPr>
                <a:defRPr/>
              </a:pPr>
              <a:t>31/03/2026</a:t>
            </a:fld>
            <a:endParaRPr lang="en-GB" altLang="en-US" dirty="0"/>
          </a:p>
        </p:txBody>
      </p:sp>
      <p:sp>
        <p:nvSpPr>
          <p:cNvPr id="6" name="Slide Number Placeholder 5">
            <a:extLst>
              <a:ext uri="{FF2B5EF4-FFF2-40B4-BE49-F238E27FC236}">
                <a16:creationId xmlns:a16="http://schemas.microsoft.com/office/drawing/2014/main" id="{E350CE1A-AF0F-9AD0-EB70-22F014C50CEB}"/>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EAEA8000-0179-4503-815D-E425C8959111}"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4035" r:id="rId1"/>
    <p:sldLayoutId id="2147484036" r:id="rId2"/>
    <p:sldLayoutId id="2147484017" r:id="rId3"/>
    <p:sldLayoutId id="2147484018" r:id="rId4"/>
    <p:sldLayoutId id="2147484019" r:id="rId5"/>
    <p:sldLayoutId id="2147484020" r:id="rId6"/>
    <p:sldLayoutId id="2147484021" r:id="rId7"/>
    <p:sldLayoutId id="2147484022" r:id="rId8"/>
    <p:sldLayoutId id="2147484023" r:id="rId9"/>
    <p:sldLayoutId id="2147484024" r:id="rId10"/>
    <p:sldLayoutId id="2147484025" r:id="rId11"/>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2050" name="Title Placeholder 1">
            <a:extLst>
              <a:ext uri="{FF2B5EF4-FFF2-40B4-BE49-F238E27FC236}">
                <a16:creationId xmlns:a16="http://schemas.microsoft.com/office/drawing/2014/main" id="{403AA759-BDDE-2300-46A7-84A5E50BB0E9}"/>
              </a:ext>
            </a:extLst>
          </p:cNvPr>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a:extLst>
              <a:ext uri="{FF2B5EF4-FFF2-40B4-BE49-F238E27FC236}">
                <a16:creationId xmlns:a16="http://schemas.microsoft.com/office/drawing/2014/main" id="{96C5A595-A8F0-2EA5-135B-72F5C2C5D25F}"/>
              </a:ext>
            </a:extLst>
          </p:cNvPr>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A8CA25FE-BAE6-BC61-8A47-CDBB2AE8A03A}"/>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4500E020-3009-47B0-82AB-906B00F1B66A}" type="datetime1">
              <a:rPr lang="en-GB" altLang="en-US"/>
              <a:pPr>
                <a:defRPr/>
              </a:pPr>
              <a:t>31/03/2026</a:t>
            </a:fld>
            <a:endParaRPr lang="en-GB" altLang="en-US" dirty="0"/>
          </a:p>
        </p:txBody>
      </p:sp>
      <p:sp>
        <p:nvSpPr>
          <p:cNvPr id="6" name="Slide Number Placeholder 5">
            <a:extLst>
              <a:ext uri="{FF2B5EF4-FFF2-40B4-BE49-F238E27FC236}">
                <a16:creationId xmlns:a16="http://schemas.microsoft.com/office/drawing/2014/main" id="{B0898D98-5971-DE80-ED79-AD9796156ABF}"/>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E4BE25BB-2985-44D5-B199-95FDB39A8F9E}"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4037" r:id="rId1"/>
    <p:sldLayoutId id="2147484038" r:id="rId2"/>
    <p:sldLayoutId id="2147484026" r:id="rId3"/>
    <p:sldLayoutId id="2147484027" r:id="rId4"/>
    <p:sldLayoutId id="2147484028" r:id="rId5"/>
    <p:sldLayoutId id="2147484029" r:id="rId6"/>
    <p:sldLayoutId id="2147484030" r:id="rId7"/>
    <p:sldLayoutId id="2147484031" r:id="rId8"/>
    <p:sldLayoutId id="2147484032" r:id="rId9"/>
    <p:sldLayoutId id="2147484033" r:id="rId10"/>
    <p:sldLayoutId id="2147484034" r:id="rId11"/>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3.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3.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3.xml"/></Relationships>
</file>

<file path=ppt/slides/_rels/slide7.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5.xml"/><Relationship Id="rId1" Type="http://schemas.openxmlformats.org/officeDocument/2006/relationships/slideLayout" Target="../slideLayouts/slideLayout13.xml"/></Relationships>
</file>

<file path=ppt/slides/_rels/slide8.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6.xml"/><Relationship Id="rId1" Type="http://schemas.openxmlformats.org/officeDocument/2006/relationships/slideLayout" Target="../slideLayouts/slideLayout17.xml"/></Relationships>
</file>

<file path=ppt/slides/_rels/slide9.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7.xml"/><Relationship Id="rId1" Type="http://schemas.openxmlformats.org/officeDocument/2006/relationships/slideLayout" Target="../slideLayouts/slideLayout13.xml"/></Relationships>
</file>

<file path=ppt/slides/_rels/slide10.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8.xml"/><Relationship Id="rId1" Type="http://schemas.openxmlformats.org/officeDocument/2006/relationships/slideLayout" Target="../slideLayouts/slideLayout13.xml"/></Relationships>
</file>

<file path=ppt/slides/_rels/slide11.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Layout" Target="../slideLayouts/slideLayout17.xml"/></Relationships>
</file>

<file path=ppt/slides/_rels/slide12.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notesSlide" Target="../notesSlides/notesSlide9.xml"/><Relationship Id="rId1" Type="http://schemas.openxmlformats.org/officeDocument/2006/relationships/slideLayout" Target="../slideLayouts/slideLayout13.xml"/></Relationships>
</file>

<file path=ppt/slides/_rels/slide13.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10.xml"/><Relationship Id="rId1" Type="http://schemas.openxmlformats.org/officeDocument/2006/relationships/slideLayout" Target="../slideLayouts/slideLayout13.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3.xml"/></Relationships>
</file>

<file path=ppt/slides/_rels/slide15.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13.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3.xml"/></Relationships>
</file>

<file path=ppt/slides/_rels/slide17.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3.xml"/><Relationship Id="rId1" Type="http://schemas.openxmlformats.org/officeDocument/2006/relationships/slideLayout" Target="../slideLayouts/slideLayout13.xml"/></Relationships>
</file>

<file path=ppt/slides/_rels/slide18.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4.xml"/><Relationship Id="rId1" Type="http://schemas.openxmlformats.org/officeDocument/2006/relationships/slideLayout" Target="../slideLayouts/slideLayout13.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13.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13.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13.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13.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13.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13.xml"/></Relationships>
</file>

<file path=ppt/slides/_rels/slide25.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13.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13.xml"/></Relationships>
</file>

<file path=ppt/slides/_rels/slide27.xml.rels><?xml version="1.0" encoding="UTF-8" standalone="yes"?>
<Relationships xmlns="http://schemas.openxmlformats.org/package/2006/relationships"><Relationship Id="rId2" Type="http://schemas.openxmlformats.org/officeDocument/2006/relationships/hyperlink" Target="https://www.nhsconfed.org/events/nhs-confedexpo" TargetMode="External"/><Relationship Id="rId1" Type="http://schemas.openxmlformats.org/officeDocument/2006/relationships/slideLayout" Target="../slideLayouts/slideLayout13.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13.xml"/></Relationships>
</file>

<file path=ppt/slides/_rels/slide29.xml.rels><?xml version="1.0" encoding="UTF-8" standalone="yes"?>
<Relationships xmlns="http://schemas.openxmlformats.org/package/2006/relationships"><Relationship Id="rId3" Type="http://schemas.openxmlformats.org/officeDocument/2006/relationships/hyperlink" Target="https://www.gov.scot/binaries/content/documents/govscot/publications/strategy-plan/2021/10/scotlands-digital-health-care-strategy/documents/enabling-connecting-empowering-care-digital-age/enabling-connecting-empowering-care-digital-age/govscot%3Adocument/enabling-connecting-empowering-care-digital-age.pdf" TargetMode="External"/><Relationship Id="rId2" Type="http://schemas.openxmlformats.org/officeDocument/2006/relationships/hyperlink" Target="https://files.blueprism.com/uploads/resources/0120-Integrated-Care-eBook-Patient-Experience-Campaign.pdf" TargetMode="External"/><Relationship Id="rId1" Type="http://schemas.openxmlformats.org/officeDocument/2006/relationships/slideLayout" Target="../slideLayouts/slideLayout13.xml"/><Relationship Id="rId6" Type="http://schemas.openxmlformats.org/officeDocument/2006/relationships/hyperlink" Target="https://www.gov.uk/government/publications/data-saves-lives-reshaping-health-and-social-care-with-data" TargetMode="External"/><Relationship Id="rId5" Type="http://schemas.openxmlformats.org/officeDocument/2006/relationships/hyperlink" Target="https://www.gov.uk/government/publications/health-and-social-care-integration-joining-up-care-for-people-places-and-populations" TargetMode="External"/><Relationship Id="rId4" Type="http://schemas.openxmlformats.org/officeDocument/2006/relationships/hyperlink" Target="https://www.techuk.org/resource/digital-data-and-technology-key-to-getting-integrated-care-systems-right-from-the-start-claims-new-techuk-report.html#:~:text=London%2C%2021%20July%202022%3A%20techUK,Care%20Systems%20(ICSs)%20can%20make" TargetMode="External"/></Relationships>
</file>

<file path=ppt/slides/_rels/slide30.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image" Target="../media/image14.jpeg"/><Relationship Id="rId1" Type="http://schemas.openxmlformats.org/officeDocument/2006/relationships/slideLayout" Target="../slideLayouts/slideLayout1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151112" y="1682724"/>
            <a:ext cx="7992888" cy="901942"/>
          </a:xfrm>
        </p:spPr>
        <p:txBody>
          <a:bodyPr>
            <a:noAutofit/>
          </a:bodyPr>
          <a:lstStyle/>
          <a:p>
            <a:br>
              <a:rPr lang="en-GB" sz="3600" b="1" i="1" dirty="0">
                <a:solidFill>
                  <a:schemeClr val="bg1"/>
                </a:solidFill>
              </a:rPr>
            </a:br>
            <a:br>
              <a:rPr lang="en-GB" sz="3600" b="1" i="1" dirty="0">
                <a:solidFill>
                  <a:schemeClr val="bg1"/>
                </a:solidFill>
              </a:rPr>
            </a:br>
            <a:r>
              <a:rPr lang="en-GB" sz="3600" b="1" i="1" dirty="0">
                <a:solidFill>
                  <a:schemeClr val="bg1"/>
                </a:solidFill>
              </a:rPr>
              <a:t>Service Integration and Partnership Working</a:t>
            </a:r>
            <a:br>
              <a:rPr lang="en-GB" sz="3600" b="1" i="1" dirty="0">
                <a:solidFill>
                  <a:schemeClr val="bg1"/>
                </a:solidFill>
              </a:rPr>
            </a:br>
            <a:br>
              <a:rPr lang="en-GB" sz="3600" b="1" dirty="0">
                <a:solidFill>
                  <a:schemeClr val="bg1"/>
                </a:solidFill>
              </a:rPr>
            </a:br>
            <a:br>
              <a:rPr lang="en-GB" sz="3600" b="1" dirty="0">
                <a:solidFill>
                  <a:schemeClr val="bg1"/>
                </a:solidFill>
              </a:rPr>
            </a:br>
            <a:br>
              <a:rPr lang="en-GB" sz="3600" b="1" dirty="0">
                <a:solidFill>
                  <a:schemeClr val="bg1"/>
                </a:solidFill>
              </a:rPr>
            </a:br>
            <a:r>
              <a:rPr lang="en-GB" sz="3200" b="1" dirty="0">
                <a:solidFill>
                  <a:schemeClr val="bg1"/>
                </a:solidFill>
              </a:rPr>
              <a:t>  </a:t>
            </a:r>
          </a:p>
        </p:txBody>
      </p:sp>
      <p:sp>
        <p:nvSpPr>
          <p:cNvPr id="3" name="Title 1">
            <a:extLst>
              <a:ext uri="{FF2B5EF4-FFF2-40B4-BE49-F238E27FC236}">
                <a16:creationId xmlns:a16="http://schemas.microsoft.com/office/drawing/2014/main" id="{77A4DBEA-D6A2-4952-8612-2F1B35E2CE46}"/>
              </a:ext>
            </a:extLst>
          </p:cNvPr>
          <p:cNvSpPr txBox="1">
            <a:spLocks/>
          </p:cNvSpPr>
          <p:nvPr/>
        </p:nvSpPr>
        <p:spPr>
          <a:xfrm>
            <a:off x="452505" y="4112412"/>
            <a:ext cx="7992888" cy="648072"/>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lgn="l"/>
            <a:endParaRPr lang="en-GB" sz="2000" b="1">
              <a:solidFill>
                <a:schemeClr val="bg1"/>
              </a:solidFill>
            </a:endParaRPr>
          </a:p>
        </p:txBody>
      </p:sp>
      <p:sp>
        <p:nvSpPr>
          <p:cNvPr id="4" name="Rectangle 3">
            <a:extLst>
              <a:ext uri="{FF2B5EF4-FFF2-40B4-BE49-F238E27FC236}">
                <a16:creationId xmlns:a16="http://schemas.microsoft.com/office/drawing/2014/main" id="{63DE40DA-47CD-4349-9D54-BB22EFAEF32A}"/>
              </a:ext>
            </a:extLst>
          </p:cNvPr>
          <p:cNvSpPr/>
          <p:nvPr/>
        </p:nvSpPr>
        <p:spPr>
          <a:xfrm>
            <a:off x="235240" y="1958861"/>
            <a:ext cx="8759736" cy="3539430"/>
          </a:xfrm>
          <a:prstGeom prst="rect">
            <a:avLst/>
          </a:prstGeom>
        </p:spPr>
        <p:txBody>
          <a:bodyPr wrap="square" lIns="91440" tIns="45720" rIns="91440" bIns="45720" anchor="t">
            <a:spAutoFit/>
          </a:bodyPr>
          <a:lstStyle/>
          <a:p>
            <a:pPr algn="ctr"/>
            <a:endParaRPr lang="en-GB" sz="3200" b="1" dirty="0">
              <a:solidFill>
                <a:schemeClr val="bg1"/>
              </a:solidFill>
            </a:endParaRPr>
          </a:p>
          <a:p>
            <a:pPr algn="ctr"/>
            <a:r>
              <a:rPr lang="en-GB" sz="3200" b="1" dirty="0">
                <a:solidFill>
                  <a:schemeClr val="bg1"/>
                </a:solidFill>
              </a:rPr>
              <a:t> The future: Digital enhancements for Service Integration and Partnership Working/ Workshop assignment 2</a:t>
            </a:r>
          </a:p>
          <a:p>
            <a:pPr algn="ctr"/>
            <a:r>
              <a:rPr lang="en-GB" sz="3200" b="1" dirty="0">
                <a:solidFill>
                  <a:schemeClr val="bg1"/>
                </a:solidFill>
              </a:rPr>
              <a:t>LCHS7005</a:t>
            </a:r>
          </a:p>
          <a:p>
            <a:pPr algn="ctr"/>
            <a:endParaRPr lang="en-GB" sz="3200" b="1" dirty="0">
              <a:solidFill>
                <a:schemeClr val="bg1"/>
              </a:solidFill>
            </a:endParaRPr>
          </a:p>
          <a:p>
            <a:pPr algn="ctr"/>
            <a:r>
              <a:rPr lang="en-GB" sz="3200" b="1" dirty="0">
                <a:solidFill>
                  <a:schemeClr val="bg1"/>
                </a:solidFill>
              </a:rPr>
              <a:t>Week 8</a:t>
            </a:r>
          </a:p>
        </p:txBody>
      </p:sp>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Title 1">
            <a:extLst>
              <a:ext uri="{FF2B5EF4-FFF2-40B4-BE49-F238E27FC236}">
                <a16:creationId xmlns:a16="http://schemas.microsoft.com/office/drawing/2014/main" id="{037E7B7B-8B74-CC63-4377-99CC7A4D77B2}"/>
              </a:ext>
            </a:extLst>
          </p:cNvPr>
          <p:cNvSpPr>
            <a:spLocks noGrp="1"/>
          </p:cNvSpPr>
          <p:nvPr>
            <p:ph type="title"/>
          </p:nvPr>
        </p:nvSpPr>
        <p:spPr>
          <a:xfrm>
            <a:off x="107950" y="549275"/>
            <a:ext cx="9036050" cy="763588"/>
          </a:xfrm>
        </p:spPr>
        <p:txBody>
          <a:bodyPr/>
          <a:lstStyle/>
          <a:p>
            <a:br>
              <a:rPr lang="en-GB" altLang="en-US" sz="2400">
                <a:latin typeface="Arial" panose="020B0604020202020204" pitchFamily="34" charset="0"/>
                <a:cs typeface="Arial" panose="020B0604020202020204" pitchFamily="34" charset="0"/>
              </a:rPr>
            </a:br>
            <a:r>
              <a:rPr lang="en-GB" altLang="en-US" sz="4000" b="1">
                <a:latin typeface="Arial" panose="020B0604020202020204" pitchFamily="34" charset="0"/>
                <a:cs typeface="Arial" panose="020B0604020202020204" pitchFamily="34" charset="0"/>
              </a:rPr>
              <a:t>Learning Outcomes</a:t>
            </a:r>
            <a:br>
              <a:rPr lang="en-GB" altLang="en-US" sz="3600" b="1">
                <a:cs typeface="Arial" panose="020B0604020202020204" pitchFamily="34" charset="0"/>
              </a:rPr>
            </a:br>
            <a:br>
              <a:rPr lang="en-GB" altLang="en-US" sz="3200"/>
            </a:br>
            <a:endParaRPr lang="en-GB" altLang="en-US" sz="3200"/>
          </a:p>
        </p:txBody>
      </p:sp>
      <p:sp>
        <p:nvSpPr>
          <p:cNvPr id="7171" name="Content Placeholder 2">
            <a:extLst>
              <a:ext uri="{FF2B5EF4-FFF2-40B4-BE49-F238E27FC236}">
                <a16:creationId xmlns:a16="http://schemas.microsoft.com/office/drawing/2014/main" id="{4A44F31C-3681-B5D2-F9F7-A062E8EF2E2C}"/>
              </a:ext>
            </a:extLst>
          </p:cNvPr>
          <p:cNvSpPr>
            <a:spLocks noGrp="1"/>
          </p:cNvSpPr>
          <p:nvPr>
            <p:ph idx="1"/>
          </p:nvPr>
        </p:nvSpPr>
        <p:spPr>
          <a:xfrm>
            <a:off x="665163" y="1268413"/>
            <a:ext cx="7921625" cy="4105275"/>
          </a:xfrm>
        </p:spPr>
        <p:txBody>
          <a:bodyPr/>
          <a:lstStyle/>
          <a:p>
            <a:pPr>
              <a:buFont typeface="Symbol" panose="05050102010706020507" pitchFamily="18" charset="2"/>
              <a:buChar char=""/>
            </a:pPr>
            <a:r>
              <a:rPr lang="en-GB" altLang="en-US" sz="2200" dirty="0">
                <a:latin typeface="Arial" panose="020B0604020202020204" pitchFamily="34" charset="0"/>
                <a:cs typeface="Times New Roman" panose="02020603050405020304" pitchFamily="18" charset="0"/>
              </a:rPr>
              <a:t>Apply a critical understanding of the core concepts of service integration and their relevance to practice.</a:t>
            </a:r>
            <a:endParaRPr lang="en-GB" altLang="en-US" sz="2200" dirty="0">
              <a:latin typeface="Times New Roman" panose="02020603050405020304" pitchFamily="18" charset="0"/>
              <a:cs typeface="Times New Roman" panose="02020603050405020304" pitchFamily="18" charset="0"/>
            </a:endParaRPr>
          </a:p>
          <a:p>
            <a:pPr>
              <a:buFont typeface="Symbol" panose="05050102010706020507" pitchFamily="18" charset="2"/>
              <a:buChar char=""/>
            </a:pPr>
            <a:r>
              <a:rPr lang="en-GB" altLang="en-US" sz="2200" dirty="0">
                <a:latin typeface="Arial" panose="020B0604020202020204" pitchFamily="34" charset="0"/>
                <a:cs typeface="Times New Roman" panose="02020603050405020304" pitchFamily="18" charset="0"/>
              </a:rPr>
              <a:t>Deal with complex issues both symmetrically and creatively in supporting an integrative health and social care workforce.</a:t>
            </a:r>
            <a:endParaRPr lang="en-GB" altLang="en-US" sz="2200" dirty="0">
              <a:latin typeface="Times New Roman" panose="02020603050405020304" pitchFamily="18" charset="0"/>
              <a:cs typeface="Times New Roman" panose="02020603050405020304" pitchFamily="18" charset="0"/>
            </a:endParaRPr>
          </a:p>
          <a:p>
            <a:pPr>
              <a:buFont typeface="Symbol" panose="05050102010706020507" pitchFamily="18" charset="2"/>
              <a:buChar char=""/>
            </a:pPr>
            <a:r>
              <a:rPr lang="en-GB" altLang="en-US" sz="2200" dirty="0">
                <a:latin typeface="Arial" panose="020B0604020202020204" pitchFamily="34" charset="0"/>
                <a:cs typeface="Times New Roman" panose="02020603050405020304" pitchFamily="18" charset="0"/>
              </a:rPr>
              <a:t>Comprehensively understand the key frameworks, theories, policies and practice elements of partnership working for a user centred approach.</a:t>
            </a:r>
            <a:endParaRPr lang="en-GB" altLang="en-US" sz="2200" dirty="0">
              <a:latin typeface="Times New Roman" panose="02020603050405020304" pitchFamily="18" charset="0"/>
              <a:cs typeface="Times New Roman" panose="02020603050405020304" pitchFamily="18" charset="0"/>
            </a:endParaRPr>
          </a:p>
          <a:p>
            <a:pPr>
              <a:buFont typeface="Symbol" panose="05050102010706020507" pitchFamily="18" charset="2"/>
              <a:buChar char=""/>
            </a:pPr>
            <a:r>
              <a:rPr lang="en-GB" altLang="en-US" sz="2200" dirty="0">
                <a:latin typeface="Arial" panose="020B0604020202020204" pitchFamily="34" charset="0"/>
                <a:cs typeface="Times New Roman" panose="02020603050405020304" pitchFamily="18" charset="0"/>
              </a:rPr>
              <a:t>Analyse the factors that promote, or hinder partnership working and make recommendations for their sphere of practice.</a:t>
            </a:r>
            <a:endParaRPr lang="en-GB" altLang="en-US" sz="2200" dirty="0">
              <a:latin typeface="Times New Roman" panose="02020603050405020304" pitchFamily="18" charset="0"/>
              <a:cs typeface="Times New Roman" panose="02020603050405020304" pitchFamily="18" charset="0"/>
            </a:endParaRPr>
          </a:p>
          <a:p>
            <a:pPr>
              <a:buFont typeface="Myriad Pro"/>
              <a:buAutoNum type="arabicPeriod"/>
            </a:pPr>
            <a:endParaRPr lang="en-US" altLang="en-US" sz="2200" dirty="0">
              <a:latin typeface="Arial" panose="020B0604020202020204" pitchFamily="34" charset="0"/>
              <a:cs typeface="Arial" panose="020B0604020202020204" pitchFamily="34" charset="0"/>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1">
            <a:extLst>
              <a:ext uri="{FF2B5EF4-FFF2-40B4-BE49-F238E27FC236}">
                <a16:creationId xmlns:a16="http://schemas.microsoft.com/office/drawing/2014/main" id="{A9436496-8D08-D3B0-DF66-BBBE60BC3683}"/>
              </a:ext>
            </a:extLst>
          </p:cNvPr>
          <p:cNvSpPr>
            <a:spLocks noGrp="1"/>
          </p:cNvSpPr>
          <p:nvPr>
            <p:ph type="title"/>
          </p:nvPr>
        </p:nvSpPr>
        <p:spPr>
          <a:xfrm>
            <a:off x="539552" y="-331612"/>
            <a:ext cx="8229600" cy="1143000"/>
          </a:xfrm>
        </p:spPr>
        <p:txBody>
          <a:bodyPr/>
          <a:lstStyle/>
          <a:p>
            <a:r>
              <a:rPr lang="en-GB" altLang="en-US" sz="4000" b="1" dirty="0">
                <a:latin typeface="Arial" panose="020B0604020202020204" pitchFamily="34" charset="0"/>
                <a:cs typeface="Arial" panose="020B0604020202020204" pitchFamily="34" charset="0"/>
              </a:rPr>
              <a:t>Session objectives</a:t>
            </a:r>
          </a:p>
        </p:txBody>
      </p:sp>
      <p:sp>
        <p:nvSpPr>
          <p:cNvPr id="12291" name="Content Placeholder 2">
            <a:extLst>
              <a:ext uri="{FF2B5EF4-FFF2-40B4-BE49-F238E27FC236}">
                <a16:creationId xmlns:a16="http://schemas.microsoft.com/office/drawing/2014/main" id="{46AD72B7-0529-9D4E-443A-DC7AF8844300}"/>
              </a:ext>
            </a:extLst>
          </p:cNvPr>
          <p:cNvSpPr>
            <a:spLocks noGrp="1"/>
          </p:cNvSpPr>
          <p:nvPr>
            <p:ph idx="1"/>
          </p:nvPr>
        </p:nvSpPr>
        <p:spPr>
          <a:xfrm>
            <a:off x="457200" y="692696"/>
            <a:ext cx="8229600" cy="3916363"/>
          </a:xfrm>
        </p:spPr>
        <p:txBody>
          <a:bodyPr/>
          <a:lstStyle/>
          <a:p>
            <a:r>
              <a:rPr lang="en-GB" altLang="en-US" sz="2700" dirty="0">
                <a:latin typeface="Arial" panose="020B0604020202020204" pitchFamily="34" charset="0"/>
                <a:cs typeface="Arial" panose="020B0604020202020204" pitchFamily="34" charset="0"/>
              </a:rPr>
              <a:t>Discuss the relevance of data and digital in Service Integration and Partnerships Working in HSC.</a:t>
            </a:r>
          </a:p>
          <a:p>
            <a:r>
              <a:rPr lang="en-GB" altLang="en-US" sz="2700" dirty="0">
                <a:latin typeface="Arial" panose="020B0604020202020204" pitchFamily="34" charset="0"/>
                <a:cs typeface="Arial" panose="020B0604020202020204" pitchFamily="34" charset="0"/>
              </a:rPr>
              <a:t>Understand the challenges of data and digital in Service Integration and Partnership working in HSC.</a:t>
            </a:r>
          </a:p>
          <a:p>
            <a:r>
              <a:rPr lang="en-GB" altLang="en-US" sz="2700" dirty="0">
                <a:latin typeface="Arial" panose="020B0604020202020204" pitchFamily="34" charset="0"/>
                <a:cs typeface="Arial" panose="020B0604020202020204" pitchFamily="34" charset="0"/>
              </a:rPr>
              <a:t>Critically discuss the barriers of data and digital Service Integration and Partnerships</a:t>
            </a:r>
          </a:p>
          <a:p>
            <a:r>
              <a:rPr lang="en-GB" altLang="en-US" sz="2700" dirty="0">
                <a:latin typeface="Arial" panose="020B0604020202020204" pitchFamily="34" charset="0"/>
                <a:cs typeface="Arial" panose="020B0604020202020204" pitchFamily="34" charset="0"/>
              </a:rPr>
              <a:t>Understanding and identify approaches to support data and digital in Service Integration and Partnerships in HSC.</a:t>
            </a:r>
          </a:p>
        </p:txBody>
      </p:sp>
      <p:sp>
        <p:nvSpPr>
          <p:cNvPr id="4" name="Date Placeholder 3">
            <a:extLst>
              <a:ext uri="{FF2B5EF4-FFF2-40B4-BE49-F238E27FC236}">
                <a16:creationId xmlns:a16="http://schemas.microsoft.com/office/drawing/2014/main" id="{4E9E4245-A200-C385-DC06-5DB578DCB92E}"/>
              </a:ext>
            </a:extLst>
          </p:cNvPr>
          <p:cNvSpPr>
            <a:spLocks noGrp="1"/>
          </p:cNvSpPr>
          <p:nvPr>
            <p:ph type="dt" sz="quarter" idx="10"/>
          </p:nvPr>
        </p:nvSpPr>
        <p:spPr/>
        <p:txBody>
          <a:bodyPr/>
          <a:lstStyle/>
          <a:p>
            <a:pPr>
              <a:defRPr/>
            </a:pPr>
            <a:fld id="{B0F4EA53-DAB4-4B12-893E-CC974D2B91F8}" type="datetime1">
              <a:rPr lang="en-GB" altLang="en-US" smtClean="0"/>
              <a:pPr>
                <a:defRPr/>
              </a:pPr>
              <a:t>31/03/2026</a:t>
            </a:fld>
            <a:endParaRPr lang="en-GB" altLang="en-US" dirty="0"/>
          </a:p>
        </p:txBody>
      </p:sp>
      <p:sp>
        <p:nvSpPr>
          <p:cNvPr id="12293" name="Slide Number Placeholder 4">
            <a:extLst>
              <a:ext uri="{FF2B5EF4-FFF2-40B4-BE49-F238E27FC236}">
                <a16:creationId xmlns:a16="http://schemas.microsoft.com/office/drawing/2014/main" id="{5FC8370F-F6FD-DB74-1D87-947685330A90}"/>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658587A5-600D-4BBE-8FA9-84335EB8F6EA}" type="slidenum">
              <a:rPr lang="en-GB" altLang="en-US" smtClean="0">
                <a:solidFill>
                  <a:srgbClr val="898989"/>
                </a:solidFill>
                <a:latin typeface="Myriad Pro"/>
              </a:rPr>
              <a:pPr/>
              <a:t>3</a:t>
            </a:fld>
            <a:endParaRPr lang="en-GB" altLang="en-US">
              <a:solidFill>
                <a:srgbClr val="898989"/>
              </a:solidFill>
              <a:latin typeface="Myriad Pro"/>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851F21-0116-71BE-730F-C16DFD787BFB}"/>
              </a:ext>
            </a:extLst>
          </p:cNvPr>
          <p:cNvSpPr>
            <a:spLocks noGrp="1"/>
          </p:cNvSpPr>
          <p:nvPr>
            <p:ph type="title"/>
          </p:nvPr>
        </p:nvSpPr>
        <p:spPr/>
        <p:txBody>
          <a:bodyPr/>
          <a:lstStyle/>
          <a:p>
            <a:r>
              <a:rPr lang="en-GB" dirty="0"/>
              <a:t>Integrated Care Best Practice </a:t>
            </a:r>
          </a:p>
        </p:txBody>
      </p:sp>
      <p:sp>
        <p:nvSpPr>
          <p:cNvPr id="8" name="Content Placeholder 7">
            <a:extLst>
              <a:ext uri="{FF2B5EF4-FFF2-40B4-BE49-F238E27FC236}">
                <a16:creationId xmlns:a16="http://schemas.microsoft.com/office/drawing/2014/main" id="{6C3C9EA4-36DD-5734-2C0D-00B79ADCFBC7}"/>
              </a:ext>
            </a:extLst>
          </p:cNvPr>
          <p:cNvSpPr>
            <a:spLocks noGrp="1"/>
          </p:cNvSpPr>
          <p:nvPr>
            <p:ph idx="1"/>
          </p:nvPr>
        </p:nvSpPr>
        <p:spPr>
          <a:xfrm>
            <a:off x="457200" y="1628800"/>
            <a:ext cx="8229600" cy="3917032"/>
          </a:xfrm>
        </p:spPr>
        <p:txBody>
          <a:bodyPr/>
          <a:lstStyle/>
          <a:p>
            <a:r>
              <a:rPr lang="en-GB" sz="2200" dirty="0"/>
              <a:t>Early identification of people who are at higher risk of developing health and care needs and provision of proactive care </a:t>
            </a:r>
          </a:p>
          <a:p>
            <a:r>
              <a:rPr lang="en-GB" sz="2200" dirty="0"/>
              <a:t>A holistic, cross-sector approach to care and support </a:t>
            </a:r>
            <a:r>
              <a:rPr lang="en-GB" sz="1800" i="1" dirty="0"/>
              <a:t>(social care, healthcare (including mental health), housing, community resources and non-clinical support </a:t>
            </a:r>
          </a:p>
          <a:p>
            <a:r>
              <a:rPr lang="en-GB" sz="2200" dirty="0"/>
              <a:t>Coordination of care, </a:t>
            </a:r>
            <a:r>
              <a:rPr lang="en-GB" sz="1800" i="1" dirty="0"/>
              <a:t>with joint needs assessment, joint care planning, joint care management and joint discharge planning </a:t>
            </a:r>
          </a:p>
          <a:p>
            <a:r>
              <a:rPr lang="en-GB" sz="2200" dirty="0"/>
              <a:t>Access to community-based health and care services, available when needed.</a:t>
            </a:r>
          </a:p>
        </p:txBody>
      </p:sp>
      <p:sp>
        <p:nvSpPr>
          <p:cNvPr id="4" name="Date Placeholder 3">
            <a:extLst>
              <a:ext uri="{FF2B5EF4-FFF2-40B4-BE49-F238E27FC236}">
                <a16:creationId xmlns:a16="http://schemas.microsoft.com/office/drawing/2014/main" id="{4A503A50-E16D-8914-47F5-09BB03FD98D6}"/>
              </a:ext>
            </a:extLst>
          </p:cNvPr>
          <p:cNvSpPr>
            <a:spLocks noGrp="1"/>
          </p:cNvSpPr>
          <p:nvPr>
            <p:ph type="dt" sz="half" idx="10"/>
          </p:nvPr>
        </p:nvSpPr>
        <p:spPr/>
        <p:txBody>
          <a:bodyPr/>
          <a:lstStyle/>
          <a:p>
            <a:pPr>
              <a:defRPr/>
            </a:pPr>
            <a:fld id="{5F6C42B4-4545-4B0B-8922-C1BEB82246AC}" type="datetime1">
              <a:rPr lang="en-GB" altLang="en-US" smtClean="0"/>
              <a:pPr>
                <a:defRPr/>
              </a:pPr>
              <a:t>31/03/2026</a:t>
            </a:fld>
            <a:endParaRPr lang="en-GB" altLang="en-US" dirty="0"/>
          </a:p>
        </p:txBody>
      </p:sp>
      <p:sp>
        <p:nvSpPr>
          <p:cNvPr id="5" name="Slide Number Placeholder 4">
            <a:extLst>
              <a:ext uri="{FF2B5EF4-FFF2-40B4-BE49-F238E27FC236}">
                <a16:creationId xmlns:a16="http://schemas.microsoft.com/office/drawing/2014/main" id="{A2916B77-3401-438C-EAFA-79E9EDC30483}"/>
              </a:ext>
            </a:extLst>
          </p:cNvPr>
          <p:cNvSpPr>
            <a:spLocks noGrp="1"/>
          </p:cNvSpPr>
          <p:nvPr>
            <p:ph type="sldNum" sz="quarter" idx="12"/>
          </p:nvPr>
        </p:nvSpPr>
        <p:spPr/>
        <p:txBody>
          <a:bodyPr/>
          <a:lstStyle/>
          <a:p>
            <a:pPr>
              <a:defRPr/>
            </a:pPr>
            <a:fld id="{CD2646EA-3FBA-4312-AF5F-311BA8B2DFAE}" type="slidenum">
              <a:rPr lang="en-GB" altLang="en-US" smtClean="0"/>
              <a:pPr>
                <a:defRPr/>
              </a:pPr>
              <a:t>4</a:t>
            </a:fld>
            <a:endParaRPr lang="en-GB" altLang="en-US"/>
          </a:p>
        </p:txBody>
      </p:sp>
      <p:sp>
        <p:nvSpPr>
          <p:cNvPr id="10" name="TextBox 9">
            <a:extLst>
              <a:ext uri="{FF2B5EF4-FFF2-40B4-BE49-F238E27FC236}">
                <a16:creationId xmlns:a16="http://schemas.microsoft.com/office/drawing/2014/main" id="{74998EF7-4508-3A03-F766-9432B0426E0D}"/>
              </a:ext>
            </a:extLst>
          </p:cNvPr>
          <p:cNvSpPr txBox="1"/>
          <p:nvPr/>
        </p:nvSpPr>
        <p:spPr>
          <a:xfrm>
            <a:off x="6660232" y="5176500"/>
            <a:ext cx="2088232" cy="369332"/>
          </a:xfrm>
          <a:prstGeom prst="rect">
            <a:avLst/>
          </a:prstGeom>
          <a:noFill/>
        </p:spPr>
        <p:txBody>
          <a:bodyPr wrap="square">
            <a:spAutoFit/>
          </a:bodyPr>
          <a:lstStyle/>
          <a:p>
            <a:r>
              <a:rPr lang="en-GB" dirty="0"/>
              <a:t>(</a:t>
            </a:r>
            <a:r>
              <a:rPr lang="en-GB" dirty="0" err="1"/>
              <a:t>Blueprism</a:t>
            </a:r>
            <a:r>
              <a:rPr lang="en-GB" dirty="0"/>
              <a:t>, 2021)</a:t>
            </a:r>
          </a:p>
        </p:txBody>
      </p:sp>
    </p:spTree>
    <p:extLst>
      <p:ext uri="{BB962C8B-B14F-4D97-AF65-F5344CB8AC3E}">
        <p14:creationId xmlns:p14="http://schemas.microsoft.com/office/powerpoint/2010/main" val="225985917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D9C583-F30A-3F6B-68B9-12A607D90A33}"/>
              </a:ext>
            </a:extLst>
          </p:cNvPr>
          <p:cNvSpPr>
            <a:spLocks noGrp="1"/>
          </p:cNvSpPr>
          <p:nvPr>
            <p:ph type="title"/>
          </p:nvPr>
        </p:nvSpPr>
        <p:spPr/>
        <p:txBody>
          <a:bodyPr/>
          <a:lstStyle/>
          <a:p>
            <a:r>
              <a:rPr lang="en-GB" dirty="0">
                <a:latin typeface="Arial" panose="020B0604020202020204" pitchFamily="34" charset="0"/>
                <a:cs typeface="Arial" panose="020B0604020202020204" pitchFamily="34" charset="0"/>
              </a:rPr>
              <a:t>Digital Health and Care</a:t>
            </a:r>
          </a:p>
        </p:txBody>
      </p:sp>
      <p:sp>
        <p:nvSpPr>
          <p:cNvPr id="3" name="Content Placeholder 2">
            <a:extLst>
              <a:ext uri="{FF2B5EF4-FFF2-40B4-BE49-F238E27FC236}">
                <a16:creationId xmlns:a16="http://schemas.microsoft.com/office/drawing/2014/main" id="{840D69EF-06E7-5887-EA94-0227DED8024A}"/>
              </a:ext>
            </a:extLst>
          </p:cNvPr>
          <p:cNvSpPr>
            <a:spLocks noGrp="1"/>
          </p:cNvSpPr>
          <p:nvPr>
            <p:ph idx="1"/>
          </p:nvPr>
        </p:nvSpPr>
        <p:spPr>
          <a:xfrm>
            <a:off x="423055" y="1700808"/>
            <a:ext cx="7886700" cy="3263504"/>
          </a:xfrm>
        </p:spPr>
        <p:txBody>
          <a:bodyPr>
            <a:noAutofit/>
          </a:bodyPr>
          <a:lstStyle/>
          <a:p>
            <a:pPr marL="0" indent="0" algn="ctr">
              <a:buNone/>
            </a:pPr>
            <a:r>
              <a:rPr lang="en-GB" sz="2000" b="0" i="0" dirty="0">
                <a:solidFill>
                  <a:srgbClr val="0E1B26"/>
                </a:solidFill>
                <a:effectLst/>
                <a:latin typeface="Arial" panose="020B0604020202020204" pitchFamily="34" charset="0"/>
                <a:cs typeface="Arial" panose="020B0604020202020204" pitchFamily="34" charset="0"/>
              </a:rPr>
              <a:t>“An umbrella term that refers to the use of digital technology to improve the operation and quality of health care systems and services, as well as individual and population health”</a:t>
            </a:r>
          </a:p>
          <a:p>
            <a:pPr marL="0" indent="0" algn="ctr">
              <a:buNone/>
            </a:pPr>
            <a:r>
              <a:rPr lang="en-GB" sz="2000" b="0" i="0" dirty="0">
                <a:solidFill>
                  <a:srgbClr val="0E1B26"/>
                </a:solidFill>
                <a:effectLst/>
                <a:latin typeface="Arial" panose="020B0604020202020204" pitchFamily="34" charset="0"/>
                <a:cs typeface="Arial" panose="020B0604020202020204" pitchFamily="34" charset="0"/>
              </a:rPr>
              <a:t> </a:t>
            </a:r>
          </a:p>
          <a:p>
            <a:r>
              <a:rPr lang="en-GB" sz="2000" b="0" i="0" dirty="0">
                <a:solidFill>
                  <a:srgbClr val="0E1B26"/>
                </a:solidFill>
                <a:effectLst/>
                <a:latin typeface="Arial" panose="020B0604020202020204" pitchFamily="34" charset="0"/>
                <a:cs typeface="Arial" panose="020B0604020202020204" pitchFamily="34" charset="0"/>
              </a:rPr>
              <a:t>The topics included within digital health care are extensive, encompassing;</a:t>
            </a:r>
          </a:p>
          <a:p>
            <a:pPr lvl="1"/>
            <a:r>
              <a:rPr lang="en-GB" sz="2000" dirty="0">
                <a:solidFill>
                  <a:srgbClr val="0E1B26"/>
                </a:solidFill>
                <a:latin typeface="Arial" panose="020B0604020202020204" pitchFamily="34" charset="0"/>
                <a:cs typeface="Arial" panose="020B0604020202020204" pitchFamily="34" charset="0"/>
              </a:rPr>
              <a:t>T</a:t>
            </a:r>
            <a:r>
              <a:rPr lang="en-GB" sz="2000" b="0" i="0" dirty="0">
                <a:solidFill>
                  <a:srgbClr val="0E1B26"/>
                </a:solidFill>
                <a:effectLst/>
                <a:latin typeface="Arial" panose="020B0604020202020204" pitchFamily="34" charset="0"/>
                <a:cs typeface="Arial" panose="020B0604020202020204" pitchFamily="34" charset="0"/>
              </a:rPr>
              <a:t>he collection and use of data, </a:t>
            </a:r>
          </a:p>
          <a:p>
            <a:pPr lvl="1"/>
            <a:r>
              <a:rPr lang="en-GB" sz="2000" dirty="0">
                <a:solidFill>
                  <a:srgbClr val="0E1B26"/>
                </a:solidFill>
                <a:latin typeface="Arial" panose="020B0604020202020204" pitchFamily="34" charset="0"/>
                <a:cs typeface="Arial" panose="020B0604020202020204" pitchFamily="34" charset="0"/>
              </a:rPr>
              <a:t>P</a:t>
            </a:r>
            <a:r>
              <a:rPr lang="en-GB" sz="2000" b="0" i="0" dirty="0">
                <a:solidFill>
                  <a:srgbClr val="0E1B26"/>
                </a:solidFill>
                <a:effectLst/>
                <a:latin typeface="Arial" panose="020B0604020202020204" pitchFamily="34" charset="0"/>
                <a:cs typeface="Arial" panose="020B0604020202020204" pitchFamily="34" charset="0"/>
              </a:rPr>
              <a:t>atient-facing apps,</a:t>
            </a:r>
          </a:p>
          <a:p>
            <a:pPr lvl="1"/>
            <a:r>
              <a:rPr lang="en-GB" sz="2000" dirty="0">
                <a:solidFill>
                  <a:srgbClr val="0E1B26"/>
                </a:solidFill>
                <a:latin typeface="Arial" panose="020B0604020202020204" pitchFamily="34" charset="0"/>
                <a:cs typeface="Arial" panose="020B0604020202020204" pitchFamily="34" charset="0"/>
              </a:rPr>
              <a:t>E</a:t>
            </a:r>
            <a:r>
              <a:rPr lang="en-GB" sz="2000" b="0" i="0" dirty="0">
                <a:solidFill>
                  <a:srgbClr val="0E1B26"/>
                </a:solidFill>
                <a:effectLst/>
                <a:latin typeface="Arial" panose="020B0604020202020204" pitchFamily="34" charset="0"/>
                <a:cs typeface="Arial" panose="020B0604020202020204" pitchFamily="34" charset="0"/>
              </a:rPr>
              <a:t>lectronic systems for prescription,</a:t>
            </a:r>
          </a:p>
          <a:p>
            <a:pPr lvl="1"/>
            <a:r>
              <a:rPr lang="en-GB" sz="2000" dirty="0">
                <a:solidFill>
                  <a:srgbClr val="0E1B26"/>
                </a:solidFill>
                <a:latin typeface="Arial" panose="020B0604020202020204" pitchFamily="34" charset="0"/>
                <a:cs typeface="Arial" panose="020B0604020202020204" pitchFamily="34" charset="0"/>
              </a:rPr>
              <a:t>A</a:t>
            </a:r>
            <a:r>
              <a:rPr lang="en-GB" sz="2000" b="0" i="0" dirty="0">
                <a:solidFill>
                  <a:srgbClr val="0E1B26"/>
                </a:solidFill>
                <a:effectLst/>
                <a:latin typeface="Arial" panose="020B0604020202020204" pitchFamily="34" charset="0"/>
                <a:cs typeface="Arial" panose="020B0604020202020204" pitchFamily="34" charset="0"/>
              </a:rPr>
              <a:t>ppointments and patient records, and </a:t>
            </a:r>
          </a:p>
          <a:p>
            <a:pPr lvl="1"/>
            <a:r>
              <a:rPr lang="en-GB" sz="2000" b="0" i="0" dirty="0">
                <a:solidFill>
                  <a:srgbClr val="0E1B26"/>
                </a:solidFill>
                <a:effectLst/>
                <a:latin typeface="Arial" panose="020B0604020202020204" pitchFamily="34" charset="0"/>
                <a:cs typeface="Arial" panose="020B0604020202020204" pitchFamily="34" charset="0"/>
              </a:rPr>
              <a:t>Telemedicine.</a:t>
            </a:r>
            <a:endParaRPr lang="en-GB"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48425058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F6C281-59CE-40D8-7F07-F0FE41BF94B9}"/>
              </a:ext>
            </a:extLst>
          </p:cNvPr>
          <p:cNvSpPr>
            <a:spLocks noGrp="1"/>
          </p:cNvSpPr>
          <p:nvPr>
            <p:ph type="title"/>
          </p:nvPr>
        </p:nvSpPr>
        <p:spPr/>
        <p:txBody>
          <a:bodyPr/>
          <a:lstStyle/>
          <a:p>
            <a:r>
              <a:rPr lang="en-GB" dirty="0">
                <a:latin typeface="Arial" panose="020B0604020202020204" pitchFamily="34" charset="0"/>
                <a:cs typeface="Arial" panose="020B0604020202020204" pitchFamily="34" charset="0"/>
              </a:rPr>
              <a:t>Need for digital Health and Care</a:t>
            </a:r>
          </a:p>
        </p:txBody>
      </p:sp>
      <p:sp>
        <p:nvSpPr>
          <p:cNvPr id="3" name="Content Placeholder 2">
            <a:extLst>
              <a:ext uri="{FF2B5EF4-FFF2-40B4-BE49-F238E27FC236}">
                <a16:creationId xmlns:a16="http://schemas.microsoft.com/office/drawing/2014/main" id="{67DC5C13-D0EF-19EB-D929-05D53A721BB7}"/>
              </a:ext>
            </a:extLst>
          </p:cNvPr>
          <p:cNvSpPr>
            <a:spLocks noGrp="1"/>
          </p:cNvSpPr>
          <p:nvPr>
            <p:ph idx="1"/>
          </p:nvPr>
        </p:nvSpPr>
        <p:spPr>
          <a:xfrm>
            <a:off x="539552" y="2060848"/>
            <a:ext cx="7886700" cy="3263504"/>
          </a:xfrm>
        </p:spPr>
        <p:txBody>
          <a:bodyPr>
            <a:normAutofit/>
          </a:bodyPr>
          <a:lstStyle/>
          <a:p>
            <a:r>
              <a:rPr lang="en-GB" sz="2625" dirty="0">
                <a:solidFill>
                  <a:srgbClr val="0E1B26"/>
                </a:solidFill>
                <a:latin typeface="Arial" panose="020B0604020202020204" pitchFamily="34" charset="0"/>
                <a:cs typeface="Arial" panose="020B0604020202020204" pitchFamily="34" charset="0"/>
              </a:rPr>
              <a:t>Ageing population,</a:t>
            </a:r>
          </a:p>
          <a:p>
            <a:r>
              <a:rPr lang="en-GB" sz="2625" dirty="0">
                <a:solidFill>
                  <a:srgbClr val="0E1B26"/>
                </a:solidFill>
                <a:latin typeface="Arial" panose="020B0604020202020204" pitchFamily="34" charset="0"/>
                <a:cs typeface="Arial" panose="020B0604020202020204" pitchFamily="34" charset="0"/>
              </a:rPr>
              <a:t>Increasing and complex long-term conditions, </a:t>
            </a:r>
          </a:p>
          <a:p>
            <a:r>
              <a:rPr lang="en-GB" sz="2625" dirty="0">
                <a:solidFill>
                  <a:srgbClr val="0E1B26"/>
                </a:solidFill>
                <a:latin typeface="Arial" panose="020B0604020202020204" pitchFamily="34" charset="0"/>
                <a:cs typeface="Arial" panose="020B0604020202020204" pitchFamily="34" charset="0"/>
              </a:rPr>
              <a:t>Pressure on health and social care funding, </a:t>
            </a:r>
          </a:p>
          <a:p>
            <a:r>
              <a:rPr lang="en-GB" sz="2625" dirty="0">
                <a:solidFill>
                  <a:srgbClr val="0E1B26"/>
                </a:solidFill>
                <a:latin typeface="Arial" panose="020B0604020202020204" pitchFamily="34" charset="0"/>
                <a:cs typeface="Arial" panose="020B0604020202020204" pitchFamily="34" charset="0"/>
              </a:rPr>
              <a:t>Workforce shortages and </a:t>
            </a:r>
          </a:p>
          <a:p>
            <a:r>
              <a:rPr lang="en-GB" sz="2625" dirty="0">
                <a:solidFill>
                  <a:srgbClr val="0E1B26"/>
                </a:solidFill>
                <a:latin typeface="Arial" panose="020B0604020202020204" pitchFamily="34" charset="0"/>
                <a:cs typeface="Arial" panose="020B0604020202020204" pitchFamily="34" charset="0"/>
              </a:rPr>
              <a:t>Widening health and care inequalities. </a:t>
            </a:r>
            <a:endParaRPr lang="en-GB" sz="2625"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37401207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5934D2B-702E-0FA7-11BF-634D7EB086B6}"/>
              </a:ext>
            </a:extLst>
          </p:cNvPr>
          <p:cNvSpPr>
            <a:spLocks noGrp="1"/>
          </p:cNvSpPr>
          <p:nvPr>
            <p:ph idx="1"/>
          </p:nvPr>
        </p:nvSpPr>
        <p:spPr>
          <a:xfrm>
            <a:off x="457200" y="548680"/>
            <a:ext cx="8229600" cy="3917032"/>
          </a:xfrm>
        </p:spPr>
        <p:txBody>
          <a:bodyPr/>
          <a:lstStyle/>
          <a:p>
            <a:pPr marL="0" indent="0" algn="ctr">
              <a:buNone/>
            </a:pPr>
            <a:r>
              <a:rPr lang="en-GB" i="1" dirty="0"/>
              <a:t>“Making the most of the opportunities offered by data and technology would be vital to ensuring the success of ICS.”</a:t>
            </a:r>
          </a:p>
          <a:p>
            <a:pPr marL="0" indent="0">
              <a:buNone/>
            </a:pPr>
            <a:endParaRPr lang="en-GB" dirty="0"/>
          </a:p>
          <a:p>
            <a:pPr marL="0" indent="0">
              <a:buNone/>
            </a:pPr>
            <a:endParaRPr lang="en-GB" dirty="0"/>
          </a:p>
          <a:p>
            <a:pPr marL="0" indent="0">
              <a:buNone/>
            </a:pPr>
            <a:r>
              <a:rPr lang="en-GB" sz="2700" dirty="0"/>
              <a:t>Sir James (Jim) Mackey, </a:t>
            </a:r>
          </a:p>
          <a:p>
            <a:pPr marL="0" indent="0">
              <a:buNone/>
            </a:pPr>
            <a:r>
              <a:rPr lang="en-GB" sz="2700" dirty="0"/>
              <a:t>Chief Executive of NHS England, 2026</a:t>
            </a:r>
          </a:p>
        </p:txBody>
      </p:sp>
      <p:sp>
        <p:nvSpPr>
          <p:cNvPr id="4" name="Date Placeholder 3">
            <a:extLst>
              <a:ext uri="{FF2B5EF4-FFF2-40B4-BE49-F238E27FC236}">
                <a16:creationId xmlns:a16="http://schemas.microsoft.com/office/drawing/2014/main" id="{7B027CD6-B3DF-1F12-569E-37EF2F0EDD7C}"/>
              </a:ext>
            </a:extLst>
          </p:cNvPr>
          <p:cNvSpPr>
            <a:spLocks noGrp="1"/>
          </p:cNvSpPr>
          <p:nvPr>
            <p:ph type="dt" sz="half" idx="10"/>
          </p:nvPr>
        </p:nvSpPr>
        <p:spPr/>
        <p:txBody>
          <a:bodyPr/>
          <a:lstStyle/>
          <a:p>
            <a:pPr>
              <a:defRPr/>
            </a:pPr>
            <a:fld id="{5F6C42B4-4545-4B0B-8922-C1BEB82246AC}" type="datetime1">
              <a:rPr lang="en-GB" altLang="en-US" smtClean="0"/>
              <a:pPr>
                <a:defRPr/>
              </a:pPr>
              <a:t>31/03/2026</a:t>
            </a:fld>
            <a:endParaRPr lang="en-GB" altLang="en-US" dirty="0"/>
          </a:p>
        </p:txBody>
      </p:sp>
      <p:sp>
        <p:nvSpPr>
          <p:cNvPr id="5" name="Slide Number Placeholder 4">
            <a:extLst>
              <a:ext uri="{FF2B5EF4-FFF2-40B4-BE49-F238E27FC236}">
                <a16:creationId xmlns:a16="http://schemas.microsoft.com/office/drawing/2014/main" id="{A17DCAC9-B2B1-BF43-75CC-9290B650B4EC}"/>
              </a:ext>
            </a:extLst>
          </p:cNvPr>
          <p:cNvSpPr>
            <a:spLocks noGrp="1"/>
          </p:cNvSpPr>
          <p:nvPr>
            <p:ph type="sldNum" sz="quarter" idx="12"/>
          </p:nvPr>
        </p:nvSpPr>
        <p:spPr/>
        <p:txBody>
          <a:bodyPr/>
          <a:lstStyle/>
          <a:p>
            <a:pPr>
              <a:defRPr/>
            </a:pPr>
            <a:fld id="{CD2646EA-3FBA-4312-AF5F-311BA8B2DFAE}" type="slidenum">
              <a:rPr lang="en-GB" altLang="en-US" smtClean="0"/>
              <a:pPr>
                <a:defRPr/>
              </a:pPr>
              <a:t>7</a:t>
            </a:fld>
            <a:endParaRPr lang="en-GB" altLang="en-US"/>
          </a:p>
        </p:txBody>
      </p:sp>
      <p:pic>
        <p:nvPicPr>
          <p:cNvPr id="2" name="Picture 2" descr="Sir Jim Mackey">
            <a:extLst>
              <a:ext uri="{FF2B5EF4-FFF2-40B4-BE49-F238E27FC236}">
                <a16:creationId xmlns:a16="http://schemas.microsoft.com/office/drawing/2014/main" id="{C8D519EE-EC95-4A4F-5F8A-BE2533C636E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804248" y="3379068"/>
            <a:ext cx="1562100" cy="15621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9457421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628650" y="260648"/>
            <a:ext cx="7886700" cy="725237"/>
          </a:xfrm>
          <a:prstGeom prst="rect">
            <a:avLst/>
          </a:prstGeom>
        </p:spPr>
        <p:txBody>
          <a:bodyPr vert="horz" wrap="square" lIns="0" tIns="47663" rIns="0" bIns="0" numCol="1" rtlCol="0" anchor="ctr" anchorCtr="0" compatLnSpc="1">
            <a:prstTxWarp prst="textNoShape">
              <a:avLst/>
            </a:prstTxWarp>
            <a:spAutoFit/>
          </a:bodyPr>
          <a:lstStyle/>
          <a:p>
            <a:pPr marL="9525">
              <a:spcBef>
                <a:spcPts val="79"/>
              </a:spcBef>
            </a:pPr>
            <a:r>
              <a:rPr spc="-15" dirty="0">
                <a:latin typeface="Arial" panose="020B0604020202020204" pitchFamily="34" charset="0"/>
                <a:cs typeface="Arial" panose="020B0604020202020204" pitchFamily="34" charset="0"/>
              </a:rPr>
              <a:t>Digital</a:t>
            </a:r>
            <a:r>
              <a:rPr spc="-146" dirty="0">
                <a:latin typeface="Arial" panose="020B0604020202020204" pitchFamily="34" charset="0"/>
                <a:cs typeface="Arial" panose="020B0604020202020204" pitchFamily="34" charset="0"/>
              </a:rPr>
              <a:t> </a:t>
            </a:r>
            <a:r>
              <a:rPr spc="-23" dirty="0">
                <a:latin typeface="Arial" panose="020B0604020202020204" pitchFamily="34" charset="0"/>
                <a:cs typeface="Arial" panose="020B0604020202020204" pitchFamily="34" charset="0"/>
              </a:rPr>
              <a:t>Principles</a:t>
            </a:r>
          </a:p>
        </p:txBody>
      </p:sp>
      <p:pic>
        <p:nvPicPr>
          <p:cNvPr id="3" name="object 3"/>
          <p:cNvPicPr/>
          <p:nvPr/>
        </p:nvPicPr>
        <p:blipFill>
          <a:blip r:embed="rId3" cstate="print"/>
          <a:stretch>
            <a:fillRect/>
          </a:stretch>
        </p:blipFill>
        <p:spPr>
          <a:xfrm>
            <a:off x="1043608" y="1413000"/>
            <a:ext cx="6715887" cy="4032000"/>
          </a:xfrm>
          <a:prstGeom prst="rect">
            <a:avLst/>
          </a:prstGeom>
        </p:spPr>
      </p:pic>
      <p:sp>
        <p:nvSpPr>
          <p:cNvPr id="5" name="TextBox 4">
            <a:extLst>
              <a:ext uri="{FF2B5EF4-FFF2-40B4-BE49-F238E27FC236}">
                <a16:creationId xmlns:a16="http://schemas.microsoft.com/office/drawing/2014/main" id="{D82E0CDA-FE08-8C4D-67B0-3D010D0076FB}"/>
              </a:ext>
            </a:extLst>
          </p:cNvPr>
          <p:cNvSpPr txBox="1"/>
          <p:nvPr/>
        </p:nvSpPr>
        <p:spPr>
          <a:xfrm>
            <a:off x="6804248" y="5260334"/>
            <a:ext cx="2016224" cy="369332"/>
          </a:xfrm>
          <a:prstGeom prst="rect">
            <a:avLst/>
          </a:prstGeom>
          <a:noFill/>
        </p:spPr>
        <p:txBody>
          <a:bodyPr wrap="square">
            <a:spAutoFit/>
          </a:bodyPr>
          <a:lstStyle/>
          <a:p>
            <a:r>
              <a:rPr lang="en-GB" dirty="0"/>
              <a:t>(Cameron, 2022)</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1188640" y="-136530"/>
            <a:ext cx="8045524" cy="1585626"/>
          </a:xfrm>
          <a:prstGeom prst="rect">
            <a:avLst/>
          </a:prstGeom>
        </p:spPr>
        <p:txBody>
          <a:bodyPr vert="horz" wrap="square" lIns="0" tIns="229171" rIns="0" bIns="0" numCol="1" rtlCol="0" anchor="ctr" anchorCtr="0" compatLnSpc="1">
            <a:prstTxWarp prst="textNoShape">
              <a:avLst/>
            </a:prstTxWarp>
            <a:spAutoFit/>
          </a:bodyPr>
          <a:lstStyle/>
          <a:p>
            <a:pPr marL="314801">
              <a:spcBef>
                <a:spcPts val="79"/>
              </a:spcBef>
            </a:pPr>
            <a:r>
              <a:rPr spc="-34" dirty="0">
                <a:latin typeface="Arial" panose="020B0604020202020204" pitchFamily="34" charset="0"/>
                <a:cs typeface="Arial" panose="020B0604020202020204" pitchFamily="34" charset="0"/>
              </a:rPr>
              <a:t>Interoperability:</a:t>
            </a:r>
            <a:r>
              <a:rPr spc="-139" dirty="0">
                <a:latin typeface="Arial" panose="020B0604020202020204" pitchFamily="34" charset="0"/>
                <a:cs typeface="Arial" panose="020B0604020202020204" pitchFamily="34" charset="0"/>
              </a:rPr>
              <a:t> </a:t>
            </a:r>
            <a:r>
              <a:rPr spc="-8" dirty="0">
                <a:latin typeface="Arial" panose="020B0604020202020204" pitchFamily="34" charset="0"/>
                <a:cs typeface="Arial" panose="020B0604020202020204" pitchFamily="34" charset="0"/>
              </a:rPr>
              <a:t>Digital</a:t>
            </a:r>
            <a:r>
              <a:rPr spc="-135" dirty="0">
                <a:latin typeface="Arial" panose="020B0604020202020204" pitchFamily="34" charset="0"/>
                <a:cs typeface="Arial" panose="020B0604020202020204" pitchFamily="34" charset="0"/>
              </a:rPr>
              <a:t> </a:t>
            </a:r>
            <a:r>
              <a:rPr spc="-23" dirty="0">
                <a:latin typeface="Arial" panose="020B0604020202020204" pitchFamily="34" charset="0"/>
                <a:cs typeface="Arial" panose="020B0604020202020204" pitchFamily="34" charset="0"/>
              </a:rPr>
              <a:t>Foundation</a:t>
            </a:r>
          </a:p>
        </p:txBody>
      </p:sp>
      <p:sp>
        <p:nvSpPr>
          <p:cNvPr id="4" name="object 4"/>
          <p:cNvSpPr txBox="1"/>
          <p:nvPr/>
        </p:nvSpPr>
        <p:spPr>
          <a:xfrm>
            <a:off x="5910932" y="1350951"/>
            <a:ext cx="3109913" cy="1548981"/>
          </a:xfrm>
          <a:prstGeom prst="rect">
            <a:avLst/>
          </a:prstGeom>
        </p:spPr>
        <p:txBody>
          <a:bodyPr vert="horz" wrap="square" lIns="0" tIns="10001" rIns="0" bIns="0" rtlCol="0">
            <a:spAutoFit/>
          </a:bodyPr>
          <a:lstStyle/>
          <a:p>
            <a:pPr marL="224314" marR="3810" indent="-215265">
              <a:spcBef>
                <a:spcPts val="79"/>
              </a:spcBef>
              <a:buFont typeface="Arial"/>
              <a:buChar char="•"/>
              <a:tabLst>
                <a:tab pos="224314" algn="l"/>
              </a:tabLst>
            </a:pPr>
            <a:r>
              <a:rPr sz="2000" b="1" dirty="0">
                <a:latin typeface="Calibri"/>
                <a:cs typeface="Calibri"/>
              </a:rPr>
              <a:t>Citizen</a:t>
            </a:r>
            <a:r>
              <a:rPr sz="2000" b="1" spc="-26" dirty="0">
                <a:latin typeface="Calibri"/>
                <a:cs typeface="Calibri"/>
              </a:rPr>
              <a:t> </a:t>
            </a:r>
            <a:r>
              <a:rPr sz="2000" b="1" dirty="0">
                <a:latin typeface="Calibri"/>
                <a:cs typeface="Calibri"/>
              </a:rPr>
              <a:t>and</a:t>
            </a:r>
            <a:r>
              <a:rPr sz="2000" b="1" spc="-15" dirty="0">
                <a:latin typeface="Calibri"/>
                <a:cs typeface="Calibri"/>
              </a:rPr>
              <a:t> </a:t>
            </a:r>
            <a:r>
              <a:rPr sz="2000" b="1" dirty="0">
                <a:latin typeface="Calibri"/>
                <a:cs typeface="Calibri"/>
              </a:rPr>
              <a:t>User</a:t>
            </a:r>
            <a:r>
              <a:rPr sz="2000" b="1" spc="-26" dirty="0">
                <a:latin typeface="Calibri"/>
                <a:cs typeface="Calibri"/>
              </a:rPr>
              <a:t> </a:t>
            </a:r>
            <a:r>
              <a:rPr sz="2000" b="1" spc="-8" dirty="0">
                <a:latin typeface="Calibri"/>
                <a:cs typeface="Calibri"/>
              </a:rPr>
              <a:t>needs first</a:t>
            </a:r>
            <a:endParaRPr sz="2000" dirty="0">
              <a:latin typeface="Calibri"/>
              <a:cs typeface="Calibri"/>
            </a:endParaRPr>
          </a:p>
          <a:p>
            <a:pPr marL="224314" marR="948214" indent="-215265">
              <a:buFont typeface="Arial"/>
              <a:buChar char="•"/>
              <a:tabLst>
                <a:tab pos="224314" algn="l"/>
              </a:tabLst>
            </a:pPr>
            <a:r>
              <a:rPr sz="2000" b="1" dirty="0">
                <a:latin typeface="Calibri"/>
                <a:cs typeface="Calibri"/>
              </a:rPr>
              <a:t>Supportive</a:t>
            </a:r>
            <a:r>
              <a:rPr sz="2000" b="1" spc="-38" dirty="0">
                <a:latin typeface="Calibri"/>
                <a:cs typeface="Calibri"/>
              </a:rPr>
              <a:t> </a:t>
            </a:r>
            <a:r>
              <a:rPr sz="2000" b="1" spc="-19" dirty="0">
                <a:latin typeface="Calibri"/>
                <a:cs typeface="Calibri"/>
              </a:rPr>
              <a:t>and </a:t>
            </a:r>
            <a:r>
              <a:rPr sz="2000" b="1" spc="-8" dirty="0">
                <a:latin typeface="Calibri"/>
                <a:cs typeface="Calibri"/>
              </a:rPr>
              <a:t>pragmatic</a:t>
            </a:r>
            <a:endParaRPr sz="2000" dirty="0">
              <a:latin typeface="Calibri"/>
              <a:cs typeface="Calibri"/>
            </a:endParaRPr>
          </a:p>
          <a:p>
            <a:pPr marL="223838" indent="-214313">
              <a:buFont typeface="Arial"/>
              <a:buChar char="•"/>
              <a:tabLst>
                <a:tab pos="223838" algn="l"/>
              </a:tabLst>
            </a:pPr>
            <a:r>
              <a:rPr sz="2000" b="1" spc="-8" dirty="0">
                <a:latin typeface="Calibri"/>
                <a:cs typeface="Calibri"/>
              </a:rPr>
              <a:t>Simplification</a:t>
            </a:r>
            <a:endParaRPr sz="2000" dirty="0">
              <a:latin typeface="Calibri"/>
              <a:cs typeface="Calibri"/>
            </a:endParaRPr>
          </a:p>
          <a:p>
            <a:pPr marL="224314" indent="-214789">
              <a:buFont typeface="Arial"/>
              <a:buChar char="•"/>
              <a:tabLst>
                <a:tab pos="224314" algn="l"/>
              </a:tabLst>
            </a:pPr>
            <a:r>
              <a:rPr sz="2000" b="1" dirty="0">
                <a:latin typeface="Calibri"/>
                <a:cs typeface="Calibri"/>
              </a:rPr>
              <a:t>Not</a:t>
            </a:r>
            <a:r>
              <a:rPr sz="2000" b="1" spc="-8" dirty="0">
                <a:latin typeface="Calibri"/>
                <a:cs typeface="Calibri"/>
              </a:rPr>
              <a:t> </a:t>
            </a:r>
            <a:r>
              <a:rPr sz="2000" b="1" dirty="0">
                <a:latin typeface="Calibri"/>
                <a:cs typeface="Calibri"/>
              </a:rPr>
              <a:t>just</a:t>
            </a:r>
            <a:r>
              <a:rPr sz="2000" b="1" spc="-8" dirty="0">
                <a:latin typeface="Calibri"/>
                <a:cs typeface="Calibri"/>
              </a:rPr>
              <a:t> technical</a:t>
            </a:r>
            <a:endParaRPr sz="2000" dirty="0">
              <a:latin typeface="Calibri"/>
              <a:cs typeface="Calibri"/>
            </a:endParaRPr>
          </a:p>
        </p:txBody>
      </p:sp>
      <p:sp>
        <p:nvSpPr>
          <p:cNvPr id="6" name="TextBox 5">
            <a:extLst>
              <a:ext uri="{FF2B5EF4-FFF2-40B4-BE49-F238E27FC236}">
                <a16:creationId xmlns:a16="http://schemas.microsoft.com/office/drawing/2014/main" id="{136B04CB-4320-EB65-AA19-CF33C80A8B24}"/>
              </a:ext>
            </a:extLst>
          </p:cNvPr>
          <p:cNvSpPr txBox="1"/>
          <p:nvPr/>
        </p:nvSpPr>
        <p:spPr>
          <a:xfrm>
            <a:off x="7380312" y="5137717"/>
            <a:ext cx="1872208" cy="369332"/>
          </a:xfrm>
          <a:prstGeom prst="rect">
            <a:avLst/>
          </a:prstGeom>
          <a:noFill/>
        </p:spPr>
        <p:txBody>
          <a:bodyPr wrap="square">
            <a:spAutoFit/>
          </a:bodyPr>
          <a:lstStyle/>
          <a:p>
            <a:pPr algn="l" fontAlgn="base">
              <a:buFont typeface="Arial" panose="020B0604020202020204" pitchFamily="34" charset="0"/>
              <a:buNone/>
            </a:pPr>
            <a:r>
              <a:rPr kumimoji="1" lang="en-GB" dirty="0">
                <a:solidFill>
                  <a:srgbClr val="0E1B26"/>
                </a:solidFill>
                <a:latin typeface="Utopia W01"/>
                <a:cs typeface="+mn-cs"/>
              </a:rPr>
              <a:t>(</a:t>
            </a:r>
            <a:r>
              <a:rPr lang="en-GB" dirty="0" err="1"/>
              <a:t>Iroju</a:t>
            </a:r>
            <a:r>
              <a:rPr kumimoji="1" lang="en-GB" dirty="0">
                <a:solidFill>
                  <a:srgbClr val="0E1B26"/>
                </a:solidFill>
                <a:latin typeface="Utopia W01"/>
                <a:cs typeface="+mn-cs"/>
              </a:rPr>
              <a:t>, 2013)</a:t>
            </a:r>
            <a:endParaRPr kumimoji="1" lang="en-GB" sz="1800" b="0" i="0" kern="1200" dirty="0">
              <a:solidFill>
                <a:srgbClr val="0E1B26"/>
              </a:solidFill>
              <a:effectLst/>
              <a:latin typeface="Utopia W01"/>
              <a:ea typeface="+mn-ea"/>
              <a:cs typeface="+mn-cs"/>
            </a:endParaRPr>
          </a:p>
        </p:txBody>
      </p:sp>
      <p:pic>
        <p:nvPicPr>
          <p:cNvPr id="5" name="Picture 4">
            <a:extLst>
              <a:ext uri="{FF2B5EF4-FFF2-40B4-BE49-F238E27FC236}">
                <a16:creationId xmlns:a16="http://schemas.microsoft.com/office/drawing/2014/main" id="{B6EF915C-58B9-31B6-42FA-989172A6BA64}"/>
              </a:ext>
            </a:extLst>
          </p:cNvPr>
          <p:cNvPicPr>
            <a:picLocks noChangeAspect="1"/>
          </p:cNvPicPr>
          <p:nvPr/>
        </p:nvPicPr>
        <p:blipFill rotWithShape="1">
          <a:blip r:embed="rId3"/>
          <a:srcRect l="26376" t="18107" r="30313" b="55882"/>
          <a:stretch/>
        </p:blipFill>
        <p:spPr>
          <a:xfrm>
            <a:off x="0" y="2899932"/>
            <a:ext cx="7103508" cy="2844000"/>
          </a:xfrm>
          <a:prstGeom prst="rect">
            <a:avLst/>
          </a:prstGeom>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552E06-92A1-03C6-1671-8CAED3E00851}"/>
              </a:ext>
            </a:extLst>
          </p:cNvPr>
          <p:cNvSpPr>
            <a:spLocks noGrp="1"/>
          </p:cNvSpPr>
          <p:nvPr>
            <p:ph type="title"/>
          </p:nvPr>
        </p:nvSpPr>
        <p:spPr>
          <a:xfrm>
            <a:off x="433464" y="173630"/>
            <a:ext cx="8229600" cy="1143000"/>
          </a:xfrm>
        </p:spPr>
        <p:txBody>
          <a:bodyPr/>
          <a:lstStyle/>
          <a:p>
            <a:r>
              <a:rPr lang="en-GB" b="0" i="0" dirty="0">
                <a:solidFill>
                  <a:srgbClr val="0E1B26"/>
                </a:solidFill>
                <a:effectLst/>
                <a:latin typeface="Arial" panose="020B0604020202020204" pitchFamily="34" charset="0"/>
                <a:cs typeface="Arial" panose="020B0604020202020204" pitchFamily="34" charset="0"/>
              </a:rPr>
              <a:t>Key digital health care policies </a:t>
            </a:r>
            <a:br>
              <a:rPr lang="en-GB" b="0" i="0" dirty="0">
                <a:solidFill>
                  <a:srgbClr val="0E1B26"/>
                </a:solidFill>
                <a:effectLst/>
                <a:latin typeface="Arial" panose="020B0604020202020204" pitchFamily="34" charset="0"/>
                <a:cs typeface="Arial" panose="020B0604020202020204" pitchFamily="34" charset="0"/>
              </a:rPr>
            </a:br>
            <a:r>
              <a:rPr lang="en-GB" sz="3000" b="0" i="0" dirty="0">
                <a:solidFill>
                  <a:srgbClr val="0E1B26"/>
                </a:solidFill>
                <a:effectLst/>
                <a:latin typeface="Arial" panose="020B0604020202020204" pitchFamily="34" charset="0"/>
                <a:cs typeface="Arial" panose="020B0604020202020204" pitchFamily="34" charset="0"/>
              </a:rPr>
              <a:t>England</a:t>
            </a:r>
            <a:endParaRPr lang="en-GB" dirty="0"/>
          </a:p>
        </p:txBody>
      </p:sp>
      <p:sp>
        <p:nvSpPr>
          <p:cNvPr id="4" name="Date Placeholder 3">
            <a:extLst>
              <a:ext uri="{FF2B5EF4-FFF2-40B4-BE49-F238E27FC236}">
                <a16:creationId xmlns:a16="http://schemas.microsoft.com/office/drawing/2014/main" id="{A4D1F919-4C91-A278-2212-BC92B13BE30B}"/>
              </a:ext>
            </a:extLst>
          </p:cNvPr>
          <p:cNvSpPr>
            <a:spLocks noGrp="1"/>
          </p:cNvSpPr>
          <p:nvPr>
            <p:ph type="dt" sz="half" idx="10"/>
          </p:nvPr>
        </p:nvSpPr>
        <p:spPr/>
        <p:txBody>
          <a:bodyPr/>
          <a:lstStyle/>
          <a:p>
            <a:pPr>
              <a:defRPr/>
            </a:pPr>
            <a:fld id="{5F6C42B4-4545-4B0B-8922-C1BEB82246AC}" type="datetime1">
              <a:rPr lang="en-GB" altLang="en-US" smtClean="0"/>
              <a:pPr>
                <a:defRPr/>
              </a:pPr>
              <a:t>31/03/2026</a:t>
            </a:fld>
            <a:endParaRPr lang="en-GB" altLang="en-US" dirty="0"/>
          </a:p>
        </p:txBody>
      </p:sp>
      <p:sp>
        <p:nvSpPr>
          <p:cNvPr id="5" name="Slide Number Placeholder 4">
            <a:extLst>
              <a:ext uri="{FF2B5EF4-FFF2-40B4-BE49-F238E27FC236}">
                <a16:creationId xmlns:a16="http://schemas.microsoft.com/office/drawing/2014/main" id="{85B6CA63-99E0-6230-4D00-B4848429B17C}"/>
              </a:ext>
            </a:extLst>
          </p:cNvPr>
          <p:cNvSpPr>
            <a:spLocks noGrp="1"/>
          </p:cNvSpPr>
          <p:nvPr>
            <p:ph type="sldNum" sz="quarter" idx="12"/>
          </p:nvPr>
        </p:nvSpPr>
        <p:spPr/>
        <p:txBody>
          <a:bodyPr/>
          <a:lstStyle/>
          <a:p>
            <a:pPr>
              <a:defRPr/>
            </a:pPr>
            <a:fld id="{CD2646EA-3FBA-4312-AF5F-311BA8B2DFAE}" type="slidenum">
              <a:rPr lang="en-GB" altLang="en-US" smtClean="0"/>
              <a:pPr>
                <a:defRPr/>
              </a:pPr>
              <a:t>10</a:t>
            </a:fld>
            <a:endParaRPr lang="en-GB" altLang="en-US" dirty="0"/>
          </a:p>
        </p:txBody>
      </p:sp>
      <p:pic>
        <p:nvPicPr>
          <p:cNvPr id="9" name="Picture 8">
            <a:extLst>
              <a:ext uri="{FF2B5EF4-FFF2-40B4-BE49-F238E27FC236}">
                <a16:creationId xmlns:a16="http://schemas.microsoft.com/office/drawing/2014/main" id="{0E9DF5A9-C7F4-4F88-D8C6-6DE2A962A33D}"/>
              </a:ext>
            </a:extLst>
          </p:cNvPr>
          <p:cNvPicPr>
            <a:picLocks noChangeAspect="1"/>
          </p:cNvPicPr>
          <p:nvPr/>
        </p:nvPicPr>
        <p:blipFill rotWithShape="1">
          <a:blip r:embed="rId3"/>
          <a:srcRect l="14563" t="17802" r="17713" b="13600"/>
          <a:stretch/>
        </p:blipFill>
        <p:spPr>
          <a:xfrm>
            <a:off x="409728" y="1340768"/>
            <a:ext cx="8277072" cy="4716000"/>
          </a:xfrm>
          <a:prstGeom prst="rect">
            <a:avLst/>
          </a:prstGeom>
        </p:spPr>
      </p:pic>
    </p:spTree>
    <p:extLst>
      <p:ext uri="{BB962C8B-B14F-4D97-AF65-F5344CB8AC3E}">
        <p14:creationId xmlns:p14="http://schemas.microsoft.com/office/powerpoint/2010/main" val="277094003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467544" y="155685"/>
            <a:ext cx="7886700" cy="686246"/>
          </a:xfrm>
          <a:prstGeom prst="rect">
            <a:avLst/>
          </a:prstGeom>
        </p:spPr>
        <p:txBody>
          <a:bodyPr vert="horz" wrap="square" lIns="0" tIns="9049" rIns="0" bIns="0" numCol="1" rtlCol="0" anchor="ctr" anchorCtr="0" compatLnSpc="1">
            <a:prstTxWarp prst="textNoShape">
              <a:avLst/>
            </a:prstTxWarp>
            <a:spAutoFit/>
          </a:bodyPr>
          <a:lstStyle/>
          <a:p>
            <a:pPr marL="500539">
              <a:spcBef>
                <a:spcPts val="71"/>
              </a:spcBef>
            </a:pPr>
            <a:r>
              <a:rPr b="1" dirty="0">
                <a:latin typeface="Arial" panose="020B0604020202020204" pitchFamily="34" charset="0"/>
                <a:cs typeface="Arial" panose="020B0604020202020204" pitchFamily="34" charset="0"/>
              </a:rPr>
              <a:t>Digital</a:t>
            </a:r>
            <a:r>
              <a:rPr b="1" spc="-90" dirty="0">
                <a:latin typeface="Arial" panose="020B0604020202020204" pitchFamily="34" charset="0"/>
                <a:cs typeface="Arial" panose="020B0604020202020204" pitchFamily="34" charset="0"/>
              </a:rPr>
              <a:t> </a:t>
            </a:r>
            <a:r>
              <a:rPr b="1" dirty="0">
                <a:latin typeface="Arial" panose="020B0604020202020204" pitchFamily="34" charset="0"/>
                <a:cs typeface="Arial" panose="020B0604020202020204" pitchFamily="34" charset="0"/>
              </a:rPr>
              <a:t>Front</a:t>
            </a:r>
            <a:r>
              <a:rPr b="1" spc="-94" dirty="0">
                <a:latin typeface="Arial" panose="020B0604020202020204" pitchFamily="34" charset="0"/>
                <a:cs typeface="Arial" panose="020B0604020202020204" pitchFamily="34" charset="0"/>
              </a:rPr>
              <a:t> </a:t>
            </a:r>
            <a:r>
              <a:rPr b="1" spc="-15" dirty="0">
                <a:latin typeface="Arial" panose="020B0604020202020204" pitchFamily="34" charset="0"/>
                <a:cs typeface="Arial" panose="020B0604020202020204" pitchFamily="34" charset="0"/>
              </a:rPr>
              <a:t>Door</a:t>
            </a:r>
            <a:endParaRPr dirty="0">
              <a:latin typeface="Arial" panose="020B0604020202020204" pitchFamily="34" charset="0"/>
              <a:cs typeface="Arial" panose="020B0604020202020204" pitchFamily="34" charset="0"/>
            </a:endParaRPr>
          </a:p>
        </p:txBody>
      </p:sp>
      <p:pic>
        <p:nvPicPr>
          <p:cNvPr id="3" name="object 3"/>
          <p:cNvPicPr/>
          <p:nvPr/>
        </p:nvPicPr>
        <p:blipFill>
          <a:blip r:embed="rId2" cstate="print"/>
          <a:stretch>
            <a:fillRect/>
          </a:stretch>
        </p:blipFill>
        <p:spPr>
          <a:xfrm>
            <a:off x="721233" y="1256729"/>
            <a:ext cx="7701534" cy="4344542"/>
          </a:xfrm>
          <a:prstGeom prst="rect">
            <a:avLst/>
          </a:prstGeom>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347021" y="332656"/>
            <a:ext cx="7886700" cy="720620"/>
          </a:xfrm>
          <a:prstGeom prst="rect">
            <a:avLst/>
          </a:prstGeom>
        </p:spPr>
        <p:txBody>
          <a:bodyPr vert="horz" wrap="square" lIns="0" tIns="43091" rIns="0" bIns="0" numCol="1" rtlCol="0" anchor="ctr" anchorCtr="0" compatLnSpc="1">
            <a:prstTxWarp prst="textNoShape">
              <a:avLst/>
            </a:prstTxWarp>
            <a:spAutoFit/>
          </a:bodyPr>
          <a:lstStyle/>
          <a:p>
            <a:pPr marL="314801">
              <a:spcBef>
                <a:spcPts val="79"/>
              </a:spcBef>
            </a:pPr>
            <a:r>
              <a:rPr spc="-15" dirty="0">
                <a:latin typeface="Arial" panose="020B0604020202020204" pitchFamily="34" charset="0"/>
                <a:cs typeface="Arial" panose="020B0604020202020204" pitchFamily="34" charset="0"/>
              </a:rPr>
              <a:t>Data</a:t>
            </a:r>
            <a:r>
              <a:rPr spc="-150" dirty="0">
                <a:latin typeface="Arial" panose="020B0604020202020204" pitchFamily="34" charset="0"/>
                <a:cs typeface="Arial" panose="020B0604020202020204" pitchFamily="34" charset="0"/>
              </a:rPr>
              <a:t> </a:t>
            </a:r>
            <a:r>
              <a:rPr spc="-34" dirty="0">
                <a:latin typeface="Arial" panose="020B0604020202020204" pitchFamily="34" charset="0"/>
                <a:cs typeface="Arial" panose="020B0604020202020204" pitchFamily="34" charset="0"/>
              </a:rPr>
              <a:t>Strategy</a:t>
            </a:r>
          </a:p>
        </p:txBody>
      </p:sp>
      <p:sp>
        <p:nvSpPr>
          <p:cNvPr id="3" name="object 3"/>
          <p:cNvSpPr txBox="1">
            <a:spLocks noGrp="1"/>
          </p:cNvSpPr>
          <p:nvPr>
            <p:ph type="body" idx="1"/>
          </p:nvPr>
        </p:nvSpPr>
        <p:spPr>
          <a:xfrm>
            <a:off x="4290371" y="1810246"/>
            <a:ext cx="3530192" cy="3517790"/>
          </a:xfrm>
          <a:prstGeom prst="rect">
            <a:avLst/>
          </a:prstGeom>
        </p:spPr>
        <p:txBody>
          <a:bodyPr vert="horz" wrap="square" lIns="0" tIns="39529" rIns="0" bIns="0" numCol="1" rtlCol="0" anchor="t" anchorCtr="0" compatLnSpc="1">
            <a:prstTxWarp prst="textNoShape">
              <a:avLst/>
            </a:prstTxWarp>
            <a:spAutoFit/>
          </a:bodyPr>
          <a:lstStyle/>
          <a:p>
            <a:pPr marL="261461" marR="3810" indent="-257175">
              <a:spcBef>
                <a:spcPts val="311"/>
              </a:spcBef>
              <a:buSzPct val="96153"/>
              <a:tabLst>
                <a:tab pos="132398" algn="l"/>
              </a:tabLst>
            </a:pPr>
            <a:r>
              <a:rPr sz="1800" b="1" spc="-64" dirty="0">
                <a:latin typeface="Arial" panose="020B0604020202020204" pitchFamily="34" charset="0"/>
                <a:cs typeface="Arial" panose="020B0604020202020204" pitchFamily="34" charset="0"/>
              </a:rPr>
              <a:t>To</a:t>
            </a:r>
            <a:r>
              <a:rPr sz="1800" b="1" spc="-30" dirty="0">
                <a:latin typeface="Arial" panose="020B0604020202020204" pitchFamily="34" charset="0"/>
                <a:cs typeface="Arial" panose="020B0604020202020204" pitchFamily="34" charset="0"/>
              </a:rPr>
              <a:t> </a:t>
            </a:r>
            <a:r>
              <a:rPr sz="1800" b="1" dirty="0">
                <a:latin typeface="Arial" panose="020B0604020202020204" pitchFamily="34" charset="0"/>
                <a:cs typeface="Arial" panose="020B0604020202020204" pitchFamily="34" charset="0"/>
              </a:rPr>
              <a:t>ensure</a:t>
            </a:r>
            <a:r>
              <a:rPr sz="1800" b="1" spc="-30" dirty="0">
                <a:latin typeface="Arial" panose="020B0604020202020204" pitchFamily="34" charset="0"/>
                <a:cs typeface="Arial" panose="020B0604020202020204" pitchFamily="34" charset="0"/>
              </a:rPr>
              <a:t> </a:t>
            </a:r>
            <a:r>
              <a:rPr sz="1800" b="1" dirty="0">
                <a:latin typeface="Arial" panose="020B0604020202020204" pitchFamily="34" charset="0"/>
                <a:cs typeface="Arial" panose="020B0604020202020204" pitchFamily="34" charset="0"/>
              </a:rPr>
              <a:t>high</a:t>
            </a:r>
            <a:r>
              <a:rPr sz="1800" b="1" spc="-34" dirty="0">
                <a:latin typeface="Arial" panose="020B0604020202020204" pitchFamily="34" charset="0"/>
                <a:cs typeface="Arial" panose="020B0604020202020204" pitchFamily="34" charset="0"/>
              </a:rPr>
              <a:t> </a:t>
            </a:r>
            <a:r>
              <a:rPr sz="1800" b="1" dirty="0">
                <a:latin typeface="Arial" panose="020B0604020202020204" pitchFamily="34" charset="0"/>
                <a:cs typeface="Arial" panose="020B0604020202020204" pitchFamily="34" charset="0"/>
              </a:rPr>
              <a:t>quality</a:t>
            </a:r>
            <a:r>
              <a:rPr sz="1800" b="1" spc="-19" dirty="0">
                <a:latin typeface="Arial" panose="020B0604020202020204" pitchFamily="34" charset="0"/>
                <a:cs typeface="Arial" panose="020B0604020202020204" pitchFamily="34" charset="0"/>
              </a:rPr>
              <a:t> </a:t>
            </a:r>
            <a:r>
              <a:rPr sz="1800" b="1" dirty="0">
                <a:latin typeface="Arial" panose="020B0604020202020204" pitchFamily="34" charset="0"/>
                <a:cs typeface="Arial" panose="020B0604020202020204" pitchFamily="34" charset="0"/>
              </a:rPr>
              <a:t>data</a:t>
            </a:r>
            <a:r>
              <a:rPr sz="1800" b="1" spc="-34" dirty="0">
                <a:latin typeface="Arial" panose="020B0604020202020204" pitchFamily="34" charset="0"/>
                <a:cs typeface="Arial" panose="020B0604020202020204" pitchFamily="34" charset="0"/>
              </a:rPr>
              <a:t> </a:t>
            </a:r>
            <a:r>
              <a:rPr sz="1800" b="1" dirty="0">
                <a:latin typeface="Arial" panose="020B0604020202020204" pitchFamily="34" charset="0"/>
                <a:cs typeface="Arial" panose="020B0604020202020204" pitchFamily="34" charset="0"/>
              </a:rPr>
              <a:t>drives</a:t>
            </a:r>
            <a:r>
              <a:rPr sz="1800" b="1" spc="-34" dirty="0">
                <a:latin typeface="Arial" panose="020B0604020202020204" pitchFamily="34" charset="0"/>
                <a:cs typeface="Arial" panose="020B0604020202020204" pitchFamily="34" charset="0"/>
              </a:rPr>
              <a:t> </a:t>
            </a:r>
            <a:r>
              <a:rPr sz="1800" b="1" spc="-19" dirty="0">
                <a:latin typeface="Arial" panose="020B0604020202020204" pitchFamily="34" charset="0"/>
                <a:cs typeface="Arial" panose="020B0604020202020204" pitchFamily="34" charset="0"/>
              </a:rPr>
              <a:t>the </a:t>
            </a:r>
            <a:r>
              <a:rPr sz="1800" b="1" dirty="0">
                <a:latin typeface="Arial" panose="020B0604020202020204" pitchFamily="34" charset="0"/>
                <a:cs typeface="Arial" panose="020B0604020202020204" pitchFamily="34" charset="0"/>
              </a:rPr>
              <a:t>delivery</a:t>
            </a:r>
            <a:r>
              <a:rPr sz="1800" b="1" spc="-8" dirty="0">
                <a:latin typeface="Arial" panose="020B0604020202020204" pitchFamily="34" charset="0"/>
                <a:cs typeface="Arial" panose="020B0604020202020204" pitchFamily="34" charset="0"/>
              </a:rPr>
              <a:t> </a:t>
            </a:r>
            <a:r>
              <a:rPr sz="1800" b="1" dirty="0">
                <a:latin typeface="Arial" panose="020B0604020202020204" pitchFamily="34" charset="0"/>
                <a:cs typeface="Arial" panose="020B0604020202020204" pitchFamily="34" charset="0"/>
              </a:rPr>
              <a:t>of</a:t>
            </a:r>
            <a:r>
              <a:rPr sz="1800" b="1" spc="-15" dirty="0">
                <a:latin typeface="Arial" panose="020B0604020202020204" pitchFamily="34" charset="0"/>
                <a:cs typeface="Arial" panose="020B0604020202020204" pitchFamily="34" charset="0"/>
              </a:rPr>
              <a:t> </a:t>
            </a:r>
            <a:r>
              <a:rPr sz="1800" b="1" dirty="0">
                <a:latin typeface="Arial" panose="020B0604020202020204" pitchFamily="34" charset="0"/>
                <a:cs typeface="Arial" panose="020B0604020202020204" pitchFamily="34" charset="0"/>
              </a:rPr>
              <a:t>health</a:t>
            </a:r>
            <a:r>
              <a:rPr sz="1800" b="1" spc="-4" dirty="0">
                <a:latin typeface="Arial" panose="020B0604020202020204" pitchFamily="34" charset="0"/>
                <a:cs typeface="Arial" panose="020B0604020202020204" pitchFamily="34" charset="0"/>
              </a:rPr>
              <a:t> </a:t>
            </a:r>
            <a:r>
              <a:rPr sz="1800" b="1" dirty="0">
                <a:latin typeface="Arial" panose="020B0604020202020204" pitchFamily="34" charset="0"/>
                <a:cs typeface="Arial" panose="020B0604020202020204" pitchFamily="34" charset="0"/>
              </a:rPr>
              <a:t>and</a:t>
            </a:r>
            <a:r>
              <a:rPr sz="1800" b="1" spc="4" dirty="0">
                <a:latin typeface="Arial" panose="020B0604020202020204" pitchFamily="34" charset="0"/>
                <a:cs typeface="Arial" panose="020B0604020202020204" pitchFamily="34" charset="0"/>
              </a:rPr>
              <a:t> </a:t>
            </a:r>
            <a:r>
              <a:rPr sz="1800" b="1" dirty="0">
                <a:latin typeface="Arial" panose="020B0604020202020204" pitchFamily="34" charset="0"/>
                <a:cs typeface="Arial" panose="020B0604020202020204" pitchFamily="34" charset="0"/>
              </a:rPr>
              <a:t>social</a:t>
            </a:r>
            <a:r>
              <a:rPr sz="1800" b="1" spc="-19" dirty="0">
                <a:latin typeface="Arial" panose="020B0604020202020204" pitchFamily="34" charset="0"/>
                <a:cs typeface="Arial" panose="020B0604020202020204" pitchFamily="34" charset="0"/>
              </a:rPr>
              <a:t> </a:t>
            </a:r>
            <a:r>
              <a:rPr sz="1800" b="1" dirty="0">
                <a:latin typeface="Arial" panose="020B0604020202020204" pitchFamily="34" charset="0"/>
                <a:cs typeface="Arial" panose="020B0604020202020204" pitchFamily="34" charset="0"/>
              </a:rPr>
              <a:t>care</a:t>
            </a:r>
            <a:r>
              <a:rPr sz="1800" b="1" spc="-11" dirty="0">
                <a:latin typeface="Arial" panose="020B0604020202020204" pitchFamily="34" charset="0"/>
                <a:cs typeface="Arial" panose="020B0604020202020204" pitchFamily="34" charset="0"/>
              </a:rPr>
              <a:t> </a:t>
            </a:r>
            <a:r>
              <a:rPr sz="1800" b="1" spc="-8" dirty="0">
                <a:latin typeface="Arial" panose="020B0604020202020204" pitchFamily="34" charset="0"/>
                <a:cs typeface="Arial" panose="020B0604020202020204" pitchFamily="34" charset="0"/>
              </a:rPr>
              <a:t>services</a:t>
            </a:r>
            <a:endParaRPr lang="en-GB" sz="1800" b="1" spc="-8" dirty="0">
              <a:latin typeface="Arial" panose="020B0604020202020204" pitchFamily="34" charset="0"/>
              <a:cs typeface="Arial" panose="020B0604020202020204" pitchFamily="34" charset="0"/>
            </a:endParaRPr>
          </a:p>
          <a:p>
            <a:pPr marL="261461" marR="3810" indent="-257175">
              <a:spcBef>
                <a:spcPts val="311"/>
              </a:spcBef>
              <a:buSzPct val="96153"/>
              <a:tabLst>
                <a:tab pos="132398" algn="l"/>
              </a:tabLst>
            </a:pPr>
            <a:endParaRPr lang="en-GB" sz="1800" b="1" spc="-8" dirty="0">
              <a:latin typeface="Arial" panose="020B0604020202020204" pitchFamily="34" charset="0"/>
              <a:cs typeface="Arial" panose="020B0604020202020204" pitchFamily="34" charset="0"/>
            </a:endParaRPr>
          </a:p>
          <a:p>
            <a:pPr marL="261461" marR="3810" indent="-257175">
              <a:spcBef>
                <a:spcPts val="311"/>
              </a:spcBef>
              <a:buSzPct val="96153"/>
              <a:tabLst>
                <a:tab pos="132398" algn="l"/>
              </a:tabLst>
            </a:pPr>
            <a:r>
              <a:rPr sz="1800" b="1" spc="-30" dirty="0">
                <a:latin typeface="Arial" panose="020B0604020202020204" pitchFamily="34" charset="0"/>
                <a:cs typeface="Arial" panose="020B0604020202020204" pitchFamily="34" charset="0"/>
              </a:rPr>
              <a:t>To</a:t>
            </a:r>
            <a:r>
              <a:rPr sz="1800" b="1" spc="-15" dirty="0">
                <a:latin typeface="Arial" panose="020B0604020202020204" pitchFamily="34" charset="0"/>
                <a:cs typeface="Arial" panose="020B0604020202020204" pitchFamily="34" charset="0"/>
              </a:rPr>
              <a:t> </a:t>
            </a:r>
            <a:r>
              <a:rPr sz="1800" b="1" dirty="0">
                <a:latin typeface="Arial" panose="020B0604020202020204" pitchFamily="34" charset="0"/>
                <a:cs typeface="Arial" panose="020B0604020202020204" pitchFamily="34" charset="0"/>
              </a:rPr>
              <a:t>empower</a:t>
            </a:r>
            <a:r>
              <a:rPr sz="1800" b="1" spc="-38" dirty="0">
                <a:latin typeface="Arial" panose="020B0604020202020204" pitchFamily="34" charset="0"/>
                <a:cs typeface="Arial" panose="020B0604020202020204" pitchFamily="34" charset="0"/>
              </a:rPr>
              <a:t> </a:t>
            </a:r>
            <a:r>
              <a:rPr sz="1800" b="1" dirty="0">
                <a:latin typeface="Arial" panose="020B0604020202020204" pitchFamily="34" charset="0"/>
                <a:cs typeface="Arial" panose="020B0604020202020204" pitchFamily="34" charset="0"/>
              </a:rPr>
              <a:t>the</a:t>
            </a:r>
            <a:r>
              <a:rPr sz="1800" b="1" spc="-19" dirty="0">
                <a:latin typeface="Arial" panose="020B0604020202020204" pitchFamily="34" charset="0"/>
                <a:cs typeface="Arial" panose="020B0604020202020204" pitchFamily="34" charset="0"/>
              </a:rPr>
              <a:t> </a:t>
            </a:r>
            <a:r>
              <a:rPr sz="1800" b="1" dirty="0">
                <a:latin typeface="Arial" panose="020B0604020202020204" pitchFamily="34" charset="0"/>
                <a:cs typeface="Arial" panose="020B0604020202020204" pitchFamily="34" charset="0"/>
              </a:rPr>
              <a:t>public</a:t>
            </a:r>
            <a:r>
              <a:rPr sz="1800" b="1" spc="-8" dirty="0">
                <a:latin typeface="Arial" panose="020B0604020202020204" pitchFamily="34" charset="0"/>
                <a:cs typeface="Arial" panose="020B0604020202020204" pitchFamily="34" charset="0"/>
              </a:rPr>
              <a:t> </a:t>
            </a:r>
            <a:r>
              <a:rPr sz="1800" b="1" dirty="0">
                <a:latin typeface="Arial" panose="020B0604020202020204" pitchFamily="34" charset="0"/>
                <a:cs typeface="Arial" panose="020B0604020202020204" pitchFamily="34" charset="0"/>
              </a:rPr>
              <a:t>to</a:t>
            </a:r>
            <a:r>
              <a:rPr sz="1800" b="1" spc="-26" dirty="0">
                <a:latin typeface="Arial" panose="020B0604020202020204" pitchFamily="34" charset="0"/>
                <a:cs typeface="Arial" panose="020B0604020202020204" pitchFamily="34" charset="0"/>
              </a:rPr>
              <a:t> </a:t>
            </a:r>
            <a:r>
              <a:rPr sz="1800" b="1" dirty="0">
                <a:latin typeface="Arial" panose="020B0604020202020204" pitchFamily="34" charset="0"/>
                <a:cs typeface="Arial" panose="020B0604020202020204" pitchFamily="34" charset="0"/>
              </a:rPr>
              <a:t>access</a:t>
            </a:r>
            <a:r>
              <a:rPr sz="1800" b="1" spc="-23" dirty="0">
                <a:latin typeface="Arial" panose="020B0604020202020204" pitchFamily="34" charset="0"/>
                <a:cs typeface="Arial" panose="020B0604020202020204" pitchFamily="34" charset="0"/>
              </a:rPr>
              <a:t> </a:t>
            </a:r>
            <a:r>
              <a:rPr sz="1800" b="1" spc="-19" dirty="0">
                <a:latin typeface="Arial" panose="020B0604020202020204" pitchFamily="34" charset="0"/>
                <a:cs typeface="Arial" panose="020B0604020202020204" pitchFamily="34" charset="0"/>
              </a:rPr>
              <a:t>and</a:t>
            </a:r>
            <a:r>
              <a:rPr lang="en-GB" sz="1800" b="1" spc="-19" dirty="0">
                <a:latin typeface="Arial" panose="020B0604020202020204" pitchFamily="34" charset="0"/>
                <a:cs typeface="Arial" panose="020B0604020202020204" pitchFamily="34" charset="0"/>
              </a:rPr>
              <a:t> </a:t>
            </a:r>
            <a:r>
              <a:rPr sz="1800" b="1" dirty="0">
                <a:latin typeface="Arial" panose="020B0604020202020204" pitchFamily="34" charset="0"/>
                <a:cs typeface="Arial" panose="020B0604020202020204" pitchFamily="34" charset="0"/>
              </a:rPr>
              <a:t>manage</a:t>
            </a:r>
            <a:r>
              <a:rPr sz="1800" b="1" spc="-15" dirty="0">
                <a:latin typeface="Arial" panose="020B0604020202020204" pitchFamily="34" charset="0"/>
                <a:cs typeface="Arial" panose="020B0604020202020204" pitchFamily="34" charset="0"/>
              </a:rPr>
              <a:t> </a:t>
            </a:r>
            <a:r>
              <a:rPr sz="1800" b="1" dirty="0">
                <a:latin typeface="Arial" panose="020B0604020202020204" pitchFamily="34" charset="0"/>
                <a:cs typeface="Arial" panose="020B0604020202020204" pitchFamily="34" charset="0"/>
              </a:rPr>
              <a:t>their own</a:t>
            </a:r>
            <a:r>
              <a:rPr sz="1800" b="1" spc="-19" dirty="0">
                <a:latin typeface="Arial" panose="020B0604020202020204" pitchFamily="34" charset="0"/>
                <a:cs typeface="Arial" panose="020B0604020202020204" pitchFamily="34" charset="0"/>
              </a:rPr>
              <a:t> </a:t>
            </a:r>
            <a:r>
              <a:rPr sz="1800" b="1" dirty="0">
                <a:latin typeface="Arial" panose="020B0604020202020204" pitchFamily="34" charset="0"/>
                <a:cs typeface="Arial" panose="020B0604020202020204" pitchFamily="34" charset="0"/>
              </a:rPr>
              <a:t>health</a:t>
            </a:r>
            <a:r>
              <a:rPr sz="1800" b="1" spc="-8" dirty="0">
                <a:latin typeface="Arial" panose="020B0604020202020204" pitchFamily="34" charset="0"/>
                <a:cs typeface="Arial" panose="020B0604020202020204" pitchFamily="34" charset="0"/>
              </a:rPr>
              <a:t> </a:t>
            </a:r>
            <a:r>
              <a:rPr sz="1800" b="1" dirty="0">
                <a:latin typeface="Arial" panose="020B0604020202020204" pitchFamily="34" charset="0"/>
                <a:cs typeface="Arial" panose="020B0604020202020204" pitchFamily="34" charset="0"/>
              </a:rPr>
              <a:t>and care</a:t>
            </a:r>
            <a:r>
              <a:rPr sz="1800" b="1" spc="-19" dirty="0">
                <a:latin typeface="Arial" panose="020B0604020202020204" pitchFamily="34" charset="0"/>
                <a:cs typeface="Arial" panose="020B0604020202020204" pitchFamily="34" charset="0"/>
              </a:rPr>
              <a:t> </a:t>
            </a:r>
            <a:r>
              <a:rPr sz="1800" b="1" spc="-15" dirty="0">
                <a:latin typeface="Arial" panose="020B0604020202020204" pitchFamily="34" charset="0"/>
                <a:cs typeface="Arial" panose="020B0604020202020204" pitchFamily="34" charset="0"/>
              </a:rPr>
              <a:t>data</a:t>
            </a:r>
            <a:endParaRPr lang="en-GB" sz="1800" b="1" spc="-15" dirty="0">
              <a:latin typeface="Arial" panose="020B0604020202020204" pitchFamily="34" charset="0"/>
              <a:cs typeface="Arial" panose="020B0604020202020204" pitchFamily="34" charset="0"/>
            </a:endParaRPr>
          </a:p>
          <a:p>
            <a:pPr marL="261461" marR="3810" indent="-257175">
              <a:spcBef>
                <a:spcPts val="311"/>
              </a:spcBef>
              <a:buSzPct val="96153"/>
              <a:tabLst>
                <a:tab pos="132398" algn="l"/>
              </a:tabLst>
            </a:pPr>
            <a:endParaRPr lang="en-GB" sz="1800" b="1" spc="-15" dirty="0">
              <a:latin typeface="Arial" panose="020B0604020202020204" pitchFamily="34" charset="0"/>
              <a:cs typeface="Arial" panose="020B0604020202020204" pitchFamily="34" charset="0"/>
            </a:endParaRPr>
          </a:p>
          <a:p>
            <a:pPr marL="261461" marR="3810" indent="-257175">
              <a:spcBef>
                <a:spcPts val="311"/>
              </a:spcBef>
              <a:buSzPct val="96153"/>
              <a:tabLst>
                <a:tab pos="132398" algn="l"/>
              </a:tabLst>
            </a:pPr>
            <a:r>
              <a:rPr sz="1800" b="1" spc="-34" dirty="0">
                <a:latin typeface="Arial" panose="020B0604020202020204" pitchFamily="34" charset="0"/>
                <a:cs typeface="Arial" panose="020B0604020202020204" pitchFamily="34" charset="0"/>
              </a:rPr>
              <a:t>To</a:t>
            </a:r>
            <a:r>
              <a:rPr sz="1800" b="1" spc="-71" dirty="0">
                <a:latin typeface="Arial" panose="020B0604020202020204" pitchFamily="34" charset="0"/>
                <a:cs typeface="Arial" panose="020B0604020202020204" pitchFamily="34" charset="0"/>
              </a:rPr>
              <a:t> </a:t>
            </a:r>
            <a:r>
              <a:rPr sz="1800" b="1" dirty="0">
                <a:latin typeface="Arial" panose="020B0604020202020204" pitchFamily="34" charset="0"/>
                <a:cs typeface="Arial" panose="020B0604020202020204" pitchFamily="34" charset="0"/>
              </a:rPr>
              <a:t>facilitate</a:t>
            </a:r>
            <a:r>
              <a:rPr sz="1800" b="1" spc="-83" dirty="0">
                <a:latin typeface="Arial" panose="020B0604020202020204" pitchFamily="34" charset="0"/>
                <a:cs typeface="Arial" panose="020B0604020202020204" pitchFamily="34" charset="0"/>
              </a:rPr>
              <a:t> </a:t>
            </a:r>
            <a:r>
              <a:rPr sz="1800" b="1" dirty="0">
                <a:latin typeface="Arial" panose="020B0604020202020204" pitchFamily="34" charset="0"/>
                <a:cs typeface="Arial" panose="020B0604020202020204" pitchFamily="34" charset="0"/>
              </a:rPr>
              <a:t>greater</a:t>
            </a:r>
            <a:r>
              <a:rPr sz="1800" b="1" spc="-71" dirty="0">
                <a:latin typeface="Arial" panose="020B0604020202020204" pitchFamily="34" charset="0"/>
                <a:cs typeface="Arial" panose="020B0604020202020204" pitchFamily="34" charset="0"/>
              </a:rPr>
              <a:t> </a:t>
            </a:r>
            <a:r>
              <a:rPr sz="1800" b="1" dirty="0">
                <a:latin typeface="Arial" panose="020B0604020202020204" pitchFamily="34" charset="0"/>
                <a:cs typeface="Arial" panose="020B0604020202020204" pitchFamily="34" charset="0"/>
              </a:rPr>
              <a:t>innovation</a:t>
            </a:r>
            <a:r>
              <a:rPr sz="1800" b="1" spc="-79" dirty="0">
                <a:latin typeface="Arial" panose="020B0604020202020204" pitchFamily="34" charset="0"/>
                <a:cs typeface="Arial" panose="020B0604020202020204" pitchFamily="34" charset="0"/>
              </a:rPr>
              <a:t> </a:t>
            </a:r>
            <a:r>
              <a:rPr sz="1800" b="1" spc="-19" dirty="0">
                <a:latin typeface="Arial" panose="020B0604020202020204" pitchFamily="34" charset="0"/>
                <a:cs typeface="Arial" panose="020B0604020202020204" pitchFamily="34" charset="0"/>
              </a:rPr>
              <a:t>and </a:t>
            </a:r>
            <a:r>
              <a:rPr sz="1800" b="1" dirty="0">
                <a:latin typeface="Arial" panose="020B0604020202020204" pitchFamily="34" charset="0"/>
                <a:cs typeface="Arial" panose="020B0604020202020204" pitchFamily="34" charset="0"/>
              </a:rPr>
              <a:t>research</a:t>
            </a:r>
            <a:r>
              <a:rPr sz="1800" b="1" spc="-15" dirty="0">
                <a:latin typeface="Arial" panose="020B0604020202020204" pitchFamily="34" charset="0"/>
                <a:cs typeface="Arial" panose="020B0604020202020204" pitchFamily="34" charset="0"/>
              </a:rPr>
              <a:t> </a:t>
            </a:r>
            <a:r>
              <a:rPr sz="1800" b="1" dirty="0">
                <a:latin typeface="Arial" panose="020B0604020202020204" pitchFamily="34" charset="0"/>
                <a:cs typeface="Arial" panose="020B0604020202020204" pitchFamily="34" charset="0"/>
              </a:rPr>
              <a:t>opportunities</a:t>
            </a:r>
            <a:r>
              <a:rPr sz="1800" b="1" spc="15" dirty="0">
                <a:latin typeface="Arial" panose="020B0604020202020204" pitchFamily="34" charset="0"/>
                <a:cs typeface="Arial" panose="020B0604020202020204" pitchFamily="34" charset="0"/>
              </a:rPr>
              <a:t> </a:t>
            </a:r>
            <a:r>
              <a:rPr sz="1800" b="1" dirty="0">
                <a:latin typeface="Arial" panose="020B0604020202020204" pitchFamily="34" charset="0"/>
                <a:cs typeface="Arial" panose="020B0604020202020204" pitchFamily="34" charset="0"/>
              </a:rPr>
              <a:t>in</a:t>
            </a:r>
            <a:r>
              <a:rPr sz="1800" b="1" spc="-15" dirty="0">
                <a:latin typeface="Arial" panose="020B0604020202020204" pitchFamily="34" charset="0"/>
                <a:cs typeface="Arial" panose="020B0604020202020204" pitchFamily="34" charset="0"/>
              </a:rPr>
              <a:t> </a:t>
            </a:r>
            <a:r>
              <a:rPr sz="1800" b="1" dirty="0">
                <a:latin typeface="Arial" panose="020B0604020202020204" pitchFamily="34" charset="0"/>
                <a:cs typeface="Arial" panose="020B0604020202020204" pitchFamily="34" charset="0"/>
              </a:rPr>
              <a:t>health and </a:t>
            </a:r>
            <a:r>
              <a:rPr sz="1800" b="1" spc="-15" dirty="0">
                <a:latin typeface="Arial" panose="020B0604020202020204" pitchFamily="34" charset="0"/>
                <a:cs typeface="Arial" panose="020B0604020202020204" pitchFamily="34" charset="0"/>
              </a:rPr>
              <a:t>care data</a:t>
            </a:r>
          </a:p>
        </p:txBody>
      </p:sp>
      <p:pic>
        <p:nvPicPr>
          <p:cNvPr id="4" name="object 4"/>
          <p:cNvPicPr/>
          <p:nvPr/>
        </p:nvPicPr>
        <p:blipFill>
          <a:blip r:embed="rId3" cstate="print"/>
          <a:stretch>
            <a:fillRect/>
          </a:stretch>
        </p:blipFill>
        <p:spPr>
          <a:xfrm>
            <a:off x="347021" y="2037339"/>
            <a:ext cx="3195828" cy="3290697"/>
          </a:xfrm>
          <a:prstGeom prst="rect">
            <a:avLst/>
          </a:prstGeom>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9CA545-4D9A-B3F2-DC40-1836BD4BB9B1}"/>
              </a:ext>
            </a:extLst>
          </p:cNvPr>
          <p:cNvSpPr>
            <a:spLocks noGrp="1"/>
          </p:cNvSpPr>
          <p:nvPr>
            <p:ph type="title"/>
          </p:nvPr>
        </p:nvSpPr>
        <p:spPr>
          <a:xfrm>
            <a:off x="225979" y="539671"/>
            <a:ext cx="4480246" cy="3941624"/>
          </a:xfrm>
        </p:spPr>
        <p:txBody>
          <a:bodyPr>
            <a:normAutofit/>
          </a:bodyPr>
          <a:lstStyle/>
          <a:p>
            <a:r>
              <a:rPr lang="en-GB" sz="2475" dirty="0">
                <a:latin typeface="Arial" panose="020B0604020202020204" pitchFamily="34" charset="0"/>
                <a:cs typeface="Arial" panose="020B0604020202020204" pitchFamily="34" charset="0"/>
              </a:rPr>
              <a:t>WORKING IN PARTNERSHIP </a:t>
            </a:r>
            <a:br>
              <a:rPr lang="en-GB" sz="2475" dirty="0">
                <a:latin typeface="Arial" panose="020B0604020202020204" pitchFamily="34" charset="0"/>
                <a:cs typeface="Arial" panose="020B0604020202020204" pitchFamily="34" charset="0"/>
              </a:rPr>
            </a:br>
            <a:r>
              <a:rPr lang="en-GB" sz="2475" dirty="0">
                <a:latin typeface="Arial" panose="020B0604020202020204" pitchFamily="34" charset="0"/>
                <a:cs typeface="Arial" panose="020B0604020202020204" pitchFamily="34" charset="0"/>
              </a:rPr>
              <a:t>ACROSS THE ICS USING </a:t>
            </a:r>
            <a:br>
              <a:rPr lang="en-GB" sz="2475" dirty="0">
                <a:latin typeface="Arial" panose="020B0604020202020204" pitchFamily="34" charset="0"/>
                <a:cs typeface="Arial" panose="020B0604020202020204" pitchFamily="34" charset="0"/>
              </a:rPr>
            </a:br>
            <a:r>
              <a:rPr lang="en-GB" sz="2475" dirty="0">
                <a:latin typeface="Arial" panose="020B0604020202020204" pitchFamily="34" charset="0"/>
                <a:cs typeface="Arial" panose="020B0604020202020204" pitchFamily="34" charset="0"/>
              </a:rPr>
              <a:t>INTELLIGENT AUTOMATION</a:t>
            </a:r>
          </a:p>
        </p:txBody>
      </p:sp>
      <p:pic>
        <p:nvPicPr>
          <p:cNvPr id="4" name="object 12">
            <a:extLst>
              <a:ext uri="{FF2B5EF4-FFF2-40B4-BE49-F238E27FC236}">
                <a16:creationId xmlns:a16="http://schemas.microsoft.com/office/drawing/2014/main" id="{5AB29129-8828-1A30-D0B5-9E196FF45868}"/>
              </a:ext>
            </a:extLst>
          </p:cNvPr>
          <p:cNvPicPr/>
          <p:nvPr/>
        </p:nvPicPr>
        <p:blipFill>
          <a:blip r:embed="rId3" cstate="print"/>
          <a:stretch>
            <a:fillRect/>
          </a:stretch>
        </p:blipFill>
        <p:spPr>
          <a:xfrm>
            <a:off x="5033395" y="1769433"/>
            <a:ext cx="3349829" cy="3491885"/>
          </a:xfrm>
          <a:prstGeom prst="rect">
            <a:avLst/>
          </a:prstGeom>
        </p:spPr>
      </p:pic>
      <p:sp>
        <p:nvSpPr>
          <p:cNvPr id="5" name="TextBox 4">
            <a:extLst>
              <a:ext uri="{FF2B5EF4-FFF2-40B4-BE49-F238E27FC236}">
                <a16:creationId xmlns:a16="http://schemas.microsoft.com/office/drawing/2014/main" id="{3EF7BFB0-75A3-84FE-2622-DEF742175885}"/>
              </a:ext>
            </a:extLst>
          </p:cNvPr>
          <p:cNvSpPr txBox="1"/>
          <p:nvPr/>
        </p:nvSpPr>
        <p:spPr>
          <a:xfrm>
            <a:off x="6948264" y="5261318"/>
            <a:ext cx="2088232" cy="369332"/>
          </a:xfrm>
          <a:prstGeom prst="rect">
            <a:avLst/>
          </a:prstGeom>
          <a:noFill/>
        </p:spPr>
        <p:txBody>
          <a:bodyPr wrap="square">
            <a:spAutoFit/>
          </a:bodyPr>
          <a:lstStyle/>
          <a:p>
            <a:r>
              <a:rPr lang="en-GB" dirty="0"/>
              <a:t>(</a:t>
            </a:r>
            <a:r>
              <a:rPr lang="en-GB" dirty="0" err="1"/>
              <a:t>Blueprism</a:t>
            </a:r>
            <a:r>
              <a:rPr lang="en-GB" dirty="0"/>
              <a:t>, 2022)</a:t>
            </a:r>
          </a:p>
        </p:txBody>
      </p:sp>
    </p:spTree>
    <p:extLst>
      <p:ext uri="{BB962C8B-B14F-4D97-AF65-F5344CB8AC3E}">
        <p14:creationId xmlns:p14="http://schemas.microsoft.com/office/powerpoint/2010/main" val="419089416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D8BC5E-7AA4-4AF0-9DDB-44ED1D58413A}"/>
              </a:ext>
            </a:extLst>
          </p:cNvPr>
          <p:cNvSpPr>
            <a:spLocks noGrp="1"/>
          </p:cNvSpPr>
          <p:nvPr>
            <p:ph type="title"/>
          </p:nvPr>
        </p:nvSpPr>
        <p:spPr>
          <a:xfrm>
            <a:off x="457200" y="0"/>
            <a:ext cx="8229600" cy="1143000"/>
          </a:xfrm>
        </p:spPr>
        <p:txBody>
          <a:bodyPr/>
          <a:lstStyle/>
          <a:p>
            <a:r>
              <a:rPr lang="en-GB" dirty="0">
                <a:latin typeface="Arial" panose="020B0604020202020204" pitchFamily="34" charset="0"/>
                <a:cs typeface="Arial" panose="020B0604020202020204" pitchFamily="34" charset="0"/>
              </a:rPr>
              <a:t>Goals in HSC partnerships</a:t>
            </a:r>
          </a:p>
        </p:txBody>
      </p:sp>
      <p:sp>
        <p:nvSpPr>
          <p:cNvPr id="3" name="Content Placeholder 2">
            <a:extLst>
              <a:ext uri="{FF2B5EF4-FFF2-40B4-BE49-F238E27FC236}">
                <a16:creationId xmlns:a16="http://schemas.microsoft.com/office/drawing/2014/main" id="{D6EDA5C5-B59C-9651-37B9-6118D74EDF63}"/>
              </a:ext>
            </a:extLst>
          </p:cNvPr>
          <p:cNvSpPr>
            <a:spLocks noGrp="1"/>
          </p:cNvSpPr>
          <p:nvPr>
            <p:ph idx="1"/>
          </p:nvPr>
        </p:nvSpPr>
        <p:spPr>
          <a:xfrm>
            <a:off x="457200" y="1196752"/>
            <a:ext cx="8229600" cy="3917032"/>
          </a:xfrm>
        </p:spPr>
        <p:txBody>
          <a:bodyPr/>
          <a:lstStyle/>
          <a:p>
            <a:pPr marL="0" indent="0">
              <a:buNone/>
            </a:pPr>
            <a:r>
              <a:rPr lang="en-GB" b="1" dirty="0">
                <a:latin typeface="Arial" panose="020B0604020202020204" pitchFamily="34" charset="0"/>
                <a:cs typeface="Arial" panose="020B0604020202020204" pitchFamily="34" charset="0"/>
              </a:rPr>
              <a:t>Driving collaboration across the Health &amp; Social Sector to</a:t>
            </a:r>
          </a:p>
          <a:p>
            <a:pPr marL="0" indent="0">
              <a:buNone/>
            </a:pPr>
            <a:endParaRPr lang="en-GB" dirty="0"/>
          </a:p>
          <a:p>
            <a:pPr marL="354965" indent="-342265">
              <a:lnSpc>
                <a:spcPct val="100000"/>
              </a:lnSpc>
              <a:spcBef>
                <a:spcPts val="100"/>
              </a:spcBef>
              <a:buFont typeface="Arial"/>
              <a:buChar char="•"/>
              <a:tabLst>
                <a:tab pos="354965" algn="l"/>
              </a:tabLst>
            </a:pPr>
            <a:r>
              <a:rPr lang="en-GB" sz="2500" dirty="0">
                <a:latin typeface="Arial"/>
                <a:cs typeface="Arial"/>
              </a:rPr>
              <a:t>Increase</a:t>
            </a:r>
            <a:r>
              <a:rPr lang="en-GB" sz="2500" spc="-130" dirty="0">
                <a:latin typeface="Arial"/>
                <a:cs typeface="Arial"/>
              </a:rPr>
              <a:t> </a:t>
            </a:r>
            <a:r>
              <a:rPr lang="en-GB" sz="2500" spc="-10" dirty="0">
                <a:latin typeface="Arial"/>
                <a:cs typeface="Arial"/>
              </a:rPr>
              <a:t>efficiency</a:t>
            </a:r>
            <a:r>
              <a:rPr lang="en-GB" sz="2500" spc="-135" dirty="0">
                <a:latin typeface="Arial"/>
                <a:cs typeface="Arial"/>
              </a:rPr>
              <a:t> </a:t>
            </a:r>
            <a:r>
              <a:rPr lang="en-GB" sz="2500" dirty="0">
                <a:latin typeface="Arial"/>
                <a:cs typeface="Arial"/>
              </a:rPr>
              <a:t>and</a:t>
            </a:r>
            <a:r>
              <a:rPr lang="en-GB" sz="2500" spc="-130" dirty="0">
                <a:latin typeface="Arial"/>
                <a:cs typeface="Arial"/>
              </a:rPr>
              <a:t> </a:t>
            </a:r>
            <a:r>
              <a:rPr lang="en-GB" sz="2500" spc="-10" dirty="0">
                <a:latin typeface="Arial"/>
                <a:cs typeface="Arial"/>
              </a:rPr>
              <a:t>productivity</a:t>
            </a:r>
            <a:endParaRPr lang="en-GB" sz="2500" dirty="0">
              <a:latin typeface="Arial"/>
              <a:cs typeface="Arial"/>
            </a:endParaRPr>
          </a:p>
          <a:p>
            <a:pPr marL="355600" marR="94615" indent="-342900">
              <a:lnSpc>
                <a:spcPct val="100000"/>
              </a:lnSpc>
              <a:spcBef>
                <a:spcPts val="2150"/>
              </a:spcBef>
              <a:buFont typeface="Arial"/>
              <a:buChar char="•"/>
              <a:tabLst>
                <a:tab pos="355600" algn="l"/>
              </a:tabLst>
            </a:pPr>
            <a:r>
              <a:rPr lang="en-GB" sz="2500" spc="-10" dirty="0">
                <a:latin typeface="Arial"/>
                <a:cs typeface="Arial"/>
              </a:rPr>
              <a:t>Improve</a:t>
            </a:r>
            <a:r>
              <a:rPr lang="en-GB" sz="2500" spc="-130" dirty="0">
                <a:latin typeface="Arial"/>
                <a:cs typeface="Arial"/>
              </a:rPr>
              <a:t> </a:t>
            </a:r>
            <a:r>
              <a:rPr lang="en-GB" sz="2500" spc="-10" dirty="0">
                <a:latin typeface="Arial"/>
                <a:cs typeface="Arial"/>
              </a:rPr>
              <a:t>staff</a:t>
            </a:r>
            <a:r>
              <a:rPr lang="en-GB" sz="2500" spc="-130" dirty="0">
                <a:latin typeface="Arial"/>
                <a:cs typeface="Arial"/>
              </a:rPr>
              <a:t> </a:t>
            </a:r>
            <a:r>
              <a:rPr lang="en-GB" sz="2500" dirty="0">
                <a:latin typeface="Arial"/>
                <a:cs typeface="Arial"/>
              </a:rPr>
              <a:t>morale</a:t>
            </a:r>
            <a:r>
              <a:rPr lang="en-GB" sz="2500" spc="-130" dirty="0">
                <a:latin typeface="Arial"/>
                <a:cs typeface="Arial"/>
              </a:rPr>
              <a:t> </a:t>
            </a:r>
            <a:r>
              <a:rPr lang="en-GB" sz="2500" dirty="0">
                <a:latin typeface="Arial"/>
                <a:cs typeface="Arial"/>
              </a:rPr>
              <a:t>and</a:t>
            </a:r>
            <a:r>
              <a:rPr lang="en-GB" sz="2500" spc="-125" dirty="0">
                <a:latin typeface="Arial"/>
                <a:cs typeface="Arial"/>
              </a:rPr>
              <a:t> </a:t>
            </a:r>
            <a:r>
              <a:rPr lang="en-GB" sz="2500" spc="-10" dirty="0">
                <a:latin typeface="Arial"/>
                <a:cs typeface="Arial"/>
              </a:rPr>
              <a:t>employee engagement</a:t>
            </a:r>
            <a:endParaRPr lang="en-GB" sz="2500" dirty="0">
              <a:latin typeface="Arial"/>
              <a:cs typeface="Arial"/>
            </a:endParaRPr>
          </a:p>
          <a:p>
            <a:pPr marL="354965" indent="-342265">
              <a:lnSpc>
                <a:spcPct val="100000"/>
              </a:lnSpc>
              <a:spcBef>
                <a:spcPts val="2135"/>
              </a:spcBef>
              <a:buFont typeface="Arial"/>
              <a:buChar char="•"/>
              <a:tabLst>
                <a:tab pos="354965" algn="l"/>
              </a:tabLst>
            </a:pPr>
            <a:r>
              <a:rPr lang="en-GB" sz="2500" spc="-45" dirty="0">
                <a:latin typeface="Arial"/>
                <a:cs typeface="Arial"/>
              </a:rPr>
              <a:t>Enhance</a:t>
            </a:r>
            <a:r>
              <a:rPr lang="en-GB" sz="2500" spc="-110" dirty="0">
                <a:latin typeface="Arial"/>
                <a:cs typeface="Arial"/>
              </a:rPr>
              <a:t> </a:t>
            </a:r>
            <a:r>
              <a:rPr lang="en-GB" sz="2500" spc="-20" dirty="0">
                <a:latin typeface="Arial"/>
                <a:cs typeface="Arial"/>
              </a:rPr>
              <a:t>Patient</a:t>
            </a:r>
            <a:r>
              <a:rPr lang="en-GB" sz="2500" spc="-105" dirty="0">
                <a:latin typeface="Arial"/>
                <a:cs typeface="Arial"/>
              </a:rPr>
              <a:t> </a:t>
            </a:r>
            <a:r>
              <a:rPr lang="en-GB" sz="2500" dirty="0">
                <a:latin typeface="Arial"/>
                <a:cs typeface="Arial"/>
              </a:rPr>
              <a:t>&amp;</a:t>
            </a:r>
            <a:r>
              <a:rPr lang="en-GB" sz="2500" spc="-95" dirty="0">
                <a:latin typeface="Arial"/>
                <a:cs typeface="Arial"/>
              </a:rPr>
              <a:t> </a:t>
            </a:r>
            <a:r>
              <a:rPr lang="en-GB" sz="2500" dirty="0">
                <a:latin typeface="Arial"/>
                <a:cs typeface="Arial"/>
              </a:rPr>
              <a:t>citizen</a:t>
            </a:r>
            <a:r>
              <a:rPr lang="en-GB" sz="2500" spc="-114" dirty="0">
                <a:latin typeface="Arial"/>
                <a:cs typeface="Arial"/>
              </a:rPr>
              <a:t> </a:t>
            </a:r>
            <a:r>
              <a:rPr lang="en-GB" sz="2500" spc="-10" dirty="0">
                <a:latin typeface="Arial"/>
                <a:cs typeface="Arial"/>
              </a:rPr>
              <a:t>outcomes</a:t>
            </a:r>
            <a:endParaRPr lang="en-GB" sz="2500" dirty="0">
              <a:latin typeface="Arial"/>
              <a:cs typeface="Arial"/>
            </a:endParaRPr>
          </a:p>
          <a:p>
            <a:pPr marL="0" indent="0">
              <a:buNone/>
            </a:pPr>
            <a:endParaRPr lang="en-GB" b="1" dirty="0">
              <a:solidFill>
                <a:srgbClr val="FF0000"/>
              </a:solidFill>
            </a:endParaRPr>
          </a:p>
        </p:txBody>
      </p:sp>
      <p:sp>
        <p:nvSpPr>
          <p:cNvPr id="4" name="Date Placeholder 3">
            <a:extLst>
              <a:ext uri="{FF2B5EF4-FFF2-40B4-BE49-F238E27FC236}">
                <a16:creationId xmlns:a16="http://schemas.microsoft.com/office/drawing/2014/main" id="{D3B87B08-8ECA-56CF-7AB3-AF5A9C472338}"/>
              </a:ext>
            </a:extLst>
          </p:cNvPr>
          <p:cNvSpPr>
            <a:spLocks noGrp="1"/>
          </p:cNvSpPr>
          <p:nvPr>
            <p:ph type="dt" sz="half" idx="10"/>
          </p:nvPr>
        </p:nvSpPr>
        <p:spPr/>
        <p:txBody>
          <a:bodyPr/>
          <a:lstStyle/>
          <a:p>
            <a:pPr>
              <a:defRPr/>
            </a:pPr>
            <a:fld id="{5F6C42B4-4545-4B0B-8922-C1BEB82246AC}" type="datetime1">
              <a:rPr lang="en-GB" altLang="en-US" smtClean="0"/>
              <a:pPr>
                <a:defRPr/>
              </a:pPr>
              <a:t>31/03/2026</a:t>
            </a:fld>
            <a:endParaRPr lang="en-GB" altLang="en-US" dirty="0"/>
          </a:p>
        </p:txBody>
      </p:sp>
      <p:sp>
        <p:nvSpPr>
          <p:cNvPr id="5" name="Slide Number Placeholder 4">
            <a:extLst>
              <a:ext uri="{FF2B5EF4-FFF2-40B4-BE49-F238E27FC236}">
                <a16:creationId xmlns:a16="http://schemas.microsoft.com/office/drawing/2014/main" id="{DA6E574E-0C78-524D-A15B-E3339FA8493B}"/>
              </a:ext>
            </a:extLst>
          </p:cNvPr>
          <p:cNvSpPr>
            <a:spLocks noGrp="1"/>
          </p:cNvSpPr>
          <p:nvPr>
            <p:ph type="sldNum" sz="quarter" idx="12"/>
          </p:nvPr>
        </p:nvSpPr>
        <p:spPr/>
        <p:txBody>
          <a:bodyPr/>
          <a:lstStyle/>
          <a:p>
            <a:pPr>
              <a:defRPr/>
            </a:pPr>
            <a:fld id="{CD2646EA-3FBA-4312-AF5F-311BA8B2DFAE}" type="slidenum">
              <a:rPr lang="en-GB" altLang="en-US" smtClean="0"/>
              <a:pPr>
                <a:defRPr/>
              </a:pPr>
              <a:t>14</a:t>
            </a:fld>
            <a:endParaRPr lang="en-GB" altLang="en-US"/>
          </a:p>
        </p:txBody>
      </p:sp>
    </p:spTree>
    <p:extLst>
      <p:ext uri="{BB962C8B-B14F-4D97-AF65-F5344CB8AC3E}">
        <p14:creationId xmlns:p14="http://schemas.microsoft.com/office/powerpoint/2010/main" val="27143962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4" name="object 4"/>
          <p:cNvSpPr/>
          <p:nvPr/>
        </p:nvSpPr>
        <p:spPr>
          <a:xfrm>
            <a:off x="7939748" y="5735513"/>
            <a:ext cx="2381" cy="118110"/>
          </a:xfrm>
          <a:custGeom>
            <a:avLst/>
            <a:gdLst/>
            <a:ahLst/>
            <a:cxnLst/>
            <a:rect l="l" t="t" r="r" b="b"/>
            <a:pathLst>
              <a:path w="3175" h="157479">
                <a:moveTo>
                  <a:pt x="2811" y="0"/>
                </a:moveTo>
                <a:lnTo>
                  <a:pt x="0" y="0"/>
                </a:lnTo>
                <a:lnTo>
                  <a:pt x="0" y="157058"/>
                </a:lnTo>
                <a:lnTo>
                  <a:pt x="2811" y="157058"/>
                </a:lnTo>
                <a:lnTo>
                  <a:pt x="2811" y="0"/>
                </a:lnTo>
                <a:close/>
              </a:path>
            </a:pathLst>
          </a:custGeom>
          <a:solidFill>
            <a:srgbClr val="808285"/>
          </a:solidFill>
        </p:spPr>
        <p:txBody>
          <a:bodyPr wrap="square" lIns="0" tIns="0" rIns="0" bIns="0" rtlCol="0"/>
          <a:lstStyle/>
          <a:p>
            <a:endParaRPr/>
          </a:p>
        </p:txBody>
      </p:sp>
      <p:sp>
        <p:nvSpPr>
          <p:cNvPr id="18" name="Content Placeholder 17">
            <a:extLst>
              <a:ext uri="{FF2B5EF4-FFF2-40B4-BE49-F238E27FC236}">
                <a16:creationId xmlns:a16="http://schemas.microsoft.com/office/drawing/2014/main" id="{7250E081-16E0-ABDA-414F-A16065508153}"/>
              </a:ext>
            </a:extLst>
          </p:cNvPr>
          <p:cNvSpPr>
            <a:spLocks noGrp="1"/>
          </p:cNvSpPr>
          <p:nvPr>
            <p:ph idx="1"/>
          </p:nvPr>
        </p:nvSpPr>
        <p:spPr>
          <a:xfrm>
            <a:off x="457200" y="836712"/>
            <a:ext cx="8229600" cy="4680520"/>
          </a:xfrm>
        </p:spPr>
        <p:txBody>
          <a:bodyPr/>
          <a:lstStyle/>
          <a:p>
            <a:pPr marL="0" indent="0" algn="ctr">
              <a:buNone/>
            </a:pPr>
            <a:r>
              <a:rPr lang="en-GB" dirty="0"/>
              <a:t>“Up to 80% of Social Care time is taken up with administrative tasks”</a:t>
            </a:r>
          </a:p>
          <a:p>
            <a:pPr marL="0" indent="0">
              <a:buNone/>
            </a:pPr>
            <a:endParaRPr lang="en-GB" dirty="0"/>
          </a:p>
          <a:p>
            <a:pPr marL="0" indent="0">
              <a:buNone/>
            </a:pPr>
            <a:endParaRPr lang="en-GB" dirty="0"/>
          </a:p>
          <a:p>
            <a:pPr marL="0" indent="0">
              <a:buNone/>
            </a:pPr>
            <a:r>
              <a:rPr lang="en-GB" dirty="0"/>
              <a:t>The demand is growing but there is less time available for social work practitioners to support vulnerable people </a:t>
            </a:r>
          </a:p>
          <a:p>
            <a:pPr marL="0" indent="0">
              <a:buNone/>
            </a:pPr>
            <a:r>
              <a:rPr lang="en-GB" dirty="0"/>
              <a:t>	(Assistant Director, Adult Social Care)</a:t>
            </a:r>
          </a:p>
        </p:txBody>
      </p:sp>
      <p:sp>
        <p:nvSpPr>
          <p:cNvPr id="16" name="object 16"/>
          <p:cNvSpPr txBox="1">
            <a:spLocks noGrp="1"/>
          </p:cNvSpPr>
          <p:nvPr>
            <p:ph type="ftr" sz="quarter" idx="11"/>
          </p:nvPr>
        </p:nvSpPr>
        <p:spPr>
          <a:prstGeom prst="rect">
            <a:avLst/>
          </a:prstGeom>
        </p:spPr>
        <p:txBody>
          <a:bodyPr vert="horz" wrap="square" lIns="0" tIns="0" rIns="0" bIns="0" rtlCol="0">
            <a:spAutoFit/>
          </a:bodyPr>
          <a:lstStyle>
            <a:defPPr>
              <a:defRPr kern="0"/>
            </a:defPPr>
            <a:lvl1pPr>
              <a:defRPr sz="800" b="0" i="0">
                <a:solidFill>
                  <a:srgbClr val="8A8A8F"/>
                </a:solidFill>
                <a:latin typeface="Arial"/>
                <a:cs typeface="Arial"/>
              </a:defRPr>
            </a:lvl1pPr>
          </a:lstStyle>
          <a:p>
            <a:pPr marL="9525">
              <a:spcBef>
                <a:spcPts val="68"/>
              </a:spcBef>
            </a:pPr>
            <a:r>
              <a:rPr lang="en-GB">
                <a:solidFill>
                  <a:srgbClr val="E9E9E1"/>
                </a:solidFill>
              </a:rPr>
              <a:t>Commercial</a:t>
            </a:r>
            <a:r>
              <a:rPr lang="en-GB" spc="-15">
                <a:solidFill>
                  <a:srgbClr val="E9E9E1"/>
                </a:solidFill>
              </a:rPr>
              <a:t> </a:t>
            </a:r>
            <a:r>
              <a:rPr lang="en-GB">
                <a:solidFill>
                  <a:srgbClr val="E9E9E1"/>
                </a:solidFill>
              </a:rPr>
              <a:t>in </a:t>
            </a:r>
            <a:r>
              <a:rPr lang="en-GB" spc="-10">
                <a:solidFill>
                  <a:srgbClr val="E9E9E1"/>
                </a:solidFill>
              </a:rPr>
              <a:t>Confidence</a:t>
            </a:r>
            <a:endParaRPr spc="-8" dirty="0"/>
          </a:p>
        </p:txBody>
      </p:sp>
      <p:pic>
        <p:nvPicPr>
          <p:cNvPr id="1026" name="Picture 2" descr="Image result for administrative tasks overload">
            <a:extLst>
              <a:ext uri="{FF2B5EF4-FFF2-40B4-BE49-F238E27FC236}">
                <a16:creationId xmlns:a16="http://schemas.microsoft.com/office/drawing/2014/main" id="{62334018-5EDF-5CFB-2318-39E130B5775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936003" y="1340768"/>
            <a:ext cx="2007490" cy="1642492"/>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E3F8ED-B8F5-5C6A-29D8-664C9224F130}"/>
              </a:ext>
            </a:extLst>
          </p:cNvPr>
          <p:cNvSpPr>
            <a:spLocks noGrp="1"/>
          </p:cNvSpPr>
          <p:nvPr>
            <p:ph type="title"/>
          </p:nvPr>
        </p:nvSpPr>
        <p:spPr>
          <a:xfrm>
            <a:off x="457200" y="169779"/>
            <a:ext cx="8229600" cy="1143000"/>
          </a:xfrm>
        </p:spPr>
        <p:txBody>
          <a:bodyPr/>
          <a:lstStyle/>
          <a:p>
            <a:r>
              <a:rPr lang="en-GB" dirty="0"/>
              <a:t>Key challenges and Barriers</a:t>
            </a:r>
          </a:p>
        </p:txBody>
      </p:sp>
      <p:sp>
        <p:nvSpPr>
          <p:cNvPr id="3" name="Content Placeholder 2">
            <a:extLst>
              <a:ext uri="{FF2B5EF4-FFF2-40B4-BE49-F238E27FC236}">
                <a16:creationId xmlns:a16="http://schemas.microsoft.com/office/drawing/2014/main" id="{1D2B6FB8-C7BC-69B8-43CB-F70ADC328519}"/>
              </a:ext>
            </a:extLst>
          </p:cNvPr>
          <p:cNvSpPr>
            <a:spLocks noGrp="1"/>
          </p:cNvSpPr>
          <p:nvPr>
            <p:ph idx="1"/>
          </p:nvPr>
        </p:nvSpPr>
        <p:spPr>
          <a:xfrm>
            <a:off x="323528" y="1312779"/>
            <a:ext cx="8229600" cy="3816424"/>
          </a:xfrm>
        </p:spPr>
        <p:txBody>
          <a:bodyPr/>
          <a:lstStyle/>
          <a:p>
            <a:pPr lvl="1"/>
            <a:r>
              <a:rPr lang="en-GB" dirty="0"/>
              <a:t>Digital inclusion </a:t>
            </a:r>
          </a:p>
          <a:p>
            <a:pPr lvl="1"/>
            <a:r>
              <a:rPr lang="en-GB" dirty="0"/>
              <a:t>Widening health inequalities</a:t>
            </a:r>
          </a:p>
          <a:p>
            <a:pPr lvl="1"/>
            <a:r>
              <a:rPr lang="en-GB" dirty="0"/>
              <a:t>No culture of adopting digital innovation</a:t>
            </a:r>
          </a:p>
          <a:p>
            <a:pPr lvl="1"/>
            <a:r>
              <a:rPr lang="en-GB" dirty="0"/>
              <a:t>Lack of clarity on reimbursement for proven health technologies</a:t>
            </a:r>
          </a:p>
          <a:p>
            <a:pPr lvl="1"/>
            <a:r>
              <a:rPr lang="en-GB" dirty="0"/>
              <a:t>Digital solutions often are not accessed</a:t>
            </a:r>
          </a:p>
          <a:p>
            <a:pPr lvl="2"/>
            <a:r>
              <a:rPr lang="en-GB" dirty="0"/>
              <a:t>By those on lower household incomes, </a:t>
            </a:r>
          </a:p>
          <a:p>
            <a:pPr lvl="2"/>
            <a:r>
              <a:rPr lang="en-GB" dirty="0"/>
              <a:t>With lower levels of formal education, </a:t>
            </a:r>
          </a:p>
          <a:p>
            <a:pPr lvl="2"/>
            <a:r>
              <a:rPr lang="en-GB" dirty="0"/>
              <a:t>By those in poor housing.</a:t>
            </a:r>
          </a:p>
        </p:txBody>
      </p:sp>
      <p:sp>
        <p:nvSpPr>
          <p:cNvPr id="4" name="Date Placeholder 3">
            <a:extLst>
              <a:ext uri="{FF2B5EF4-FFF2-40B4-BE49-F238E27FC236}">
                <a16:creationId xmlns:a16="http://schemas.microsoft.com/office/drawing/2014/main" id="{D754BE54-40F0-F1EC-2AE0-7AE223C8E5F2}"/>
              </a:ext>
            </a:extLst>
          </p:cNvPr>
          <p:cNvSpPr>
            <a:spLocks noGrp="1"/>
          </p:cNvSpPr>
          <p:nvPr>
            <p:ph type="dt" sz="half" idx="10"/>
          </p:nvPr>
        </p:nvSpPr>
        <p:spPr/>
        <p:txBody>
          <a:bodyPr/>
          <a:lstStyle/>
          <a:p>
            <a:pPr>
              <a:defRPr/>
            </a:pPr>
            <a:fld id="{5F6C42B4-4545-4B0B-8922-C1BEB82246AC}" type="datetime1">
              <a:rPr lang="en-GB" altLang="en-US" smtClean="0"/>
              <a:pPr>
                <a:defRPr/>
              </a:pPr>
              <a:t>31/03/2026</a:t>
            </a:fld>
            <a:endParaRPr lang="en-GB" altLang="en-US" dirty="0"/>
          </a:p>
        </p:txBody>
      </p:sp>
      <p:sp>
        <p:nvSpPr>
          <p:cNvPr id="5" name="Slide Number Placeholder 4">
            <a:extLst>
              <a:ext uri="{FF2B5EF4-FFF2-40B4-BE49-F238E27FC236}">
                <a16:creationId xmlns:a16="http://schemas.microsoft.com/office/drawing/2014/main" id="{A63EB254-8D52-4D5C-9893-14512168286A}"/>
              </a:ext>
            </a:extLst>
          </p:cNvPr>
          <p:cNvSpPr>
            <a:spLocks noGrp="1"/>
          </p:cNvSpPr>
          <p:nvPr>
            <p:ph type="sldNum" sz="quarter" idx="12"/>
          </p:nvPr>
        </p:nvSpPr>
        <p:spPr/>
        <p:txBody>
          <a:bodyPr/>
          <a:lstStyle/>
          <a:p>
            <a:pPr>
              <a:defRPr/>
            </a:pPr>
            <a:fld id="{CD2646EA-3FBA-4312-AF5F-311BA8B2DFAE}" type="slidenum">
              <a:rPr lang="en-GB" altLang="en-US" smtClean="0"/>
              <a:pPr>
                <a:defRPr/>
              </a:pPr>
              <a:t>16</a:t>
            </a:fld>
            <a:endParaRPr lang="en-GB" altLang="en-US"/>
          </a:p>
        </p:txBody>
      </p:sp>
      <p:sp>
        <p:nvSpPr>
          <p:cNvPr id="7" name="TextBox 6">
            <a:extLst>
              <a:ext uri="{FF2B5EF4-FFF2-40B4-BE49-F238E27FC236}">
                <a16:creationId xmlns:a16="http://schemas.microsoft.com/office/drawing/2014/main" id="{7784C6C0-047E-32FA-6235-D1FE0CE132C4}"/>
              </a:ext>
            </a:extLst>
          </p:cNvPr>
          <p:cNvSpPr txBox="1"/>
          <p:nvPr/>
        </p:nvSpPr>
        <p:spPr>
          <a:xfrm>
            <a:off x="6876256" y="5244533"/>
            <a:ext cx="2592288" cy="369332"/>
          </a:xfrm>
          <a:prstGeom prst="rect">
            <a:avLst/>
          </a:prstGeom>
          <a:noFill/>
        </p:spPr>
        <p:txBody>
          <a:bodyPr wrap="square">
            <a:spAutoFit/>
          </a:bodyPr>
          <a:lstStyle/>
          <a:p>
            <a:r>
              <a:rPr lang="en-GB" dirty="0"/>
              <a:t>(</a:t>
            </a:r>
            <a:r>
              <a:rPr lang="en-GB" dirty="0" err="1"/>
              <a:t>TechUK</a:t>
            </a:r>
            <a:r>
              <a:rPr lang="en-GB" dirty="0"/>
              <a:t>, 2022)</a:t>
            </a:r>
          </a:p>
        </p:txBody>
      </p:sp>
    </p:spTree>
    <p:extLst>
      <p:ext uri="{BB962C8B-B14F-4D97-AF65-F5344CB8AC3E}">
        <p14:creationId xmlns:p14="http://schemas.microsoft.com/office/powerpoint/2010/main" val="328153571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3DEB56-80B4-0D8E-7C0E-C24B77F8D577}"/>
              </a:ext>
            </a:extLst>
          </p:cNvPr>
          <p:cNvSpPr>
            <a:spLocks noGrp="1"/>
          </p:cNvSpPr>
          <p:nvPr>
            <p:ph type="title"/>
          </p:nvPr>
        </p:nvSpPr>
        <p:spPr/>
        <p:txBody>
          <a:bodyPr/>
          <a:lstStyle/>
          <a:p>
            <a:r>
              <a:rPr lang="en-GB" dirty="0"/>
              <a:t>Short Activity</a:t>
            </a:r>
          </a:p>
        </p:txBody>
      </p:sp>
      <p:sp>
        <p:nvSpPr>
          <p:cNvPr id="3" name="Content Placeholder 2">
            <a:extLst>
              <a:ext uri="{FF2B5EF4-FFF2-40B4-BE49-F238E27FC236}">
                <a16:creationId xmlns:a16="http://schemas.microsoft.com/office/drawing/2014/main" id="{F4A05D76-7C30-BD31-4B7E-D0413259CE5A}"/>
              </a:ext>
            </a:extLst>
          </p:cNvPr>
          <p:cNvSpPr>
            <a:spLocks noGrp="1"/>
          </p:cNvSpPr>
          <p:nvPr>
            <p:ph idx="1"/>
          </p:nvPr>
        </p:nvSpPr>
        <p:spPr>
          <a:xfrm>
            <a:off x="320824" y="1340768"/>
            <a:ext cx="8229600" cy="3917032"/>
          </a:xfrm>
        </p:spPr>
        <p:txBody>
          <a:bodyPr/>
          <a:lstStyle/>
          <a:p>
            <a:r>
              <a:rPr lang="en-GB" dirty="0"/>
              <a:t>What are digital workers?</a:t>
            </a:r>
          </a:p>
          <a:p>
            <a:endParaRPr lang="en-GB" dirty="0"/>
          </a:p>
          <a:p>
            <a:r>
              <a:rPr lang="en-GB" dirty="0"/>
              <a:t>In which areas they might be useful for integrated care partnership systems?</a:t>
            </a:r>
          </a:p>
          <a:p>
            <a:endParaRPr lang="en-GB" dirty="0"/>
          </a:p>
          <a:p>
            <a:r>
              <a:rPr lang="en-GB" dirty="0"/>
              <a:t>What will be the cost of these digital workers in 20 years time?</a:t>
            </a:r>
          </a:p>
        </p:txBody>
      </p:sp>
      <p:pic>
        <p:nvPicPr>
          <p:cNvPr id="1026" name="Picture 2" descr="how to onboard your digital workforce | ABBYY Blog Post">
            <a:extLst>
              <a:ext uri="{FF2B5EF4-FFF2-40B4-BE49-F238E27FC236}">
                <a16:creationId xmlns:a16="http://schemas.microsoft.com/office/drawing/2014/main" id="{A4F4F5F5-6BF0-F290-884B-DEC4A8FA3E3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660232" y="92075"/>
            <a:ext cx="1926095" cy="82488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9981115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EF1977-6C1A-55D9-0B74-3F940A9F7804}"/>
              </a:ext>
            </a:extLst>
          </p:cNvPr>
          <p:cNvSpPr>
            <a:spLocks noGrp="1"/>
          </p:cNvSpPr>
          <p:nvPr>
            <p:ph type="title"/>
          </p:nvPr>
        </p:nvSpPr>
        <p:spPr/>
        <p:txBody>
          <a:bodyPr/>
          <a:lstStyle/>
          <a:p>
            <a:r>
              <a:rPr lang="en-GB" dirty="0">
                <a:latin typeface="Arial" panose="020B0604020202020204" pitchFamily="34" charset="0"/>
                <a:cs typeface="Arial" panose="020B0604020202020204" pitchFamily="34" charset="0"/>
              </a:rPr>
              <a:t>New way world of ICS</a:t>
            </a:r>
          </a:p>
        </p:txBody>
      </p:sp>
      <p:sp>
        <p:nvSpPr>
          <p:cNvPr id="3" name="Content Placeholder 2">
            <a:extLst>
              <a:ext uri="{FF2B5EF4-FFF2-40B4-BE49-F238E27FC236}">
                <a16:creationId xmlns:a16="http://schemas.microsoft.com/office/drawing/2014/main" id="{A9CC3A73-5017-E087-DD8B-33D6D09680A1}"/>
              </a:ext>
            </a:extLst>
          </p:cNvPr>
          <p:cNvSpPr>
            <a:spLocks noGrp="1"/>
          </p:cNvSpPr>
          <p:nvPr>
            <p:ph idx="1"/>
          </p:nvPr>
        </p:nvSpPr>
        <p:spPr>
          <a:xfrm>
            <a:off x="582165" y="1941178"/>
            <a:ext cx="4330824" cy="3917032"/>
          </a:xfrm>
        </p:spPr>
        <p:txBody>
          <a:bodyPr/>
          <a:lstStyle/>
          <a:p>
            <a:r>
              <a:rPr lang="en-GB" sz="2500" spc="-10" dirty="0">
                <a:latin typeface="Arial"/>
                <a:cs typeface="Arial"/>
              </a:rPr>
              <a:t>Ensuring</a:t>
            </a:r>
            <a:r>
              <a:rPr lang="en-GB" sz="2500" spc="-85" dirty="0">
                <a:latin typeface="Arial"/>
                <a:cs typeface="Arial"/>
              </a:rPr>
              <a:t> </a:t>
            </a:r>
            <a:r>
              <a:rPr lang="en-GB" sz="2500" dirty="0">
                <a:latin typeface="Arial"/>
                <a:cs typeface="Arial"/>
              </a:rPr>
              <a:t>all</a:t>
            </a:r>
            <a:r>
              <a:rPr lang="en-GB" sz="2500" spc="-95" dirty="0">
                <a:latin typeface="Arial"/>
                <a:cs typeface="Arial"/>
              </a:rPr>
              <a:t> </a:t>
            </a:r>
            <a:r>
              <a:rPr lang="en-GB" sz="2500" dirty="0">
                <a:latin typeface="Arial"/>
                <a:cs typeface="Arial"/>
              </a:rPr>
              <a:t>healthcare</a:t>
            </a:r>
            <a:r>
              <a:rPr lang="en-GB" sz="2500" spc="-85" dirty="0">
                <a:latin typeface="Arial"/>
                <a:cs typeface="Arial"/>
              </a:rPr>
              <a:t> </a:t>
            </a:r>
            <a:r>
              <a:rPr lang="en-GB" sz="2500" spc="-10" dirty="0">
                <a:latin typeface="Arial"/>
                <a:cs typeface="Arial"/>
              </a:rPr>
              <a:t>stakeholders</a:t>
            </a:r>
            <a:r>
              <a:rPr lang="en-GB" sz="2500" spc="-70" dirty="0">
                <a:latin typeface="Arial"/>
                <a:cs typeface="Arial"/>
              </a:rPr>
              <a:t> </a:t>
            </a:r>
            <a:r>
              <a:rPr lang="en-GB" sz="2500" dirty="0">
                <a:latin typeface="Arial"/>
                <a:cs typeface="Arial"/>
              </a:rPr>
              <a:t>are</a:t>
            </a:r>
            <a:r>
              <a:rPr lang="en-GB" sz="2500" spc="-85" dirty="0">
                <a:latin typeface="Arial"/>
                <a:cs typeface="Arial"/>
              </a:rPr>
              <a:t> </a:t>
            </a:r>
            <a:r>
              <a:rPr lang="en-GB" sz="2500" dirty="0">
                <a:latin typeface="Arial"/>
                <a:cs typeface="Arial"/>
              </a:rPr>
              <a:t>enabled</a:t>
            </a:r>
            <a:r>
              <a:rPr lang="en-GB" sz="2500" spc="-85" dirty="0">
                <a:latin typeface="Arial"/>
                <a:cs typeface="Arial"/>
              </a:rPr>
              <a:t> </a:t>
            </a:r>
            <a:r>
              <a:rPr lang="en-GB" sz="2500" spc="-25" dirty="0">
                <a:latin typeface="Arial"/>
                <a:cs typeface="Arial"/>
              </a:rPr>
              <a:t>to </a:t>
            </a:r>
            <a:r>
              <a:rPr lang="en-GB" sz="2500" dirty="0">
                <a:latin typeface="Arial"/>
                <a:cs typeface="Arial"/>
              </a:rPr>
              <a:t>communicate</a:t>
            </a:r>
            <a:r>
              <a:rPr lang="en-GB" sz="2500" spc="-90" dirty="0">
                <a:latin typeface="Arial"/>
                <a:cs typeface="Arial"/>
              </a:rPr>
              <a:t> </a:t>
            </a:r>
            <a:r>
              <a:rPr lang="en-GB" sz="2500" dirty="0">
                <a:latin typeface="Arial"/>
                <a:cs typeface="Arial"/>
              </a:rPr>
              <a:t>and</a:t>
            </a:r>
            <a:r>
              <a:rPr lang="en-GB" sz="2500" spc="-65" dirty="0">
                <a:latin typeface="Arial"/>
                <a:cs typeface="Arial"/>
              </a:rPr>
              <a:t> </a:t>
            </a:r>
            <a:r>
              <a:rPr lang="en-GB" sz="2500" dirty="0">
                <a:latin typeface="Arial"/>
                <a:cs typeface="Arial"/>
              </a:rPr>
              <a:t>collaborate</a:t>
            </a:r>
            <a:r>
              <a:rPr lang="en-GB" sz="2500" spc="-85" dirty="0">
                <a:latin typeface="Arial"/>
                <a:cs typeface="Arial"/>
              </a:rPr>
              <a:t> </a:t>
            </a:r>
            <a:r>
              <a:rPr lang="en-GB" sz="2500" dirty="0">
                <a:latin typeface="Arial"/>
                <a:cs typeface="Arial"/>
              </a:rPr>
              <a:t>effectively</a:t>
            </a:r>
            <a:r>
              <a:rPr lang="en-GB" sz="2500" spc="-100" dirty="0">
                <a:latin typeface="Arial"/>
                <a:cs typeface="Arial"/>
              </a:rPr>
              <a:t> </a:t>
            </a:r>
            <a:r>
              <a:rPr lang="en-GB" sz="2500" dirty="0">
                <a:latin typeface="Arial"/>
                <a:cs typeface="Arial"/>
              </a:rPr>
              <a:t>across</a:t>
            </a:r>
            <a:r>
              <a:rPr lang="en-GB" sz="2500" spc="-60" dirty="0">
                <a:latin typeface="Arial"/>
                <a:cs typeface="Arial"/>
              </a:rPr>
              <a:t> </a:t>
            </a:r>
            <a:r>
              <a:rPr lang="en-GB" sz="2500" spc="-10" dirty="0">
                <a:latin typeface="Arial"/>
                <a:cs typeface="Arial"/>
              </a:rPr>
              <a:t>disciplines </a:t>
            </a:r>
            <a:r>
              <a:rPr lang="en-GB" sz="2500" dirty="0">
                <a:latin typeface="Arial"/>
                <a:cs typeface="Arial"/>
              </a:rPr>
              <a:t>and</a:t>
            </a:r>
            <a:r>
              <a:rPr lang="en-GB" sz="2500" spc="-15" dirty="0">
                <a:latin typeface="Arial"/>
                <a:cs typeface="Arial"/>
              </a:rPr>
              <a:t> </a:t>
            </a:r>
            <a:r>
              <a:rPr lang="en-GB" sz="2500" spc="-20" dirty="0">
                <a:latin typeface="Arial"/>
                <a:cs typeface="Arial"/>
              </a:rPr>
              <a:t>organizations</a:t>
            </a:r>
            <a:r>
              <a:rPr lang="en-GB" sz="2500" spc="-35" dirty="0">
                <a:latin typeface="Arial"/>
                <a:cs typeface="Arial"/>
              </a:rPr>
              <a:t> </a:t>
            </a:r>
            <a:r>
              <a:rPr lang="en-GB" sz="2500" dirty="0">
                <a:latin typeface="Arial"/>
                <a:cs typeface="Arial"/>
              </a:rPr>
              <a:t>is</a:t>
            </a:r>
            <a:r>
              <a:rPr lang="en-GB" sz="2500" spc="-10" dirty="0">
                <a:latin typeface="Arial"/>
                <a:cs typeface="Arial"/>
              </a:rPr>
              <a:t> </a:t>
            </a:r>
            <a:r>
              <a:rPr lang="en-GB" sz="2500" dirty="0">
                <a:latin typeface="Arial"/>
                <a:cs typeface="Arial"/>
              </a:rPr>
              <a:t>central</a:t>
            </a:r>
            <a:r>
              <a:rPr lang="en-GB" sz="2500" spc="-20" dirty="0">
                <a:latin typeface="Arial"/>
                <a:cs typeface="Arial"/>
              </a:rPr>
              <a:t> </a:t>
            </a:r>
            <a:r>
              <a:rPr lang="en-GB" sz="2500" dirty="0">
                <a:latin typeface="Arial"/>
                <a:cs typeface="Arial"/>
              </a:rPr>
              <a:t>to</a:t>
            </a:r>
            <a:r>
              <a:rPr lang="en-GB" sz="2500" spc="-20" dirty="0">
                <a:latin typeface="Arial"/>
                <a:cs typeface="Arial"/>
              </a:rPr>
              <a:t> </a:t>
            </a:r>
            <a:r>
              <a:rPr lang="en-GB" sz="2500" dirty="0">
                <a:latin typeface="Arial"/>
                <a:cs typeface="Arial"/>
              </a:rPr>
              <a:t>the</a:t>
            </a:r>
            <a:r>
              <a:rPr lang="en-GB" sz="2500" spc="-15" dirty="0">
                <a:latin typeface="Arial"/>
                <a:cs typeface="Arial"/>
              </a:rPr>
              <a:t> </a:t>
            </a:r>
            <a:r>
              <a:rPr lang="en-GB" sz="2500" dirty="0">
                <a:latin typeface="Arial"/>
                <a:cs typeface="Arial"/>
              </a:rPr>
              <a:t>future</a:t>
            </a:r>
            <a:r>
              <a:rPr lang="en-GB" sz="2500" spc="-10" dirty="0">
                <a:latin typeface="Arial"/>
                <a:cs typeface="Arial"/>
              </a:rPr>
              <a:t> </a:t>
            </a:r>
            <a:r>
              <a:rPr lang="en-GB" sz="2500" dirty="0">
                <a:latin typeface="Arial"/>
                <a:cs typeface="Arial"/>
              </a:rPr>
              <a:t>of</a:t>
            </a:r>
            <a:r>
              <a:rPr lang="en-GB" sz="2500" spc="-20" dirty="0">
                <a:latin typeface="Arial"/>
                <a:cs typeface="Arial"/>
              </a:rPr>
              <a:t> </a:t>
            </a:r>
            <a:r>
              <a:rPr lang="en-GB" sz="2500" spc="-10" dirty="0">
                <a:latin typeface="Arial"/>
                <a:cs typeface="Arial"/>
              </a:rPr>
              <a:t>healthcare</a:t>
            </a:r>
          </a:p>
          <a:p>
            <a:endParaRPr lang="en-GB" sz="2500" spc="-10" dirty="0">
              <a:latin typeface="Arial"/>
              <a:cs typeface="Arial"/>
            </a:endParaRPr>
          </a:p>
          <a:p>
            <a:pPr marL="0" indent="0">
              <a:buNone/>
            </a:pPr>
            <a:r>
              <a:rPr lang="en-GB" sz="2500" spc="-10" dirty="0">
                <a:latin typeface="Arial"/>
                <a:cs typeface="Arial"/>
              </a:rPr>
              <a:t>(Shephard, 2022)</a:t>
            </a:r>
            <a:endParaRPr lang="en-GB" sz="2500" dirty="0">
              <a:latin typeface="Arial"/>
              <a:cs typeface="Arial"/>
            </a:endParaRPr>
          </a:p>
          <a:p>
            <a:endParaRPr lang="en-GB" sz="2500" dirty="0"/>
          </a:p>
        </p:txBody>
      </p:sp>
      <p:sp>
        <p:nvSpPr>
          <p:cNvPr id="4" name="Date Placeholder 3">
            <a:extLst>
              <a:ext uri="{FF2B5EF4-FFF2-40B4-BE49-F238E27FC236}">
                <a16:creationId xmlns:a16="http://schemas.microsoft.com/office/drawing/2014/main" id="{71167074-FAB6-0F82-3307-246169BD0AE3}"/>
              </a:ext>
            </a:extLst>
          </p:cNvPr>
          <p:cNvSpPr>
            <a:spLocks noGrp="1"/>
          </p:cNvSpPr>
          <p:nvPr>
            <p:ph type="dt" sz="half" idx="10"/>
          </p:nvPr>
        </p:nvSpPr>
        <p:spPr/>
        <p:txBody>
          <a:bodyPr/>
          <a:lstStyle/>
          <a:p>
            <a:pPr>
              <a:defRPr/>
            </a:pPr>
            <a:fld id="{5F6C42B4-4545-4B0B-8922-C1BEB82246AC}" type="datetime1">
              <a:rPr lang="en-GB" altLang="en-US" smtClean="0"/>
              <a:pPr>
                <a:defRPr/>
              </a:pPr>
              <a:t>31/03/2026</a:t>
            </a:fld>
            <a:endParaRPr lang="en-GB" altLang="en-US" dirty="0"/>
          </a:p>
        </p:txBody>
      </p:sp>
      <p:sp>
        <p:nvSpPr>
          <p:cNvPr id="5" name="Slide Number Placeholder 4">
            <a:extLst>
              <a:ext uri="{FF2B5EF4-FFF2-40B4-BE49-F238E27FC236}">
                <a16:creationId xmlns:a16="http://schemas.microsoft.com/office/drawing/2014/main" id="{9C239BD7-8FF2-A7E9-439F-F83A3C13D87C}"/>
              </a:ext>
            </a:extLst>
          </p:cNvPr>
          <p:cNvSpPr>
            <a:spLocks noGrp="1"/>
          </p:cNvSpPr>
          <p:nvPr>
            <p:ph type="sldNum" sz="quarter" idx="12"/>
          </p:nvPr>
        </p:nvSpPr>
        <p:spPr/>
        <p:txBody>
          <a:bodyPr/>
          <a:lstStyle/>
          <a:p>
            <a:pPr>
              <a:defRPr/>
            </a:pPr>
            <a:fld id="{CD2646EA-3FBA-4312-AF5F-311BA8B2DFAE}" type="slidenum">
              <a:rPr lang="en-GB" altLang="en-US" smtClean="0"/>
              <a:pPr>
                <a:defRPr/>
              </a:pPr>
              <a:t>18</a:t>
            </a:fld>
            <a:endParaRPr lang="en-GB" altLang="en-US"/>
          </a:p>
        </p:txBody>
      </p:sp>
      <p:pic>
        <p:nvPicPr>
          <p:cNvPr id="6" name="Picture 5" descr="A screenshot of a computer&#10;&#10;Description automatically generated">
            <a:extLst>
              <a:ext uri="{FF2B5EF4-FFF2-40B4-BE49-F238E27FC236}">
                <a16:creationId xmlns:a16="http://schemas.microsoft.com/office/drawing/2014/main" id="{AE32F96C-C452-A9D3-7EF7-133B19DBA516}"/>
              </a:ext>
            </a:extLst>
          </p:cNvPr>
          <p:cNvPicPr>
            <a:picLocks noChangeAspect="1"/>
          </p:cNvPicPr>
          <p:nvPr/>
        </p:nvPicPr>
        <p:blipFill rotWithShape="1">
          <a:blip r:embed="rId3"/>
          <a:srcRect l="66141" t="15148" r="6937" b="11050"/>
          <a:stretch/>
        </p:blipFill>
        <p:spPr bwMode="auto">
          <a:xfrm>
            <a:off x="5724124" y="1323000"/>
            <a:ext cx="2837711" cy="4356000"/>
          </a:xfrm>
          <a:prstGeom prst="rect">
            <a:avLst/>
          </a:prstGeom>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177172811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FF7EA3-D4C1-23A8-665F-5C1F1DD463AF}"/>
              </a:ext>
            </a:extLst>
          </p:cNvPr>
          <p:cNvSpPr>
            <a:spLocks noGrp="1"/>
          </p:cNvSpPr>
          <p:nvPr>
            <p:ph type="title"/>
          </p:nvPr>
        </p:nvSpPr>
        <p:spPr/>
        <p:txBody>
          <a:bodyPr/>
          <a:lstStyle/>
          <a:p>
            <a:r>
              <a:rPr lang="en-GB" dirty="0"/>
              <a:t>Digital and Data in ICS</a:t>
            </a:r>
            <a:br>
              <a:rPr lang="en-GB" dirty="0"/>
            </a:br>
            <a:r>
              <a:rPr lang="en-GB" sz="2000" i="1" dirty="0"/>
              <a:t>Government perspectives</a:t>
            </a:r>
          </a:p>
        </p:txBody>
      </p:sp>
      <p:sp>
        <p:nvSpPr>
          <p:cNvPr id="3" name="Content Placeholder 2">
            <a:extLst>
              <a:ext uri="{FF2B5EF4-FFF2-40B4-BE49-F238E27FC236}">
                <a16:creationId xmlns:a16="http://schemas.microsoft.com/office/drawing/2014/main" id="{CDC22788-B436-DADE-0609-CC5495CFC0C6}"/>
              </a:ext>
            </a:extLst>
          </p:cNvPr>
          <p:cNvSpPr>
            <a:spLocks noGrp="1"/>
          </p:cNvSpPr>
          <p:nvPr>
            <p:ph idx="1"/>
          </p:nvPr>
        </p:nvSpPr>
        <p:spPr>
          <a:xfrm>
            <a:off x="457200" y="1556792"/>
            <a:ext cx="8229600" cy="3917032"/>
          </a:xfrm>
        </p:spPr>
        <p:txBody>
          <a:bodyPr/>
          <a:lstStyle/>
          <a:p>
            <a:r>
              <a:rPr lang="en-GB" dirty="0">
                <a:latin typeface="Arial" panose="020B0604020202020204" pitchFamily="34" charset="0"/>
                <a:cs typeface="Arial" panose="020B0604020202020204" pitchFamily="34" charset="0"/>
              </a:rPr>
              <a:t>In one place</a:t>
            </a:r>
          </a:p>
          <a:p>
            <a:pPr lvl="1"/>
            <a:r>
              <a:rPr lang="en-GB" sz="2000" dirty="0">
                <a:latin typeface="Arial" panose="020B0604020202020204" pitchFamily="34" charset="0"/>
                <a:cs typeface="Arial" panose="020B0604020202020204" pitchFamily="34" charset="0"/>
              </a:rPr>
              <a:t>(meeting needs, decision making,..)</a:t>
            </a:r>
          </a:p>
          <a:p>
            <a:r>
              <a:rPr lang="en-GB" dirty="0">
                <a:latin typeface="Arial" panose="020B0604020202020204" pitchFamily="34" charset="0"/>
                <a:cs typeface="Arial" panose="020B0604020202020204" pitchFamily="34" charset="0"/>
              </a:rPr>
              <a:t>Digital tools</a:t>
            </a:r>
          </a:p>
          <a:p>
            <a:pPr lvl="1"/>
            <a:r>
              <a:rPr lang="en-GB" sz="2000" dirty="0">
                <a:latin typeface="Arial" panose="020B0604020202020204" pitchFamily="34" charset="0"/>
                <a:cs typeface="Arial" panose="020B0604020202020204" pitchFamily="34" charset="0"/>
              </a:rPr>
              <a:t>(empower, care records,..)</a:t>
            </a:r>
          </a:p>
          <a:p>
            <a:r>
              <a:rPr lang="en-GB" dirty="0">
                <a:latin typeface="Arial" panose="020B0604020202020204" pitchFamily="34" charset="0"/>
                <a:cs typeface="Arial" panose="020B0604020202020204" pitchFamily="34" charset="0"/>
              </a:rPr>
              <a:t>Digital transformation</a:t>
            </a:r>
          </a:p>
          <a:p>
            <a:pPr lvl="1"/>
            <a:r>
              <a:rPr lang="en-GB" sz="2000" dirty="0">
                <a:latin typeface="Arial" panose="020B0604020202020204" pitchFamily="34" charset="0"/>
                <a:cs typeface="Arial" panose="020B0604020202020204" pitchFamily="34" charset="0"/>
              </a:rPr>
              <a:t>(data and technology training staff)</a:t>
            </a:r>
          </a:p>
          <a:p>
            <a:r>
              <a:rPr lang="en-GB" dirty="0">
                <a:latin typeface="Arial" panose="020B0604020202020204" pitchFamily="34" charset="0"/>
                <a:cs typeface="Arial" panose="020B0604020202020204" pitchFamily="34" charset="0"/>
              </a:rPr>
              <a:t>ICS digital investment plans</a:t>
            </a:r>
          </a:p>
          <a:p>
            <a:pPr lvl="1"/>
            <a:r>
              <a:rPr lang="en-GB" sz="2000" dirty="0">
                <a:latin typeface="Arial" panose="020B0604020202020204" pitchFamily="34" charset="0"/>
                <a:cs typeface="Arial" panose="020B0604020202020204" pitchFamily="34" charset="0"/>
              </a:rPr>
              <a:t>(organisations digital maturity)</a:t>
            </a:r>
            <a:r>
              <a:rPr lang="en-GB" dirty="0">
                <a:latin typeface="Arial" panose="020B0604020202020204" pitchFamily="34" charset="0"/>
                <a:cs typeface="Arial" panose="020B0604020202020204" pitchFamily="34" charset="0"/>
              </a:rPr>
              <a:t> </a:t>
            </a:r>
          </a:p>
        </p:txBody>
      </p:sp>
      <p:sp>
        <p:nvSpPr>
          <p:cNvPr id="4" name="Date Placeholder 3">
            <a:extLst>
              <a:ext uri="{FF2B5EF4-FFF2-40B4-BE49-F238E27FC236}">
                <a16:creationId xmlns:a16="http://schemas.microsoft.com/office/drawing/2014/main" id="{FDA5F1B0-68F1-7E8C-4374-8E429F3302FB}"/>
              </a:ext>
            </a:extLst>
          </p:cNvPr>
          <p:cNvSpPr>
            <a:spLocks noGrp="1"/>
          </p:cNvSpPr>
          <p:nvPr>
            <p:ph type="dt" sz="half" idx="10"/>
          </p:nvPr>
        </p:nvSpPr>
        <p:spPr/>
        <p:txBody>
          <a:bodyPr/>
          <a:lstStyle/>
          <a:p>
            <a:pPr>
              <a:defRPr/>
            </a:pPr>
            <a:fld id="{5F6C42B4-4545-4B0B-8922-C1BEB82246AC}" type="datetime1">
              <a:rPr lang="en-GB" altLang="en-US" smtClean="0"/>
              <a:pPr>
                <a:defRPr/>
              </a:pPr>
              <a:t>31/03/2026</a:t>
            </a:fld>
            <a:endParaRPr lang="en-GB" altLang="en-US" dirty="0"/>
          </a:p>
        </p:txBody>
      </p:sp>
      <p:sp>
        <p:nvSpPr>
          <p:cNvPr id="5" name="Slide Number Placeholder 4">
            <a:extLst>
              <a:ext uri="{FF2B5EF4-FFF2-40B4-BE49-F238E27FC236}">
                <a16:creationId xmlns:a16="http://schemas.microsoft.com/office/drawing/2014/main" id="{4C4A786C-5344-CC57-232E-8D4241A16684}"/>
              </a:ext>
            </a:extLst>
          </p:cNvPr>
          <p:cNvSpPr>
            <a:spLocks noGrp="1"/>
          </p:cNvSpPr>
          <p:nvPr>
            <p:ph type="sldNum" sz="quarter" idx="12"/>
          </p:nvPr>
        </p:nvSpPr>
        <p:spPr/>
        <p:txBody>
          <a:bodyPr/>
          <a:lstStyle/>
          <a:p>
            <a:pPr>
              <a:defRPr/>
            </a:pPr>
            <a:fld id="{CD2646EA-3FBA-4312-AF5F-311BA8B2DFAE}" type="slidenum">
              <a:rPr lang="en-GB" altLang="en-US" smtClean="0"/>
              <a:pPr>
                <a:defRPr/>
              </a:pPr>
              <a:t>19</a:t>
            </a:fld>
            <a:endParaRPr lang="en-GB" altLang="en-US"/>
          </a:p>
        </p:txBody>
      </p:sp>
    </p:spTree>
    <p:extLst>
      <p:ext uri="{BB962C8B-B14F-4D97-AF65-F5344CB8AC3E}">
        <p14:creationId xmlns:p14="http://schemas.microsoft.com/office/powerpoint/2010/main" val="59025596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B993DC-6294-9F00-4255-7A64FA8B77FB}"/>
              </a:ext>
            </a:extLst>
          </p:cNvPr>
          <p:cNvSpPr>
            <a:spLocks noGrp="1"/>
          </p:cNvSpPr>
          <p:nvPr>
            <p:ph type="title"/>
          </p:nvPr>
        </p:nvSpPr>
        <p:spPr/>
        <p:txBody>
          <a:bodyPr/>
          <a:lstStyle/>
          <a:p>
            <a:r>
              <a:rPr lang="en-GB" dirty="0"/>
              <a:t>Digital and Data in ICS</a:t>
            </a:r>
            <a:br>
              <a:rPr lang="en-GB" dirty="0"/>
            </a:br>
            <a:r>
              <a:rPr lang="en-GB" sz="2000" i="1" dirty="0">
                <a:latin typeface="Arial" panose="020B0604020202020204" pitchFamily="34" charset="0"/>
                <a:cs typeface="Arial" panose="020B0604020202020204" pitchFamily="34" charset="0"/>
              </a:rPr>
              <a:t>Service users</a:t>
            </a:r>
          </a:p>
        </p:txBody>
      </p:sp>
      <p:sp>
        <p:nvSpPr>
          <p:cNvPr id="3" name="Content Placeholder 2">
            <a:extLst>
              <a:ext uri="{FF2B5EF4-FFF2-40B4-BE49-F238E27FC236}">
                <a16:creationId xmlns:a16="http://schemas.microsoft.com/office/drawing/2014/main" id="{44B7F297-5512-F75F-F140-7F01F64485AA}"/>
              </a:ext>
            </a:extLst>
          </p:cNvPr>
          <p:cNvSpPr>
            <a:spLocks noGrp="1"/>
          </p:cNvSpPr>
          <p:nvPr>
            <p:ph idx="1"/>
          </p:nvPr>
        </p:nvSpPr>
        <p:spPr>
          <a:xfrm>
            <a:off x="478295" y="2132856"/>
            <a:ext cx="8229600" cy="3917032"/>
          </a:xfrm>
        </p:spPr>
        <p:txBody>
          <a:bodyPr/>
          <a:lstStyle/>
          <a:p>
            <a:pPr marL="457200" indent="-457200">
              <a:buFont typeface="+mj-lt"/>
              <a:buAutoNum type="arabicPeriod"/>
            </a:pPr>
            <a:r>
              <a:rPr lang="en-GB" sz="2400" dirty="0">
                <a:latin typeface="Arial" panose="020B0604020202020204" pitchFamily="34" charset="0"/>
                <a:cs typeface="Arial" panose="020B0604020202020204" pitchFamily="34" charset="0"/>
              </a:rPr>
              <a:t>A better joined up health and care system</a:t>
            </a:r>
          </a:p>
          <a:p>
            <a:pPr marL="457200" indent="-457200">
              <a:buFont typeface="+mj-lt"/>
              <a:buAutoNum type="arabicPeriod"/>
            </a:pPr>
            <a:r>
              <a:rPr lang="en-GB" sz="2400" dirty="0">
                <a:latin typeface="Arial" panose="020B0604020202020204" pitchFamily="34" charset="0"/>
                <a:cs typeface="Arial" panose="020B0604020202020204" pitchFamily="34" charset="0"/>
              </a:rPr>
              <a:t>People's wishes and wellbeing are its heart </a:t>
            </a:r>
          </a:p>
          <a:p>
            <a:pPr marL="457200" indent="-457200">
              <a:buFont typeface="+mj-lt"/>
              <a:buAutoNum type="arabicPeriod"/>
            </a:pPr>
            <a:r>
              <a:rPr lang="en-GB" sz="2400" dirty="0">
                <a:latin typeface="Arial" panose="020B0604020202020204" pitchFamily="34" charset="0"/>
                <a:cs typeface="Arial" panose="020B0604020202020204" pitchFamily="34" charset="0"/>
              </a:rPr>
              <a:t>Access to more information </a:t>
            </a:r>
          </a:p>
          <a:p>
            <a:pPr marL="457200" indent="-457200">
              <a:buFont typeface="+mj-lt"/>
              <a:buAutoNum type="arabicPeriod"/>
            </a:pPr>
            <a:r>
              <a:rPr lang="en-GB" sz="2400" dirty="0">
                <a:latin typeface="Arial" panose="020B0604020202020204" pitchFamily="34" charset="0"/>
                <a:cs typeface="Arial" panose="020B0604020202020204" pitchFamily="34" charset="0"/>
              </a:rPr>
              <a:t>People will be more empowered to make decisions </a:t>
            </a:r>
          </a:p>
          <a:p>
            <a:pPr marL="457200" indent="-457200">
              <a:buFont typeface="+mj-lt"/>
              <a:buAutoNum type="arabicPeriod"/>
            </a:pPr>
            <a:r>
              <a:rPr lang="en-GB" sz="2400" dirty="0">
                <a:latin typeface="Arial" panose="020B0604020202020204" pitchFamily="34" charset="0"/>
                <a:cs typeface="Arial" panose="020B0604020202020204" pitchFamily="34" charset="0"/>
              </a:rPr>
              <a:t>Remove unnecessary barriers</a:t>
            </a:r>
          </a:p>
          <a:p>
            <a:pPr marL="457200" indent="-457200">
              <a:buFont typeface="+mj-lt"/>
              <a:buAutoNum type="arabicPeriod"/>
            </a:pPr>
            <a:r>
              <a:rPr lang="en-GB" sz="2400" dirty="0">
                <a:latin typeface="Arial" panose="020B0604020202020204" pitchFamily="34" charset="0"/>
                <a:cs typeface="Arial" panose="020B0604020202020204" pitchFamily="34" charset="0"/>
              </a:rPr>
              <a:t>Enhances transparency and accountability</a:t>
            </a:r>
          </a:p>
          <a:p>
            <a:pPr marL="457200" indent="-457200">
              <a:buFont typeface="+mj-lt"/>
              <a:buAutoNum type="arabicPeriod"/>
            </a:pPr>
            <a:r>
              <a:rPr lang="en-GB" sz="2400" dirty="0">
                <a:latin typeface="Arial" panose="020B0604020202020204" pitchFamily="34" charset="0"/>
                <a:cs typeface="Arial" panose="020B0604020202020204" pitchFamily="34" charset="0"/>
              </a:rPr>
              <a:t>A health and care system which works for every person</a:t>
            </a:r>
          </a:p>
          <a:p>
            <a:endParaRPr lang="en-GB" sz="2400" dirty="0">
              <a:latin typeface="Arial" panose="020B0604020202020204" pitchFamily="34" charset="0"/>
              <a:cs typeface="Arial" panose="020B0604020202020204" pitchFamily="34" charset="0"/>
            </a:endParaRPr>
          </a:p>
        </p:txBody>
      </p:sp>
      <p:sp>
        <p:nvSpPr>
          <p:cNvPr id="4" name="Date Placeholder 3">
            <a:extLst>
              <a:ext uri="{FF2B5EF4-FFF2-40B4-BE49-F238E27FC236}">
                <a16:creationId xmlns:a16="http://schemas.microsoft.com/office/drawing/2014/main" id="{26F326F1-9C96-028B-93B0-60CA7CA727B7}"/>
              </a:ext>
            </a:extLst>
          </p:cNvPr>
          <p:cNvSpPr>
            <a:spLocks noGrp="1"/>
          </p:cNvSpPr>
          <p:nvPr>
            <p:ph type="dt" sz="half" idx="10"/>
          </p:nvPr>
        </p:nvSpPr>
        <p:spPr/>
        <p:txBody>
          <a:bodyPr/>
          <a:lstStyle/>
          <a:p>
            <a:pPr>
              <a:defRPr/>
            </a:pPr>
            <a:fld id="{5F6C42B4-4545-4B0B-8922-C1BEB82246AC}" type="datetime1">
              <a:rPr lang="en-GB" altLang="en-US" smtClean="0"/>
              <a:pPr>
                <a:defRPr/>
              </a:pPr>
              <a:t>31/03/2026</a:t>
            </a:fld>
            <a:endParaRPr lang="en-GB" altLang="en-US" dirty="0"/>
          </a:p>
        </p:txBody>
      </p:sp>
      <p:sp>
        <p:nvSpPr>
          <p:cNvPr id="5" name="Slide Number Placeholder 4">
            <a:extLst>
              <a:ext uri="{FF2B5EF4-FFF2-40B4-BE49-F238E27FC236}">
                <a16:creationId xmlns:a16="http://schemas.microsoft.com/office/drawing/2014/main" id="{EDD9A148-5635-A491-70CC-C7000D88094F}"/>
              </a:ext>
            </a:extLst>
          </p:cNvPr>
          <p:cNvSpPr>
            <a:spLocks noGrp="1"/>
          </p:cNvSpPr>
          <p:nvPr>
            <p:ph type="sldNum" sz="quarter" idx="12"/>
          </p:nvPr>
        </p:nvSpPr>
        <p:spPr/>
        <p:txBody>
          <a:bodyPr/>
          <a:lstStyle/>
          <a:p>
            <a:pPr>
              <a:defRPr/>
            </a:pPr>
            <a:fld id="{CD2646EA-3FBA-4312-AF5F-311BA8B2DFAE}" type="slidenum">
              <a:rPr lang="en-GB" altLang="en-US" smtClean="0"/>
              <a:pPr>
                <a:defRPr/>
              </a:pPr>
              <a:t>20</a:t>
            </a:fld>
            <a:endParaRPr lang="en-GB" altLang="en-US"/>
          </a:p>
        </p:txBody>
      </p:sp>
    </p:spTree>
    <p:extLst>
      <p:ext uri="{BB962C8B-B14F-4D97-AF65-F5344CB8AC3E}">
        <p14:creationId xmlns:p14="http://schemas.microsoft.com/office/powerpoint/2010/main" val="272026219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E455FE-6E47-9921-4D5C-D2E8DBD4D3B9}"/>
              </a:ext>
            </a:extLst>
          </p:cNvPr>
          <p:cNvSpPr>
            <a:spLocks noGrp="1"/>
          </p:cNvSpPr>
          <p:nvPr>
            <p:ph type="title"/>
          </p:nvPr>
        </p:nvSpPr>
        <p:spPr/>
        <p:txBody>
          <a:bodyPr/>
          <a:lstStyle/>
          <a:p>
            <a:r>
              <a:rPr lang="en-GB" dirty="0"/>
              <a:t>Data and digital initiatives</a:t>
            </a:r>
          </a:p>
        </p:txBody>
      </p:sp>
      <p:sp>
        <p:nvSpPr>
          <p:cNvPr id="3" name="Content Placeholder 2">
            <a:extLst>
              <a:ext uri="{FF2B5EF4-FFF2-40B4-BE49-F238E27FC236}">
                <a16:creationId xmlns:a16="http://schemas.microsoft.com/office/drawing/2014/main" id="{1A548842-C4CB-7F7F-76D3-E75F5A88C5FF}"/>
              </a:ext>
            </a:extLst>
          </p:cNvPr>
          <p:cNvSpPr>
            <a:spLocks noGrp="1"/>
          </p:cNvSpPr>
          <p:nvPr>
            <p:ph idx="1"/>
          </p:nvPr>
        </p:nvSpPr>
        <p:spPr/>
        <p:txBody>
          <a:bodyPr/>
          <a:lstStyle/>
          <a:p>
            <a:endParaRPr lang="en-GB" dirty="0"/>
          </a:p>
          <a:p>
            <a:endParaRPr lang="en-GB"/>
          </a:p>
          <a:p>
            <a:endParaRPr lang="en-GB" dirty="0"/>
          </a:p>
          <a:p>
            <a:endParaRPr lang="en-GB" dirty="0"/>
          </a:p>
          <a:p>
            <a:r>
              <a:rPr lang="en-GB" dirty="0" err="1"/>
              <a:t>TechUK</a:t>
            </a:r>
            <a:r>
              <a:rPr lang="en-GB" dirty="0"/>
              <a:t> 10 point plan</a:t>
            </a:r>
          </a:p>
        </p:txBody>
      </p:sp>
      <p:sp>
        <p:nvSpPr>
          <p:cNvPr id="4" name="Date Placeholder 3">
            <a:extLst>
              <a:ext uri="{FF2B5EF4-FFF2-40B4-BE49-F238E27FC236}">
                <a16:creationId xmlns:a16="http://schemas.microsoft.com/office/drawing/2014/main" id="{22F8DAC4-DC58-DFF7-F71B-DB071D634B0B}"/>
              </a:ext>
            </a:extLst>
          </p:cNvPr>
          <p:cNvSpPr>
            <a:spLocks noGrp="1"/>
          </p:cNvSpPr>
          <p:nvPr>
            <p:ph type="dt" sz="half" idx="10"/>
          </p:nvPr>
        </p:nvSpPr>
        <p:spPr/>
        <p:txBody>
          <a:bodyPr/>
          <a:lstStyle/>
          <a:p>
            <a:pPr>
              <a:defRPr/>
            </a:pPr>
            <a:fld id="{5F6C42B4-4545-4B0B-8922-C1BEB82246AC}" type="datetime1">
              <a:rPr lang="en-GB" altLang="en-US" smtClean="0"/>
              <a:pPr>
                <a:defRPr/>
              </a:pPr>
              <a:t>31/03/2026</a:t>
            </a:fld>
            <a:endParaRPr lang="en-GB" altLang="en-US" dirty="0"/>
          </a:p>
        </p:txBody>
      </p:sp>
      <p:sp>
        <p:nvSpPr>
          <p:cNvPr id="5" name="Slide Number Placeholder 4">
            <a:extLst>
              <a:ext uri="{FF2B5EF4-FFF2-40B4-BE49-F238E27FC236}">
                <a16:creationId xmlns:a16="http://schemas.microsoft.com/office/drawing/2014/main" id="{65233745-7CE2-3E43-FACB-2F02DE6D99DB}"/>
              </a:ext>
            </a:extLst>
          </p:cNvPr>
          <p:cNvSpPr>
            <a:spLocks noGrp="1"/>
          </p:cNvSpPr>
          <p:nvPr>
            <p:ph type="sldNum" sz="quarter" idx="12"/>
          </p:nvPr>
        </p:nvSpPr>
        <p:spPr/>
        <p:txBody>
          <a:bodyPr/>
          <a:lstStyle/>
          <a:p>
            <a:pPr>
              <a:defRPr/>
            </a:pPr>
            <a:fld id="{CD2646EA-3FBA-4312-AF5F-311BA8B2DFAE}" type="slidenum">
              <a:rPr lang="en-GB" altLang="en-US" smtClean="0"/>
              <a:pPr>
                <a:defRPr/>
              </a:pPr>
              <a:t>21</a:t>
            </a:fld>
            <a:endParaRPr lang="en-GB" altLang="en-US"/>
          </a:p>
        </p:txBody>
      </p:sp>
    </p:spTree>
    <p:extLst>
      <p:ext uri="{BB962C8B-B14F-4D97-AF65-F5344CB8AC3E}">
        <p14:creationId xmlns:p14="http://schemas.microsoft.com/office/powerpoint/2010/main" val="11364256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CBE12A-E0A2-F783-071D-DFD61C87D445}"/>
              </a:ext>
            </a:extLst>
          </p:cNvPr>
          <p:cNvSpPr>
            <a:spLocks noGrp="1"/>
          </p:cNvSpPr>
          <p:nvPr>
            <p:ph type="title"/>
          </p:nvPr>
        </p:nvSpPr>
        <p:spPr/>
        <p:txBody>
          <a:bodyPr/>
          <a:lstStyle/>
          <a:p>
            <a:r>
              <a:rPr lang="en-GB" dirty="0"/>
              <a:t>Case studies</a:t>
            </a:r>
          </a:p>
        </p:txBody>
      </p:sp>
      <p:sp>
        <p:nvSpPr>
          <p:cNvPr id="3" name="Content Placeholder 2">
            <a:extLst>
              <a:ext uri="{FF2B5EF4-FFF2-40B4-BE49-F238E27FC236}">
                <a16:creationId xmlns:a16="http://schemas.microsoft.com/office/drawing/2014/main" id="{0609EBA7-09E8-7F47-16E2-185B9E6B254F}"/>
              </a:ext>
            </a:extLst>
          </p:cNvPr>
          <p:cNvSpPr>
            <a:spLocks noGrp="1"/>
          </p:cNvSpPr>
          <p:nvPr>
            <p:ph idx="1"/>
          </p:nvPr>
        </p:nvSpPr>
        <p:spPr/>
        <p:txBody>
          <a:bodyPr/>
          <a:lstStyle/>
          <a:p>
            <a:pPr marL="0" indent="0">
              <a:buNone/>
            </a:pPr>
            <a:r>
              <a:rPr lang="en-GB" dirty="0"/>
              <a:t>Big Health &amp; </a:t>
            </a:r>
            <a:r>
              <a:rPr lang="en-GB" dirty="0" err="1"/>
              <a:t>Sleepio</a:t>
            </a:r>
            <a:endParaRPr lang="en-GB" dirty="0"/>
          </a:p>
          <a:p>
            <a:r>
              <a:rPr lang="en-GB" dirty="0"/>
              <a:t>Integrating Digital Therapeutics into Existing Services at National Scale</a:t>
            </a:r>
          </a:p>
          <a:p>
            <a:endParaRPr lang="en-GB" dirty="0"/>
          </a:p>
          <a:p>
            <a:pPr marL="0" indent="0">
              <a:buNone/>
            </a:pPr>
            <a:r>
              <a:rPr lang="en-GB" dirty="0"/>
              <a:t>Population Health Insights for Frimley ICS</a:t>
            </a:r>
          </a:p>
          <a:p>
            <a:r>
              <a:rPr lang="en-GB" dirty="0"/>
              <a:t>Advanced data analytics to ‘wrap its arms’ around over-stretched GP practices</a:t>
            </a:r>
          </a:p>
        </p:txBody>
      </p:sp>
      <p:sp>
        <p:nvSpPr>
          <p:cNvPr id="4" name="Date Placeholder 3">
            <a:extLst>
              <a:ext uri="{FF2B5EF4-FFF2-40B4-BE49-F238E27FC236}">
                <a16:creationId xmlns:a16="http://schemas.microsoft.com/office/drawing/2014/main" id="{CE00766F-9F13-E0B9-02CD-CA9951D97466}"/>
              </a:ext>
            </a:extLst>
          </p:cNvPr>
          <p:cNvSpPr>
            <a:spLocks noGrp="1"/>
          </p:cNvSpPr>
          <p:nvPr>
            <p:ph type="dt" sz="half" idx="10"/>
          </p:nvPr>
        </p:nvSpPr>
        <p:spPr/>
        <p:txBody>
          <a:bodyPr/>
          <a:lstStyle/>
          <a:p>
            <a:pPr>
              <a:defRPr/>
            </a:pPr>
            <a:fld id="{5F6C42B4-4545-4B0B-8922-C1BEB82246AC}" type="datetime1">
              <a:rPr lang="en-GB" altLang="en-US" smtClean="0"/>
              <a:pPr>
                <a:defRPr/>
              </a:pPr>
              <a:t>31/03/2026</a:t>
            </a:fld>
            <a:endParaRPr lang="en-GB" altLang="en-US" dirty="0"/>
          </a:p>
        </p:txBody>
      </p:sp>
      <p:sp>
        <p:nvSpPr>
          <p:cNvPr id="5" name="Slide Number Placeholder 4">
            <a:extLst>
              <a:ext uri="{FF2B5EF4-FFF2-40B4-BE49-F238E27FC236}">
                <a16:creationId xmlns:a16="http://schemas.microsoft.com/office/drawing/2014/main" id="{712EF619-1064-F758-D06E-FA5E6C354251}"/>
              </a:ext>
            </a:extLst>
          </p:cNvPr>
          <p:cNvSpPr>
            <a:spLocks noGrp="1"/>
          </p:cNvSpPr>
          <p:nvPr>
            <p:ph type="sldNum" sz="quarter" idx="12"/>
          </p:nvPr>
        </p:nvSpPr>
        <p:spPr/>
        <p:txBody>
          <a:bodyPr/>
          <a:lstStyle/>
          <a:p>
            <a:pPr>
              <a:defRPr/>
            </a:pPr>
            <a:fld id="{CD2646EA-3FBA-4312-AF5F-311BA8B2DFAE}" type="slidenum">
              <a:rPr lang="en-GB" altLang="en-US" smtClean="0"/>
              <a:pPr>
                <a:defRPr/>
              </a:pPr>
              <a:t>22</a:t>
            </a:fld>
            <a:endParaRPr lang="en-GB" altLang="en-US"/>
          </a:p>
        </p:txBody>
      </p:sp>
    </p:spTree>
    <p:extLst>
      <p:ext uri="{BB962C8B-B14F-4D97-AF65-F5344CB8AC3E}">
        <p14:creationId xmlns:p14="http://schemas.microsoft.com/office/powerpoint/2010/main" val="424305489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1CA33C-A87E-DC8C-B6E5-BD5964B4B3D7}"/>
              </a:ext>
            </a:extLst>
          </p:cNvPr>
          <p:cNvSpPr>
            <a:spLocks noGrp="1"/>
          </p:cNvSpPr>
          <p:nvPr>
            <p:ph type="title"/>
          </p:nvPr>
        </p:nvSpPr>
        <p:spPr/>
        <p:txBody>
          <a:bodyPr>
            <a:noAutofit/>
          </a:bodyPr>
          <a:lstStyle/>
          <a:p>
            <a:pPr algn="ctr"/>
            <a:r>
              <a:rPr lang="en-GB" sz="3000" dirty="0">
                <a:latin typeface="Arial" panose="020B0604020202020204" pitchFamily="34" charset="0"/>
                <a:cs typeface="Arial" panose="020B0604020202020204" pitchFamily="34" charset="0"/>
              </a:rPr>
              <a:t>WHO </a:t>
            </a:r>
            <a:br>
              <a:rPr lang="en-GB" sz="3000" dirty="0">
                <a:latin typeface="Arial" panose="020B0604020202020204" pitchFamily="34" charset="0"/>
                <a:cs typeface="Arial" panose="020B0604020202020204" pitchFamily="34" charset="0"/>
              </a:rPr>
            </a:br>
            <a:r>
              <a:rPr lang="en-GB" sz="3000" dirty="0">
                <a:latin typeface="Arial" panose="020B0604020202020204" pitchFamily="34" charset="0"/>
                <a:cs typeface="Arial" panose="020B0604020202020204" pitchFamily="34" charset="0"/>
              </a:rPr>
              <a:t>Global strategy on digital health 2020-2025 </a:t>
            </a:r>
            <a:br>
              <a:rPr lang="en-GB" sz="3000" dirty="0">
                <a:latin typeface="Arial" panose="020B0604020202020204" pitchFamily="34" charset="0"/>
                <a:cs typeface="Arial" panose="020B0604020202020204" pitchFamily="34" charset="0"/>
              </a:rPr>
            </a:br>
            <a:r>
              <a:rPr lang="en-GB" sz="3000" dirty="0">
                <a:latin typeface="Arial" panose="020B0604020202020204" pitchFamily="34" charset="0"/>
                <a:cs typeface="Arial" panose="020B0604020202020204" pitchFamily="34" charset="0"/>
              </a:rPr>
              <a:t> 4 strategic objectives</a:t>
            </a:r>
          </a:p>
        </p:txBody>
      </p:sp>
      <p:sp>
        <p:nvSpPr>
          <p:cNvPr id="6" name="Content Placeholder 5">
            <a:extLst>
              <a:ext uri="{FF2B5EF4-FFF2-40B4-BE49-F238E27FC236}">
                <a16:creationId xmlns:a16="http://schemas.microsoft.com/office/drawing/2014/main" id="{B78389DD-1A30-97BA-55B6-3A8F861DF785}"/>
              </a:ext>
            </a:extLst>
          </p:cNvPr>
          <p:cNvSpPr>
            <a:spLocks noGrp="1"/>
          </p:cNvSpPr>
          <p:nvPr>
            <p:ph idx="1"/>
          </p:nvPr>
        </p:nvSpPr>
        <p:spPr>
          <a:xfrm>
            <a:off x="628650" y="2060848"/>
            <a:ext cx="7886700" cy="3263504"/>
          </a:xfrm>
        </p:spPr>
        <p:txBody>
          <a:bodyPr/>
          <a:lstStyle/>
          <a:p>
            <a:pPr marL="385763" indent="-385763">
              <a:buFont typeface="+mj-lt"/>
              <a:buAutoNum type="arabicPeriod"/>
            </a:pPr>
            <a:r>
              <a:rPr lang="en-GB" sz="2700" dirty="0"/>
              <a:t>Promote global collaboration and advance the transfer of knowledge on digital health.</a:t>
            </a:r>
          </a:p>
          <a:p>
            <a:pPr marL="385763" indent="-385763">
              <a:buFont typeface="+mj-lt"/>
              <a:buAutoNum type="arabicPeriod"/>
            </a:pPr>
            <a:r>
              <a:rPr lang="en-GB" sz="2700" dirty="0"/>
              <a:t>Advance the implementation of national digital health strategies.</a:t>
            </a:r>
          </a:p>
          <a:p>
            <a:pPr marL="385763" indent="-385763">
              <a:buFont typeface="+mj-lt"/>
              <a:buAutoNum type="arabicPeriod"/>
            </a:pPr>
            <a:r>
              <a:rPr lang="en-GB" sz="2700" dirty="0"/>
              <a:t>Strengthen governance for digital health at global, regional and national levels.</a:t>
            </a:r>
          </a:p>
          <a:p>
            <a:pPr marL="385763" indent="-385763">
              <a:buFont typeface="+mj-lt"/>
              <a:buAutoNum type="arabicPeriod"/>
            </a:pPr>
            <a:r>
              <a:rPr lang="en-GB" sz="2700" dirty="0"/>
              <a:t>Advocate people-centred health systems that are enabled by digital health. </a:t>
            </a:r>
          </a:p>
        </p:txBody>
      </p:sp>
    </p:spTree>
    <p:extLst>
      <p:ext uri="{BB962C8B-B14F-4D97-AF65-F5344CB8AC3E}">
        <p14:creationId xmlns:p14="http://schemas.microsoft.com/office/powerpoint/2010/main" val="357220017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F47B04-7D55-799F-41A1-3A2D112A7B6A}"/>
              </a:ext>
            </a:extLst>
          </p:cNvPr>
          <p:cNvSpPr>
            <a:spLocks noGrp="1"/>
          </p:cNvSpPr>
          <p:nvPr>
            <p:ph type="title"/>
          </p:nvPr>
        </p:nvSpPr>
        <p:spPr/>
        <p:txBody>
          <a:bodyPr/>
          <a:lstStyle/>
          <a:p>
            <a:r>
              <a:rPr lang="en-GB" dirty="0"/>
              <a:t>WHO Global Strategy </a:t>
            </a:r>
            <a:r>
              <a:rPr lang="en-GB" dirty="0" err="1"/>
              <a:t>contd</a:t>
            </a:r>
            <a:endParaRPr lang="en-GB" dirty="0"/>
          </a:p>
        </p:txBody>
      </p:sp>
      <p:sp>
        <p:nvSpPr>
          <p:cNvPr id="3" name="Content Placeholder 2">
            <a:extLst>
              <a:ext uri="{FF2B5EF4-FFF2-40B4-BE49-F238E27FC236}">
                <a16:creationId xmlns:a16="http://schemas.microsoft.com/office/drawing/2014/main" id="{38CC3CB8-0278-B85F-6884-932CB54AC694}"/>
              </a:ext>
            </a:extLst>
          </p:cNvPr>
          <p:cNvSpPr>
            <a:spLocks noGrp="1"/>
          </p:cNvSpPr>
          <p:nvPr>
            <p:ph idx="1"/>
          </p:nvPr>
        </p:nvSpPr>
        <p:spPr/>
        <p:txBody>
          <a:bodyPr/>
          <a:lstStyle/>
          <a:p>
            <a:pPr marL="0" indent="0">
              <a:buNone/>
            </a:pPr>
            <a:r>
              <a:rPr lang="en-GB" sz="2200" dirty="0">
                <a:latin typeface="Arial" panose="020B0604020202020204" pitchFamily="34" charset="0"/>
                <a:cs typeface="Arial" panose="020B0604020202020204" pitchFamily="34" charset="0"/>
              </a:rPr>
              <a:t>The framework for action is guided by four major components: </a:t>
            </a:r>
          </a:p>
          <a:p>
            <a:pPr>
              <a:buFont typeface="Wingdings" panose="05000000000000000000" pitchFamily="2" charset="2"/>
              <a:buChar char="Ø"/>
            </a:pPr>
            <a:r>
              <a:rPr lang="en-GB" sz="2200" dirty="0">
                <a:latin typeface="Arial" panose="020B0604020202020204" pitchFamily="34" charset="0"/>
                <a:cs typeface="Arial" panose="020B0604020202020204" pitchFamily="34" charset="0"/>
              </a:rPr>
              <a:t>Commit, </a:t>
            </a:r>
          </a:p>
          <a:p>
            <a:pPr>
              <a:buFont typeface="Wingdings" panose="05000000000000000000" pitchFamily="2" charset="2"/>
              <a:buChar char="Ø"/>
            </a:pPr>
            <a:r>
              <a:rPr lang="en-GB" sz="2200" dirty="0">
                <a:latin typeface="Arial" panose="020B0604020202020204" pitchFamily="34" charset="0"/>
                <a:cs typeface="Arial" panose="020B0604020202020204" pitchFamily="34" charset="0"/>
              </a:rPr>
              <a:t>Catalyse, </a:t>
            </a:r>
          </a:p>
          <a:p>
            <a:pPr>
              <a:buFont typeface="Wingdings" panose="05000000000000000000" pitchFamily="2" charset="2"/>
              <a:buChar char="Ø"/>
            </a:pPr>
            <a:r>
              <a:rPr lang="en-GB" sz="2200" dirty="0">
                <a:latin typeface="Arial" panose="020B0604020202020204" pitchFamily="34" charset="0"/>
                <a:cs typeface="Arial" panose="020B0604020202020204" pitchFamily="34" charset="0"/>
              </a:rPr>
              <a:t>Measure, and </a:t>
            </a:r>
          </a:p>
          <a:p>
            <a:pPr>
              <a:buFont typeface="Wingdings" panose="05000000000000000000" pitchFamily="2" charset="2"/>
              <a:buChar char="Ø"/>
            </a:pPr>
            <a:r>
              <a:rPr lang="en-GB" sz="2200" dirty="0">
                <a:latin typeface="Arial" panose="020B0604020202020204" pitchFamily="34" charset="0"/>
                <a:cs typeface="Arial" panose="020B0604020202020204" pitchFamily="34" charset="0"/>
              </a:rPr>
              <a:t>Enhance and Iterate. </a:t>
            </a:r>
          </a:p>
          <a:p>
            <a:pPr>
              <a:buFontTx/>
              <a:buChar char="-"/>
            </a:pPr>
            <a:endParaRPr lang="en-GB" sz="2200" dirty="0">
              <a:latin typeface="Arial" panose="020B0604020202020204" pitchFamily="34" charset="0"/>
              <a:cs typeface="Arial" panose="020B0604020202020204" pitchFamily="34" charset="0"/>
            </a:endParaRPr>
          </a:p>
          <a:p>
            <a:pPr marL="0" indent="0">
              <a:buNone/>
            </a:pPr>
            <a:r>
              <a:rPr lang="en-GB" sz="2200" dirty="0">
                <a:latin typeface="Arial" panose="020B0604020202020204" pitchFamily="34" charset="0"/>
                <a:cs typeface="Arial" panose="020B0604020202020204" pitchFamily="34" charset="0"/>
              </a:rPr>
              <a:t>The framework for action is accompanied by an action plan, which outlines impact, outputs, policy options and actions for each strategic objective</a:t>
            </a:r>
          </a:p>
        </p:txBody>
      </p:sp>
    </p:spTree>
    <p:extLst>
      <p:ext uri="{BB962C8B-B14F-4D97-AF65-F5344CB8AC3E}">
        <p14:creationId xmlns:p14="http://schemas.microsoft.com/office/powerpoint/2010/main" val="206027158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9CA00D-5ED2-8DC9-E0DD-B5BA260A957C}"/>
              </a:ext>
            </a:extLst>
          </p:cNvPr>
          <p:cNvSpPr>
            <a:spLocks noGrp="1"/>
          </p:cNvSpPr>
          <p:nvPr>
            <p:ph type="title"/>
          </p:nvPr>
        </p:nvSpPr>
        <p:spPr/>
        <p:txBody>
          <a:bodyPr/>
          <a:lstStyle/>
          <a:p>
            <a:r>
              <a:rPr lang="en-GB" dirty="0"/>
              <a:t>SEMINAR SESSION</a:t>
            </a:r>
          </a:p>
        </p:txBody>
      </p:sp>
      <p:sp>
        <p:nvSpPr>
          <p:cNvPr id="4" name="Date Placeholder 3">
            <a:extLst>
              <a:ext uri="{FF2B5EF4-FFF2-40B4-BE49-F238E27FC236}">
                <a16:creationId xmlns:a16="http://schemas.microsoft.com/office/drawing/2014/main" id="{65DCFC0C-20FD-2F9F-D6A7-6606B9F71AA4}"/>
              </a:ext>
            </a:extLst>
          </p:cNvPr>
          <p:cNvSpPr>
            <a:spLocks noGrp="1"/>
          </p:cNvSpPr>
          <p:nvPr>
            <p:ph type="dt" sz="half" idx="10"/>
          </p:nvPr>
        </p:nvSpPr>
        <p:spPr/>
        <p:txBody>
          <a:bodyPr/>
          <a:lstStyle/>
          <a:p>
            <a:pPr>
              <a:defRPr/>
            </a:pPr>
            <a:fld id="{5F6C42B4-4545-4B0B-8922-C1BEB82246AC}" type="datetime1">
              <a:rPr lang="en-GB" altLang="en-US" smtClean="0"/>
              <a:pPr>
                <a:defRPr/>
              </a:pPr>
              <a:t>31/03/2026</a:t>
            </a:fld>
            <a:endParaRPr lang="en-GB" altLang="en-US" dirty="0"/>
          </a:p>
        </p:txBody>
      </p:sp>
      <p:sp>
        <p:nvSpPr>
          <p:cNvPr id="5" name="Slide Number Placeholder 4">
            <a:extLst>
              <a:ext uri="{FF2B5EF4-FFF2-40B4-BE49-F238E27FC236}">
                <a16:creationId xmlns:a16="http://schemas.microsoft.com/office/drawing/2014/main" id="{BC7782D8-F988-82B6-09E0-F267F97569CC}"/>
              </a:ext>
            </a:extLst>
          </p:cNvPr>
          <p:cNvSpPr>
            <a:spLocks noGrp="1"/>
          </p:cNvSpPr>
          <p:nvPr>
            <p:ph type="sldNum" sz="quarter" idx="12"/>
          </p:nvPr>
        </p:nvSpPr>
        <p:spPr/>
        <p:txBody>
          <a:bodyPr/>
          <a:lstStyle/>
          <a:p>
            <a:pPr>
              <a:defRPr/>
            </a:pPr>
            <a:fld id="{CD2646EA-3FBA-4312-AF5F-311BA8B2DFAE}" type="slidenum">
              <a:rPr lang="en-GB" altLang="en-US" smtClean="0"/>
              <a:pPr>
                <a:defRPr/>
              </a:pPr>
              <a:t>25</a:t>
            </a:fld>
            <a:endParaRPr lang="en-GB" altLang="en-US"/>
          </a:p>
        </p:txBody>
      </p:sp>
      <p:pic>
        <p:nvPicPr>
          <p:cNvPr id="1026" name="Picture 2" descr="Seminar meeting stock vector. Illustration of bubbles - 50293088">
            <a:extLst>
              <a:ext uri="{FF2B5EF4-FFF2-40B4-BE49-F238E27FC236}">
                <a16:creationId xmlns:a16="http://schemas.microsoft.com/office/drawing/2014/main" id="{5E643A9D-A2F0-27D7-C42D-C25B6C5B50E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969178" y="2132856"/>
            <a:ext cx="3205644" cy="2268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0371079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9A7BC4-4EF2-0478-23C8-B7A5D39A54FC}"/>
              </a:ext>
            </a:extLst>
          </p:cNvPr>
          <p:cNvSpPr>
            <a:spLocks noGrp="1"/>
          </p:cNvSpPr>
          <p:nvPr>
            <p:ph type="title"/>
          </p:nvPr>
        </p:nvSpPr>
        <p:spPr>
          <a:xfrm>
            <a:off x="457200" y="-243408"/>
            <a:ext cx="8229600" cy="1143000"/>
          </a:xfrm>
        </p:spPr>
        <p:txBody>
          <a:bodyPr/>
          <a:lstStyle/>
          <a:p>
            <a:r>
              <a:rPr lang="en-GB" dirty="0"/>
              <a:t>Seminar Activities </a:t>
            </a:r>
            <a:r>
              <a:rPr lang="en-GB" sz="3000" dirty="0"/>
              <a:t>(40min)</a:t>
            </a:r>
          </a:p>
        </p:txBody>
      </p:sp>
      <p:sp>
        <p:nvSpPr>
          <p:cNvPr id="3" name="Content Placeholder 2">
            <a:extLst>
              <a:ext uri="{FF2B5EF4-FFF2-40B4-BE49-F238E27FC236}">
                <a16:creationId xmlns:a16="http://schemas.microsoft.com/office/drawing/2014/main" id="{1D84C67B-7592-5C49-EB2D-BD4C320F41E4}"/>
              </a:ext>
            </a:extLst>
          </p:cNvPr>
          <p:cNvSpPr>
            <a:spLocks noGrp="1"/>
          </p:cNvSpPr>
          <p:nvPr>
            <p:ph idx="1"/>
          </p:nvPr>
        </p:nvSpPr>
        <p:spPr>
          <a:xfrm>
            <a:off x="323528" y="692696"/>
            <a:ext cx="8579296" cy="4608512"/>
          </a:xfrm>
        </p:spPr>
        <p:txBody>
          <a:bodyPr/>
          <a:lstStyle/>
          <a:p>
            <a:pPr marL="0" indent="0">
              <a:buNone/>
            </a:pPr>
            <a:r>
              <a:rPr lang="en-GB" sz="2700" dirty="0"/>
              <a:t>Break out in smaller groups, discuss and present.</a:t>
            </a:r>
          </a:p>
          <a:p>
            <a:pPr marL="0" indent="0">
              <a:buNone/>
            </a:pPr>
            <a:endParaRPr lang="en-GB" sz="2700" dirty="0"/>
          </a:p>
          <a:p>
            <a:r>
              <a:rPr lang="en-GB" sz="2700" dirty="0"/>
              <a:t>Identify which useful open datasets you would want to enhance to help people better understand and make decisions on:</a:t>
            </a:r>
          </a:p>
          <a:p>
            <a:pPr lvl="1"/>
            <a:r>
              <a:rPr lang="en-GB" sz="2300" dirty="0"/>
              <a:t>Integrated </a:t>
            </a:r>
            <a:r>
              <a:rPr lang="en-GB" sz="2400" dirty="0"/>
              <a:t>health and social care services,</a:t>
            </a:r>
          </a:p>
          <a:p>
            <a:pPr lvl="1"/>
            <a:r>
              <a:rPr lang="en-GB" sz="2300" dirty="0"/>
              <a:t>The climate,</a:t>
            </a:r>
          </a:p>
          <a:p>
            <a:pPr lvl="1"/>
            <a:r>
              <a:rPr lang="en-GB" sz="2300" dirty="0"/>
              <a:t>Emergency and public transport, </a:t>
            </a:r>
          </a:p>
          <a:p>
            <a:pPr marL="0" indent="0">
              <a:buNone/>
            </a:pPr>
            <a:r>
              <a:rPr lang="en-GB" sz="2700"/>
              <a:t>• </a:t>
            </a:r>
            <a:r>
              <a:rPr lang="en-GB" sz="2700" dirty="0"/>
              <a:t>Identify how you want to present these datasets in a useful format.</a:t>
            </a:r>
          </a:p>
        </p:txBody>
      </p:sp>
      <p:sp>
        <p:nvSpPr>
          <p:cNvPr id="4" name="Date Placeholder 3">
            <a:extLst>
              <a:ext uri="{FF2B5EF4-FFF2-40B4-BE49-F238E27FC236}">
                <a16:creationId xmlns:a16="http://schemas.microsoft.com/office/drawing/2014/main" id="{A417F638-B6F6-8437-1D94-F3A908D6AEC7}"/>
              </a:ext>
            </a:extLst>
          </p:cNvPr>
          <p:cNvSpPr>
            <a:spLocks noGrp="1"/>
          </p:cNvSpPr>
          <p:nvPr>
            <p:ph type="dt" sz="half" idx="10"/>
          </p:nvPr>
        </p:nvSpPr>
        <p:spPr/>
        <p:txBody>
          <a:bodyPr/>
          <a:lstStyle/>
          <a:p>
            <a:pPr>
              <a:defRPr/>
            </a:pPr>
            <a:fld id="{5F6C42B4-4545-4B0B-8922-C1BEB82246AC}" type="datetime1">
              <a:rPr lang="en-GB" altLang="en-US" smtClean="0"/>
              <a:pPr>
                <a:defRPr/>
              </a:pPr>
              <a:t>31/03/2026</a:t>
            </a:fld>
            <a:endParaRPr lang="en-GB" altLang="en-US" dirty="0"/>
          </a:p>
        </p:txBody>
      </p:sp>
      <p:sp>
        <p:nvSpPr>
          <p:cNvPr id="5" name="Slide Number Placeholder 4">
            <a:extLst>
              <a:ext uri="{FF2B5EF4-FFF2-40B4-BE49-F238E27FC236}">
                <a16:creationId xmlns:a16="http://schemas.microsoft.com/office/drawing/2014/main" id="{763E6CA1-4EF2-6F84-8F30-A9C13F293C3D}"/>
              </a:ext>
            </a:extLst>
          </p:cNvPr>
          <p:cNvSpPr>
            <a:spLocks noGrp="1"/>
          </p:cNvSpPr>
          <p:nvPr>
            <p:ph type="sldNum" sz="quarter" idx="12"/>
          </p:nvPr>
        </p:nvSpPr>
        <p:spPr/>
        <p:txBody>
          <a:bodyPr/>
          <a:lstStyle/>
          <a:p>
            <a:pPr>
              <a:defRPr/>
            </a:pPr>
            <a:fld id="{CD2646EA-3FBA-4312-AF5F-311BA8B2DFAE}" type="slidenum">
              <a:rPr lang="en-GB" altLang="en-US" smtClean="0"/>
              <a:pPr>
                <a:defRPr/>
              </a:pPr>
              <a:t>26</a:t>
            </a:fld>
            <a:endParaRPr lang="en-GB" altLang="en-US"/>
          </a:p>
        </p:txBody>
      </p:sp>
    </p:spTree>
    <p:extLst>
      <p:ext uri="{BB962C8B-B14F-4D97-AF65-F5344CB8AC3E}">
        <p14:creationId xmlns:p14="http://schemas.microsoft.com/office/powerpoint/2010/main" val="320541569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D1FF88-A003-E3C9-38D7-7F3B71E25BEF}"/>
              </a:ext>
            </a:extLst>
          </p:cNvPr>
          <p:cNvSpPr>
            <a:spLocks noGrp="1"/>
          </p:cNvSpPr>
          <p:nvPr>
            <p:ph type="title"/>
          </p:nvPr>
        </p:nvSpPr>
        <p:spPr/>
        <p:txBody>
          <a:bodyPr/>
          <a:lstStyle/>
          <a:p>
            <a:r>
              <a:rPr lang="en-GB" dirty="0"/>
              <a:t>NHS </a:t>
            </a:r>
            <a:r>
              <a:rPr lang="en-GB" dirty="0" err="1"/>
              <a:t>ConfedExpo</a:t>
            </a:r>
            <a:r>
              <a:rPr lang="en-GB" dirty="0"/>
              <a:t> 2022 speech</a:t>
            </a:r>
          </a:p>
        </p:txBody>
      </p:sp>
      <p:sp>
        <p:nvSpPr>
          <p:cNvPr id="3" name="Content Placeholder 2">
            <a:extLst>
              <a:ext uri="{FF2B5EF4-FFF2-40B4-BE49-F238E27FC236}">
                <a16:creationId xmlns:a16="http://schemas.microsoft.com/office/drawing/2014/main" id="{0C30117B-01B3-19A1-F257-8AA5174B8E6D}"/>
              </a:ext>
            </a:extLst>
          </p:cNvPr>
          <p:cNvSpPr>
            <a:spLocks noGrp="1"/>
          </p:cNvSpPr>
          <p:nvPr>
            <p:ph idx="1"/>
          </p:nvPr>
        </p:nvSpPr>
        <p:spPr/>
        <p:txBody>
          <a:bodyPr/>
          <a:lstStyle/>
          <a:p>
            <a:pPr marL="0" indent="0">
              <a:buNone/>
            </a:pPr>
            <a:r>
              <a:rPr lang="en-GB" b="0" i="0" dirty="0">
                <a:solidFill>
                  <a:srgbClr val="1A1F3E"/>
                </a:solidFill>
                <a:effectLst/>
                <a:latin typeface="AeonikPro"/>
              </a:rPr>
              <a:t>NHS Confederation, NHS England and NHS Improvement united healthcare leaders and their teams at one of the most significant events in 2022.</a:t>
            </a:r>
            <a:endParaRPr lang="en-GB" dirty="0">
              <a:hlinkClick r:id="rId2"/>
            </a:endParaRPr>
          </a:p>
          <a:p>
            <a:r>
              <a:rPr lang="en-GB" dirty="0"/>
              <a:t>Key note speaker: </a:t>
            </a:r>
            <a:r>
              <a:rPr lang="en-GB" b="0" i="0" dirty="0">
                <a:solidFill>
                  <a:srgbClr val="1A1F3E"/>
                </a:solidFill>
                <a:effectLst/>
                <a:latin typeface="AeonikPro"/>
              </a:rPr>
              <a:t>NHS Confederation Chief Executive, Matthew Taylor </a:t>
            </a:r>
          </a:p>
          <a:p>
            <a:r>
              <a:rPr lang="en-GB" dirty="0">
                <a:hlinkClick r:id="rId2"/>
              </a:rPr>
              <a:t>NHS </a:t>
            </a:r>
            <a:r>
              <a:rPr lang="en-GB" dirty="0" err="1">
                <a:hlinkClick r:id="rId2"/>
              </a:rPr>
              <a:t>ConfedExpo</a:t>
            </a:r>
            <a:r>
              <a:rPr lang="en-GB" dirty="0">
                <a:hlinkClick r:id="rId2"/>
              </a:rPr>
              <a:t> | NHS Confederation</a:t>
            </a:r>
            <a:endParaRPr lang="en-GB" dirty="0"/>
          </a:p>
        </p:txBody>
      </p:sp>
      <p:sp>
        <p:nvSpPr>
          <p:cNvPr id="4" name="Date Placeholder 3">
            <a:extLst>
              <a:ext uri="{FF2B5EF4-FFF2-40B4-BE49-F238E27FC236}">
                <a16:creationId xmlns:a16="http://schemas.microsoft.com/office/drawing/2014/main" id="{45A5CEF6-C053-8A4B-9331-187AE409FFEC}"/>
              </a:ext>
            </a:extLst>
          </p:cNvPr>
          <p:cNvSpPr>
            <a:spLocks noGrp="1"/>
          </p:cNvSpPr>
          <p:nvPr>
            <p:ph type="dt" sz="half" idx="10"/>
          </p:nvPr>
        </p:nvSpPr>
        <p:spPr/>
        <p:txBody>
          <a:bodyPr/>
          <a:lstStyle/>
          <a:p>
            <a:pPr>
              <a:defRPr/>
            </a:pPr>
            <a:fld id="{5F6C42B4-4545-4B0B-8922-C1BEB82246AC}" type="datetime1">
              <a:rPr lang="en-GB" altLang="en-US" smtClean="0"/>
              <a:pPr>
                <a:defRPr/>
              </a:pPr>
              <a:t>31/03/2026</a:t>
            </a:fld>
            <a:endParaRPr lang="en-GB" altLang="en-US" dirty="0"/>
          </a:p>
        </p:txBody>
      </p:sp>
      <p:sp>
        <p:nvSpPr>
          <p:cNvPr id="5" name="Slide Number Placeholder 4">
            <a:extLst>
              <a:ext uri="{FF2B5EF4-FFF2-40B4-BE49-F238E27FC236}">
                <a16:creationId xmlns:a16="http://schemas.microsoft.com/office/drawing/2014/main" id="{10741E78-AEE7-E34B-0D1C-711D34BA491C}"/>
              </a:ext>
            </a:extLst>
          </p:cNvPr>
          <p:cNvSpPr>
            <a:spLocks noGrp="1"/>
          </p:cNvSpPr>
          <p:nvPr>
            <p:ph type="sldNum" sz="quarter" idx="12"/>
          </p:nvPr>
        </p:nvSpPr>
        <p:spPr/>
        <p:txBody>
          <a:bodyPr/>
          <a:lstStyle/>
          <a:p>
            <a:pPr>
              <a:defRPr/>
            </a:pPr>
            <a:fld id="{CD2646EA-3FBA-4312-AF5F-311BA8B2DFAE}" type="slidenum">
              <a:rPr lang="en-GB" altLang="en-US" smtClean="0"/>
              <a:pPr>
                <a:defRPr/>
              </a:pPr>
              <a:t>27</a:t>
            </a:fld>
            <a:endParaRPr lang="en-GB" altLang="en-US"/>
          </a:p>
        </p:txBody>
      </p:sp>
    </p:spTree>
    <p:extLst>
      <p:ext uri="{BB962C8B-B14F-4D97-AF65-F5344CB8AC3E}">
        <p14:creationId xmlns:p14="http://schemas.microsoft.com/office/powerpoint/2010/main" val="51683058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9A7BC4-4EF2-0478-23C8-B7A5D39A54FC}"/>
              </a:ext>
            </a:extLst>
          </p:cNvPr>
          <p:cNvSpPr>
            <a:spLocks noGrp="1"/>
          </p:cNvSpPr>
          <p:nvPr>
            <p:ph type="title"/>
          </p:nvPr>
        </p:nvSpPr>
        <p:spPr>
          <a:xfrm>
            <a:off x="457200" y="-243408"/>
            <a:ext cx="8229600" cy="1143000"/>
          </a:xfrm>
        </p:spPr>
        <p:txBody>
          <a:bodyPr/>
          <a:lstStyle/>
          <a:p>
            <a:r>
              <a:rPr lang="en-GB" dirty="0"/>
              <a:t>Seminar Activities</a:t>
            </a:r>
          </a:p>
        </p:txBody>
      </p:sp>
      <p:sp>
        <p:nvSpPr>
          <p:cNvPr id="3" name="Content Placeholder 2">
            <a:extLst>
              <a:ext uri="{FF2B5EF4-FFF2-40B4-BE49-F238E27FC236}">
                <a16:creationId xmlns:a16="http://schemas.microsoft.com/office/drawing/2014/main" id="{1D84C67B-7592-5C49-EB2D-BD4C320F41E4}"/>
              </a:ext>
            </a:extLst>
          </p:cNvPr>
          <p:cNvSpPr>
            <a:spLocks noGrp="1"/>
          </p:cNvSpPr>
          <p:nvPr>
            <p:ph idx="1"/>
          </p:nvPr>
        </p:nvSpPr>
        <p:spPr>
          <a:xfrm>
            <a:off x="323528" y="692696"/>
            <a:ext cx="8579296" cy="4608512"/>
          </a:xfrm>
        </p:spPr>
        <p:txBody>
          <a:bodyPr/>
          <a:lstStyle/>
          <a:p>
            <a:pPr marL="0" indent="0">
              <a:buNone/>
            </a:pPr>
            <a:r>
              <a:rPr lang="en-GB" sz="2700" dirty="0"/>
              <a:t>Break out in smaller groups</a:t>
            </a:r>
          </a:p>
          <a:p>
            <a:r>
              <a:rPr lang="en-GB" sz="2700" dirty="0"/>
              <a:t>Discuss 2 questions you will ask Matthew Taylor relating to </a:t>
            </a:r>
          </a:p>
          <a:p>
            <a:pPr lvl="1"/>
            <a:r>
              <a:rPr lang="en-GB" sz="2200" dirty="0"/>
              <a:t>Challenges of service integration/ partnerships</a:t>
            </a:r>
          </a:p>
          <a:p>
            <a:pPr lvl="1"/>
            <a:r>
              <a:rPr lang="en-GB" sz="2200" dirty="0"/>
              <a:t>Establishing digital and data technology in ICS</a:t>
            </a:r>
          </a:p>
          <a:p>
            <a:r>
              <a:rPr lang="en-GB" sz="2700" dirty="0"/>
              <a:t>You will attend the West Asia Pacific Conference on Integrated Care in November 2026</a:t>
            </a:r>
          </a:p>
          <a:p>
            <a:r>
              <a:rPr lang="en-GB" sz="2700" dirty="0"/>
              <a:t>Formulate 2 arguments you will present in </a:t>
            </a:r>
            <a:r>
              <a:rPr lang="en-GB" sz="2700" dirty="0" err="1"/>
              <a:t>favor</a:t>
            </a:r>
            <a:r>
              <a:rPr lang="en-GB" sz="2700" dirty="0"/>
              <a:t> of</a:t>
            </a:r>
          </a:p>
          <a:p>
            <a:pPr lvl="1"/>
            <a:r>
              <a:rPr lang="en-GB" sz="2200" dirty="0"/>
              <a:t>ICS outside the UK context</a:t>
            </a:r>
          </a:p>
          <a:p>
            <a:pPr lvl="1"/>
            <a:r>
              <a:rPr lang="en-GB" sz="2200" dirty="0"/>
              <a:t>Going digital in Service Integration and Partnership Working</a:t>
            </a:r>
          </a:p>
          <a:p>
            <a:r>
              <a:rPr lang="en-GB" sz="2600" dirty="0"/>
              <a:t>Continue writing your reflective report</a:t>
            </a:r>
          </a:p>
        </p:txBody>
      </p:sp>
      <p:sp>
        <p:nvSpPr>
          <p:cNvPr id="4" name="Date Placeholder 3">
            <a:extLst>
              <a:ext uri="{FF2B5EF4-FFF2-40B4-BE49-F238E27FC236}">
                <a16:creationId xmlns:a16="http://schemas.microsoft.com/office/drawing/2014/main" id="{A417F638-B6F6-8437-1D94-F3A908D6AEC7}"/>
              </a:ext>
            </a:extLst>
          </p:cNvPr>
          <p:cNvSpPr>
            <a:spLocks noGrp="1"/>
          </p:cNvSpPr>
          <p:nvPr>
            <p:ph type="dt" sz="half" idx="10"/>
          </p:nvPr>
        </p:nvSpPr>
        <p:spPr/>
        <p:txBody>
          <a:bodyPr/>
          <a:lstStyle/>
          <a:p>
            <a:pPr>
              <a:defRPr/>
            </a:pPr>
            <a:fld id="{5F6C42B4-4545-4B0B-8922-C1BEB82246AC}" type="datetime1">
              <a:rPr lang="en-GB" altLang="en-US" smtClean="0"/>
              <a:pPr>
                <a:defRPr/>
              </a:pPr>
              <a:t>31/03/2026</a:t>
            </a:fld>
            <a:endParaRPr lang="en-GB" altLang="en-US" dirty="0"/>
          </a:p>
        </p:txBody>
      </p:sp>
      <p:sp>
        <p:nvSpPr>
          <p:cNvPr id="5" name="Slide Number Placeholder 4">
            <a:extLst>
              <a:ext uri="{FF2B5EF4-FFF2-40B4-BE49-F238E27FC236}">
                <a16:creationId xmlns:a16="http://schemas.microsoft.com/office/drawing/2014/main" id="{763E6CA1-4EF2-6F84-8F30-A9C13F293C3D}"/>
              </a:ext>
            </a:extLst>
          </p:cNvPr>
          <p:cNvSpPr>
            <a:spLocks noGrp="1"/>
          </p:cNvSpPr>
          <p:nvPr>
            <p:ph type="sldNum" sz="quarter" idx="12"/>
          </p:nvPr>
        </p:nvSpPr>
        <p:spPr/>
        <p:txBody>
          <a:bodyPr/>
          <a:lstStyle/>
          <a:p>
            <a:pPr>
              <a:defRPr/>
            </a:pPr>
            <a:fld id="{CD2646EA-3FBA-4312-AF5F-311BA8B2DFAE}" type="slidenum">
              <a:rPr lang="en-GB" altLang="en-US" smtClean="0"/>
              <a:pPr>
                <a:defRPr/>
              </a:pPr>
              <a:t>28</a:t>
            </a:fld>
            <a:endParaRPr lang="en-GB" altLang="en-US"/>
          </a:p>
        </p:txBody>
      </p:sp>
    </p:spTree>
    <p:extLst>
      <p:ext uri="{BB962C8B-B14F-4D97-AF65-F5344CB8AC3E}">
        <p14:creationId xmlns:p14="http://schemas.microsoft.com/office/powerpoint/2010/main" val="28688150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Title 1">
            <a:extLst>
              <a:ext uri="{FF2B5EF4-FFF2-40B4-BE49-F238E27FC236}">
                <a16:creationId xmlns:a16="http://schemas.microsoft.com/office/drawing/2014/main" id="{896E7E36-AFCE-1F46-4D3E-2DE71D34AD30}"/>
              </a:ext>
            </a:extLst>
          </p:cNvPr>
          <p:cNvSpPr>
            <a:spLocks noGrp="1"/>
          </p:cNvSpPr>
          <p:nvPr>
            <p:ph type="title"/>
          </p:nvPr>
        </p:nvSpPr>
        <p:spPr>
          <a:xfrm>
            <a:off x="457200" y="20638"/>
            <a:ext cx="8229600" cy="1143000"/>
          </a:xfrm>
        </p:spPr>
        <p:txBody>
          <a:bodyPr/>
          <a:lstStyle/>
          <a:p>
            <a:r>
              <a:rPr lang="en-GB" altLang="en-US" dirty="0"/>
              <a:t>References</a:t>
            </a:r>
          </a:p>
        </p:txBody>
      </p:sp>
      <p:sp>
        <p:nvSpPr>
          <p:cNvPr id="32771" name="Content Placeholder 2">
            <a:extLst>
              <a:ext uri="{FF2B5EF4-FFF2-40B4-BE49-F238E27FC236}">
                <a16:creationId xmlns:a16="http://schemas.microsoft.com/office/drawing/2014/main" id="{E49DD31A-0D8E-B61A-DBB0-B61BE164451F}"/>
              </a:ext>
            </a:extLst>
          </p:cNvPr>
          <p:cNvSpPr>
            <a:spLocks noGrp="1"/>
          </p:cNvSpPr>
          <p:nvPr>
            <p:ph idx="1"/>
          </p:nvPr>
        </p:nvSpPr>
        <p:spPr>
          <a:xfrm>
            <a:off x="392676" y="899149"/>
            <a:ext cx="8435280" cy="3916363"/>
          </a:xfrm>
        </p:spPr>
        <p:txBody>
          <a:bodyPr/>
          <a:lstStyle/>
          <a:p>
            <a:r>
              <a:rPr lang="en-GB" altLang="en-US" sz="1500" dirty="0" err="1"/>
              <a:t>Blueprism</a:t>
            </a:r>
            <a:r>
              <a:rPr lang="en-GB" altLang="en-US" sz="1500" dirty="0"/>
              <a:t> (2021). A new era of integrated care with intelligent automation: Overcoming key challenges to patient experience with a digital workforce. </a:t>
            </a:r>
            <a:r>
              <a:rPr lang="en-GB" altLang="en-US" sz="1500" dirty="0">
                <a:hlinkClick r:id="rId2"/>
              </a:rPr>
              <a:t>https://files.blueprism.com/uploads/resources/0120-Integrated-Care-eBook-Patient-Experience-Campaign.pdf</a:t>
            </a:r>
            <a:endParaRPr lang="en-GB" altLang="en-US" sz="1500" dirty="0"/>
          </a:p>
          <a:p>
            <a:r>
              <a:rPr lang="sv-SE" altLang="en-US" sz="1500" dirty="0"/>
              <a:t>Iroju, O., Soriyan, A., Gambo, I. Olaleke, J. (2013). </a:t>
            </a:r>
            <a:r>
              <a:rPr lang="en-GB" altLang="en-US" sz="1500" dirty="0"/>
              <a:t>Interoperability in Healthcare: Benefits, Challenges and Resolutions.</a:t>
            </a:r>
            <a:r>
              <a:rPr lang="en-GB" altLang="en-US" sz="1500" i="1" dirty="0"/>
              <a:t> International Journal of Innovation and Applied Studies</a:t>
            </a:r>
            <a:r>
              <a:rPr lang="en-GB" altLang="en-US" sz="1500" dirty="0"/>
              <a:t>. Vol. 3 No. 1, pp. 262-2700.</a:t>
            </a:r>
          </a:p>
          <a:p>
            <a:r>
              <a:rPr lang="en-GB" sz="1500" dirty="0"/>
              <a:t>Scottish government (2021). Enabling, Connecting and Empowering: Care in the Digital Age: Scotland’s Digital Health and Care Strategy. </a:t>
            </a:r>
            <a:r>
              <a:rPr lang="en-GB" sz="1500" dirty="0">
                <a:ea typeface="+mn-lt"/>
                <a:cs typeface="+mn-lt"/>
                <a:hlinkClick r:id="rId3"/>
              </a:rPr>
              <a:t>Enabling, Connecting and Empowering: Care in the Digital Age (www.gov.scot).</a:t>
            </a:r>
          </a:p>
          <a:p>
            <a:r>
              <a:rPr lang="en-GB" sz="1500" dirty="0" err="1"/>
              <a:t>TechUK</a:t>
            </a:r>
            <a:r>
              <a:rPr lang="en-GB" sz="1500" dirty="0"/>
              <a:t> (2022). Right from the Start: What should Integrated Care Systems prioritise to make digital, data and technology work for them and their populations? </a:t>
            </a:r>
            <a:r>
              <a:rPr lang="en-GB" sz="1500" dirty="0">
                <a:ea typeface="+mn-lt"/>
                <a:cs typeface="+mn-lt"/>
                <a:hlinkClick r:id="rId4"/>
              </a:rPr>
              <a:t>Digital, data, and technology key to getting Integrated Care Systems right from the start, claims new techUK report</a:t>
            </a:r>
            <a:endParaRPr lang="en-GB" sz="1500">
              <a:ea typeface="+mn-lt"/>
              <a:cs typeface="+mn-lt"/>
            </a:endParaRPr>
          </a:p>
          <a:p>
            <a:r>
              <a:rPr lang="en-GB" sz="1500" dirty="0"/>
              <a:t>Department of Health and Social Care (2022). Health and social care integration: joining up care for people, places and populations. </a:t>
            </a:r>
            <a:r>
              <a:rPr lang="en-GB" sz="1500" dirty="0">
                <a:ea typeface="+mn-lt"/>
                <a:cs typeface="+mn-lt"/>
                <a:hlinkClick r:id="rId5"/>
              </a:rPr>
              <a:t>Health and social care integration: joining up care for people, places and populations - GOV.UK (www.gov.uk)</a:t>
            </a:r>
          </a:p>
          <a:p>
            <a:r>
              <a:rPr lang="en-GB" sz="1500" dirty="0">
                <a:ea typeface="+mn-lt"/>
                <a:cs typeface="+mn-lt"/>
              </a:rPr>
              <a:t>Department of Health and Social Care (2022). Data saves lives: reshaping health and social care with data.</a:t>
            </a:r>
            <a:r>
              <a:rPr lang="en-GB" sz="1500" dirty="0">
                <a:ea typeface="+mn-lt"/>
                <a:cs typeface="+mn-lt"/>
                <a:hlinkClick r:id="rId6"/>
              </a:rPr>
              <a:t>Data saves lives: reshaping health and social care with data - GOV.UK (www.gov.uk)</a:t>
            </a:r>
          </a:p>
          <a:p>
            <a:endParaRPr lang="en-GB" sz="1500" dirty="0"/>
          </a:p>
          <a:p>
            <a:endParaRPr lang="en-GB" sz="1500" dirty="0"/>
          </a:p>
          <a:p>
            <a:endParaRPr lang="en-GB" sz="1500" dirty="0"/>
          </a:p>
          <a:p>
            <a:endParaRPr lang="en-GB" sz="1500" dirty="0"/>
          </a:p>
          <a:p>
            <a:endParaRPr lang="en-GB" sz="1500" dirty="0"/>
          </a:p>
          <a:p>
            <a:endParaRPr lang="en-GB" altLang="en-US" sz="1500" dirty="0"/>
          </a:p>
          <a:p>
            <a:endParaRPr lang="en-GB" altLang="en-US" sz="1500" dirty="0"/>
          </a:p>
          <a:p>
            <a:endParaRPr lang="en-GB" altLang="en-US" sz="1500" dirty="0"/>
          </a:p>
        </p:txBody>
      </p:sp>
      <p:sp>
        <p:nvSpPr>
          <p:cNvPr id="4" name="Date Placeholder 3">
            <a:extLst>
              <a:ext uri="{FF2B5EF4-FFF2-40B4-BE49-F238E27FC236}">
                <a16:creationId xmlns:a16="http://schemas.microsoft.com/office/drawing/2014/main" id="{98B40B46-E9FF-286D-CFA3-C6940C813E14}"/>
              </a:ext>
            </a:extLst>
          </p:cNvPr>
          <p:cNvSpPr>
            <a:spLocks noGrp="1"/>
          </p:cNvSpPr>
          <p:nvPr>
            <p:ph type="dt" sz="quarter" idx="10"/>
          </p:nvPr>
        </p:nvSpPr>
        <p:spPr/>
        <p:txBody>
          <a:bodyPr/>
          <a:lstStyle/>
          <a:p>
            <a:pPr>
              <a:defRPr/>
            </a:pPr>
            <a:fld id="{B0F4EA53-DAB4-4B12-893E-CC974D2B91F8}" type="datetime1">
              <a:rPr lang="en-GB" altLang="en-US" smtClean="0"/>
              <a:pPr>
                <a:defRPr/>
              </a:pPr>
              <a:t>31/03/2026</a:t>
            </a:fld>
            <a:endParaRPr lang="en-GB" altLang="en-US" dirty="0"/>
          </a:p>
        </p:txBody>
      </p:sp>
      <p:sp>
        <p:nvSpPr>
          <p:cNvPr id="32773" name="Slide Number Placeholder 4">
            <a:extLst>
              <a:ext uri="{FF2B5EF4-FFF2-40B4-BE49-F238E27FC236}">
                <a16:creationId xmlns:a16="http://schemas.microsoft.com/office/drawing/2014/main" id="{DE8E56BE-3359-5707-00C4-913379B9A547}"/>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8ADCD58C-2B66-46D1-A54E-860594CAFB7D}" type="slidenum">
              <a:rPr lang="en-GB" altLang="en-US" smtClean="0">
                <a:solidFill>
                  <a:srgbClr val="898989"/>
                </a:solidFill>
                <a:latin typeface="Myriad Pro"/>
              </a:rPr>
              <a:pPr/>
              <a:t>29</a:t>
            </a:fld>
            <a:endParaRPr lang="en-GB" altLang="en-US">
              <a:solidFill>
                <a:srgbClr val="898989"/>
              </a:solidFill>
              <a:latin typeface="Myriad Pro"/>
            </a:endParaRPr>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755F1C-8A61-1145-9C52-07A7AF1E1DF7}"/>
              </a:ext>
            </a:extLst>
          </p:cNvPr>
          <p:cNvSpPr>
            <a:spLocks noGrp="1"/>
          </p:cNvSpPr>
          <p:nvPr>
            <p:ph type="title"/>
          </p:nvPr>
        </p:nvSpPr>
        <p:spPr/>
        <p:txBody>
          <a:bodyPr/>
          <a:lstStyle/>
          <a:p>
            <a:r>
              <a:rPr lang="en-GB" dirty="0"/>
              <a:t>What did you learn today?</a:t>
            </a:r>
          </a:p>
        </p:txBody>
      </p:sp>
      <p:sp>
        <p:nvSpPr>
          <p:cNvPr id="4" name="Date Placeholder 3">
            <a:extLst>
              <a:ext uri="{FF2B5EF4-FFF2-40B4-BE49-F238E27FC236}">
                <a16:creationId xmlns:a16="http://schemas.microsoft.com/office/drawing/2014/main" id="{8D5C54A1-6FE5-A596-E102-F413FAE591D6}"/>
              </a:ext>
            </a:extLst>
          </p:cNvPr>
          <p:cNvSpPr>
            <a:spLocks noGrp="1"/>
          </p:cNvSpPr>
          <p:nvPr>
            <p:ph type="dt" sz="half" idx="10"/>
          </p:nvPr>
        </p:nvSpPr>
        <p:spPr/>
        <p:txBody>
          <a:bodyPr/>
          <a:lstStyle/>
          <a:p>
            <a:pPr>
              <a:defRPr/>
            </a:pPr>
            <a:fld id="{5F6C42B4-4545-4B0B-8922-C1BEB82246AC}" type="datetime1">
              <a:rPr lang="en-GB" altLang="en-US" smtClean="0"/>
              <a:pPr>
                <a:defRPr/>
              </a:pPr>
              <a:t>31/03/2026</a:t>
            </a:fld>
            <a:endParaRPr lang="en-GB" altLang="en-US" dirty="0"/>
          </a:p>
        </p:txBody>
      </p:sp>
      <p:sp>
        <p:nvSpPr>
          <p:cNvPr id="5" name="Slide Number Placeholder 4">
            <a:extLst>
              <a:ext uri="{FF2B5EF4-FFF2-40B4-BE49-F238E27FC236}">
                <a16:creationId xmlns:a16="http://schemas.microsoft.com/office/drawing/2014/main" id="{740E1B98-105B-658D-1B97-3CDBFE6CB5E9}"/>
              </a:ext>
            </a:extLst>
          </p:cNvPr>
          <p:cNvSpPr>
            <a:spLocks noGrp="1"/>
          </p:cNvSpPr>
          <p:nvPr>
            <p:ph type="sldNum" sz="quarter" idx="12"/>
          </p:nvPr>
        </p:nvSpPr>
        <p:spPr/>
        <p:txBody>
          <a:bodyPr/>
          <a:lstStyle/>
          <a:p>
            <a:pPr>
              <a:defRPr/>
            </a:pPr>
            <a:fld id="{CD2646EA-3FBA-4312-AF5F-311BA8B2DFAE}" type="slidenum">
              <a:rPr lang="en-GB" altLang="en-US" smtClean="0"/>
              <a:pPr>
                <a:defRPr/>
              </a:pPr>
              <a:t>30</a:t>
            </a:fld>
            <a:endParaRPr lang="en-GB" altLang="en-US"/>
          </a:p>
        </p:txBody>
      </p:sp>
      <p:pic>
        <p:nvPicPr>
          <p:cNvPr id="1028" name="Picture 4" descr="What Should I Learn Today? - Quiz - Quizony.com">
            <a:extLst>
              <a:ext uri="{FF2B5EF4-FFF2-40B4-BE49-F238E27FC236}">
                <a16:creationId xmlns:a16="http://schemas.microsoft.com/office/drawing/2014/main" id="{695FA968-4081-6577-03E1-11969FF8006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7504" y="3068960"/>
            <a:ext cx="5097781" cy="2664000"/>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descr="Three mindset things wot I learnt this week…">
            <a:extLst>
              <a:ext uri="{FF2B5EF4-FFF2-40B4-BE49-F238E27FC236}">
                <a16:creationId xmlns:a16="http://schemas.microsoft.com/office/drawing/2014/main" id="{C2600229-D74F-1A65-9775-403D6925948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724128" y="1468760"/>
            <a:ext cx="2857500" cy="16002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12776351"/>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1_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0</TotalTime>
  <Words>1540</Words>
  <Application>Microsoft Office PowerPoint</Application>
  <PresentationFormat>On-screen Show (4:3)</PresentationFormat>
  <Paragraphs>231</Paragraphs>
  <Slides>30</Slides>
  <Notes>22</Notes>
  <HiddenSlides>1</HiddenSlides>
  <MMClips>0</MMClips>
  <ScaleCrop>false</ScaleCrop>
  <HeadingPairs>
    <vt:vector size="6" baseType="variant">
      <vt:variant>
        <vt:lpstr>Fonts Used</vt:lpstr>
      </vt:variant>
      <vt:variant>
        <vt:i4>10</vt:i4>
      </vt:variant>
      <vt:variant>
        <vt:lpstr>Theme</vt:lpstr>
      </vt:variant>
      <vt:variant>
        <vt:i4>2</vt:i4>
      </vt:variant>
      <vt:variant>
        <vt:lpstr>Slide Titles</vt:lpstr>
      </vt:variant>
      <vt:variant>
        <vt:i4>30</vt:i4>
      </vt:variant>
    </vt:vector>
  </HeadingPairs>
  <TitlesOfParts>
    <vt:vector size="42" baseType="lpstr">
      <vt:lpstr>AeonikPro</vt:lpstr>
      <vt:lpstr>-apple-system</vt:lpstr>
      <vt:lpstr>Myriad Pro</vt:lpstr>
      <vt:lpstr>Utopia W01</vt:lpstr>
      <vt:lpstr>Arial</vt:lpstr>
      <vt:lpstr>Calibri</vt:lpstr>
      <vt:lpstr>Symbol</vt:lpstr>
      <vt:lpstr>Times New Roman</vt:lpstr>
      <vt:lpstr>Verdana</vt:lpstr>
      <vt:lpstr>Wingdings</vt:lpstr>
      <vt:lpstr>20140311PresentationUWTSDTemplate</vt:lpstr>
      <vt:lpstr>1_20140311PresentationUWTSDTemplate</vt:lpstr>
      <vt:lpstr>  Service Integration and Partnership Working      </vt:lpstr>
      <vt:lpstr> Learning Outcomes  </vt:lpstr>
      <vt:lpstr>Session objectives</vt:lpstr>
      <vt:lpstr>Integrated Care Best Practice </vt:lpstr>
      <vt:lpstr>Digital Health and Care</vt:lpstr>
      <vt:lpstr>Need for digital Health and Care</vt:lpstr>
      <vt:lpstr>PowerPoint Presentation</vt:lpstr>
      <vt:lpstr>Digital Principles</vt:lpstr>
      <vt:lpstr>Interoperability: Digital Foundation</vt:lpstr>
      <vt:lpstr>Key digital health care policies  England</vt:lpstr>
      <vt:lpstr>Digital Front Door</vt:lpstr>
      <vt:lpstr>Data Strategy</vt:lpstr>
      <vt:lpstr>WORKING IN PARTNERSHIP  ACROSS THE ICS USING  INTELLIGENT AUTOMATION</vt:lpstr>
      <vt:lpstr>Goals in HSC partnerships</vt:lpstr>
      <vt:lpstr>PowerPoint Presentation</vt:lpstr>
      <vt:lpstr>Key challenges and Barriers</vt:lpstr>
      <vt:lpstr>Short Activity</vt:lpstr>
      <vt:lpstr>New way world of ICS</vt:lpstr>
      <vt:lpstr>Digital and Data in ICS Government perspectives</vt:lpstr>
      <vt:lpstr>Digital and Data in ICS Service users</vt:lpstr>
      <vt:lpstr>Data and digital initiatives</vt:lpstr>
      <vt:lpstr>Case studies</vt:lpstr>
      <vt:lpstr>WHO  Global strategy on digital health 2020-2025   4 strategic objectives</vt:lpstr>
      <vt:lpstr>WHO Global Strategy contd</vt:lpstr>
      <vt:lpstr>SEMINAR SESSION</vt:lpstr>
      <vt:lpstr>Seminar Activities (40min)</vt:lpstr>
      <vt:lpstr>NHS ConfedExpo 2022 speech</vt:lpstr>
      <vt:lpstr>Seminar Activities</vt:lpstr>
      <vt:lpstr>References</vt:lpstr>
      <vt:lpstr>What did you learn today?</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Diola Bijlhout</cp:lastModifiedBy>
  <cp:revision>395</cp:revision>
  <cp:lastPrinted>1601-01-01T00:00:00Z</cp:lastPrinted>
  <dcterms:created xsi:type="dcterms:W3CDTF">2002-10-07T19:43:58Z</dcterms:created>
  <dcterms:modified xsi:type="dcterms:W3CDTF">2026-03-31T21:22:49Z</dcterms:modified>
</cp:coreProperties>
</file>