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omments/modernComment_101_196F3EF9.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5"/>
  </p:notesMasterIdLst>
  <p:sldIdLst>
    <p:sldId id="256" r:id="rId3"/>
    <p:sldId id="257" r:id="rId4"/>
    <p:sldId id="290" r:id="rId5"/>
    <p:sldId id="291" r:id="rId6"/>
    <p:sldId id="292" r:id="rId7"/>
    <p:sldId id="293" r:id="rId8"/>
    <p:sldId id="294" r:id="rId9"/>
    <p:sldId id="295" r:id="rId10"/>
    <p:sldId id="296" r:id="rId11"/>
    <p:sldId id="299" r:id="rId12"/>
    <p:sldId id="298" r:id="rId13"/>
    <p:sldId id="30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FB7CBB2-7661-876D-B3D0-000BD53F7E91}" name="Ahmad Habib (2317248)" initials="AH" userId="S::2317248@student.uwtsd.ac.uk::1f6e513f-db28-4217-898b-ff3c4a9f18cd" providerId="AD"/>
  <p188:author id="{7577E7BF-0656-B923-F332-9342F057F00B}" name="Shavez Khan (2304838)" initials="S(" userId="S::2304838@student.uwtsd.ac.uk::8ced476d-6105-4938-b718-f62542723ee3"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B49BBE-564A-8991-DF53-69BEA1E03903}" v="15" dt="2025-04-29T09:41:53.8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21"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faz Faruki (2305668)" userId="S::2305668@student.uwtsd.ac.uk::b186f114-0dec-4566-96db-b7fc659da5d0" providerId="AD" clId="Web-{95B49BBE-564A-8991-DF53-69BEA1E03903}"/>
    <pc:docChg chg="delSld">
      <pc:chgData name="Ifaz Faruki (2305668)" userId="S::2305668@student.uwtsd.ac.uk::b186f114-0dec-4566-96db-b7fc659da5d0" providerId="AD" clId="Web-{95B49BBE-564A-8991-DF53-69BEA1E03903}" dt="2025-04-29T09:41:53.871" v="14"/>
      <pc:docMkLst>
        <pc:docMk/>
      </pc:docMkLst>
      <pc:sldChg chg="del">
        <pc:chgData name="Ifaz Faruki (2305668)" userId="S::2305668@student.uwtsd.ac.uk::b186f114-0dec-4566-96db-b7fc659da5d0" providerId="AD" clId="Web-{95B49BBE-564A-8991-DF53-69BEA1E03903}" dt="2025-04-29T09:41:53.871" v="14"/>
        <pc:sldMkLst>
          <pc:docMk/>
          <pc:sldMk cId="4127120951" sldId="271"/>
        </pc:sldMkLst>
      </pc:sldChg>
      <pc:sldChg chg="del">
        <pc:chgData name="Ifaz Faruki (2305668)" userId="S::2305668@student.uwtsd.ac.uk::b186f114-0dec-4566-96db-b7fc659da5d0" providerId="AD" clId="Web-{95B49BBE-564A-8991-DF53-69BEA1E03903}" dt="2025-04-29T09:41:53.855" v="13"/>
        <pc:sldMkLst>
          <pc:docMk/>
          <pc:sldMk cId="2924564228" sldId="272"/>
        </pc:sldMkLst>
      </pc:sldChg>
      <pc:sldChg chg="del">
        <pc:chgData name="Ifaz Faruki (2305668)" userId="S::2305668@student.uwtsd.ac.uk::b186f114-0dec-4566-96db-b7fc659da5d0" providerId="AD" clId="Web-{95B49BBE-564A-8991-DF53-69BEA1E03903}" dt="2025-04-29T09:41:53.621" v="12"/>
        <pc:sldMkLst>
          <pc:docMk/>
          <pc:sldMk cId="2719893600" sldId="276"/>
        </pc:sldMkLst>
      </pc:sldChg>
      <pc:sldChg chg="del">
        <pc:chgData name="Ifaz Faruki (2305668)" userId="S::2305668@student.uwtsd.ac.uk::b186f114-0dec-4566-96db-b7fc659da5d0" providerId="AD" clId="Web-{95B49BBE-564A-8991-DF53-69BEA1E03903}" dt="2025-04-29T09:41:48.870" v="11"/>
        <pc:sldMkLst>
          <pc:docMk/>
          <pc:sldMk cId="1020679188" sldId="277"/>
        </pc:sldMkLst>
      </pc:sldChg>
      <pc:sldChg chg="del">
        <pc:chgData name="Ifaz Faruki (2305668)" userId="S::2305668@student.uwtsd.ac.uk::b186f114-0dec-4566-96db-b7fc659da5d0" providerId="AD" clId="Web-{95B49BBE-564A-8991-DF53-69BEA1E03903}" dt="2025-04-29T09:41:39.651" v="10"/>
        <pc:sldMkLst>
          <pc:docMk/>
          <pc:sldMk cId="594002502" sldId="278"/>
        </pc:sldMkLst>
      </pc:sldChg>
      <pc:sldChg chg="del">
        <pc:chgData name="Ifaz Faruki (2305668)" userId="S::2305668@student.uwtsd.ac.uk::b186f114-0dec-4566-96db-b7fc659da5d0" providerId="AD" clId="Web-{95B49BBE-564A-8991-DF53-69BEA1E03903}" dt="2025-04-29T09:41:28.963" v="6"/>
        <pc:sldMkLst>
          <pc:docMk/>
          <pc:sldMk cId="3396437210" sldId="279"/>
        </pc:sldMkLst>
      </pc:sldChg>
      <pc:sldChg chg="del">
        <pc:chgData name="Ifaz Faruki (2305668)" userId="S::2305668@student.uwtsd.ac.uk::b186f114-0dec-4566-96db-b7fc659da5d0" providerId="AD" clId="Web-{95B49BBE-564A-8991-DF53-69BEA1E03903}" dt="2025-04-29T09:41:26.072" v="5"/>
        <pc:sldMkLst>
          <pc:docMk/>
          <pc:sldMk cId="4170239460" sldId="281"/>
        </pc:sldMkLst>
      </pc:sldChg>
      <pc:sldChg chg="del">
        <pc:chgData name="Ifaz Faruki (2305668)" userId="S::2305668@student.uwtsd.ac.uk::b186f114-0dec-4566-96db-b7fc659da5d0" providerId="AD" clId="Web-{95B49BBE-564A-8991-DF53-69BEA1E03903}" dt="2025-04-29T09:41:24.447" v="4"/>
        <pc:sldMkLst>
          <pc:docMk/>
          <pc:sldMk cId="1039241573" sldId="282"/>
        </pc:sldMkLst>
      </pc:sldChg>
      <pc:sldChg chg="del">
        <pc:chgData name="Ifaz Faruki (2305668)" userId="S::2305668@student.uwtsd.ac.uk::b186f114-0dec-4566-96db-b7fc659da5d0" providerId="AD" clId="Web-{95B49BBE-564A-8991-DF53-69BEA1E03903}" dt="2025-04-29T09:41:22.853" v="3"/>
        <pc:sldMkLst>
          <pc:docMk/>
          <pc:sldMk cId="2612499573" sldId="283"/>
        </pc:sldMkLst>
      </pc:sldChg>
      <pc:sldChg chg="del">
        <pc:chgData name="Ifaz Faruki (2305668)" userId="S::2305668@student.uwtsd.ac.uk::b186f114-0dec-4566-96db-b7fc659da5d0" providerId="AD" clId="Web-{95B49BBE-564A-8991-DF53-69BEA1E03903}" dt="2025-04-29T09:41:20.931" v="2"/>
        <pc:sldMkLst>
          <pc:docMk/>
          <pc:sldMk cId="1856700268" sldId="285"/>
        </pc:sldMkLst>
      </pc:sldChg>
      <pc:sldChg chg="del">
        <pc:chgData name="Ifaz Faruki (2305668)" userId="S::2305668@student.uwtsd.ac.uk::b186f114-0dec-4566-96db-b7fc659da5d0" providerId="AD" clId="Web-{95B49BBE-564A-8991-DF53-69BEA1E03903}" dt="2025-04-29T09:41:19.134" v="1"/>
        <pc:sldMkLst>
          <pc:docMk/>
          <pc:sldMk cId="33996102" sldId="287"/>
        </pc:sldMkLst>
      </pc:sldChg>
      <pc:sldChg chg="del">
        <pc:chgData name="Ifaz Faruki (2305668)" userId="S::2305668@student.uwtsd.ac.uk::b186f114-0dec-4566-96db-b7fc659da5d0" providerId="AD" clId="Web-{95B49BBE-564A-8991-DF53-69BEA1E03903}" dt="2025-04-29T09:41:17.134" v="0"/>
        <pc:sldMkLst>
          <pc:docMk/>
          <pc:sldMk cId="3916617188" sldId="289"/>
        </pc:sldMkLst>
      </pc:sldChg>
      <pc:sldChg chg="del">
        <pc:chgData name="Ifaz Faruki (2305668)" userId="S::2305668@student.uwtsd.ac.uk::b186f114-0dec-4566-96db-b7fc659da5d0" providerId="AD" clId="Web-{95B49BBE-564A-8991-DF53-69BEA1E03903}" dt="2025-04-29T09:41:38.229" v="9"/>
        <pc:sldMkLst>
          <pc:docMk/>
          <pc:sldMk cId="1669425129" sldId="304"/>
        </pc:sldMkLst>
      </pc:sldChg>
      <pc:sldChg chg="del">
        <pc:chgData name="Ifaz Faruki (2305668)" userId="S::2305668@student.uwtsd.ac.uk::b186f114-0dec-4566-96db-b7fc659da5d0" providerId="AD" clId="Web-{95B49BBE-564A-8991-DF53-69BEA1E03903}" dt="2025-04-29T09:41:32.916" v="8"/>
        <pc:sldMkLst>
          <pc:docMk/>
          <pc:sldMk cId="4201989374" sldId="305"/>
        </pc:sldMkLst>
      </pc:sldChg>
      <pc:sldChg chg="del">
        <pc:chgData name="Ifaz Faruki (2305668)" userId="S::2305668@student.uwtsd.ac.uk::b186f114-0dec-4566-96db-b7fc659da5d0" providerId="AD" clId="Web-{95B49BBE-564A-8991-DF53-69BEA1E03903}" dt="2025-04-29T09:41:31.104" v="7"/>
        <pc:sldMkLst>
          <pc:docMk/>
          <pc:sldMk cId="1493379916" sldId="306"/>
        </pc:sldMkLst>
      </pc:sldChg>
    </pc:docChg>
  </pc:docChgLst>
</pc:chgInfo>
</file>

<file path=ppt/comments/modernComment_101_196F3EF9.xml><?xml version="1.0" encoding="utf-8"?>
<p188:cmLst xmlns:a="http://schemas.openxmlformats.org/drawingml/2006/main" xmlns:r="http://schemas.openxmlformats.org/officeDocument/2006/relationships" xmlns:p188="http://schemas.microsoft.com/office/powerpoint/2018/8/main">
  <p188:cm id="{5F331E2C-4805-463B-AECE-A4473A5A1CAE}" authorId="{7577E7BF-0656-B923-F332-9342F057F00B}" created="2025-03-17T11:56:29.785">
    <pc:sldMkLst xmlns:pc="http://schemas.microsoft.com/office/powerpoint/2013/main/command">
      <pc:docMk/>
      <pc:sldMk cId="426721017" sldId="257"/>
    </pc:sldMkLst>
    <p188:txBody>
      <a:bodyPr/>
      <a:lstStyle/>
      <a:p>
        <a:r>
          <a:rPr lang="en-US"/>
          <a:t>Huston we have a problem</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14377F-32BE-4B86-A464-FAF2C2D59CC4}" type="datetimeFigureOut">
              <a:t>4/29/2025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DB3315-82ED-4598-A4D6-CB5C0A547EDB}" type="slidenum">
              <a:t>‹#›</a:t>
            </a:fld>
            <a:endParaRPr lang="en-US"/>
          </a:p>
        </p:txBody>
      </p:sp>
    </p:spTree>
    <p:extLst>
      <p:ext uri="{BB962C8B-B14F-4D97-AF65-F5344CB8AC3E}">
        <p14:creationId xmlns:p14="http://schemas.microsoft.com/office/powerpoint/2010/main" val="42914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4/29/2025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4/29/2025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4/29/2025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4/29/2025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4/29/2025</a:t>
            </a:fld>
            <a:endParaRPr lang="en-US"/>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60051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4/29/2025</a:t>
            </a:fld>
            <a:endParaRPr lang="en-US"/>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16977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4/29/2025</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52218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4/29/2025</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03313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4/29/2025</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64461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4/29/2025</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38496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4/29/2025</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861008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4/29/2025</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80603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4/29/2025</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78436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4/29/2025</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91684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4/29/2025</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6239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4/29/2025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4/29/2025</a:t>
            </a:fld>
            <a:endParaRPr lang="en-US"/>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417026647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microsoft.com/office/2018/10/relationships/comments" Target="../comments/modernComment_101_196F3EF9.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hyperlink" Target="https://www.cipd.org/uk/knowledge/reports/zero-hours-contracts-report/" TargetMode="External"/><Relationship Id="rId3" Type="http://schemas.openxmlformats.org/officeDocument/2006/relationships/hyperlink" Target="https://doi.org/10.1016/j.jeoa.2023.100466" TargetMode="External"/><Relationship Id="rId7" Type="http://schemas.openxmlformats.org/officeDocument/2006/relationships/hyperlink" Target="https://doi.org/10.1177/20319525221104165" TargetMode="External"/><Relationship Id="rId2" Type="http://schemas.openxmlformats.org/officeDocument/2006/relationships/hyperlink" Target="https://www.ageuk.org.uk/siteassets/documents/reports-and-publications/reports-and-briefings/active-communities/internet-use-statistics-june-2024.pdf" TargetMode="External"/><Relationship Id="rId1" Type="http://schemas.openxmlformats.org/officeDocument/2006/relationships/slideLayout" Target="../slideLayouts/slideLayout2.xml"/><Relationship Id="rId6" Type="http://schemas.openxmlformats.org/officeDocument/2006/relationships/hyperlink" Target="https://doi.org/10.1093/workar/waad025" TargetMode="External"/><Relationship Id="rId11" Type="http://schemas.openxmlformats.org/officeDocument/2006/relationships/hyperlink" Target="https://www.edf-feph.org/content/uploads/2024/07/Study-on-how-technology-can-help-people-with-disabilities-to-work-ETR.pdf" TargetMode="External"/><Relationship Id="rId5" Type="http://schemas.openxmlformats.org/officeDocument/2006/relationships/hyperlink" Target="https://doi.org/10.1111/irel.12265" TargetMode="External"/><Relationship Id="rId10" Type="http://schemas.openxmlformats.org/officeDocument/2006/relationships/hyperlink" Target="https://www.gov.uk/government/news/biggest-shake-up-to-welfare-system-in-a-generation-to-get-britain-working#:~:text=The%20new%20measures%20are%20designed%20to%20ensure,part%20of%20the%20government%27s%20Plan%20for%20Change." TargetMode="External"/><Relationship Id="rId4" Type="http://schemas.openxmlformats.org/officeDocument/2006/relationships/hyperlink" Target="https://www.alzheimers.org.uk/get-support/staying-independent/what-assistive-technology" TargetMode="External"/><Relationship Id="rId9" Type="http://schemas.openxmlformats.org/officeDocument/2006/relationships/hyperlink" Target="https://www.gov.uk/government/consultations/pathways-to-work-reforming-benefits-and-support-to-get-britain-working-green-paper"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lancaster.ac.uk/work-foundation/publications/the-uk-insecure-work-index-2024" TargetMode="External"/><Relationship Id="rId3" Type="http://schemas.openxmlformats.org/officeDocument/2006/relationships/hyperlink" Target="https://doi.org/10.1111/bjir.12512" TargetMode="External"/><Relationship Id="rId7" Type="http://schemas.openxmlformats.org/officeDocument/2006/relationships/hyperlink" Target="https://www.lancaster.ac.uk/news/arbitrary-return-to-office-mandates-risk-disadvantaging-more-than-a-million-disabled-workers-who-mainly-work-from-home-new-study" TargetMode="External"/><Relationship Id="rId2" Type="http://schemas.openxmlformats.org/officeDocument/2006/relationships/hyperlink" Target="https://ray.yorksj.ac.uk/id/eprint/5361/1/10.11648.j.ijls.20210402.21.pdf" TargetMode="External"/><Relationship Id="rId1" Type="http://schemas.openxmlformats.org/officeDocument/2006/relationships/slideLayout" Target="../slideLayouts/slideLayout1.xml"/><Relationship Id="rId6" Type="http://schemas.openxmlformats.org/officeDocument/2006/relationships/hyperlink" Target="https://doi.org/10.1093/geront/gnac181" TargetMode="External"/><Relationship Id="rId11" Type="http://schemas.openxmlformats.org/officeDocument/2006/relationships/hyperlink" Target="https://doi.org/10.1177/20319525221104168" TargetMode="External"/><Relationship Id="rId5" Type="http://schemas.openxmlformats.org/officeDocument/2006/relationships/hyperlink" Target="https://www.tandfonline.com/doi/full/10.1080/03601277.2022.2156657" TargetMode="External"/><Relationship Id="rId10" Type="http://schemas.openxmlformats.org/officeDocument/2006/relationships/hyperlink" Target="https://doi.org/10.3390/soc13110231" TargetMode="External"/><Relationship Id="rId4" Type="http://schemas.openxmlformats.org/officeDocument/2006/relationships/hyperlink" Target="https://lordslibrary.parliament.uk/assistive-technology-in-education-and-employment/" TargetMode="External"/><Relationship Id="rId9" Type="http://schemas.openxmlformats.org/officeDocument/2006/relationships/hyperlink" Target="https://www.lancaster.ac.uk/media/lancaster-university/content-assets/documents/lums/work-foundation/reports/ZeroChoices.pdf"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02/cdq.12367" TargetMode="External"/><Relationship Id="rId3" Type="http://schemas.openxmlformats.org/officeDocument/2006/relationships/hyperlink" Target="https://doi.org/10.1093/workar/waac029" TargetMode="External"/><Relationship Id="rId7" Type="http://schemas.openxmlformats.org/officeDocument/2006/relationships/hyperlink" Target="https://www.legislation.gov.uk/uksi/2022/1145/contents/made" TargetMode="External"/><Relationship Id="rId2" Type="http://schemas.openxmlformats.org/officeDocument/2006/relationships/hyperlink" Target="https://www.gmlaw.org.uk/2024/04/16/zero-hour-contracts-an-uncertain-future-for-insecure-employees/" TargetMode="External"/><Relationship Id="rId1" Type="http://schemas.openxmlformats.org/officeDocument/2006/relationships/slideLayout" Target="../slideLayouts/slideLayout1.xml"/><Relationship Id="rId6" Type="http://schemas.openxmlformats.org/officeDocument/2006/relationships/hyperlink" Target="https://doi.org/10.1093/workar/waad013" TargetMode="External"/><Relationship Id="rId11" Type="http://schemas.openxmlformats.org/officeDocument/2006/relationships/hyperlink" Target="https://yougov.co.uk/topics/politics/trackers/support-for-a-ban-zero-hour-contracts" TargetMode="External"/><Relationship Id="rId5" Type="http://schemas.openxmlformats.org/officeDocument/2006/relationships/hyperlink" Target="https://doi.org/10.3390/ijerph19127168" TargetMode="External"/><Relationship Id="rId10" Type="http://schemas.openxmlformats.org/officeDocument/2006/relationships/hyperlink" Target="https://yougov.co.uk/topics/politics/trackers/are-zero-hour-contracts-good-or-bad" TargetMode="External"/><Relationship Id="rId4" Type="http://schemas.openxmlformats.org/officeDocument/2006/relationships/hyperlink" Target="https://committees.parliament.uk/writtenevidence/86034/html/" TargetMode="External"/><Relationship Id="rId9" Type="http://schemas.openxmlformats.org/officeDocument/2006/relationships/hyperlink" Target="https://www.lancaster.ac.uk/media/lancaster-university/content-assets/documents/lums/work-foundation/reports/ZeroChoic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Department for Work and Pensions (DWP) - Help in Preston">
            <a:extLst>
              <a:ext uri="{FF2B5EF4-FFF2-40B4-BE49-F238E27FC236}">
                <a16:creationId xmlns:a16="http://schemas.microsoft.com/office/drawing/2014/main" id="{D5C1C935-AF09-B87E-FC75-D51C284E1EC4}"/>
              </a:ext>
            </a:extLst>
          </p:cNvPr>
          <p:cNvPicPr>
            <a:picLocks noChangeAspect="1"/>
          </p:cNvPicPr>
          <p:nvPr/>
        </p:nvPicPr>
        <p:blipFill>
          <a:blip r:embed="rId2"/>
          <a:stretch>
            <a:fillRect/>
          </a:stretch>
        </p:blipFill>
        <p:spPr>
          <a:xfrm>
            <a:off x="621675" y="1697463"/>
            <a:ext cx="6589537" cy="3459506"/>
          </a:xfrm>
          <a:prstGeom prst="rect">
            <a:avLst/>
          </a:prstGeom>
        </p:spPr>
      </p:pic>
      <p:sp>
        <p:nvSpPr>
          <p:cNvPr id="32" name="Right Triangle 3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52497" y="1056640"/>
            <a:ext cx="3197660" cy="3125746"/>
          </a:xfrm>
        </p:spPr>
        <p:txBody>
          <a:bodyPr anchor="b">
            <a:normAutofit/>
          </a:bodyPr>
          <a:lstStyle/>
          <a:p>
            <a:pPr algn="l"/>
            <a:r>
              <a:rPr lang="en-US" sz="2300" dirty="0">
                <a:latin typeface="Calibri"/>
                <a:ea typeface="Calibri"/>
                <a:cs typeface="Calibri"/>
              </a:rPr>
              <a:t>Evaluate if welfare </a:t>
            </a:r>
            <a:r>
              <a:rPr lang="en-GB" sz="2300" dirty="0">
                <a:latin typeface="Calibri"/>
                <a:ea typeface="Calibri"/>
                <a:cs typeface="Calibri"/>
              </a:rPr>
              <a:t>programmes</a:t>
            </a:r>
            <a:r>
              <a:rPr lang="en-US" sz="2300" dirty="0">
                <a:latin typeface="Calibri"/>
                <a:ea typeface="Calibri"/>
                <a:cs typeface="Calibri"/>
              </a:rPr>
              <a:t> should be reformed to better address the needs of the modern workforce and changing economic landscape? </a:t>
            </a:r>
            <a:endParaRPr lang="en-US" sz="2300" dirty="0"/>
          </a:p>
          <a:p>
            <a:pPr algn="l"/>
            <a:endParaRPr lang="en-US" sz="2300"/>
          </a:p>
          <a:p>
            <a:pPr algn="l"/>
            <a:endParaRPr lang="en-US" sz="2300"/>
          </a:p>
        </p:txBody>
      </p:sp>
      <p:sp>
        <p:nvSpPr>
          <p:cNvPr id="3" name="Subtitle 2"/>
          <p:cNvSpPr>
            <a:spLocks noGrp="1"/>
          </p:cNvSpPr>
          <p:nvPr>
            <p:ph type="subTitle" idx="1"/>
          </p:nvPr>
        </p:nvSpPr>
        <p:spPr>
          <a:xfrm>
            <a:off x="8052496" y="4000030"/>
            <a:ext cx="3070743" cy="754681"/>
          </a:xfrm>
        </p:spPr>
        <p:txBody>
          <a:bodyPr vert="horz" lIns="91440" tIns="45720" rIns="91440" bIns="45720" rtlCol="0" anchor="t">
            <a:normAutofit/>
          </a:bodyPr>
          <a:lstStyle/>
          <a:p>
            <a:pPr algn="l"/>
            <a:r>
              <a:rPr lang="en-US" sz="1700"/>
              <a:t>By:- Shavez Khan, Ifaz Faruki, and Ahmad Habib.</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D39AA-D473-DAD9-DE74-31C2A37FB099}"/>
              </a:ext>
            </a:extLst>
          </p:cNvPr>
          <p:cNvSpPr>
            <a:spLocks noGrp="1"/>
          </p:cNvSpPr>
          <p:nvPr>
            <p:ph type="title"/>
          </p:nvPr>
        </p:nvSpPr>
        <p:spPr>
          <a:xfrm>
            <a:off x="613508" y="365125"/>
            <a:ext cx="10515600" cy="1325563"/>
          </a:xfrm>
        </p:spPr>
        <p:txBody>
          <a:bodyPr/>
          <a:lstStyle/>
          <a:p>
            <a:r>
              <a:rPr lang="en-US"/>
              <a:t>Introduction</a:t>
            </a:r>
          </a:p>
        </p:txBody>
      </p:sp>
      <p:sp>
        <p:nvSpPr>
          <p:cNvPr id="3" name="Content Placeholder 2">
            <a:extLst>
              <a:ext uri="{FF2B5EF4-FFF2-40B4-BE49-F238E27FC236}">
                <a16:creationId xmlns:a16="http://schemas.microsoft.com/office/drawing/2014/main" id="{E520DB30-D0DC-F534-E4D9-661E4EBE9B0E}"/>
              </a:ext>
            </a:extLst>
          </p:cNvPr>
          <p:cNvSpPr>
            <a:spLocks noGrp="1"/>
          </p:cNvSpPr>
          <p:nvPr>
            <p:ph idx="1"/>
          </p:nvPr>
        </p:nvSpPr>
        <p:spPr>
          <a:xfrm>
            <a:off x="388815" y="1688857"/>
            <a:ext cx="10964985" cy="4439260"/>
          </a:xfrm>
        </p:spPr>
        <p:txBody>
          <a:bodyPr vert="horz" lIns="91440" tIns="45720" rIns="91440" bIns="45720" rtlCol="0" anchor="t">
            <a:normAutofit/>
          </a:bodyPr>
          <a:lstStyle/>
          <a:p>
            <a:r>
              <a:rPr lang="en-US" dirty="0"/>
              <a:t>This presentation will be evaluating the welfare system in the UK to find whether it needs to be reformed.</a:t>
            </a:r>
          </a:p>
          <a:p>
            <a:endParaRPr lang="en-US"/>
          </a:p>
          <a:p>
            <a:r>
              <a:rPr lang="en-US" dirty="0"/>
              <a:t>This will include:</a:t>
            </a:r>
          </a:p>
          <a:p>
            <a:r>
              <a:rPr lang="en-US" dirty="0"/>
              <a:t>Modern workforce,  changing economic landslide, and the welfare system</a:t>
            </a:r>
          </a:p>
          <a:p>
            <a:r>
              <a:rPr lang="en-US" dirty="0"/>
              <a:t>Benefit fraud</a:t>
            </a:r>
          </a:p>
          <a:p>
            <a:r>
              <a:rPr lang="en-US" dirty="0"/>
              <a:t>PIP</a:t>
            </a:r>
          </a:p>
          <a:p>
            <a:endParaRPr lang="en-US"/>
          </a:p>
        </p:txBody>
      </p:sp>
    </p:spTree>
    <p:extLst>
      <p:ext uri="{BB962C8B-B14F-4D97-AF65-F5344CB8AC3E}">
        <p14:creationId xmlns:p14="http://schemas.microsoft.com/office/powerpoint/2010/main" val="426721017"/>
      </p:ext>
    </p:extLst>
  </p:cSld>
  <p:clrMapOvr>
    <a:masterClrMapping/>
  </p:clrMapOvr>
  <p:extLst>
    <p:ext uri="{6950BFC3-D8DA-4A85-94F7-54DA5524770B}">
      <p188:commentRel xmlns:p188="http://schemas.microsoft.com/office/powerpoint/2018/8/main" r:id="rId2"/>
    </p:ext>
  </p:extLs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lorful carved figures of humans">
            <a:extLst>
              <a:ext uri="{FF2B5EF4-FFF2-40B4-BE49-F238E27FC236}">
                <a16:creationId xmlns:a16="http://schemas.microsoft.com/office/drawing/2014/main" id="{1F4DCBF5-674E-F03D-E032-F0EB8B80BC38}"/>
              </a:ext>
            </a:extLst>
          </p:cNvPr>
          <p:cNvPicPr>
            <a:picLocks noChangeAspect="1"/>
          </p:cNvPicPr>
          <p:nvPr/>
        </p:nvPicPr>
        <p:blipFill>
          <a:blip r:embed="rId2"/>
          <a:srcRect t="21033" r="-1" b="-1"/>
          <a:stretch/>
        </p:blipFill>
        <p:spPr>
          <a:xfrm>
            <a:off x="20" y="10"/>
            <a:ext cx="12191980" cy="6857990"/>
          </a:xfrm>
          <a:prstGeom prst="rect">
            <a:avLst/>
          </a:prstGeom>
        </p:spPr>
      </p:pic>
      <p:sp>
        <p:nvSpPr>
          <p:cNvPr id="2" name="Title 1"/>
          <p:cNvSpPr>
            <a:spLocks noGrp="1"/>
          </p:cNvSpPr>
          <p:nvPr>
            <p:ph type="ctrTitle"/>
          </p:nvPr>
        </p:nvSpPr>
        <p:spPr>
          <a:xfrm>
            <a:off x="313259" y="318714"/>
            <a:ext cx="11499317" cy="1676317"/>
          </a:xfrm>
        </p:spPr>
        <p:txBody>
          <a:bodyPr anchor="t">
            <a:normAutofit fontScale="90000"/>
          </a:bodyPr>
          <a:lstStyle/>
          <a:p>
            <a:r>
              <a:rPr lang="en-US" sz="5500" b="1" dirty="0">
                <a:solidFill>
                  <a:schemeClr val="tx1">
                    <a:lumMod val="65000"/>
                  </a:schemeClr>
                </a:solidFill>
                <a:latin typeface="Neue Haas Grotesk Text Pro"/>
              </a:rPr>
              <a:t>Modern workforce,  changing economic landslide and the welfare system</a:t>
            </a:r>
            <a:endParaRPr lang="en-US" sz="6100" dirty="0">
              <a:solidFill>
                <a:schemeClr val="tx1">
                  <a:lumMod val="65000"/>
                </a:schemeClr>
              </a:solidFill>
            </a:endParaRPr>
          </a:p>
        </p:txBody>
      </p:sp>
      <p:sp>
        <p:nvSpPr>
          <p:cNvPr id="3" name="TextBox 2">
            <a:extLst>
              <a:ext uri="{FF2B5EF4-FFF2-40B4-BE49-F238E27FC236}">
                <a16:creationId xmlns:a16="http://schemas.microsoft.com/office/drawing/2014/main" id="{A59894A1-1BF9-C04F-B5E3-8412F6249FE1}"/>
              </a:ext>
            </a:extLst>
          </p:cNvPr>
          <p:cNvSpPr txBox="1"/>
          <p:nvPr/>
        </p:nvSpPr>
        <p:spPr>
          <a:xfrm>
            <a:off x="2102555" y="5700888"/>
            <a:ext cx="70978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b</a:t>
            </a:r>
          </a:p>
        </p:txBody>
      </p:sp>
    </p:spTree>
    <p:extLst>
      <p:ext uri="{BB962C8B-B14F-4D97-AF65-F5344CB8AC3E}">
        <p14:creationId xmlns:p14="http://schemas.microsoft.com/office/powerpoint/2010/main" val="125781112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2A993A-B206-CE21-BE9A-5A489B6B83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5F9224-E71B-D439-C6DC-FDBE872B7325}"/>
              </a:ext>
            </a:extLst>
          </p:cNvPr>
          <p:cNvSpPr>
            <a:spLocks noGrp="1"/>
          </p:cNvSpPr>
          <p:nvPr>
            <p:ph type="ctrTitle"/>
          </p:nvPr>
        </p:nvSpPr>
        <p:spPr>
          <a:xfrm>
            <a:off x="1329259" y="318714"/>
            <a:ext cx="8971665" cy="914318"/>
          </a:xfrm>
        </p:spPr>
        <p:txBody>
          <a:bodyPr anchor="t">
            <a:normAutofit/>
          </a:bodyPr>
          <a:lstStyle/>
          <a:p>
            <a:r>
              <a:rPr lang="en-GB" sz="4400" b="1" dirty="0"/>
              <a:t>What is the modern workforce?</a:t>
            </a:r>
          </a:p>
        </p:txBody>
      </p:sp>
      <p:sp>
        <p:nvSpPr>
          <p:cNvPr id="4" name="TextBox 3">
            <a:extLst>
              <a:ext uri="{FF2B5EF4-FFF2-40B4-BE49-F238E27FC236}">
                <a16:creationId xmlns:a16="http://schemas.microsoft.com/office/drawing/2014/main" id="{135EB610-0DB2-A17C-FB69-8A3281639B93}"/>
              </a:ext>
            </a:extLst>
          </p:cNvPr>
          <p:cNvSpPr txBox="1"/>
          <p:nvPr/>
        </p:nvSpPr>
        <p:spPr>
          <a:xfrm>
            <a:off x="1325901" y="1898486"/>
            <a:ext cx="9371948" cy="19749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20000"/>
              </a:lnSpc>
              <a:spcBef>
                <a:spcPts val="1000"/>
              </a:spcBef>
              <a:buFont typeface="Arial"/>
              <a:buChar char="•"/>
            </a:pPr>
            <a:r>
              <a:rPr lang="en-GB" sz="2000"/>
              <a:t>The modern workforce is focused on using modern day technology, emphasising on ability and experience, diversity, creativity in the work place and much more (Velasquez </a:t>
            </a:r>
            <a:r>
              <a:rPr lang="en-GB" sz="2000" i="1"/>
              <a:t>et al</a:t>
            </a:r>
            <a:r>
              <a:rPr lang="en-GB" sz="2000"/>
              <a:t>, 2024).</a:t>
            </a:r>
          </a:p>
          <a:p>
            <a:pPr marL="285750" indent="-285750">
              <a:lnSpc>
                <a:spcPct val="120000"/>
              </a:lnSpc>
              <a:spcBef>
                <a:spcPts val="1000"/>
              </a:spcBef>
              <a:buFont typeface="Arial"/>
              <a:buChar char="•"/>
            </a:pPr>
            <a:endParaRPr lang="en-GB" sz="2000"/>
          </a:p>
          <a:p>
            <a:endParaRPr lang="en-US"/>
          </a:p>
        </p:txBody>
      </p:sp>
    </p:spTree>
    <p:extLst>
      <p:ext uri="{BB962C8B-B14F-4D97-AF65-F5344CB8AC3E}">
        <p14:creationId xmlns:p14="http://schemas.microsoft.com/office/powerpoint/2010/main" val="271038929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0CC5037-4067-C827-2B0E-61810AF3C1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28D92D-25B4-54CD-0810-5A6F077767A2}"/>
              </a:ext>
            </a:extLst>
          </p:cNvPr>
          <p:cNvSpPr>
            <a:spLocks noGrp="1"/>
          </p:cNvSpPr>
          <p:nvPr>
            <p:ph type="ctrTitle"/>
          </p:nvPr>
        </p:nvSpPr>
        <p:spPr>
          <a:xfrm>
            <a:off x="1297509" y="10034"/>
            <a:ext cx="10541525" cy="1516685"/>
          </a:xfrm>
        </p:spPr>
        <p:txBody>
          <a:bodyPr anchor="t">
            <a:normAutofit fontScale="90000"/>
          </a:bodyPr>
          <a:lstStyle/>
          <a:p>
            <a:r>
              <a:rPr lang="en-GB" sz="4400" b="1" dirty="0"/>
              <a:t>Advantage of the welfare system regarding the modern workforce and changing economic landslide (part 1)</a:t>
            </a:r>
          </a:p>
        </p:txBody>
      </p:sp>
      <p:sp>
        <p:nvSpPr>
          <p:cNvPr id="4" name="TextBox 3">
            <a:extLst>
              <a:ext uri="{FF2B5EF4-FFF2-40B4-BE49-F238E27FC236}">
                <a16:creationId xmlns:a16="http://schemas.microsoft.com/office/drawing/2014/main" id="{A694A0D3-C5F8-64A1-DFC0-BAA399433CC0}"/>
              </a:ext>
            </a:extLst>
          </p:cNvPr>
          <p:cNvSpPr txBox="1"/>
          <p:nvPr/>
        </p:nvSpPr>
        <p:spPr>
          <a:xfrm>
            <a:off x="632693" y="1713277"/>
            <a:ext cx="10931542" cy="49962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20000"/>
              </a:lnSpc>
              <a:spcBef>
                <a:spcPts val="1000"/>
              </a:spcBef>
              <a:buFont typeface="Arial"/>
              <a:buChar char="•"/>
            </a:pPr>
            <a:r>
              <a:rPr lang="en-GB">
                <a:latin typeface="Arial"/>
                <a:cs typeface="Arial"/>
              </a:rPr>
              <a:t>Flexibility  (Department for Work and Pensions, 2025a; Department for Work and Pensions, 2025b).  </a:t>
            </a:r>
            <a:endParaRPr lang="en-US">
              <a:latin typeface="Arial"/>
              <a:cs typeface="Arial"/>
            </a:endParaRPr>
          </a:p>
          <a:p>
            <a:pPr marL="285750" indent="-285750">
              <a:lnSpc>
                <a:spcPct val="120000"/>
              </a:lnSpc>
              <a:spcBef>
                <a:spcPts val="1000"/>
              </a:spcBef>
              <a:buFont typeface="Arial"/>
              <a:buChar char="•"/>
            </a:pPr>
            <a:endParaRPr lang="en-GB">
              <a:latin typeface="Arial"/>
              <a:cs typeface="Arial"/>
            </a:endParaRPr>
          </a:p>
          <a:p>
            <a:pPr marL="285750" indent="-285750">
              <a:lnSpc>
                <a:spcPct val="120000"/>
              </a:lnSpc>
              <a:spcBef>
                <a:spcPts val="1000"/>
              </a:spcBef>
              <a:buFont typeface="Arial"/>
              <a:buChar char="•"/>
            </a:pPr>
            <a:r>
              <a:rPr lang="en-US">
                <a:latin typeface="Arial"/>
                <a:cs typeface="Arial"/>
              </a:rPr>
              <a:t>Lancaster University (2025) research.</a:t>
            </a:r>
          </a:p>
          <a:p>
            <a:pPr>
              <a:lnSpc>
                <a:spcPct val="120000"/>
              </a:lnSpc>
              <a:spcBef>
                <a:spcPts val="1000"/>
              </a:spcBef>
            </a:pPr>
            <a:endParaRPr lang="en-US">
              <a:latin typeface="Arial"/>
              <a:cs typeface="Arial"/>
            </a:endParaRPr>
          </a:p>
          <a:p>
            <a:pPr marL="285750" indent="-285750">
              <a:lnSpc>
                <a:spcPct val="120000"/>
              </a:lnSpc>
              <a:spcBef>
                <a:spcPts val="1000"/>
              </a:spcBef>
              <a:buFont typeface="Arial"/>
              <a:buChar char="•"/>
            </a:pPr>
            <a:r>
              <a:rPr lang="en-US">
                <a:latin typeface="Arial"/>
                <a:cs typeface="Arial"/>
              </a:rPr>
              <a:t>80% of disabled workers said that working from home was good. </a:t>
            </a:r>
          </a:p>
          <a:p>
            <a:pPr>
              <a:lnSpc>
                <a:spcPct val="120000"/>
              </a:lnSpc>
              <a:spcBef>
                <a:spcPts val="1000"/>
              </a:spcBef>
            </a:pPr>
            <a:endParaRPr lang="en-US">
              <a:latin typeface="Arial"/>
              <a:cs typeface="Arial"/>
            </a:endParaRPr>
          </a:p>
          <a:p>
            <a:pPr marL="285750" indent="-285750">
              <a:lnSpc>
                <a:spcPct val="120000"/>
              </a:lnSpc>
              <a:spcBef>
                <a:spcPts val="1000"/>
              </a:spcBef>
              <a:buFont typeface="Arial,Sans-Serif"/>
              <a:buChar char="•"/>
            </a:pPr>
            <a:r>
              <a:rPr lang="en-US">
                <a:latin typeface="Neue Haas Grotesk Text Pro"/>
                <a:cs typeface="Arial"/>
              </a:rPr>
              <a:t>85% of disabled workers said that being able to have reasonable adjustments is important for them. </a:t>
            </a:r>
          </a:p>
          <a:p>
            <a:pPr>
              <a:lnSpc>
                <a:spcPct val="120000"/>
              </a:lnSpc>
              <a:spcBef>
                <a:spcPts val="1000"/>
              </a:spcBef>
            </a:pPr>
            <a:endParaRPr lang="en-US" dirty="0">
              <a:latin typeface="Arial"/>
              <a:cs typeface="Arial"/>
            </a:endParaRPr>
          </a:p>
          <a:p>
            <a:pPr>
              <a:lnSpc>
                <a:spcPct val="120000"/>
              </a:lnSpc>
              <a:spcBef>
                <a:spcPts val="1000"/>
              </a:spcBef>
            </a:pPr>
            <a:endParaRPr lang="en-US"/>
          </a:p>
          <a:p>
            <a:endParaRPr lang="en-US"/>
          </a:p>
          <a:p>
            <a:endParaRPr lang="en-US"/>
          </a:p>
        </p:txBody>
      </p:sp>
    </p:spTree>
    <p:extLst>
      <p:ext uri="{BB962C8B-B14F-4D97-AF65-F5344CB8AC3E}">
        <p14:creationId xmlns:p14="http://schemas.microsoft.com/office/powerpoint/2010/main" val="363832240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56B0F77-BBCB-2A9E-1652-3E789103DF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08967E-06F7-6644-EB06-DF399FB1A745}"/>
              </a:ext>
            </a:extLst>
          </p:cNvPr>
          <p:cNvSpPr>
            <a:spLocks noGrp="1"/>
          </p:cNvSpPr>
          <p:nvPr>
            <p:ph type="ctrTitle"/>
          </p:nvPr>
        </p:nvSpPr>
        <p:spPr>
          <a:xfrm>
            <a:off x="1297509" y="17089"/>
            <a:ext cx="10273414" cy="1509630"/>
          </a:xfrm>
        </p:spPr>
        <p:txBody>
          <a:bodyPr anchor="t">
            <a:normAutofit fontScale="90000"/>
          </a:bodyPr>
          <a:lstStyle/>
          <a:p>
            <a:r>
              <a:rPr lang="en-GB" sz="4400" b="1" dirty="0"/>
              <a:t>Advantage of the welfare system regarding the modern workforce and changing economic landslide (part 2)</a:t>
            </a:r>
          </a:p>
        </p:txBody>
      </p:sp>
      <p:sp>
        <p:nvSpPr>
          <p:cNvPr id="4" name="TextBox 3">
            <a:extLst>
              <a:ext uri="{FF2B5EF4-FFF2-40B4-BE49-F238E27FC236}">
                <a16:creationId xmlns:a16="http://schemas.microsoft.com/office/drawing/2014/main" id="{0869BF7E-178A-03A7-2261-AF8160372324}"/>
              </a:ext>
            </a:extLst>
          </p:cNvPr>
          <p:cNvSpPr txBox="1"/>
          <p:nvPr/>
        </p:nvSpPr>
        <p:spPr>
          <a:xfrm>
            <a:off x="632693" y="1677999"/>
            <a:ext cx="10931542" cy="42586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20000"/>
              </a:lnSpc>
              <a:spcBef>
                <a:spcPts val="1000"/>
              </a:spcBef>
              <a:buFont typeface="Arial"/>
              <a:buChar char="•"/>
            </a:pPr>
            <a:r>
              <a:rPr lang="en-GB" dirty="0">
                <a:latin typeface="Neue Haas Grotesk Text Pro"/>
                <a:cs typeface="Arial"/>
              </a:rPr>
              <a:t>Assistive technology  (European Disability Forum, 2024; House of Lords, 2023; Parliament, 2023).</a:t>
            </a:r>
          </a:p>
          <a:p>
            <a:pPr marL="285750" indent="-285750">
              <a:lnSpc>
                <a:spcPct val="120000"/>
              </a:lnSpc>
              <a:spcBef>
                <a:spcPts val="1000"/>
              </a:spcBef>
              <a:buFont typeface="Arial"/>
              <a:buChar char="•"/>
            </a:pPr>
            <a:endParaRPr lang="en-GB">
              <a:latin typeface="Neue Haas Grotesk Text Pro"/>
              <a:cs typeface="Arial"/>
            </a:endParaRPr>
          </a:p>
          <a:p>
            <a:pPr marL="285750" indent="-285750">
              <a:lnSpc>
                <a:spcPct val="120000"/>
              </a:lnSpc>
              <a:spcBef>
                <a:spcPts val="1000"/>
              </a:spcBef>
              <a:buFont typeface="Arial"/>
              <a:buChar char="•"/>
            </a:pPr>
            <a:r>
              <a:rPr lang="en-US" dirty="0">
                <a:latin typeface="Neue Haas Grotesk Text Pro"/>
                <a:cs typeface="Arial"/>
              </a:rPr>
              <a:t>The Business Disability Forum (2023) survey</a:t>
            </a:r>
          </a:p>
          <a:p>
            <a:pPr marL="285750" indent="-285750">
              <a:lnSpc>
                <a:spcPct val="120000"/>
              </a:lnSpc>
              <a:spcBef>
                <a:spcPts val="1000"/>
              </a:spcBef>
              <a:buFont typeface="Arial"/>
              <a:buChar char="•"/>
            </a:pPr>
            <a:endParaRPr lang="en-US">
              <a:latin typeface="Neue Haas Grotesk Text Pro"/>
              <a:cs typeface="Arial"/>
            </a:endParaRPr>
          </a:p>
          <a:p>
            <a:pPr marL="285750" indent="-285750">
              <a:lnSpc>
                <a:spcPct val="120000"/>
              </a:lnSpc>
              <a:spcBef>
                <a:spcPts val="1000"/>
              </a:spcBef>
              <a:buFont typeface="Arial"/>
              <a:buChar char="•"/>
            </a:pPr>
            <a:r>
              <a:rPr lang="en-US" dirty="0">
                <a:latin typeface="Neue Haas Grotesk Text Pro"/>
                <a:cs typeface="Arial"/>
              </a:rPr>
              <a:t>47% of workers with </a:t>
            </a:r>
            <a:r>
              <a:rPr lang="en-GB" dirty="0">
                <a:latin typeface="Neue Haas Grotesk Text Pro"/>
                <a:cs typeface="Arial"/>
              </a:rPr>
              <a:t>disabilities</a:t>
            </a:r>
            <a:r>
              <a:rPr lang="en-US" dirty="0">
                <a:latin typeface="Neue Haas Grotesk Text Pro"/>
                <a:cs typeface="Arial"/>
              </a:rPr>
              <a:t> said that technological solutions made it easier to adjust work hours. </a:t>
            </a:r>
          </a:p>
          <a:p>
            <a:pPr marL="285750" indent="-285750">
              <a:lnSpc>
                <a:spcPct val="120000"/>
              </a:lnSpc>
              <a:spcBef>
                <a:spcPts val="1000"/>
              </a:spcBef>
              <a:buFont typeface="Arial"/>
              <a:buChar char="•"/>
            </a:pPr>
            <a:endParaRPr lang="en-US" dirty="0">
              <a:latin typeface="Neue Haas Grotesk Text Pro"/>
              <a:cs typeface="Arial"/>
            </a:endParaRPr>
          </a:p>
          <a:p>
            <a:pPr marL="285750" indent="-285750">
              <a:lnSpc>
                <a:spcPct val="120000"/>
              </a:lnSpc>
              <a:spcBef>
                <a:spcPts val="1000"/>
              </a:spcBef>
              <a:buFont typeface="Arial"/>
              <a:buChar char="•"/>
            </a:pPr>
            <a:r>
              <a:rPr lang="en-US" dirty="0">
                <a:latin typeface="Neue Haas Grotesk Text Pro"/>
                <a:cs typeface="Arial"/>
              </a:rPr>
              <a:t> 24% of people use assistive technology features.</a:t>
            </a:r>
          </a:p>
          <a:p>
            <a:pPr>
              <a:lnSpc>
                <a:spcPct val="120000"/>
              </a:lnSpc>
              <a:spcBef>
                <a:spcPts val="1000"/>
              </a:spcBef>
            </a:pPr>
            <a:endParaRPr lang="en-US"/>
          </a:p>
          <a:p>
            <a:endParaRPr lang="en-US"/>
          </a:p>
        </p:txBody>
      </p:sp>
    </p:spTree>
    <p:extLst>
      <p:ext uri="{BB962C8B-B14F-4D97-AF65-F5344CB8AC3E}">
        <p14:creationId xmlns:p14="http://schemas.microsoft.com/office/powerpoint/2010/main" val="322233991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9781EED-39B2-5FC7-AF75-6174BCF038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F7FC6F-A703-EA28-D0A3-23DE777E80F2}"/>
              </a:ext>
            </a:extLst>
          </p:cNvPr>
          <p:cNvSpPr>
            <a:spLocks noGrp="1"/>
          </p:cNvSpPr>
          <p:nvPr>
            <p:ph type="ctrTitle"/>
          </p:nvPr>
        </p:nvSpPr>
        <p:spPr>
          <a:xfrm>
            <a:off x="980009" y="191714"/>
            <a:ext cx="10465677" cy="914318"/>
          </a:xfrm>
        </p:spPr>
        <p:txBody>
          <a:bodyPr anchor="t">
            <a:normAutofit fontScale="90000"/>
          </a:bodyPr>
          <a:lstStyle/>
          <a:p>
            <a:r>
              <a:rPr lang="en-GB" sz="4400" b="1" dirty="0">
                <a:solidFill>
                  <a:srgbClr val="FFFFFF"/>
                </a:solidFill>
              </a:rPr>
              <a:t>Disadvantages of the welfare system regarding the modern workforce and changing economic landslide (part 1) </a:t>
            </a:r>
            <a:endParaRPr lang="en-GB" sz="4400" b="1"/>
          </a:p>
        </p:txBody>
      </p:sp>
      <p:sp>
        <p:nvSpPr>
          <p:cNvPr id="4" name="TextBox 3">
            <a:extLst>
              <a:ext uri="{FF2B5EF4-FFF2-40B4-BE49-F238E27FC236}">
                <a16:creationId xmlns:a16="http://schemas.microsoft.com/office/drawing/2014/main" id="{8E816077-608C-F447-BD2A-855D36780CBC}"/>
              </a:ext>
            </a:extLst>
          </p:cNvPr>
          <p:cNvSpPr txBox="1"/>
          <p:nvPr/>
        </p:nvSpPr>
        <p:spPr>
          <a:xfrm>
            <a:off x="860967" y="1963732"/>
            <a:ext cx="10101854"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20000"/>
              </a:lnSpc>
              <a:spcBef>
                <a:spcPts val="1000"/>
              </a:spcBef>
              <a:buFont typeface="Arial"/>
              <a:buChar char="•"/>
            </a:pPr>
            <a:r>
              <a:rPr lang="en-GB" sz="2000" dirty="0"/>
              <a:t>Lack of skills and knowledge (Chang </a:t>
            </a:r>
            <a:r>
              <a:rPr lang="en-GB" sz="2000" i="1" dirty="0"/>
              <a:t>et al</a:t>
            </a:r>
            <a:r>
              <a:rPr lang="en-GB" sz="2000" dirty="0"/>
              <a:t>, 2023). </a:t>
            </a:r>
          </a:p>
          <a:p>
            <a:pPr marL="285750" indent="-285750">
              <a:lnSpc>
                <a:spcPct val="120000"/>
              </a:lnSpc>
              <a:spcBef>
                <a:spcPts val="1000"/>
              </a:spcBef>
              <a:buFont typeface="Arial"/>
              <a:buChar char="•"/>
            </a:pPr>
            <a:endParaRPr lang="en-GB" sz="2000"/>
          </a:p>
          <a:p>
            <a:pPr marL="285750" indent="-285750">
              <a:lnSpc>
                <a:spcPct val="120000"/>
              </a:lnSpc>
              <a:spcBef>
                <a:spcPts val="1000"/>
              </a:spcBef>
              <a:buFont typeface="Arial"/>
              <a:buChar char="•"/>
            </a:pPr>
            <a:r>
              <a:rPr lang="en-GB" sz="2000" dirty="0"/>
              <a:t>Age UK (2024) Research.</a:t>
            </a:r>
          </a:p>
          <a:p>
            <a:pPr marL="285750" indent="-285750">
              <a:lnSpc>
                <a:spcPct val="120000"/>
              </a:lnSpc>
              <a:spcBef>
                <a:spcPts val="1000"/>
              </a:spcBef>
              <a:buFont typeface="Arial"/>
              <a:buChar char="•"/>
            </a:pPr>
            <a:endParaRPr lang="en-GB" sz="2000"/>
          </a:p>
          <a:p>
            <a:pPr marL="285750" indent="-285750">
              <a:lnSpc>
                <a:spcPct val="120000"/>
              </a:lnSpc>
              <a:spcBef>
                <a:spcPts val="1000"/>
              </a:spcBef>
              <a:buFont typeface="Arial"/>
              <a:buChar char="•"/>
            </a:pPr>
            <a:r>
              <a:rPr lang="en-GB" sz="2000" dirty="0"/>
              <a:t>29% of elderly people aged 65 to 74 years  and 49% of elderly people 75 years old and over find it cannot complete basic computer tasks.</a:t>
            </a:r>
          </a:p>
          <a:p>
            <a:pPr marL="285750" indent="-285750">
              <a:lnSpc>
                <a:spcPct val="120000"/>
              </a:lnSpc>
              <a:spcBef>
                <a:spcPts val="1000"/>
              </a:spcBef>
              <a:buFont typeface="Arial"/>
              <a:buChar char="•"/>
            </a:pPr>
            <a:endParaRPr lang="en-GB" sz="2000"/>
          </a:p>
          <a:p>
            <a:pPr marL="285750" indent="-285750">
              <a:lnSpc>
                <a:spcPct val="120000"/>
              </a:lnSpc>
              <a:spcBef>
                <a:spcPts val="1000"/>
              </a:spcBef>
              <a:buFont typeface="Arial"/>
              <a:buChar char="•"/>
            </a:pPr>
            <a:r>
              <a:rPr lang="en-GB" sz="2000" dirty="0"/>
              <a:t>33% of individuals who are aged 75 years old and over don't have the skills.</a:t>
            </a:r>
          </a:p>
          <a:p>
            <a:endParaRPr lang="en-US"/>
          </a:p>
        </p:txBody>
      </p:sp>
    </p:spTree>
    <p:extLst>
      <p:ext uri="{BB962C8B-B14F-4D97-AF65-F5344CB8AC3E}">
        <p14:creationId xmlns:p14="http://schemas.microsoft.com/office/powerpoint/2010/main" val="398029572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CB9D02-C443-BA87-D15A-F0DD1D925D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914AFD-C45F-AAD8-3BD0-0CBCF8A6CFD9}"/>
              </a:ext>
            </a:extLst>
          </p:cNvPr>
          <p:cNvSpPr>
            <a:spLocks noGrp="1"/>
          </p:cNvSpPr>
          <p:nvPr>
            <p:ph type="ctrTitle"/>
          </p:nvPr>
        </p:nvSpPr>
        <p:spPr>
          <a:xfrm>
            <a:off x="645413" y="133099"/>
            <a:ext cx="10896201" cy="1587852"/>
          </a:xfrm>
        </p:spPr>
        <p:txBody>
          <a:bodyPr anchor="t">
            <a:normAutofit fontScale="90000"/>
          </a:bodyPr>
          <a:lstStyle/>
          <a:p>
            <a:r>
              <a:rPr lang="en-GB" sz="4400" b="1" dirty="0">
                <a:solidFill>
                  <a:srgbClr val="FFFFFF"/>
                </a:solidFill>
                <a:latin typeface="Neue Haas Grotesk Text Pro"/>
              </a:rPr>
              <a:t>Disadvantages of welfare regarding the modern workforce and changing economic landslide (part 2)</a:t>
            </a:r>
            <a:endParaRPr lang="en-GB" sz="4400" b="1">
              <a:latin typeface="Neue Haas Grotesk Text Pro"/>
            </a:endParaRPr>
          </a:p>
        </p:txBody>
      </p:sp>
      <p:sp>
        <p:nvSpPr>
          <p:cNvPr id="4" name="TextBox 3">
            <a:extLst>
              <a:ext uri="{FF2B5EF4-FFF2-40B4-BE49-F238E27FC236}">
                <a16:creationId xmlns:a16="http://schemas.microsoft.com/office/drawing/2014/main" id="{5389CCF2-DB3D-3DA5-713E-DAE705E902BA}"/>
              </a:ext>
            </a:extLst>
          </p:cNvPr>
          <p:cNvSpPr txBox="1"/>
          <p:nvPr/>
        </p:nvSpPr>
        <p:spPr>
          <a:xfrm>
            <a:off x="634457" y="2406486"/>
            <a:ext cx="10931480" cy="39087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20000"/>
              </a:lnSpc>
              <a:spcBef>
                <a:spcPts val="1000"/>
              </a:spcBef>
              <a:buFont typeface="Arial"/>
              <a:buChar char="•"/>
            </a:pPr>
            <a:r>
              <a:rPr lang="en-GB" sz="2000"/>
              <a:t> </a:t>
            </a:r>
            <a:r>
              <a:rPr lang="en-GB">
                <a:latin typeface="Neue Haas Grotesk Text Pro"/>
              </a:rPr>
              <a:t>Difficult for workers on a 0-hour contract to receive and claim benefits (Greater Manchester Law Centre, 2024; </a:t>
            </a:r>
            <a:r>
              <a:rPr lang="en-GB" err="1">
                <a:latin typeface="Neue Haas Grotesk Text Pro"/>
              </a:rPr>
              <a:t>Mantouvalou</a:t>
            </a:r>
            <a:r>
              <a:rPr lang="en-GB">
                <a:latin typeface="Neue Haas Grotesk Text Pro"/>
              </a:rPr>
              <a:t>, 2022; Work Foundation, 2024).</a:t>
            </a:r>
            <a:endParaRPr lang="en-US">
              <a:latin typeface="Neue Haas Grotesk Text Pro"/>
            </a:endParaRPr>
          </a:p>
          <a:p>
            <a:pPr marL="285750" indent="-285750">
              <a:lnSpc>
                <a:spcPct val="120000"/>
              </a:lnSpc>
              <a:spcBef>
                <a:spcPts val="1000"/>
              </a:spcBef>
              <a:buFont typeface="Arial"/>
              <a:buChar char="•"/>
            </a:pPr>
            <a:endParaRPr lang="en-GB">
              <a:latin typeface="Neue Haas Grotesk Text Pro"/>
            </a:endParaRPr>
          </a:p>
          <a:p>
            <a:pPr marL="285750" indent="-285750">
              <a:lnSpc>
                <a:spcPct val="120000"/>
              </a:lnSpc>
              <a:spcBef>
                <a:spcPts val="1000"/>
              </a:spcBef>
              <a:buFont typeface="Arial"/>
              <a:buChar char="•"/>
            </a:pPr>
            <a:r>
              <a:rPr lang="en-GB">
                <a:latin typeface="Neue Haas Grotesk Text Pro"/>
              </a:rPr>
              <a:t>The Work Foundation (2024) Research. </a:t>
            </a:r>
          </a:p>
          <a:p>
            <a:pPr marL="285750" indent="-285750">
              <a:lnSpc>
                <a:spcPct val="120000"/>
              </a:lnSpc>
              <a:spcBef>
                <a:spcPts val="1000"/>
              </a:spcBef>
              <a:buFont typeface="Arial"/>
              <a:buChar char="•"/>
            </a:pPr>
            <a:endParaRPr lang="en-GB">
              <a:latin typeface="Neue Haas Grotesk Text Pro"/>
            </a:endParaRPr>
          </a:p>
          <a:p>
            <a:pPr marL="285750" indent="-285750">
              <a:lnSpc>
                <a:spcPct val="120000"/>
              </a:lnSpc>
              <a:spcBef>
                <a:spcPts val="1000"/>
              </a:spcBef>
              <a:buFont typeface="Arial"/>
              <a:buChar char="•"/>
            </a:pPr>
            <a:r>
              <a:rPr lang="en-GB">
                <a:latin typeface="Neue Haas Grotesk Text Pro"/>
              </a:rPr>
              <a:t> 34% of zero-hour contract workers struggle to claim benefits.</a:t>
            </a:r>
          </a:p>
          <a:p>
            <a:pPr marL="285750" indent="-285750" algn="ctr">
              <a:lnSpc>
                <a:spcPct val="120000"/>
              </a:lnSpc>
              <a:spcBef>
                <a:spcPts val="1000"/>
              </a:spcBef>
              <a:buFont typeface="Arial"/>
              <a:buChar char="•"/>
            </a:pPr>
            <a:endParaRPr lang="en-GB" sz="2000"/>
          </a:p>
          <a:p>
            <a:pPr marL="285750" indent="-285750">
              <a:lnSpc>
                <a:spcPct val="120000"/>
              </a:lnSpc>
              <a:spcBef>
                <a:spcPts val="1000"/>
              </a:spcBef>
              <a:buFont typeface="Arial"/>
              <a:buChar char="•"/>
            </a:pPr>
            <a:endParaRPr lang="en-GB" sz="2000"/>
          </a:p>
          <a:p>
            <a:endParaRPr lang="en-US"/>
          </a:p>
        </p:txBody>
      </p:sp>
    </p:spTree>
    <p:extLst>
      <p:ext uri="{BB962C8B-B14F-4D97-AF65-F5344CB8AC3E}">
        <p14:creationId xmlns:p14="http://schemas.microsoft.com/office/powerpoint/2010/main" val="415051959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2360C09-C4DB-CD5D-0D7E-32946C7C79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46144C-96EA-3BC6-9F15-9BBE6F2C037B}"/>
              </a:ext>
            </a:extLst>
          </p:cNvPr>
          <p:cNvSpPr>
            <a:spLocks noGrp="1"/>
          </p:cNvSpPr>
          <p:nvPr>
            <p:ph type="ctrTitle"/>
          </p:nvPr>
        </p:nvSpPr>
        <p:spPr>
          <a:xfrm>
            <a:off x="3801826" y="196413"/>
            <a:ext cx="3411887" cy="914318"/>
          </a:xfrm>
        </p:spPr>
        <p:txBody>
          <a:bodyPr anchor="t">
            <a:normAutofit/>
          </a:bodyPr>
          <a:lstStyle/>
          <a:p>
            <a:r>
              <a:rPr lang="en-GB" sz="4400" b="1" dirty="0">
                <a:solidFill>
                  <a:srgbClr val="FFFFFF"/>
                </a:solidFill>
              </a:rPr>
              <a:t>Conclusion</a:t>
            </a:r>
            <a:endParaRPr lang="en-GB" sz="4400" b="1" dirty="0"/>
          </a:p>
        </p:txBody>
      </p:sp>
      <p:sp>
        <p:nvSpPr>
          <p:cNvPr id="4" name="TextBox 3">
            <a:extLst>
              <a:ext uri="{FF2B5EF4-FFF2-40B4-BE49-F238E27FC236}">
                <a16:creationId xmlns:a16="http://schemas.microsoft.com/office/drawing/2014/main" id="{02038983-CB01-1168-A832-089A0ED3B877}"/>
              </a:ext>
            </a:extLst>
          </p:cNvPr>
          <p:cNvSpPr txBox="1"/>
          <p:nvPr/>
        </p:nvSpPr>
        <p:spPr>
          <a:xfrm>
            <a:off x="1855068" y="2067819"/>
            <a:ext cx="7720039" cy="27135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20000"/>
              </a:lnSpc>
              <a:spcBef>
                <a:spcPts val="1000"/>
              </a:spcBef>
              <a:buFont typeface="Arial"/>
              <a:buChar char="•"/>
            </a:pPr>
            <a:r>
              <a:rPr lang="en-GB" sz="2000" dirty="0"/>
              <a:t>Overall, the UK welfare system needs to be reformed in order to better address the needs of the modern workforce and changing economic landslide because elderly workers find it difficult to adapt to modern day technology and 0-hour contract workers have a hard time getting benefits. </a:t>
            </a:r>
          </a:p>
          <a:p>
            <a:pPr marL="285750" indent="-285750">
              <a:lnSpc>
                <a:spcPct val="120000"/>
              </a:lnSpc>
              <a:spcBef>
                <a:spcPts val="1000"/>
              </a:spcBef>
              <a:buFont typeface="Arial"/>
              <a:buChar char="•"/>
            </a:pPr>
            <a:endParaRPr lang="en-GB" sz="2000"/>
          </a:p>
          <a:p>
            <a:endParaRPr lang="en-US"/>
          </a:p>
        </p:txBody>
      </p:sp>
    </p:spTree>
    <p:extLst>
      <p:ext uri="{BB962C8B-B14F-4D97-AF65-F5344CB8AC3E}">
        <p14:creationId xmlns:p14="http://schemas.microsoft.com/office/powerpoint/2010/main" val="81779428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A479B-B5AD-5678-D21E-173CAD942DD6}"/>
              </a:ext>
            </a:extLst>
          </p:cNvPr>
          <p:cNvSpPr>
            <a:spLocks noGrp="1"/>
          </p:cNvSpPr>
          <p:nvPr>
            <p:ph type="title"/>
          </p:nvPr>
        </p:nvSpPr>
        <p:spPr>
          <a:xfrm>
            <a:off x="3197532" y="-1954"/>
            <a:ext cx="5798051" cy="771295"/>
          </a:xfrm>
        </p:spPr>
        <p:txBody>
          <a:bodyPr>
            <a:normAutofit/>
          </a:bodyPr>
          <a:lstStyle/>
          <a:p>
            <a:r>
              <a:rPr lang="en-US" b="1" dirty="0"/>
              <a:t>References (part 1)</a:t>
            </a:r>
          </a:p>
        </p:txBody>
      </p:sp>
      <p:sp>
        <p:nvSpPr>
          <p:cNvPr id="3" name="Content Placeholder 2">
            <a:extLst>
              <a:ext uri="{FF2B5EF4-FFF2-40B4-BE49-F238E27FC236}">
                <a16:creationId xmlns:a16="http://schemas.microsoft.com/office/drawing/2014/main" id="{9E77014A-A940-E905-03A7-D792983CFDCE}"/>
              </a:ext>
            </a:extLst>
          </p:cNvPr>
          <p:cNvSpPr>
            <a:spLocks noGrp="1"/>
          </p:cNvSpPr>
          <p:nvPr>
            <p:ph idx="1"/>
          </p:nvPr>
        </p:nvSpPr>
        <p:spPr>
          <a:xfrm>
            <a:off x="344509" y="771072"/>
            <a:ext cx="10653722" cy="3959928"/>
          </a:xfrm>
        </p:spPr>
        <p:txBody>
          <a:bodyPr vert="horz" lIns="91440" tIns="45720" rIns="91440" bIns="45720" rtlCol="0" anchor="t">
            <a:noAutofit/>
          </a:bodyPr>
          <a:lstStyle/>
          <a:p>
            <a:pPr>
              <a:buAutoNum type="arabicPeriod"/>
            </a:pPr>
            <a:r>
              <a:rPr lang="en-GB" sz="1200">
                <a:latin typeface="Arial"/>
                <a:cs typeface="Arial"/>
              </a:rPr>
              <a:t>Age UK (2024) </a:t>
            </a:r>
            <a:r>
              <a:rPr lang="en-GB" sz="1200" i="1">
                <a:latin typeface="Arial"/>
                <a:cs typeface="Arial"/>
              </a:rPr>
              <a:t>Facts and figures about digital inclusion and older people</a:t>
            </a:r>
            <a:r>
              <a:rPr lang="en-GB" sz="1200">
                <a:latin typeface="Arial"/>
                <a:cs typeface="Arial"/>
              </a:rPr>
              <a:t>. Available at: </a:t>
            </a:r>
            <a:r>
              <a:rPr lang="en-GB" sz="1200" u="sng">
                <a:latin typeface="Arial"/>
                <a:cs typeface="Arial"/>
                <a:hlinkClick r:id="rId2"/>
              </a:rPr>
              <a:t>https://www.ageuk.org.uk/siteassets/documents/reports-and-</a:t>
            </a:r>
            <a:r>
              <a:rPr lang="en-GB" sz="1200" u="sng">
                <a:latin typeface="Neue Haas Grotesk Text Pro"/>
                <a:cs typeface="Arial"/>
                <a:hlinkClick r:id="rId2"/>
              </a:rPr>
              <a:t>publications/reports-and-briefings/active-communities/internet-use-statistics-june-2024.pdf</a:t>
            </a:r>
            <a:r>
              <a:rPr lang="en-GB" sz="1200">
                <a:latin typeface="Neue Haas Grotesk Text Pro"/>
                <a:cs typeface="Arial"/>
              </a:rPr>
              <a:t> (Accessed: 10 April 2025).</a:t>
            </a:r>
            <a:endParaRPr lang="en-US" sz="1200">
              <a:latin typeface="Neue Haas Grotesk Text Pro"/>
              <a:cs typeface="Arial"/>
            </a:endParaRPr>
          </a:p>
          <a:p>
            <a:pPr>
              <a:buAutoNum type="arabicPeriod"/>
            </a:pPr>
            <a:r>
              <a:rPr lang="en-GB" sz="1200">
                <a:latin typeface="Neue Haas Grotesk Text Pro"/>
                <a:cs typeface="Arial"/>
              </a:rPr>
              <a:t>Arranz, J.M. and Serrano, C.G. (2023) ‘Assistance benefits and unemployment outflows of the elderly unemployed: The impact of a law change’, </a:t>
            </a:r>
            <a:r>
              <a:rPr lang="en-GB" sz="1200" i="1">
                <a:latin typeface="Neue Haas Grotesk Text Pro"/>
                <a:cs typeface="Arial"/>
              </a:rPr>
              <a:t>The Journal of the Economics of Ageing</a:t>
            </a:r>
            <a:r>
              <a:rPr lang="en-GB" sz="1200">
                <a:latin typeface="Neue Haas Grotesk Text Pro"/>
                <a:cs typeface="Arial"/>
              </a:rPr>
              <a:t>. 26(2), pp. 100-127. Available at: </a:t>
            </a:r>
            <a:r>
              <a:rPr lang="en-GB" sz="1200" u="sng">
                <a:latin typeface="Neue Haas Grotesk Text Pro"/>
                <a:cs typeface="Arial"/>
                <a:hlinkClick r:id="rId3"/>
              </a:rPr>
              <a:t>https://doi.org/10.1016/j.jeoa.2023.100466</a:t>
            </a:r>
            <a:r>
              <a:rPr lang="en-GB" sz="1200">
                <a:latin typeface="Neue Haas Grotesk Text Pro"/>
                <a:cs typeface="Arial"/>
              </a:rPr>
              <a:t> </a:t>
            </a:r>
          </a:p>
          <a:p>
            <a:pPr>
              <a:buAutoNum type="arabicPeriod"/>
            </a:pPr>
            <a:r>
              <a:rPr lang="en-GB" sz="1200">
                <a:latin typeface="Neue Haas Grotesk Text Pro"/>
                <a:cs typeface="Arial"/>
              </a:rPr>
              <a:t>Alzheimer’s Society (2023) </a:t>
            </a:r>
            <a:r>
              <a:rPr lang="en-GB" sz="1200" i="1">
                <a:latin typeface="Neue Haas Grotesk Text Pro"/>
                <a:cs typeface="Arial"/>
              </a:rPr>
              <a:t>What is assistive technology</a:t>
            </a:r>
            <a:r>
              <a:rPr lang="en-GB" sz="1200">
                <a:latin typeface="Neue Haas Grotesk Text Pro"/>
                <a:cs typeface="Arial"/>
              </a:rPr>
              <a:t>. Available at: </a:t>
            </a:r>
            <a:r>
              <a:rPr lang="en-GB" sz="1200" u="sng">
                <a:latin typeface="Neue Haas Grotesk Text Pro"/>
                <a:cs typeface="Arial"/>
                <a:hlinkClick r:id="rId4"/>
              </a:rPr>
              <a:t>https://www.alzheimers.org.uk/get-support/staying-independent/what-assistive-technology</a:t>
            </a:r>
            <a:r>
              <a:rPr lang="en-GB" sz="1200">
                <a:latin typeface="Neue Haas Grotesk Text Pro"/>
                <a:cs typeface="Arial"/>
              </a:rPr>
              <a:t> (Accessed: 21 April 2025). </a:t>
            </a:r>
            <a:endParaRPr lang="en-US" sz="1200">
              <a:latin typeface="Neue Haas Grotesk Text Pro"/>
              <a:cs typeface="Arial"/>
            </a:endParaRPr>
          </a:p>
          <a:p>
            <a:pPr>
              <a:buAutoNum type="arabicPeriod"/>
            </a:pPr>
            <a:r>
              <a:rPr lang="en-GB" sz="1200">
                <a:latin typeface="Neue Haas Grotesk Text Pro"/>
                <a:cs typeface="Arial"/>
              </a:rPr>
              <a:t>Bryson, A., Forth, J., Gray, H, and Stokes, L. (2020) ‘Does Employing Older Workers Affect Workplace Performance?’, </a:t>
            </a:r>
            <a:r>
              <a:rPr lang="en-GB" sz="1200" i="1">
                <a:latin typeface="Neue Haas Grotesk Text Pro"/>
                <a:cs typeface="Arial"/>
              </a:rPr>
              <a:t>Industrial Relations: A Journal of Economy and Society</a:t>
            </a:r>
            <a:r>
              <a:rPr lang="en-GB" sz="1200">
                <a:latin typeface="Neue Haas Grotesk Text Pro"/>
                <a:cs typeface="Arial"/>
              </a:rPr>
              <a:t>, 59(4), pp. 532-562. Available at: </a:t>
            </a:r>
            <a:r>
              <a:rPr lang="en-GB" sz="1200" u="sng">
                <a:latin typeface="Neue Haas Grotesk Text Pro"/>
                <a:cs typeface="Arial"/>
                <a:hlinkClick r:id="rId5"/>
              </a:rPr>
              <a:t>https://doi.org/10.1111/irel.12265</a:t>
            </a:r>
            <a:r>
              <a:rPr lang="en-GB" sz="1200">
                <a:latin typeface="Neue Haas Grotesk Text Pro"/>
                <a:cs typeface="Arial"/>
              </a:rPr>
              <a:t> </a:t>
            </a:r>
            <a:endParaRPr lang="en-US" sz="1200">
              <a:latin typeface="Neue Haas Grotesk Text Pro"/>
              <a:cs typeface="Arial"/>
            </a:endParaRPr>
          </a:p>
          <a:p>
            <a:pPr>
              <a:buAutoNum type="arabicPeriod"/>
            </a:pPr>
            <a:r>
              <a:rPr lang="en-GB" sz="1200">
                <a:latin typeface="Neue Haas Grotesk Text Pro"/>
                <a:cs typeface="Arial"/>
              </a:rPr>
              <a:t>Chang, C., Xu, H, Xie, B, (2023) 'Aging Workforce in the Context of Technological Advancements: Toward a Socio-Ecological Model', </a:t>
            </a:r>
            <a:r>
              <a:rPr lang="en-GB" sz="1200" i="1">
                <a:latin typeface="Neue Haas Grotesk Text Pro"/>
                <a:cs typeface="Arial"/>
              </a:rPr>
              <a:t>Work, Aging and Retirement</a:t>
            </a:r>
            <a:r>
              <a:rPr lang="en-GB" sz="1200">
                <a:latin typeface="Neue Haas Grotesk Text Pro"/>
                <a:cs typeface="Arial"/>
              </a:rPr>
              <a:t>, 9(4), pp. 323–328. Available at: </a:t>
            </a:r>
            <a:r>
              <a:rPr lang="en-GB" sz="1200" u="sng">
                <a:latin typeface="Neue Haas Grotesk Text Pro"/>
                <a:cs typeface="Arial"/>
                <a:hlinkClick r:id="rId6"/>
              </a:rPr>
              <a:t>https://doi.org/10.1093/workar/waad025</a:t>
            </a:r>
            <a:r>
              <a:rPr lang="en-GB" sz="1200">
                <a:latin typeface="Neue Haas Grotesk Text Pro"/>
                <a:cs typeface="Arial"/>
              </a:rPr>
              <a:t>  </a:t>
            </a:r>
          </a:p>
          <a:p>
            <a:pPr>
              <a:buAutoNum type="arabicPeriod"/>
            </a:pPr>
            <a:r>
              <a:rPr lang="en-GB" sz="1200">
                <a:latin typeface="Neue Haas Grotesk Text Pro"/>
                <a:cs typeface="Arial"/>
              </a:rPr>
              <a:t>Atkinson, J. (2022) ‘Zero-hours contracts and English employment law: Developments and possibilities’, </a:t>
            </a:r>
            <a:r>
              <a:rPr lang="en-GB" sz="1200" i="1">
                <a:latin typeface="Neue Haas Grotesk Text Pro"/>
                <a:cs typeface="Arial"/>
              </a:rPr>
              <a:t>European Labour Law Journal</a:t>
            </a:r>
            <a:r>
              <a:rPr lang="en-GB" sz="1200">
                <a:latin typeface="Neue Haas Grotesk Text Pro"/>
                <a:cs typeface="Arial"/>
              </a:rPr>
              <a:t>, </a:t>
            </a:r>
            <a:r>
              <a:rPr lang="en-GB" sz="1200" i="1">
                <a:latin typeface="Neue Haas Grotesk Text Pro"/>
                <a:cs typeface="Arial"/>
              </a:rPr>
              <a:t>13</a:t>
            </a:r>
            <a:r>
              <a:rPr lang="en-GB" sz="1200">
                <a:latin typeface="Neue Haas Grotesk Text Pro"/>
                <a:cs typeface="Arial"/>
              </a:rPr>
              <a:t>(3), pp. 347-374. Available at: </a:t>
            </a:r>
            <a:r>
              <a:rPr lang="en-GB" sz="1200" u="sng">
                <a:latin typeface="Neue Haas Grotesk Text Pro"/>
                <a:cs typeface="Arial"/>
                <a:hlinkClick r:id="rId7"/>
              </a:rPr>
              <a:t>https://doi.org/10.1177/20319525221104165</a:t>
            </a:r>
            <a:endParaRPr lang="en-GB" sz="1200">
              <a:latin typeface="Neue Haas Grotesk Text Pro"/>
              <a:cs typeface="Arial"/>
            </a:endParaRPr>
          </a:p>
          <a:p>
            <a:pPr>
              <a:buAutoNum type="arabicPeriod"/>
            </a:pPr>
            <a:r>
              <a:rPr lang="en-GB" sz="1200">
                <a:latin typeface="Neue Haas Grotesk Text Pro"/>
                <a:cs typeface="Arial"/>
              </a:rPr>
              <a:t>CIPD (2022) </a:t>
            </a:r>
            <a:r>
              <a:rPr lang="en-GB" sz="1200" i="1">
                <a:latin typeface="Neue Haas Grotesk Text Pro"/>
                <a:cs typeface="Arial"/>
              </a:rPr>
              <a:t>Zero-hours contracts: evolution and current status</a:t>
            </a:r>
            <a:r>
              <a:rPr lang="en-GB" sz="1200">
                <a:latin typeface="Neue Haas Grotesk Text Pro"/>
                <a:cs typeface="Arial"/>
              </a:rPr>
              <a:t>. Available at: </a:t>
            </a:r>
            <a:r>
              <a:rPr lang="en-GB" sz="1200" u="sng">
                <a:latin typeface="Neue Haas Grotesk Text Pro"/>
                <a:cs typeface="Arial"/>
                <a:hlinkClick r:id="rId8"/>
              </a:rPr>
              <a:t>https://www.cipd.org/uk/knowledge/reports/zero-hours-contracts-report/</a:t>
            </a:r>
            <a:r>
              <a:rPr lang="en-GB" sz="1200">
                <a:latin typeface="Neue Haas Grotesk Text Pro"/>
                <a:cs typeface="Arial"/>
              </a:rPr>
              <a:t> (Accessed: 18 April 2025).  </a:t>
            </a:r>
          </a:p>
          <a:p>
            <a:pPr>
              <a:buAutoNum type="arabicPeriod"/>
            </a:pPr>
            <a:r>
              <a:rPr lang="en-GB" sz="1200">
                <a:latin typeface="Neue Haas Grotesk Text Pro"/>
                <a:cs typeface="Arial"/>
              </a:rPr>
              <a:t>Department for Work and Pensions (2025a) </a:t>
            </a:r>
            <a:r>
              <a:rPr lang="en-GB" sz="1200" i="1">
                <a:latin typeface="Neue Haas Grotesk Text Pro"/>
                <a:cs typeface="Arial"/>
              </a:rPr>
              <a:t>Pathways to Work: Reforming Benefits and Support to Get Britain Working Green Paper. </a:t>
            </a:r>
            <a:r>
              <a:rPr lang="en-GB" sz="1200">
                <a:latin typeface="Neue Haas Grotesk Text Pro"/>
                <a:cs typeface="Arial"/>
              </a:rPr>
              <a:t>Available at: </a:t>
            </a:r>
            <a:r>
              <a:rPr lang="en-GB" sz="1200" u="sng">
                <a:latin typeface="Neue Haas Grotesk Text Pro"/>
                <a:cs typeface="Arial"/>
                <a:hlinkClick r:id="rId9"/>
              </a:rPr>
              <a:t>Pathways to Work: Reforming Benefits and Support to Get Britain Working Green Paper - GOV.UK</a:t>
            </a:r>
            <a:r>
              <a:rPr lang="en-GB" sz="1200">
                <a:latin typeface="Neue Haas Grotesk Text Pro"/>
                <a:cs typeface="Arial"/>
              </a:rPr>
              <a:t> (Accessed: 8 April 2025). </a:t>
            </a:r>
          </a:p>
          <a:p>
            <a:pPr>
              <a:buAutoNum type="arabicPeriod"/>
            </a:pPr>
            <a:r>
              <a:rPr lang="en-GB" sz="1200">
                <a:latin typeface="Neue Haas Grotesk Text Pro"/>
                <a:cs typeface="Arial"/>
              </a:rPr>
              <a:t>Department for Work and Pensions (2025b) </a:t>
            </a:r>
            <a:r>
              <a:rPr lang="en-GB" sz="1200" i="1">
                <a:latin typeface="Neue Haas Grotesk Text Pro"/>
                <a:cs typeface="Arial"/>
              </a:rPr>
              <a:t>Biggest shake up to welfare system in a generation to get Britain working</a:t>
            </a:r>
            <a:r>
              <a:rPr lang="en-GB" sz="1200">
                <a:latin typeface="Neue Haas Grotesk Text Pro"/>
                <a:cs typeface="Arial"/>
              </a:rPr>
              <a:t>. Available at: </a:t>
            </a:r>
            <a:r>
              <a:rPr lang="en-GB" sz="1200" u="sng">
                <a:latin typeface="Neue Haas Grotesk Text Pro"/>
                <a:cs typeface="Arial"/>
                <a:hlinkClick r:id="rId10"/>
              </a:rPr>
              <a:t>https://www.gov.uk/government/news/biggest-shake-up-to-welfare-system-in-a-generation-to-get-britain-working</a:t>
            </a:r>
            <a:r>
              <a:rPr lang="en-GB" sz="1200">
                <a:latin typeface="Neue Haas Grotesk Text Pro"/>
                <a:cs typeface="Arial"/>
              </a:rPr>
              <a:t> (Accessed: 8 April 2025).</a:t>
            </a:r>
          </a:p>
          <a:p>
            <a:pPr>
              <a:buAutoNum type="arabicPeriod"/>
            </a:pPr>
            <a:r>
              <a:rPr lang="en-GB" sz="1200">
                <a:latin typeface="Neue Haas Grotesk Text Pro"/>
                <a:cs typeface="Arial"/>
              </a:rPr>
              <a:t>European Disability Forum (2024)</a:t>
            </a:r>
            <a:r>
              <a:rPr lang="en-GB" sz="1200" i="1">
                <a:latin typeface="Neue Haas Grotesk Text Pro"/>
                <a:cs typeface="Arial"/>
              </a:rPr>
              <a:t> Our study about how technology can help people with disabilities to work</a:t>
            </a:r>
            <a:r>
              <a:rPr lang="en-GB" sz="1200">
                <a:latin typeface="Neue Haas Grotesk Text Pro"/>
                <a:cs typeface="Arial"/>
              </a:rPr>
              <a:t>. Available at: </a:t>
            </a:r>
            <a:r>
              <a:rPr lang="en-GB" sz="1200" u="sng">
                <a:latin typeface="Neue Haas Grotesk Text Pro"/>
                <a:cs typeface="Arial"/>
                <a:hlinkClick r:id="rId11"/>
              </a:rPr>
              <a:t>https://www.edf-feph.org/content/uploads/2024/07/Study-on-how-technology-can-help-people-with-disabilities-to-work-ETR.pdf</a:t>
            </a:r>
            <a:r>
              <a:rPr lang="en-GB" sz="1200">
                <a:latin typeface="Neue Haas Grotesk Text Pro"/>
                <a:cs typeface="Arial"/>
              </a:rPr>
              <a:t> (Accessed: 9 April 2025). </a:t>
            </a:r>
          </a:p>
          <a:p>
            <a:pPr>
              <a:buAutoNum type="arabicPeriod"/>
            </a:pPr>
            <a:endParaRPr lang="en-GB" sz="1100">
              <a:latin typeface="Arial"/>
              <a:cs typeface="Arial"/>
            </a:endParaRPr>
          </a:p>
          <a:p>
            <a:pPr>
              <a:buAutoNum type="arabicPeriod"/>
            </a:pPr>
            <a:endParaRPr lang="en-GB" sz="1100">
              <a:latin typeface="Arial"/>
              <a:cs typeface="Arial"/>
            </a:endParaRPr>
          </a:p>
          <a:p>
            <a:pPr marL="342900" indent="-342900">
              <a:buAutoNum type="arabicPeriod"/>
            </a:pPr>
            <a:endParaRPr lang="en-GB"/>
          </a:p>
        </p:txBody>
      </p:sp>
      <p:sp>
        <p:nvSpPr>
          <p:cNvPr id="4" name="Date Placeholder 3">
            <a:extLst>
              <a:ext uri="{FF2B5EF4-FFF2-40B4-BE49-F238E27FC236}">
                <a16:creationId xmlns:a16="http://schemas.microsoft.com/office/drawing/2014/main" id="{3C76B926-EDAA-7A12-2A5A-A0CB07A3515C}"/>
              </a:ext>
            </a:extLst>
          </p:cNvPr>
          <p:cNvSpPr>
            <a:spLocks noGrp="1"/>
          </p:cNvSpPr>
          <p:nvPr>
            <p:ph type="dt" sz="half" idx="10"/>
          </p:nvPr>
        </p:nvSpPr>
        <p:spPr/>
        <p:txBody>
          <a:bodyPr/>
          <a:lstStyle/>
          <a:p>
            <a:fld id="{1DD55D04-3700-430C-91CB-E9D74B336E8E}" type="datetime1">
              <a:rPr lang="en-US"/>
              <a:t>4/29/2025</a:t>
            </a:fld>
            <a:endParaRPr lang="en-US"/>
          </a:p>
        </p:txBody>
      </p:sp>
      <p:sp>
        <p:nvSpPr>
          <p:cNvPr id="5" name="Footer Placeholder 4">
            <a:extLst>
              <a:ext uri="{FF2B5EF4-FFF2-40B4-BE49-F238E27FC236}">
                <a16:creationId xmlns:a16="http://schemas.microsoft.com/office/drawing/2014/main" id="{7FA2B331-2953-BF5B-6A51-F867DDB05B0F}"/>
              </a:ext>
            </a:extLst>
          </p:cNvPr>
          <p:cNvSpPr>
            <a:spLocks noGrp="1"/>
          </p:cNvSpPr>
          <p:nvPr>
            <p:ph type="ftr" sz="quarter" idx="11"/>
          </p:nvPr>
        </p:nvSpPr>
        <p:spPr/>
        <p:txBody>
          <a:bodyPr/>
          <a:lstStyle/>
          <a:p>
            <a:r>
              <a:rPr lang="en-US"/>
              <a:t>
              </a:t>
            </a:r>
          </a:p>
        </p:txBody>
      </p:sp>
    </p:spTree>
    <p:extLst>
      <p:ext uri="{BB962C8B-B14F-4D97-AF65-F5344CB8AC3E}">
        <p14:creationId xmlns:p14="http://schemas.microsoft.com/office/powerpoint/2010/main" val="1356558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7353BA-5BB5-014E-EF1F-A86C4389D2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1C4254-3DAF-D247-FB42-09F39D72202E}"/>
              </a:ext>
            </a:extLst>
          </p:cNvPr>
          <p:cNvSpPr>
            <a:spLocks noGrp="1"/>
          </p:cNvSpPr>
          <p:nvPr>
            <p:ph type="ctrTitle"/>
          </p:nvPr>
        </p:nvSpPr>
        <p:spPr>
          <a:xfrm>
            <a:off x="3502370" y="227873"/>
            <a:ext cx="5181949" cy="747631"/>
          </a:xfrm>
        </p:spPr>
        <p:txBody>
          <a:bodyPr anchor="t">
            <a:normAutofit/>
          </a:bodyPr>
          <a:lstStyle/>
          <a:p>
            <a:r>
              <a:rPr lang="en-GB" sz="4400" b="1" dirty="0">
                <a:solidFill>
                  <a:srgbClr val="FFFFFF"/>
                </a:solidFill>
              </a:rPr>
              <a:t>References (part 2)</a:t>
            </a:r>
            <a:endParaRPr lang="en-GB" sz="4400" b="1" dirty="0"/>
          </a:p>
        </p:txBody>
      </p:sp>
      <p:sp>
        <p:nvSpPr>
          <p:cNvPr id="4" name="TextBox 3">
            <a:extLst>
              <a:ext uri="{FF2B5EF4-FFF2-40B4-BE49-F238E27FC236}">
                <a16:creationId xmlns:a16="http://schemas.microsoft.com/office/drawing/2014/main" id="{D07474DD-36E0-9708-AAD4-6CF553C4A472}"/>
              </a:ext>
            </a:extLst>
          </p:cNvPr>
          <p:cNvSpPr txBox="1"/>
          <p:nvPr/>
        </p:nvSpPr>
        <p:spPr>
          <a:xfrm>
            <a:off x="449250" y="975090"/>
            <a:ext cx="11297206" cy="7110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ct val="120000"/>
              </a:lnSpc>
              <a:spcBef>
                <a:spcPts val="1000"/>
              </a:spcBef>
              <a:buAutoNum type="arabicPeriod"/>
            </a:pPr>
            <a:endParaRPr lang="en-GB" sz="1200">
              <a:latin typeface="Arial"/>
              <a:cs typeface="Arial"/>
            </a:endParaRPr>
          </a:p>
          <a:p>
            <a:r>
              <a:rPr lang="en-GB" sz="1200">
                <a:latin typeface="Arial"/>
                <a:cs typeface="Arial"/>
              </a:rPr>
              <a:t>11.  Ernestine, E. (2021) ‘Investigation on the Widespread Use of Zero Hours Contracts in the UK and the Impact on Workers’,</a:t>
            </a:r>
            <a:r>
              <a:rPr lang="en-GB" sz="1200" i="1">
                <a:latin typeface="Arial"/>
                <a:cs typeface="Arial"/>
              </a:rPr>
              <a:t> International Journal of Law and Society</a:t>
            </a:r>
            <a:r>
              <a:rPr lang="en-GB" sz="1200">
                <a:latin typeface="Arial"/>
                <a:cs typeface="Arial"/>
              </a:rPr>
              <a:t>, 4 (2). pp. 140-149. Available at: </a:t>
            </a:r>
            <a:r>
              <a:rPr lang="en-GB" sz="1200" u="sng">
                <a:latin typeface="Arial"/>
                <a:cs typeface="Arial"/>
                <a:hlinkClick r:id="rId2"/>
              </a:rPr>
              <a:t>10.11648/j.ijls.20210402.21</a:t>
            </a:r>
            <a:r>
              <a:rPr lang="en-GB" sz="1200">
                <a:latin typeface="Arial"/>
                <a:cs typeface="Arial"/>
              </a:rPr>
              <a:t> </a:t>
            </a:r>
          </a:p>
          <a:p>
            <a:pPr marL="228600" indent="-228600">
              <a:buAutoNum type="arabicPeriod"/>
            </a:pPr>
            <a:endParaRPr lang="en-GB" sz="1200">
              <a:latin typeface="Arial"/>
              <a:cs typeface="Arial"/>
            </a:endParaRPr>
          </a:p>
          <a:p>
            <a:r>
              <a:rPr lang="en-GB" sz="1200">
                <a:latin typeface="Arial"/>
                <a:cs typeface="Arial"/>
              </a:rPr>
              <a:t>12. Farina, E. Green, C., and McVicar, D. (2020) ‘Zero Hours Contracts and Their Growth’, </a:t>
            </a:r>
            <a:r>
              <a:rPr lang="en-GB" sz="1200" i="1">
                <a:latin typeface="Arial"/>
                <a:cs typeface="Arial"/>
              </a:rPr>
              <a:t>British Journal of Industrial Relations</a:t>
            </a:r>
            <a:r>
              <a:rPr lang="en-GB" sz="1200">
                <a:latin typeface="Arial"/>
                <a:cs typeface="Arial"/>
              </a:rPr>
              <a:t>. 58(3), pp. 507-531. Available at: </a:t>
            </a:r>
            <a:r>
              <a:rPr lang="en-GB" sz="1200" u="sng">
                <a:latin typeface="Arial"/>
                <a:cs typeface="Arial"/>
                <a:hlinkClick r:id="rId3"/>
              </a:rPr>
              <a:t>https://doi.org/10.1111/bjir.12512</a:t>
            </a:r>
            <a:r>
              <a:rPr lang="en-GB" sz="1200">
                <a:latin typeface="Arial"/>
                <a:cs typeface="Arial"/>
              </a:rPr>
              <a:t> </a:t>
            </a:r>
          </a:p>
          <a:p>
            <a:pPr marL="228600" indent="-228600">
              <a:buAutoNum type="arabicPeriod"/>
            </a:pPr>
            <a:endParaRPr lang="en-GB" sz="1200">
              <a:latin typeface="Arial"/>
              <a:cs typeface="Arial"/>
            </a:endParaRPr>
          </a:p>
          <a:p>
            <a:r>
              <a:rPr lang="en-GB" sz="1200">
                <a:latin typeface="Arial"/>
                <a:cs typeface="Arial"/>
              </a:rPr>
              <a:t>13. House of Lords (2023) </a:t>
            </a:r>
            <a:r>
              <a:rPr lang="en-GB" sz="1200" i="1">
                <a:latin typeface="Arial"/>
                <a:cs typeface="Arial"/>
              </a:rPr>
              <a:t>Assistive technology in education and employment</a:t>
            </a:r>
            <a:r>
              <a:rPr lang="en-GB" sz="1200">
                <a:latin typeface="Arial"/>
                <a:cs typeface="Arial"/>
              </a:rPr>
              <a:t>. Available at: </a:t>
            </a:r>
            <a:r>
              <a:rPr lang="en-GB" sz="1200" u="sng">
                <a:latin typeface="Arial"/>
                <a:cs typeface="Arial"/>
                <a:hlinkClick r:id="rId4"/>
              </a:rPr>
              <a:t>https://lordslibrary.parliament.uk/assistive-technology-in-education-and-employment/</a:t>
            </a:r>
            <a:r>
              <a:rPr lang="en-GB" sz="1200">
                <a:latin typeface="Arial"/>
                <a:cs typeface="Arial"/>
              </a:rPr>
              <a:t> (Accessed: 9 April 2025).</a:t>
            </a:r>
          </a:p>
          <a:p>
            <a:pPr marL="228600" indent="-228600">
              <a:buAutoNum type="arabicPeriod"/>
            </a:pPr>
            <a:endParaRPr lang="en-GB" sz="1200">
              <a:latin typeface="Arial"/>
              <a:cs typeface="Arial"/>
            </a:endParaRPr>
          </a:p>
          <a:p>
            <a:r>
              <a:rPr lang="en-US" sz="1200">
                <a:latin typeface="Arial"/>
                <a:cs typeface="Arial"/>
              </a:rPr>
              <a:t>14. Humboldt, S., Miguel, I., Valentim, J. P., Costa, A., Low, G., and Leal, I. (2022) ‘Is age an issue? Psychosocial differences in perceived older workers work (un)adaptability, effectiveness, and workplace age discrimination’, </a:t>
            </a:r>
            <a:r>
              <a:rPr lang="en-US" sz="1200" i="1">
                <a:latin typeface="Arial"/>
                <a:cs typeface="Arial"/>
              </a:rPr>
              <a:t>Educational Gerontology</a:t>
            </a:r>
            <a:r>
              <a:rPr lang="en-US" sz="1200">
                <a:latin typeface="Arial"/>
                <a:cs typeface="Arial"/>
              </a:rPr>
              <a:t>, 49(8), pp. 687–699. Available at: </a:t>
            </a:r>
            <a:r>
              <a:rPr lang="en-US" sz="1200" u="sng">
                <a:latin typeface="Arial"/>
                <a:cs typeface="Arial"/>
                <a:hlinkClick r:id="rId5"/>
              </a:rPr>
              <a:t>1003601277.1080/.2022.2156657</a:t>
            </a:r>
            <a:r>
              <a:rPr lang="en-US" sz="1200">
                <a:latin typeface="Arial"/>
                <a:cs typeface="Arial"/>
              </a:rPr>
              <a:t> </a:t>
            </a:r>
          </a:p>
          <a:p>
            <a:pPr marL="228600" indent="-228600">
              <a:buAutoNum type="arabicPeriod"/>
            </a:pPr>
            <a:endParaRPr lang="en-US" sz="1200">
              <a:latin typeface="Arial"/>
              <a:cs typeface="Arial"/>
            </a:endParaRPr>
          </a:p>
          <a:p>
            <a:r>
              <a:rPr lang="en-GB" sz="1200">
                <a:latin typeface="Arial"/>
                <a:cs typeface="Arial"/>
              </a:rPr>
              <a:t>15. Kathrin, K. (2023) ‘A Life-Course Perspective on Older Workers in Workplaces Undergoing Transformative Digitalization’, </a:t>
            </a:r>
            <a:r>
              <a:rPr lang="en-GB" sz="1200" i="1">
                <a:latin typeface="Arial"/>
                <a:cs typeface="Arial"/>
              </a:rPr>
              <a:t>The Gerontologist</a:t>
            </a:r>
            <a:r>
              <a:rPr lang="en-GB" sz="1200">
                <a:latin typeface="Arial"/>
                <a:cs typeface="Arial"/>
              </a:rPr>
              <a:t>, </a:t>
            </a:r>
            <a:r>
              <a:rPr lang="en-GB" sz="1200" i="1">
                <a:latin typeface="Arial"/>
                <a:cs typeface="Arial"/>
              </a:rPr>
              <a:t>63</a:t>
            </a:r>
            <a:r>
              <a:rPr lang="en-GB" sz="1200">
                <a:latin typeface="Arial"/>
                <a:cs typeface="Arial"/>
              </a:rPr>
              <a:t>(9), pp. 1413–1418. Available at:  </a:t>
            </a:r>
            <a:r>
              <a:rPr lang="en-GB" sz="1200" u="sng">
                <a:latin typeface="Arial"/>
                <a:cs typeface="Arial"/>
                <a:hlinkClick r:id="rId6"/>
              </a:rPr>
              <a:t>https://doi.org/10.1093/geront/gnac181</a:t>
            </a:r>
            <a:endParaRPr lang="en-GB" sz="1200" u="sng">
              <a:latin typeface="Arial"/>
              <a:cs typeface="Arial"/>
            </a:endParaRPr>
          </a:p>
          <a:p>
            <a:pPr marL="228600" indent="-228600">
              <a:buAutoNum type="arabicPeriod"/>
            </a:pPr>
            <a:endParaRPr lang="en-GB" sz="1200" u="sng">
              <a:latin typeface="Arial"/>
              <a:cs typeface="Arial"/>
            </a:endParaRPr>
          </a:p>
          <a:p>
            <a:r>
              <a:rPr lang="en-GB" sz="1200">
                <a:latin typeface="Arial"/>
                <a:cs typeface="Arial"/>
              </a:rPr>
              <a:t>16. Lancaster University (2025) </a:t>
            </a:r>
            <a:r>
              <a:rPr lang="en-GB" sz="1200" i="1">
                <a:latin typeface="Arial"/>
                <a:cs typeface="Arial"/>
              </a:rPr>
              <a:t>Return to office mandates risk disadvantaging more than a million disabled workers who mainly work from home</a:t>
            </a:r>
            <a:r>
              <a:rPr lang="en-GB" sz="1200">
                <a:latin typeface="Arial"/>
                <a:cs typeface="Arial"/>
              </a:rPr>
              <a:t>. Available at: </a:t>
            </a:r>
            <a:r>
              <a:rPr lang="en-GB" sz="1200" u="sng">
                <a:latin typeface="Arial"/>
                <a:cs typeface="Arial"/>
                <a:hlinkClick r:id="rId7"/>
              </a:rPr>
              <a:t>https://www.lancaster.ac.uk/news/arbitrary-return-to-office-mandates-risk-disadvantaging-more-than-a-million-disabled-workers-who-mainly-work-from-home-new-study</a:t>
            </a:r>
            <a:r>
              <a:rPr lang="en-GB" sz="1200">
                <a:latin typeface="Arial"/>
                <a:cs typeface="Arial"/>
              </a:rPr>
              <a:t> (Accessed: 8 April 2025). </a:t>
            </a:r>
          </a:p>
          <a:p>
            <a:pPr marL="228600" indent="-228600">
              <a:buAutoNum type="arabicPeriod"/>
            </a:pPr>
            <a:endParaRPr lang="en-GB" sz="1200">
              <a:latin typeface="Arial"/>
              <a:cs typeface="Arial"/>
            </a:endParaRPr>
          </a:p>
          <a:p>
            <a:r>
              <a:rPr lang="en-GB" sz="1200">
                <a:latin typeface="Arial"/>
                <a:cs typeface="Arial"/>
              </a:rPr>
              <a:t>17. Lancaster University (2024) </a:t>
            </a:r>
            <a:r>
              <a:rPr lang="en-GB" sz="1200" i="1">
                <a:latin typeface="Arial"/>
                <a:cs typeface="Arial"/>
              </a:rPr>
              <a:t>The UK Insecure Work Index 2024</a:t>
            </a:r>
            <a:r>
              <a:rPr lang="en-GB" sz="1200">
                <a:latin typeface="Arial"/>
                <a:cs typeface="Arial"/>
              </a:rPr>
              <a:t>. Available at: </a:t>
            </a:r>
            <a:r>
              <a:rPr lang="en-GB" sz="1200" u="sng">
                <a:latin typeface="Arial"/>
                <a:cs typeface="Arial"/>
                <a:hlinkClick r:id="rId8"/>
              </a:rPr>
              <a:t>The UK Insecure Work Index 2024 - Lancaster University</a:t>
            </a:r>
            <a:r>
              <a:rPr lang="en-GB" sz="1200">
                <a:latin typeface="Arial"/>
                <a:cs typeface="Arial"/>
              </a:rPr>
              <a:t> (Accessed: 18 April 2025).</a:t>
            </a:r>
          </a:p>
          <a:p>
            <a:pPr marL="228600" indent="-228600">
              <a:buAutoNum type="arabicPeriod"/>
            </a:pPr>
            <a:endParaRPr lang="en-GB" sz="1200">
              <a:latin typeface="Arial"/>
              <a:cs typeface="Arial"/>
            </a:endParaRPr>
          </a:p>
          <a:p>
            <a:r>
              <a:rPr lang="en-GB" sz="1200">
                <a:latin typeface="Arial"/>
                <a:cs typeface="Arial"/>
              </a:rPr>
              <a:t>18. Martin, A. Williams, G. Atay, A., and </a:t>
            </a:r>
            <a:r>
              <a:rPr lang="en-GB" sz="1200" err="1">
                <a:latin typeface="Arial"/>
                <a:cs typeface="Arial"/>
              </a:rPr>
              <a:t>Florisson</a:t>
            </a:r>
            <a:r>
              <a:rPr lang="en-GB" sz="1200">
                <a:latin typeface="Arial"/>
                <a:cs typeface="Arial"/>
              </a:rPr>
              <a:t>, R. (2024) </a:t>
            </a:r>
            <a:r>
              <a:rPr lang="en-GB" sz="1200" i="1">
                <a:latin typeface="Arial"/>
                <a:cs typeface="Arial"/>
              </a:rPr>
              <a:t>Zero Choices: swapping zero-hour contracts or secure, flexible working</a:t>
            </a:r>
            <a:r>
              <a:rPr lang="en-GB" sz="1200">
                <a:latin typeface="Arial"/>
                <a:cs typeface="Arial"/>
              </a:rPr>
              <a:t>. Available at: </a:t>
            </a:r>
            <a:r>
              <a:rPr lang="en-GB" sz="1200" u="sng">
                <a:latin typeface="Arial"/>
                <a:cs typeface="Arial"/>
                <a:hlinkClick r:id="rId9"/>
              </a:rPr>
              <a:t>https://www.lancaster.ac.uk/media/lancaster-university/content-assets/documents/lums/work-foundation/reports/ZeroChoices.pdf</a:t>
            </a:r>
            <a:r>
              <a:rPr lang="en-GB" sz="1200">
                <a:latin typeface="Arial"/>
                <a:cs typeface="Arial"/>
              </a:rPr>
              <a:t> </a:t>
            </a:r>
          </a:p>
          <a:p>
            <a:pPr marL="228600" indent="-228600">
              <a:buAutoNum type="arabicPeriod"/>
            </a:pPr>
            <a:endParaRPr lang="en-GB" sz="1200">
              <a:latin typeface="Arial"/>
              <a:cs typeface="Arial"/>
            </a:endParaRPr>
          </a:p>
          <a:p>
            <a:r>
              <a:rPr lang="en-US" sz="1200">
                <a:latin typeface="Arial"/>
                <a:cs typeface="Arial"/>
              </a:rPr>
              <a:t>19. </a:t>
            </a:r>
            <a:r>
              <a:rPr lang="en-US" sz="1200" err="1">
                <a:latin typeface="Arial"/>
                <a:cs typeface="Arial"/>
              </a:rPr>
              <a:t>Marinaci</a:t>
            </a:r>
            <a:r>
              <a:rPr lang="en-US" sz="1200">
                <a:latin typeface="Arial"/>
                <a:cs typeface="Arial"/>
              </a:rPr>
              <a:t>, T., Russo, C., Savarese, G., </a:t>
            </a:r>
            <a:r>
              <a:rPr lang="en-US" sz="1200" err="1">
                <a:latin typeface="Arial"/>
                <a:cs typeface="Arial"/>
              </a:rPr>
              <a:t>Stornaiuolo</a:t>
            </a:r>
            <a:r>
              <a:rPr lang="en-US" sz="1200">
                <a:latin typeface="Arial"/>
                <a:cs typeface="Arial"/>
              </a:rPr>
              <a:t>, G., Faiella, F., (2023) ‘An Inclusive Workplace Approach to Disability through </a:t>
            </a:r>
            <a:r>
              <a:rPr lang="en-US" sz="1200" err="1">
                <a:latin typeface="Arial"/>
                <a:cs typeface="Arial"/>
              </a:rPr>
              <a:t>Assitive</a:t>
            </a:r>
            <a:r>
              <a:rPr lang="en-US" sz="1200">
                <a:latin typeface="Arial"/>
                <a:cs typeface="Arial"/>
              </a:rPr>
              <a:t> technologies: A Systematic Review and Thematic Analysis of the Literature’, </a:t>
            </a:r>
            <a:r>
              <a:rPr lang="en-US" sz="1200" i="1">
                <a:latin typeface="Arial"/>
                <a:cs typeface="Arial"/>
              </a:rPr>
              <a:t>Societies</a:t>
            </a:r>
            <a:r>
              <a:rPr lang="en-US" sz="1200">
                <a:latin typeface="Arial"/>
                <a:cs typeface="Arial"/>
              </a:rPr>
              <a:t>, 13(11), pp. 25-41. Available at: </a:t>
            </a:r>
            <a:r>
              <a:rPr lang="en-US" sz="1200" u="sng">
                <a:latin typeface="Arial"/>
                <a:cs typeface="Arial"/>
                <a:hlinkClick r:id="rId10"/>
              </a:rPr>
              <a:t>https://doi.org/10.3390/soc13110231</a:t>
            </a:r>
            <a:r>
              <a:rPr lang="en-US" sz="1200">
                <a:latin typeface="Arial"/>
                <a:cs typeface="Arial"/>
              </a:rPr>
              <a:t> </a:t>
            </a:r>
          </a:p>
          <a:p>
            <a:pPr marL="228600" indent="-228600">
              <a:buAutoNum type="arabicPeriod"/>
            </a:pPr>
            <a:endParaRPr lang="en-US" sz="1200">
              <a:latin typeface="Arial"/>
              <a:cs typeface="Arial"/>
            </a:endParaRPr>
          </a:p>
          <a:p>
            <a:r>
              <a:rPr lang="en-GB" sz="1200">
                <a:latin typeface="Arial"/>
                <a:cs typeface="Arial"/>
              </a:rPr>
              <a:t>20. </a:t>
            </a:r>
            <a:r>
              <a:rPr lang="en-GB" sz="1200" err="1">
                <a:latin typeface="Arial"/>
                <a:cs typeface="Arial"/>
              </a:rPr>
              <a:t>Mantouvalou</a:t>
            </a:r>
            <a:r>
              <a:rPr lang="en-GB" sz="1200">
                <a:latin typeface="Arial"/>
                <a:cs typeface="Arial"/>
              </a:rPr>
              <a:t>, V. (2022) ‘Welfare-to-work, zero-hours contracts and human rights’, </a:t>
            </a:r>
            <a:r>
              <a:rPr lang="en-GB" sz="1200" i="1">
                <a:latin typeface="Arial"/>
                <a:cs typeface="Arial"/>
              </a:rPr>
              <a:t>European Labour Law Journal</a:t>
            </a:r>
            <a:r>
              <a:rPr lang="en-GB" sz="1200">
                <a:latin typeface="Arial"/>
                <a:cs typeface="Arial"/>
              </a:rPr>
              <a:t>, 13(3), pp. 431-449. Available at:  </a:t>
            </a:r>
            <a:r>
              <a:rPr lang="en-GB" sz="1200" u="sng">
                <a:latin typeface="Arial"/>
                <a:cs typeface="Arial"/>
                <a:hlinkClick r:id="rId11"/>
              </a:rPr>
              <a:t>https://doi.org/10.1177/20319525221104168</a:t>
            </a:r>
            <a:r>
              <a:rPr lang="en-GB" sz="1200">
                <a:latin typeface="Arial"/>
                <a:cs typeface="Arial"/>
              </a:rPr>
              <a:t> </a:t>
            </a:r>
          </a:p>
          <a:p>
            <a:endParaRPr lang="en-GB" sz="1100">
              <a:latin typeface="Arial"/>
              <a:cs typeface="Arial"/>
            </a:endParaRPr>
          </a:p>
          <a:p>
            <a:pPr marL="457200" indent="-457200">
              <a:lnSpc>
                <a:spcPct val="120000"/>
              </a:lnSpc>
              <a:spcBef>
                <a:spcPts val="1000"/>
              </a:spcBef>
              <a:buAutoNum type="arabicPeriod"/>
            </a:pPr>
            <a:endParaRPr lang="en-GB" sz="2000"/>
          </a:p>
          <a:p>
            <a:pPr marL="285750" indent="-285750">
              <a:lnSpc>
                <a:spcPct val="120000"/>
              </a:lnSpc>
              <a:spcBef>
                <a:spcPts val="1000"/>
              </a:spcBef>
              <a:buAutoNum type="arabicPeriod"/>
            </a:pPr>
            <a:endParaRPr lang="en-GB" sz="2000"/>
          </a:p>
          <a:p>
            <a:endParaRPr lang="en-US"/>
          </a:p>
        </p:txBody>
      </p:sp>
    </p:spTree>
    <p:extLst>
      <p:ext uri="{BB962C8B-B14F-4D97-AF65-F5344CB8AC3E}">
        <p14:creationId xmlns:p14="http://schemas.microsoft.com/office/powerpoint/2010/main" val="152254043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B402819-6FB9-AA4C-E268-E4CA707116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44B64A-3C07-16D6-8DE1-ED8830235DBE}"/>
              </a:ext>
            </a:extLst>
          </p:cNvPr>
          <p:cNvSpPr>
            <a:spLocks noGrp="1"/>
          </p:cNvSpPr>
          <p:nvPr>
            <p:ph type="ctrTitle"/>
          </p:nvPr>
        </p:nvSpPr>
        <p:spPr>
          <a:xfrm>
            <a:off x="3502370" y="227873"/>
            <a:ext cx="5181949" cy="747631"/>
          </a:xfrm>
        </p:spPr>
        <p:txBody>
          <a:bodyPr anchor="t">
            <a:normAutofit/>
          </a:bodyPr>
          <a:lstStyle/>
          <a:p>
            <a:r>
              <a:rPr lang="en-GB" sz="4400" b="1" dirty="0">
                <a:solidFill>
                  <a:srgbClr val="FFFFFF"/>
                </a:solidFill>
              </a:rPr>
              <a:t>References (part 3)</a:t>
            </a:r>
            <a:endParaRPr lang="en-GB" sz="4400" b="1" dirty="0"/>
          </a:p>
        </p:txBody>
      </p:sp>
      <p:sp>
        <p:nvSpPr>
          <p:cNvPr id="4" name="TextBox 3">
            <a:extLst>
              <a:ext uri="{FF2B5EF4-FFF2-40B4-BE49-F238E27FC236}">
                <a16:creationId xmlns:a16="http://schemas.microsoft.com/office/drawing/2014/main" id="{2E977370-D5B8-BD7C-9237-199E1B39AD51}"/>
              </a:ext>
            </a:extLst>
          </p:cNvPr>
          <p:cNvSpPr txBox="1"/>
          <p:nvPr/>
        </p:nvSpPr>
        <p:spPr>
          <a:xfrm>
            <a:off x="450131" y="812812"/>
            <a:ext cx="11297206" cy="83386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ct val="120000"/>
              </a:lnSpc>
              <a:spcBef>
                <a:spcPts val="1000"/>
              </a:spcBef>
              <a:buAutoNum type="arabicPeriod"/>
            </a:pPr>
            <a:endParaRPr lang="en-GB" sz="1100">
              <a:latin typeface="Arial"/>
              <a:cs typeface="Arial"/>
            </a:endParaRPr>
          </a:p>
          <a:p>
            <a:r>
              <a:rPr lang="en-GB" sz="1200">
                <a:latin typeface="Arial"/>
                <a:cs typeface="Arial"/>
              </a:rPr>
              <a:t>21. Greater Manchester Law Centre (2024) </a:t>
            </a:r>
            <a:r>
              <a:rPr lang="en-GB" sz="1200" i="1">
                <a:latin typeface="Arial"/>
                <a:cs typeface="Arial"/>
              </a:rPr>
              <a:t>Zero-hour contracts: an uncertain future for insecure employees</a:t>
            </a:r>
            <a:r>
              <a:rPr lang="en-GB" sz="1200">
                <a:latin typeface="Arial"/>
                <a:cs typeface="Arial"/>
              </a:rPr>
              <a:t>. Available at: </a:t>
            </a:r>
            <a:r>
              <a:rPr lang="en-GB" sz="1200" u="sng">
                <a:latin typeface="Arial"/>
                <a:cs typeface="Arial"/>
                <a:hlinkClick r:id="rId2"/>
              </a:rPr>
              <a:t>Zero hour contracts: an uncertain future for insecure employees – Greater Manchester Law Centre</a:t>
            </a:r>
            <a:r>
              <a:rPr lang="en-GB" sz="1200">
                <a:latin typeface="Arial"/>
                <a:cs typeface="Arial"/>
              </a:rPr>
              <a:t> (Accessed: 18 April 2025).</a:t>
            </a:r>
            <a:endParaRPr lang="en-US" sz="1200">
              <a:latin typeface="Arial"/>
              <a:cs typeface="Arial"/>
            </a:endParaRPr>
          </a:p>
          <a:p>
            <a:pPr marL="228600" indent="-228600">
              <a:buAutoNum type="arabicPeriod"/>
            </a:pPr>
            <a:endParaRPr lang="en-GB" sz="1200">
              <a:latin typeface="Arial"/>
              <a:cs typeface="Arial"/>
            </a:endParaRPr>
          </a:p>
          <a:p>
            <a:r>
              <a:rPr lang="en-US" sz="1200">
                <a:latin typeface="Arial"/>
                <a:cs typeface="Arial"/>
              </a:rPr>
              <a:t>22. Gignac, M., Bowring, J., Faraz, V., Kristman, V., Cameron, J. and Jetha, A. (2024) ‘Workplace Disclosure Decisions of Older Workers Wanting to remain employed: A qualitative Study of Factors Considered When Contemplating Revealing or concealing Support Needs’, </a:t>
            </a:r>
            <a:r>
              <a:rPr lang="en-US" sz="1200" i="1">
                <a:latin typeface="Arial"/>
                <a:cs typeface="Arial"/>
              </a:rPr>
              <a:t>Work, Aging and Retirement, </a:t>
            </a:r>
            <a:r>
              <a:rPr lang="en-US" sz="1200">
                <a:latin typeface="Arial"/>
                <a:cs typeface="Arial"/>
              </a:rPr>
              <a:t>10(2), pp. 174-187. Available at: </a:t>
            </a:r>
            <a:r>
              <a:rPr lang="en-US" sz="1200" u="sng">
                <a:latin typeface="Arial"/>
                <a:cs typeface="Arial"/>
                <a:hlinkClick r:id="rId3"/>
              </a:rPr>
              <a:t>https://doi.org/10.1093/workar/waac029</a:t>
            </a:r>
            <a:r>
              <a:rPr lang="en-US" sz="1200">
                <a:latin typeface="Arial"/>
                <a:cs typeface="Arial"/>
              </a:rPr>
              <a:t> </a:t>
            </a:r>
          </a:p>
          <a:p>
            <a:endParaRPr lang="en-US" sz="1200">
              <a:latin typeface="Arial"/>
              <a:cs typeface="Arial"/>
            </a:endParaRPr>
          </a:p>
          <a:p>
            <a:r>
              <a:rPr lang="en-GB" sz="1200">
                <a:latin typeface="Arial"/>
                <a:cs typeface="Arial"/>
              </a:rPr>
              <a:t>23. Parliament (2023) </a:t>
            </a:r>
            <a:r>
              <a:rPr lang="en-GB" sz="1200" i="1">
                <a:latin typeface="Arial"/>
                <a:cs typeface="Arial"/>
              </a:rPr>
              <a:t>Response to the Work and Pensions Committee's inquiry into assistive technologies and employment. </a:t>
            </a:r>
            <a:r>
              <a:rPr lang="en-GB" sz="1200">
                <a:latin typeface="Arial"/>
                <a:cs typeface="Arial"/>
              </a:rPr>
              <a:t>Available at: </a:t>
            </a:r>
            <a:r>
              <a:rPr lang="en-GB" sz="1200" u="sng">
                <a:latin typeface="Arial"/>
                <a:cs typeface="Arial"/>
                <a:hlinkClick r:id="rId4"/>
              </a:rPr>
              <a:t>https://committees.parliament.uk/writtenevidence/86034/html/</a:t>
            </a:r>
            <a:r>
              <a:rPr lang="en-GB" sz="1200">
                <a:latin typeface="Arial"/>
                <a:cs typeface="Arial"/>
              </a:rPr>
              <a:t> (Accessed: 9 April 2025).</a:t>
            </a:r>
            <a:endParaRPr lang="en-US" sz="1200">
              <a:latin typeface="Arial"/>
              <a:cs typeface="Arial"/>
            </a:endParaRPr>
          </a:p>
          <a:p>
            <a:pPr marL="228600" indent="-228600">
              <a:buAutoNum type="arabicPeriod"/>
            </a:pPr>
            <a:endParaRPr lang="en-GB" sz="1200">
              <a:latin typeface="Arial"/>
              <a:cs typeface="Arial"/>
            </a:endParaRPr>
          </a:p>
          <a:p>
            <a:r>
              <a:rPr lang="en-GB" sz="1200">
                <a:latin typeface="Arial"/>
                <a:cs typeface="Arial"/>
              </a:rPr>
              <a:t>24. Sundstrup, E., Meng, A., Ajslev, J. Z. N., Albertsen, K., Pedersen, F., and Andersen, L. L. (2022) 'New Technology and Loss of Paid Employment among Older Workers: 10. Prospective Cohort Study', </a:t>
            </a:r>
            <a:r>
              <a:rPr lang="en-GB" sz="1200" i="1">
                <a:latin typeface="Arial"/>
                <a:cs typeface="Arial"/>
              </a:rPr>
              <a:t>International journal of environmental research and public health</a:t>
            </a:r>
            <a:r>
              <a:rPr lang="en-GB" sz="1200">
                <a:latin typeface="Arial"/>
                <a:cs typeface="Arial"/>
              </a:rPr>
              <a:t>, </a:t>
            </a:r>
            <a:r>
              <a:rPr lang="en-GB" sz="1200" i="1">
                <a:latin typeface="Arial"/>
                <a:cs typeface="Arial"/>
              </a:rPr>
              <a:t>19</a:t>
            </a:r>
            <a:r>
              <a:rPr lang="en-GB" sz="1200">
                <a:latin typeface="Arial"/>
                <a:cs typeface="Arial"/>
              </a:rPr>
              <a:t>(12), pp. 71-88. Available at: </a:t>
            </a:r>
            <a:r>
              <a:rPr lang="en-GB" sz="1200" u="sng">
                <a:latin typeface="Arial"/>
                <a:cs typeface="Arial"/>
                <a:hlinkClick r:id="rId5"/>
              </a:rPr>
              <a:t>https://doi.org/10.3390/ijerph19127168</a:t>
            </a:r>
            <a:endParaRPr lang="en-US" sz="1200">
              <a:latin typeface="Arial"/>
              <a:cs typeface="Arial"/>
            </a:endParaRPr>
          </a:p>
          <a:p>
            <a:pPr marL="228600" indent="-228600">
              <a:buAutoNum type="arabicPeriod"/>
            </a:pPr>
            <a:endParaRPr lang="en-US" sz="1200">
              <a:latin typeface="Arial"/>
              <a:cs typeface="Arial"/>
            </a:endParaRPr>
          </a:p>
          <a:p>
            <a:r>
              <a:rPr lang="en-GB" sz="1200">
                <a:latin typeface="Arial"/>
                <a:cs typeface="Arial"/>
              </a:rPr>
              <a:t>25. Sinclair, C., Joffe, T., </a:t>
            </a:r>
            <a:r>
              <a:rPr lang="en-GB" sz="1200" err="1">
                <a:latin typeface="Arial"/>
                <a:cs typeface="Arial"/>
              </a:rPr>
              <a:t>Ginnivan</a:t>
            </a:r>
            <a:r>
              <a:rPr lang="en-GB" sz="1200">
                <a:latin typeface="Arial"/>
                <a:cs typeface="Arial"/>
              </a:rPr>
              <a:t>, N., Parker, S. and Anstey, K. (2023) ‘A Scoping Review of Workplace Interventions to Promote Positive Attitudes Toward Older Workers and Reduce Age-Based Discrimination’, </a:t>
            </a:r>
            <a:r>
              <a:rPr lang="en-GB" sz="1200" i="1">
                <a:latin typeface="Arial"/>
                <a:cs typeface="Arial"/>
              </a:rPr>
              <a:t>Work, Aging and Retirement</a:t>
            </a:r>
            <a:r>
              <a:rPr lang="en-GB" sz="1200">
                <a:latin typeface="Arial"/>
                <a:cs typeface="Arial"/>
              </a:rPr>
              <a:t>, 10(2), pp. 61-76. Available at: </a:t>
            </a:r>
            <a:r>
              <a:rPr lang="en-GB" sz="1200" u="sng">
                <a:latin typeface="Arial"/>
                <a:cs typeface="Arial"/>
                <a:hlinkClick r:id="rId6"/>
              </a:rPr>
              <a:t>https://doi.org/10.1093/workar/waad013</a:t>
            </a:r>
            <a:r>
              <a:rPr lang="en-GB" sz="1200">
                <a:latin typeface="Arial"/>
                <a:cs typeface="Arial"/>
              </a:rPr>
              <a:t> </a:t>
            </a:r>
            <a:endParaRPr lang="en-US" sz="1200">
              <a:latin typeface="Arial"/>
              <a:cs typeface="Arial"/>
            </a:endParaRPr>
          </a:p>
          <a:p>
            <a:pPr marL="228600" indent="-228600">
              <a:buAutoNum type="arabicPeriod"/>
            </a:pPr>
            <a:endParaRPr lang="en-US" sz="1200">
              <a:latin typeface="Arial"/>
              <a:cs typeface="Arial"/>
            </a:endParaRPr>
          </a:p>
          <a:p>
            <a:r>
              <a:rPr lang="en-GB" sz="1200">
                <a:latin typeface="Arial"/>
                <a:cs typeface="Arial"/>
              </a:rPr>
              <a:t>26. </a:t>
            </a:r>
            <a:r>
              <a:rPr lang="en-GB" sz="1200" i="1">
                <a:latin typeface="Arial"/>
                <a:cs typeface="Arial"/>
              </a:rPr>
              <a:t>The Exclusivity Terms for Zero Hours Workers (Unenforceability and Redress) Regulations 2022. No. 1145</a:t>
            </a:r>
            <a:r>
              <a:rPr lang="en-GB" sz="1200">
                <a:latin typeface="Arial"/>
                <a:cs typeface="Arial"/>
              </a:rPr>
              <a:t>. Available at: </a:t>
            </a:r>
            <a:r>
              <a:rPr lang="en-GB" sz="1200" u="sng">
                <a:latin typeface="Arial"/>
                <a:cs typeface="Arial"/>
                <a:hlinkClick r:id="rId7"/>
              </a:rPr>
              <a:t>https://www.legislation.gov.uk/ uksi/2022/1145/contents/made</a:t>
            </a:r>
            <a:r>
              <a:rPr lang="en-GB" sz="1200">
                <a:latin typeface="Arial"/>
                <a:cs typeface="Arial"/>
              </a:rPr>
              <a:t> (Accessed: 18 April 2025).  </a:t>
            </a:r>
            <a:endParaRPr lang="en-US" sz="1200">
              <a:latin typeface="Arial"/>
              <a:cs typeface="Arial"/>
            </a:endParaRPr>
          </a:p>
          <a:p>
            <a:pPr marL="228600" indent="-228600">
              <a:buAutoNum type="arabicPeriod"/>
            </a:pPr>
            <a:endParaRPr lang="en-GB" sz="1200">
              <a:latin typeface="Arial"/>
              <a:cs typeface="Arial"/>
            </a:endParaRPr>
          </a:p>
          <a:p>
            <a:r>
              <a:rPr lang="en-GB" sz="1200">
                <a:latin typeface="Arial"/>
                <a:cs typeface="Arial"/>
              </a:rPr>
              <a:t>27. Velasquez, K.E, Musemeche, N.P and Reyes, D (2024) 'Mapping the modern workforce: An overview of workforce competency demands', </a:t>
            </a:r>
            <a:r>
              <a:rPr lang="en-GB" sz="1200" i="1">
                <a:latin typeface="Arial"/>
                <a:cs typeface="Arial"/>
              </a:rPr>
              <a:t>The Career Development Quartey</a:t>
            </a:r>
            <a:r>
              <a:rPr lang="en-GB" sz="1200">
                <a:latin typeface="Arial"/>
                <a:cs typeface="Arial"/>
              </a:rPr>
              <a:t>, 73(1), pp. 48-67. Available at: </a:t>
            </a:r>
            <a:r>
              <a:rPr lang="en-GB" sz="1200" u="sng">
                <a:latin typeface="Arial"/>
                <a:cs typeface="Arial"/>
                <a:hlinkClick r:id="rId8"/>
              </a:rPr>
              <a:t>https://doi.org/10.1002/cdq.12367</a:t>
            </a:r>
            <a:endParaRPr lang="en-US" sz="1200">
              <a:latin typeface="Arial"/>
              <a:cs typeface="Arial"/>
            </a:endParaRPr>
          </a:p>
          <a:p>
            <a:pPr marL="228600" indent="-228600">
              <a:buAutoNum type="arabicPeriod"/>
            </a:pPr>
            <a:endParaRPr lang="en-US" sz="1200">
              <a:latin typeface="Arial"/>
              <a:cs typeface="Arial"/>
            </a:endParaRPr>
          </a:p>
          <a:p>
            <a:r>
              <a:rPr lang="en-GB" sz="1200">
                <a:latin typeface="Arial"/>
                <a:cs typeface="Arial"/>
              </a:rPr>
              <a:t>28. Work Foundation (2024) </a:t>
            </a:r>
            <a:r>
              <a:rPr lang="en-GB" sz="1200" i="1">
                <a:latin typeface="Arial"/>
                <a:cs typeface="Arial"/>
              </a:rPr>
              <a:t>Zero Choices: Swapping Zero-hour contract for secure, flexible working</a:t>
            </a:r>
            <a:r>
              <a:rPr lang="en-GB" sz="1200">
                <a:latin typeface="Arial"/>
                <a:cs typeface="Arial"/>
              </a:rPr>
              <a:t>. Available at: </a:t>
            </a:r>
            <a:r>
              <a:rPr lang="en-GB" sz="1200" u="sng">
                <a:latin typeface="Arial"/>
                <a:cs typeface="Arial"/>
                <a:hlinkClick r:id="rId9"/>
              </a:rPr>
              <a:t>https://www.lancaster.ac.uk/media/lancaster-university/content-assets/documents/lums/work-foundation/reports/ZeroChoices.pdf</a:t>
            </a:r>
            <a:r>
              <a:rPr lang="en-GB" sz="1200">
                <a:latin typeface="Arial"/>
                <a:cs typeface="Arial"/>
              </a:rPr>
              <a:t> (Accessed: 13 April 2025).</a:t>
            </a:r>
            <a:endParaRPr lang="en-US" sz="1200">
              <a:latin typeface="Arial"/>
              <a:cs typeface="Arial"/>
            </a:endParaRPr>
          </a:p>
          <a:p>
            <a:pPr marL="228600" indent="-228600">
              <a:buAutoNum type="arabicPeriod"/>
            </a:pPr>
            <a:endParaRPr lang="en-GB" sz="1200">
              <a:latin typeface="Arial"/>
              <a:cs typeface="Arial"/>
            </a:endParaRPr>
          </a:p>
          <a:p>
            <a:r>
              <a:rPr lang="en-GB" sz="1200">
                <a:latin typeface="Arial"/>
                <a:cs typeface="Arial"/>
              </a:rPr>
              <a:t>29. YouGov (2023) Are zero-hour contracts good or bad? Available at: </a:t>
            </a:r>
            <a:r>
              <a:rPr lang="en-GB" sz="1200" u="sng">
                <a:latin typeface="Arial"/>
                <a:cs typeface="Arial"/>
                <a:hlinkClick r:id="rId10"/>
              </a:rPr>
              <a:t>https://yougov.co.uk/topics/politics/trackers/are-zero-hour-contracts-good-or-bad</a:t>
            </a:r>
            <a:r>
              <a:rPr lang="en-GB" sz="1200">
                <a:latin typeface="Arial"/>
                <a:cs typeface="Arial"/>
              </a:rPr>
              <a:t> (Accessed: 18 April 2025).</a:t>
            </a:r>
            <a:endParaRPr lang="en-US" sz="1200">
              <a:latin typeface="Arial"/>
              <a:cs typeface="Arial"/>
            </a:endParaRPr>
          </a:p>
          <a:p>
            <a:pPr marL="228600" indent="-228600">
              <a:buAutoNum type="arabicPeriod"/>
            </a:pPr>
            <a:endParaRPr lang="en-GB" sz="1200">
              <a:latin typeface="Arial"/>
              <a:cs typeface="Arial"/>
            </a:endParaRPr>
          </a:p>
          <a:p>
            <a:r>
              <a:rPr lang="en-GB" sz="1200">
                <a:latin typeface="Arial"/>
                <a:cs typeface="Arial"/>
              </a:rPr>
              <a:t>30. YouGov (2023)</a:t>
            </a:r>
            <a:r>
              <a:rPr lang="en-GB" sz="1200" i="1">
                <a:latin typeface="Arial"/>
                <a:cs typeface="Arial"/>
              </a:rPr>
              <a:t> Support for a ban zero-hour contracts.</a:t>
            </a:r>
            <a:r>
              <a:rPr lang="en-GB" sz="1200">
                <a:latin typeface="Arial"/>
                <a:cs typeface="Arial"/>
              </a:rPr>
              <a:t> Available at: </a:t>
            </a:r>
            <a:r>
              <a:rPr lang="en-GB" sz="1200" u="sng">
                <a:latin typeface="Arial"/>
                <a:cs typeface="Arial"/>
                <a:hlinkClick r:id="rId11"/>
              </a:rPr>
              <a:t>https://yougov.co.uk/topics/politics/trackers/support-for-a-ban-zero-hour-contracts</a:t>
            </a:r>
            <a:r>
              <a:rPr lang="en-GB" sz="1200">
                <a:latin typeface="Arial"/>
                <a:cs typeface="Arial"/>
              </a:rPr>
              <a:t> (Accessed: 18 April 2025). </a:t>
            </a:r>
            <a:endParaRPr lang="en-US" sz="1200">
              <a:latin typeface="Arial"/>
              <a:cs typeface="Arial"/>
            </a:endParaRPr>
          </a:p>
          <a:p>
            <a:pPr>
              <a:buAutoNum type="arabicPeriod"/>
            </a:pPr>
            <a:endParaRPr lang="en-US" sz="1100">
              <a:solidFill>
                <a:srgbClr val="674CF0"/>
              </a:solidFill>
              <a:latin typeface="Neue Haas Grotesk Text Pro"/>
              <a:cs typeface="Arial"/>
            </a:endParaRPr>
          </a:p>
          <a:p>
            <a:pPr>
              <a:buAutoNum type="arabicPeriod"/>
            </a:pPr>
            <a:endParaRPr lang="en-US" sz="1200">
              <a:latin typeface="Aptos"/>
              <a:cs typeface="Arial"/>
            </a:endParaRPr>
          </a:p>
          <a:p>
            <a:pPr>
              <a:buAutoNum type="arabicPeriod"/>
            </a:pPr>
            <a:endParaRPr lang="en-US" sz="1200">
              <a:latin typeface="Aptos"/>
              <a:cs typeface="Arial"/>
            </a:endParaRPr>
          </a:p>
          <a:p>
            <a:pPr marL="228600" indent="-228600">
              <a:buAutoNum type="arabicPeriod"/>
            </a:pPr>
            <a:endParaRPr lang="en-US" sz="1100">
              <a:latin typeface="Arial"/>
              <a:cs typeface="Arial"/>
            </a:endParaRPr>
          </a:p>
          <a:p>
            <a:endParaRPr lang="en-GB" sz="1100">
              <a:solidFill>
                <a:srgbClr val="674CF0"/>
              </a:solidFill>
              <a:latin typeface="Neue Haas Grotesk Text Pro"/>
              <a:cs typeface="Arial"/>
            </a:endParaRPr>
          </a:p>
          <a:p>
            <a:endParaRPr lang="en-GB" sz="1100">
              <a:latin typeface="Arial"/>
              <a:cs typeface="Arial"/>
            </a:endParaRPr>
          </a:p>
          <a:p>
            <a:pPr marL="457200" indent="-457200">
              <a:lnSpc>
                <a:spcPct val="120000"/>
              </a:lnSpc>
              <a:spcBef>
                <a:spcPts val="1000"/>
              </a:spcBef>
              <a:buAutoNum type="arabicPeriod"/>
            </a:pPr>
            <a:endParaRPr lang="en-GB" sz="2000"/>
          </a:p>
          <a:p>
            <a:pPr marL="285750" indent="-285750">
              <a:lnSpc>
                <a:spcPct val="120000"/>
              </a:lnSpc>
              <a:spcBef>
                <a:spcPts val="1000"/>
              </a:spcBef>
              <a:buAutoNum type="arabicPeriod"/>
            </a:pPr>
            <a:endParaRPr lang="en-GB" sz="2000"/>
          </a:p>
          <a:p>
            <a:endParaRPr lang="en-US"/>
          </a:p>
        </p:txBody>
      </p:sp>
    </p:spTree>
    <p:extLst>
      <p:ext uri="{BB962C8B-B14F-4D97-AF65-F5344CB8AC3E}">
        <p14:creationId xmlns:p14="http://schemas.microsoft.com/office/powerpoint/2010/main" val="174421333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ShapesVTI">
  <a:themeElements>
    <a:clrScheme name="Office">
      <a:dk1>
        <a:srgbClr val="000000"/>
      </a:dk1>
      <a:lt1>
        <a:srgbClr val="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2</vt:i4>
      </vt:variant>
      <vt:variant>
        <vt:lpstr>Slide Titles</vt:lpstr>
      </vt:variant>
      <vt:variant>
        <vt:i4>12</vt:i4>
      </vt:variant>
    </vt:vector>
  </HeadingPairs>
  <TitlesOfParts>
    <vt:vector size="14" baseType="lpstr">
      <vt:lpstr>office theme</vt:lpstr>
      <vt:lpstr>ShapesVTI</vt:lpstr>
      <vt:lpstr>Evaluate if welfare programmes should be reformed to better address the needs of the modern workforce and changing economic landscape?   </vt:lpstr>
      <vt:lpstr>Introduction</vt:lpstr>
      <vt:lpstr>Modern workforce,  changing economic landslide and the welfare system</vt:lpstr>
      <vt:lpstr>What is the modern workforce?</vt:lpstr>
      <vt:lpstr>Advantage of the welfare system regarding the modern workforce and changing economic landslide (part 1)</vt:lpstr>
      <vt:lpstr>Advantage of the welfare system regarding the modern workforce and changing economic landslide (part 2)</vt:lpstr>
      <vt:lpstr>Disadvantages of the welfare system regarding the modern workforce and changing economic landslide (part 1) </vt:lpstr>
      <vt:lpstr>Disadvantages of welfare regarding the modern workforce and changing economic landslide (part 2)</vt:lpstr>
      <vt:lpstr>Conclusion</vt:lpstr>
      <vt:lpstr>References (part 1)</vt:lpstr>
      <vt:lpstr>References (part 2)</vt:lpstr>
      <vt:lpstr>References (part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104</cp:revision>
  <dcterms:created xsi:type="dcterms:W3CDTF">2025-03-17T11:34:05Z</dcterms:created>
  <dcterms:modified xsi:type="dcterms:W3CDTF">2025-04-29T09:41:58Z</dcterms:modified>
</cp:coreProperties>
</file>