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65" r:id="rId3"/>
    <p:sldId id="257" r:id="rId4"/>
    <p:sldId id="258" r:id="rId5"/>
    <p:sldId id="259" r:id="rId6"/>
    <p:sldId id="262" r:id="rId7"/>
    <p:sldId id="260" r:id="rId8"/>
    <p:sldId id="263" r:id="rId9"/>
    <p:sldId id="271" r:id="rId10"/>
    <p:sldId id="269" r:id="rId11"/>
    <p:sldId id="267" r:id="rId12"/>
    <p:sldId id="268" r:id="rId13"/>
    <p:sldId id="270" r:id="rId14"/>
    <p:sldId id="264"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436" autoAdjust="0"/>
    <p:restoredTop sz="94660"/>
  </p:normalViewPr>
  <p:slideViewPr>
    <p:cSldViewPr snapToGrid="0">
      <p:cViewPr varScale="1">
        <p:scale>
          <a:sx n="78" d="100"/>
          <a:sy n="78" d="100"/>
        </p:scale>
        <p:origin x="677"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1F0351C-E466-4D33-809B-39385874CD3D}" type="doc">
      <dgm:prSet loTypeId="urn:microsoft.com/office/officeart/2005/8/layout/hierarchy1" loCatId="hierarchy" qsTypeId="urn:microsoft.com/office/officeart/2005/8/quickstyle/simple1" qsCatId="simple" csTypeId="urn:microsoft.com/office/officeart/2005/8/colors/accent0_3" csCatId="mainScheme" phldr="1"/>
      <dgm:spPr/>
      <dgm:t>
        <a:bodyPr/>
        <a:lstStyle/>
        <a:p>
          <a:endParaRPr lang="en-US"/>
        </a:p>
      </dgm:t>
    </dgm:pt>
    <dgm:pt modelId="{7CEA3F24-F4D2-46AE-AE25-D7C5718F22BC}">
      <dgm:prSet/>
      <dgm:spPr/>
      <dgm:t>
        <a:bodyPr/>
        <a:lstStyle/>
        <a:p>
          <a:r>
            <a:rPr lang="en-GB" dirty="0">
              <a:latin typeface="Calibri" panose="020F0502020204030204" pitchFamily="34" charset="0"/>
              <a:ea typeface="Calibri" panose="020F0502020204030204" pitchFamily="34" charset="0"/>
              <a:cs typeface="Calibri" panose="020F0502020204030204" pitchFamily="34" charset="0"/>
            </a:rPr>
            <a:t>Organisational culture refers to the shared beliefs and assumptions within a group that shape how it is members see themselves and their environment (Schein, 2010).</a:t>
          </a:r>
          <a:endParaRPr lang="en-US" dirty="0">
            <a:latin typeface="Calibri" panose="020F0502020204030204" pitchFamily="34" charset="0"/>
            <a:ea typeface="Calibri" panose="020F0502020204030204" pitchFamily="34" charset="0"/>
            <a:cs typeface="Calibri" panose="020F0502020204030204" pitchFamily="34" charset="0"/>
          </a:endParaRPr>
        </a:p>
      </dgm:t>
    </dgm:pt>
    <dgm:pt modelId="{C2D81570-5C9C-4392-A972-56817536B3EA}" type="parTrans" cxnId="{0608D1A2-986E-41E7-AEA4-B85B5FCDD688}">
      <dgm:prSet/>
      <dgm:spPr/>
      <dgm:t>
        <a:bodyPr/>
        <a:lstStyle/>
        <a:p>
          <a:endParaRPr lang="en-US"/>
        </a:p>
      </dgm:t>
    </dgm:pt>
    <dgm:pt modelId="{16009018-1332-4AE2-A389-BAE60D1DC8F4}" type="sibTrans" cxnId="{0608D1A2-986E-41E7-AEA4-B85B5FCDD688}">
      <dgm:prSet/>
      <dgm:spPr/>
      <dgm:t>
        <a:bodyPr/>
        <a:lstStyle/>
        <a:p>
          <a:endParaRPr lang="en-US"/>
        </a:p>
      </dgm:t>
    </dgm:pt>
    <dgm:pt modelId="{4930F1A2-B5FD-4210-B929-661D9E27C542}">
      <dgm:prSet/>
      <dgm:spPr/>
      <dgm:t>
        <a:bodyPr/>
        <a:lstStyle/>
        <a:p>
          <a:r>
            <a:rPr lang="en-GB" dirty="0">
              <a:latin typeface="Calibri" panose="020F0502020204030204" pitchFamily="34" charset="0"/>
              <a:ea typeface="Calibri" panose="020F0502020204030204" pitchFamily="34" charset="0"/>
              <a:cs typeface="Calibri" panose="020F0502020204030204" pitchFamily="34" charset="0"/>
            </a:rPr>
            <a:t>Police culture is distinct because it arises from the unique challenges and pressures of policing, such as danger, authority, and public scrutiny (Grieve, Harfiled and MacVean, 2024; Reiner, 2000). </a:t>
          </a:r>
          <a:endParaRPr lang="en-US" dirty="0">
            <a:latin typeface="Calibri" panose="020F0502020204030204" pitchFamily="34" charset="0"/>
            <a:ea typeface="Calibri" panose="020F0502020204030204" pitchFamily="34" charset="0"/>
            <a:cs typeface="Calibri" panose="020F0502020204030204" pitchFamily="34" charset="0"/>
          </a:endParaRPr>
        </a:p>
      </dgm:t>
    </dgm:pt>
    <dgm:pt modelId="{E4724C92-F73B-430A-852B-42EADE195B4C}" type="parTrans" cxnId="{3FC7CCDA-B973-4A36-A2CB-1BD965AE1AA1}">
      <dgm:prSet/>
      <dgm:spPr/>
      <dgm:t>
        <a:bodyPr/>
        <a:lstStyle/>
        <a:p>
          <a:endParaRPr lang="en-US"/>
        </a:p>
      </dgm:t>
    </dgm:pt>
    <dgm:pt modelId="{6F3FA691-B6D9-44F3-AF68-CB6B949B86DE}" type="sibTrans" cxnId="{3FC7CCDA-B973-4A36-A2CB-1BD965AE1AA1}">
      <dgm:prSet/>
      <dgm:spPr/>
      <dgm:t>
        <a:bodyPr/>
        <a:lstStyle/>
        <a:p>
          <a:endParaRPr lang="en-US"/>
        </a:p>
      </dgm:t>
    </dgm:pt>
    <dgm:pt modelId="{A502B121-FE6B-45C8-998F-2477B0CB6F93}" type="pres">
      <dgm:prSet presAssocID="{51F0351C-E466-4D33-809B-39385874CD3D}" presName="hierChild1" presStyleCnt="0">
        <dgm:presLayoutVars>
          <dgm:chPref val="1"/>
          <dgm:dir/>
          <dgm:animOne val="branch"/>
          <dgm:animLvl val="lvl"/>
          <dgm:resizeHandles/>
        </dgm:presLayoutVars>
      </dgm:prSet>
      <dgm:spPr/>
    </dgm:pt>
    <dgm:pt modelId="{39D3C51B-355E-43ED-90F6-03BA872DD82F}" type="pres">
      <dgm:prSet presAssocID="{7CEA3F24-F4D2-46AE-AE25-D7C5718F22BC}" presName="hierRoot1" presStyleCnt="0"/>
      <dgm:spPr/>
    </dgm:pt>
    <dgm:pt modelId="{3E624386-6A36-47DC-90B8-3C2C6E82495A}" type="pres">
      <dgm:prSet presAssocID="{7CEA3F24-F4D2-46AE-AE25-D7C5718F22BC}" presName="composite" presStyleCnt="0"/>
      <dgm:spPr/>
    </dgm:pt>
    <dgm:pt modelId="{65D33F03-CE45-4D74-8D1B-01B00E0FB3C2}" type="pres">
      <dgm:prSet presAssocID="{7CEA3F24-F4D2-46AE-AE25-D7C5718F22BC}" presName="background" presStyleLbl="node0" presStyleIdx="0" presStyleCnt="2"/>
      <dgm:spPr/>
    </dgm:pt>
    <dgm:pt modelId="{EEAA6064-5B34-4390-85EA-6BB4BE7C5FC5}" type="pres">
      <dgm:prSet presAssocID="{7CEA3F24-F4D2-46AE-AE25-D7C5718F22BC}" presName="text" presStyleLbl="fgAcc0" presStyleIdx="0" presStyleCnt="2">
        <dgm:presLayoutVars>
          <dgm:chPref val="3"/>
        </dgm:presLayoutVars>
      </dgm:prSet>
      <dgm:spPr/>
    </dgm:pt>
    <dgm:pt modelId="{36C65424-BA0E-4FAD-87A3-057D5E262B49}" type="pres">
      <dgm:prSet presAssocID="{7CEA3F24-F4D2-46AE-AE25-D7C5718F22BC}" presName="hierChild2" presStyleCnt="0"/>
      <dgm:spPr/>
    </dgm:pt>
    <dgm:pt modelId="{D5D9FDFE-FFCA-48DE-AE67-07914BF0EB18}" type="pres">
      <dgm:prSet presAssocID="{4930F1A2-B5FD-4210-B929-661D9E27C542}" presName="hierRoot1" presStyleCnt="0"/>
      <dgm:spPr/>
    </dgm:pt>
    <dgm:pt modelId="{75DC4758-4C0E-402F-8712-49A7E63730D8}" type="pres">
      <dgm:prSet presAssocID="{4930F1A2-B5FD-4210-B929-661D9E27C542}" presName="composite" presStyleCnt="0"/>
      <dgm:spPr/>
    </dgm:pt>
    <dgm:pt modelId="{9EB26082-1CAD-48B3-8FD5-3924D6A4997B}" type="pres">
      <dgm:prSet presAssocID="{4930F1A2-B5FD-4210-B929-661D9E27C542}" presName="background" presStyleLbl="node0" presStyleIdx="1" presStyleCnt="2"/>
      <dgm:spPr/>
    </dgm:pt>
    <dgm:pt modelId="{1046B377-6F87-403C-B692-690D8B26A839}" type="pres">
      <dgm:prSet presAssocID="{4930F1A2-B5FD-4210-B929-661D9E27C542}" presName="text" presStyleLbl="fgAcc0" presStyleIdx="1" presStyleCnt="2">
        <dgm:presLayoutVars>
          <dgm:chPref val="3"/>
        </dgm:presLayoutVars>
      </dgm:prSet>
      <dgm:spPr/>
    </dgm:pt>
    <dgm:pt modelId="{EE8DB634-245D-4BA3-990F-AAB582589D35}" type="pres">
      <dgm:prSet presAssocID="{4930F1A2-B5FD-4210-B929-661D9E27C542}" presName="hierChild2" presStyleCnt="0"/>
      <dgm:spPr/>
    </dgm:pt>
  </dgm:ptLst>
  <dgm:cxnLst>
    <dgm:cxn modelId="{224D8303-A79B-4B63-9A8E-395902BAA071}" type="presOf" srcId="{7CEA3F24-F4D2-46AE-AE25-D7C5718F22BC}" destId="{EEAA6064-5B34-4390-85EA-6BB4BE7C5FC5}" srcOrd="0" destOrd="0" presId="urn:microsoft.com/office/officeart/2005/8/layout/hierarchy1"/>
    <dgm:cxn modelId="{9B61770B-AA52-406F-A098-4E6F0F870F4D}" type="presOf" srcId="{51F0351C-E466-4D33-809B-39385874CD3D}" destId="{A502B121-FE6B-45C8-998F-2477B0CB6F93}" srcOrd="0" destOrd="0" presId="urn:microsoft.com/office/officeart/2005/8/layout/hierarchy1"/>
    <dgm:cxn modelId="{5CA8CE67-F51A-4C3B-A3C2-0CF3A28E5E0B}" type="presOf" srcId="{4930F1A2-B5FD-4210-B929-661D9E27C542}" destId="{1046B377-6F87-403C-B692-690D8B26A839}" srcOrd="0" destOrd="0" presId="urn:microsoft.com/office/officeart/2005/8/layout/hierarchy1"/>
    <dgm:cxn modelId="{0608D1A2-986E-41E7-AEA4-B85B5FCDD688}" srcId="{51F0351C-E466-4D33-809B-39385874CD3D}" destId="{7CEA3F24-F4D2-46AE-AE25-D7C5718F22BC}" srcOrd="0" destOrd="0" parTransId="{C2D81570-5C9C-4392-A972-56817536B3EA}" sibTransId="{16009018-1332-4AE2-A389-BAE60D1DC8F4}"/>
    <dgm:cxn modelId="{3FC7CCDA-B973-4A36-A2CB-1BD965AE1AA1}" srcId="{51F0351C-E466-4D33-809B-39385874CD3D}" destId="{4930F1A2-B5FD-4210-B929-661D9E27C542}" srcOrd="1" destOrd="0" parTransId="{E4724C92-F73B-430A-852B-42EADE195B4C}" sibTransId="{6F3FA691-B6D9-44F3-AF68-CB6B949B86DE}"/>
    <dgm:cxn modelId="{FFD539C7-C09E-4D2D-AE62-EA4A2D80DE6D}" type="presParOf" srcId="{A502B121-FE6B-45C8-998F-2477B0CB6F93}" destId="{39D3C51B-355E-43ED-90F6-03BA872DD82F}" srcOrd="0" destOrd="0" presId="urn:microsoft.com/office/officeart/2005/8/layout/hierarchy1"/>
    <dgm:cxn modelId="{83D0C98C-A389-4FA5-82C7-2FE8AD4F00D9}" type="presParOf" srcId="{39D3C51B-355E-43ED-90F6-03BA872DD82F}" destId="{3E624386-6A36-47DC-90B8-3C2C6E82495A}" srcOrd="0" destOrd="0" presId="urn:microsoft.com/office/officeart/2005/8/layout/hierarchy1"/>
    <dgm:cxn modelId="{509BE1D8-0284-44F7-ADAD-A1ADCD0B2DE8}" type="presParOf" srcId="{3E624386-6A36-47DC-90B8-3C2C6E82495A}" destId="{65D33F03-CE45-4D74-8D1B-01B00E0FB3C2}" srcOrd="0" destOrd="0" presId="urn:microsoft.com/office/officeart/2005/8/layout/hierarchy1"/>
    <dgm:cxn modelId="{F1A8E0DF-48CF-4AA8-BDDC-03D96F93660D}" type="presParOf" srcId="{3E624386-6A36-47DC-90B8-3C2C6E82495A}" destId="{EEAA6064-5B34-4390-85EA-6BB4BE7C5FC5}" srcOrd="1" destOrd="0" presId="urn:microsoft.com/office/officeart/2005/8/layout/hierarchy1"/>
    <dgm:cxn modelId="{E1158A53-11FB-4F4D-B99D-E1A5BD2C549D}" type="presParOf" srcId="{39D3C51B-355E-43ED-90F6-03BA872DD82F}" destId="{36C65424-BA0E-4FAD-87A3-057D5E262B49}" srcOrd="1" destOrd="0" presId="urn:microsoft.com/office/officeart/2005/8/layout/hierarchy1"/>
    <dgm:cxn modelId="{F784B469-D9DB-45A5-9E0A-D88E10C295AC}" type="presParOf" srcId="{A502B121-FE6B-45C8-998F-2477B0CB6F93}" destId="{D5D9FDFE-FFCA-48DE-AE67-07914BF0EB18}" srcOrd="1" destOrd="0" presId="urn:microsoft.com/office/officeart/2005/8/layout/hierarchy1"/>
    <dgm:cxn modelId="{2F00B981-B2FF-4950-B402-3F35A859620D}" type="presParOf" srcId="{D5D9FDFE-FFCA-48DE-AE67-07914BF0EB18}" destId="{75DC4758-4C0E-402F-8712-49A7E63730D8}" srcOrd="0" destOrd="0" presId="urn:microsoft.com/office/officeart/2005/8/layout/hierarchy1"/>
    <dgm:cxn modelId="{D0984E02-63D2-4F10-824E-CC6B5D356F5B}" type="presParOf" srcId="{75DC4758-4C0E-402F-8712-49A7E63730D8}" destId="{9EB26082-1CAD-48B3-8FD5-3924D6A4997B}" srcOrd="0" destOrd="0" presId="urn:microsoft.com/office/officeart/2005/8/layout/hierarchy1"/>
    <dgm:cxn modelId="{A9BD7D11-46B9-4304-871F-F6D6FE7BC7E0}" type="presParOf" srcId="{75DC4758-4C0E-402F-8712-49A7E63730D8}" destId="{1046B377-6F87-403C-B692-690D8B26A839}" srcOrd="1" destOrd="0" presId="urn:microsoft.com/office/officeart/2005/8/layout/hierarchy1"/>
    <dgm:cxn modelId="{0ABC7E77-99B8-4E10-8C73-FE14B2ABE8AB}" type="presParOf" srcId="{D5D9FDFE-FFCA-48DE-AE67-07914BF0EB18}" destId="{EE8DB634-245D-4BA3-990F-AAB582589D35}"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D33F03-CE45-4D74-8D1B-01B00E0FB3C2}">
      <dsp:nvSpPr>
        <dsp:cNvPr id="0" name=""/>
        <dsp:cNvSpPr/>
      </dsp:nvSpPr>
      <dsp:spPr>
        <a:xfrm>
          <a:off x="1225" y="126292"/>
          <a:ext cx="4301580" cy="2731503"/>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AA6064-5B34-4390-85EA-6BB4BE7C5FC5}">
      <dsp:nvSpPr>
        <dsp:cNvPr id="0" name=""/>
        <dsp:cNvSpPr/>
      </dsp:nvSpPr>
      <dsp:spPr>
        <a:xfrm>
          <a:off x="479178" y="580348"/>
          <a:ext cx="4301580" cy="2731503"/>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Calibri" panose="020F0502020204030204" pitchFamily="34" charset="0"/>
              <a:ea typeface="Calibri" panose="020F0502020204030204" pitchFamily="34" charset="0"/>
              <a:cs typeface="Calibri" panose="020F0502020204030204" pitchFamily="34" charset="0"/>
            </a:rPr>
            <a:t>Organisational culture refers to the shared beliefs and assumptions within a group that shape how it is members see themselves and their environment (Schein, 2010).</a:t>
          </a:r>
          <a:endParaRPr lang="en-US" sz="2400" kern="1200" dirty="0">
            <a:latin typeface="Calibri" panose="020F0502020204030204" pitchFamily="34" charset="0"/>
            <a:ea typeface="Calibri" panose="020F0502020204030204" pitchFamily="34" charset="0"/>
            <a:cs typeface="Calibri" panose="020F0502020204030204" pitchFamily="34" charset="0"/>
          </a:endParaRPr>
        </a:p>
      </dsp:txBody>
      <dsp:txXfrm>
        <a:off x="559181" y="660351"/>
        <a:ext cx="4141574" cy="2571497"/>
      </dsp:txXfrm>
    </dsp:sp>
    <dsp:sp modelId="{9EB26082-1CAD-48B3-8FD5-3924D6A4997B}">
      <dsp:nvSpPr>
        <dsp:cNvPr id="0" name=""/>
        <dsp:cNvSpPr/>
      </dsp:nvSpPr>
      <dsp:spPr>
        <a:xfrm>
          <a:off x="5258712" y="126292"/>
          <a:ext cx="4301580" cy="2731503"/>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46B377-6F87-403C-B692-690D8B26A839}">
      <dsp:nvSpPr>
        <dsp:cNvPr id="0" name=""/>
        <dsp:cNvSpPr/>
      </dsp:nvSpPr>
      <dsp:spPr>
        <a:xfrm>
          <a:off x="5736666" y="580348"/>
          <a:ext cx="4301580" cy="2731503"/>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Calibri" panose="020F0502020204030204" pitchFamily="34" charset="0"/>
              <a:ea typeface="Calibri" panose="020F0502020204030204" pitchFamily="34" charset="0"/>
              <a:cs typeface="Calibri" panose="020F0502020204030204" pitchFamily="34" charset="0"/>
            </a:rPr>
            <a:t>Police culture is distinct because it arises from the unique challenges and pressures of policing, such as danger, authority, and public scrutiny (Grieve, Harfiled and MacVean, 2024; Reiner, 2000). </a:t>
          </a:r>
          <a:endParaRPr lang="en-US" sz="2400" kern="1200" dirty="0">
            <a:latin typeface="Calibri" panose="020F0502020204030204" pitchFamily="34" charset="0"/>
            <a:ea typeface="Calibri" panose="020F0502020204030204" pitchFamily="34" charset="0"/>
            <a:cs typeface="Calibri" panose="020F0502020204030204" pitchFamily="34" charset="0"/>
          </a:endParaRPr>
        </a:p>
      </dsp:txBody>
      <dsp:txXfrm>
        <a:off x="5816669" y="660351"/>
        <a:ext cx="4141574" cy="2571497"/>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77FF49D-E804-41C3-AF85-F07124CCD5DA}" type="datetimeFigureOut">
              <a:rPr lang="en-GB" smtClean="0"/>
              <a:t>10/01/2025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644B84-69A3-411B-ACE3-6D9A1261CC0D}" type="slidenum">
              <a:rPr lang="en-GB" smtClean="0"/>
              <a:t>‹#›</a:t>
            </a:fld>
            <a:endParaRPr lang="en-GB"/>
          </a:p>
        </p:txBody>
      </p:sp>
    </p:spTree>
    <p:extLst>
      <p:ext uri="{BB962C8B-B14F-4D97-AF65-F5344CB8AC3E}">
        <p14:creationId xmlns:p14="http://schemas.microsoft.com/office/powerpoint/2010/main" val="4899954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644B84-69A3-411B-ACE3-6D9A1261CC0D}" type="slidenum">
              <a:rPr lang="en-GB" smtClean="0"/>
              <a:t>5</a:t>
            </a:fld>
            <a:endParaRPr lang="en-GB"/>
          </a:p>
        </p:txBody>
      </p:sp>
    </p:spTree>
    <p:extLst>
      <p:ext uri="{BB962C8B-B14F-4D97-AF65-F5344CB8AC3E}">
        <p14:creationId xmlns:p14="http://schemas.microsoft.com/office/powerpoint/2010/main" val="35150356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644B84-69A3-411B-ACE3-6D9A1261CC0D}" type="slidenum">
              <a:rPr lang="en-GB" smtClean="0"/>
              <a:t>6</a:t>
            </a:fld>
            <a:endParaRPr lang="en-GB"/>
          </a:p>
        </p:txBody>
      </p:sp>
    </p:spTree>
    <p:extLst>
      <p:ext uri="{BB962C8B-B14F-4D97-AF65-F5344CB8AC3E}">
        <p14:creationId xmlns:p14="http://schemas.microsoft.com/office/powerpoint/2010/main" val="40074878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644B84-69A3-411B-ACE3-6D9A1261CC0D}" type="slidenum">
              <a:rPr lang="en-GB" smtClean="0"/>
              <a:t>7</a:t>
            </a:fld>
            <a:endParaRPr lang="en-GB"/>
          </a:p>
        </p:txBody>
      </p:sp>
    </p:spTree>
    <p:extLst>
      <p:ext uri="{BB962C8B-B14F-4D97-AF65-F5344CB8AC3E}">
        <p14:creationId xmlns:p14="http://schemas.microsoft.com/office/powerpoint/2010/main" val="8797644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644B84-69A3-411B-ACE3-6D9A1261CC0D}" type="slidenum">
              <a:rPr lang="en-GB" smtClean="0"/>
              <a:t>10</a:t>
            </a:fld>
            <a:endParaRPr lang="en-GB"/>
          </a:p>
        </p:txBody>
      </p:sp>
    </p:spTree>
    <p:extLst>
      <p:ext uri="{BB962C8B-B14F-4D97-AF65-F5344CB8AC3E}">
        <p14:creationId xmlns:p14="http://schemas.microsoft.com/office/powerpoint/2010/main" val="23424197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21C26E-5A4F-B2F6-2616-1826DE8DF56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F39AAB2-1D67-930C-BA6F-816967BCFE1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0F1F8DC-DEDD-BAE7-D08B-37AD9A8FB120}"/>
              </a:ext>
            </a:extLst>
          </p:cNvPr>
          <p:cNvSpPr>
            <a:spLocks noGrp="1"/>
          </p:cNvSpPr>
          <p:nvPr>
            <p:ph type="dt" sz="half" idx="10"/>
          </p:nvPr>
        </p:nvSpPr>
        <p:spPr/>
        <p:txBody>
          <a:bodyPr/>
          <a:lstStyle/>
          <a:p>
            <a:fld id="{AA9F0D77-BF60-4E8B-80E1-61C508166545}" type="datetimeFigureOut">
              <a:rPr lang="en-GB" smtClean="0"/>
              <a:t>10/01/2025</a:t>
            </a:fld>
            <a:endParaRPr lang="en-GB"/>
          </a:p>
        </p:txBody>
      </p:sp>
      <p:sp>
        <p:nvSpPr>
          <p:cNvPr id="5" name="Footer Placeholder 4">
            <a:extLst>
              <a:ext uri="{FF2B5EF4-FFF2-40B4-BE49-F238E27FC236}">
                <a16:creationId xmlns:a16="http://schemas.microsoft.com/office/drawing/2014/main" id="{DBDFC25F-6D9D-9252-D41E-8B09CC38745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499F18-91B8-679D-158E-4F8A77E8E6BC}"/>
              </a:ext>
            </a:extLst>
          </p:cNvPr>
          <p:cNvSpPr>
            <a:spLocks noGrp="1"/>
          </p:cNvSpPr>
          <p:nvPr>
            <p:ph type="sldNum" sz="quarter" idx="12"/>
          </p:nvPr>
        </p:nvSpPr>
        <p:spPr/>
        <p:txBody>
          <a:bodyPr/>
          <a:lstStyle/>
          <a:p>
            <a:fld id="{583CDEF4-EEBD-478D-A7B9-1216F76C9519}" type="slidenum">
              <a:rPr lang="en-GB" smtClean="0"/>
              <a:t>‹#›</a:t>
            </a:fld>
            <a:endParaRPr lang="en-GB"/>
          </a:p>
        </p:txBody>
      </p:sp>
    </p:spTree>
    <p:extLst>
      <p:ext uri="{BB962C8B-B14F-4D97-AF65-F5344CB8AC3E}">
        <p14:creationId xmlns:p14="http://schemas.microsoft.com/office/powerpoint/2010/main" val="5110821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8526EB-9BDC-777E-022E-2A9B016F74C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AA328A7-1F45-75B9-4095-226A7BFB5B7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19BE803-1B4B-BA68-2E7D-71FEDBA7C86C}"/>
              </a:ext>
            </a:extLst>
          </p:cNvPr>
          <p:cNvSpPr>
            <a:spLocks noGrp="1"/>
          </p:cNvSpPr>
          <p:nvPr>
            <p:ph type="dt" sz="half" idx="10"/>
          </p:nvPr>
        </p:nvSpPr>
        <p:spPr/>
        <p:txBody>
          <a:bodyPr/>
          <a:lstStyle/>
          <a:p>
            <a:fld id="{AA9F0D77-BF60-4E8B-80E1-61C508166545}" type="datetimeFigureOut">
              <a:rPr lang="en-GB" smtClean="0"/>
              <a:t>10/01/2025</a:t>
            </a:fld>
            <a:endParaRPr lang="en-GB"/>
          </a:p>
        </p:txBody>
      </p:sp>
      <p:sp>
        <p:nvSpPr>
          <p:cNvPr id="5" name="Footer Placeholder 4">
            <a:extLst>
              <a:ext uri="{FF2B5EF4-FFF2-40B4-BE49-F238E27FC236}">
                <a16:creationId xmlns:a16="http://schemas.microsoft.com/office/drawing/2014/main" id="{F45197BE-5F4B-CB6E-F6B0-175DD2FCB0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3EA46A-D90C-53E6-A028-18CE0EE84449}"/>
              </a:ext>
            </a:extLst>
          </p:cNvPr>
          <p:cNvSpPr>
            <a:spLocks noGrp="1"/>
          </p:cNvSpPr>
          <p:nvPr>
            <p:ph type="sldNum" sz="quarter" idx="12"/>
          </p:nvPr>
        </p:nvSpPr>
        <p:spPr/>
        <p:txBody>
          <a:bodyPr/>
          <a:lstStyle/>
          <a:p>
            <a:fld id="{583CDEF4-EEBD-478D-A7B9-1216F76C9519}" type="slidenum">
              <a:rPr lang="en-GB" smtClean="0"/>
              <a:t>‹#›</a:t>
            </a:fld>
            <a:endParaRPr lang="en-GB"/>
          </a:p>
        </p:txBody>
      </p:sp>
    </p:spTree>
    <p:extLst>
      <p:ext uri="{BB962C8B-B14F-4D97-AF65-F5344CB8AC3E}">
        <p14:creationId xmlns:p14="http://schemas.microsoft.com/office/powerpoint/2010/main" val="35035414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D6603-F0CD-7C75-8C43-E14C499B17F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53C1242-32B4-5BC2-9424-626051932D7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673860E-3D72-A8FE-2D1A-C81440DE5BAF}"/>
              </a:ext>
            </a:extLst>
          </p:cNvPr>
          <p:cNvSpPr>
            <a:spLocks noGrp="1"/>
          </p:cNvSpPr>
          <p:nvPr>
            <p:ph type="dt" sz="half" idx="10"/>
          </p:nvPr>
        </p:nvSpPr>
        <p:spPr/>
        <p:txBody>
          <a:bodyPr/>
          <a:lstStyle/>
          <a:p>
            <a:fld id="{AA9F0D77-BF60-4E8B-80E1-61C508166545}" type="datetimeFigureOut">
              <a:rPr lang="en-GB" smtClean="0"/>
              <a:t>10/01/2025</a:t>
            </a:fld>
            <a:endParaRPr lang="en-GB"/>
          </a:p>
        </p:txBody>
      </p:sp>
      <p:sp>
        <p:nvSpPr>
          <p:cNvPr id="5" name="Footer Placeholder 4">
            <a:extLst>
              <a:ext uri="{FF2B5EF4-FFF2-40B4-BE49-F238E27FC236}">
                <a16:creationId xmlns:a16="http://schemas.microsoft.com/office/drawing/2014/main" id="{7F729B8C-3581-3738-3390-90599F8287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BD3405-AE68-63BB-D952-CFB8FF1CD822}"/>
              </a:ext>
            </a:extLst>
          </p:cNvPr>
          <p:cNvSpPr>
            <a:spLocks noGrp="1"/>
          </p:cNvSpPr>
          <p:nvPr>
            <p:ph type="sldNum" sz="quarter" idx="12"/>
          </p:nvPr>
        </p:nvSpPr>
        <p:spPr/>
        <p:txBody>
          <a:bodyPr/>
          <a:lstStyle/>
          <a:p>
            <a:fld id="{583CDEF4-EEBD-478D-A7B9-1216F76C9519}" type="slidenum">
              <a:rPr lang="en-GB" smtClean="0"/>
              <a:t>‹#›</a:t>
            </a:fld>
            <a:endParaRPr lang="en-GB"/>
          </a:p>
        </p:txBody>
      </p:sp>
    </p:spTree>
    <p:extLst>
      <p:ext uri="{BB962C8B-B14F-4D97-AF65-F5344CB8AC3E}">
        <p14:creationId xmlns:p14="http://schemas.microsoft.com/office/powerpoint/2010/main" val="38908989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9DE45E-F780-2768-F268-7FC4C2A5C30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591C0C-8D25-C0D4-995A-A18A77F98DF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B67F54A-0F17-2BA1-E8AE-F8A0907E22B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2F81A1E-3E53-4EF4-6EBE-A788FB07B3E2}"/>
              </a:ext>
            </a:extLst>
          </p:cNvPr>
          <p:cNvSpPr>
            <a:spLocks noGrp="1"/>
          </p:cNvSpPr>
          <p:nvPr>
            <p:ph type="dt" sz="half" idx="10"/>
          </p:nvPr>
        </p:nvSpPr>
        <p:spPr/>
        <p:txBody>
          <a:bodyPr/>
          <a:lstStyle/>
          <a:p>
            <a:fld id="{AA9F0D77-BF60-4E8B-80E1-61C508166545}" type="datetimeFigureOut">
              <a:rPr lang="en-GB" smtClean="0"/>
              <a:t>10/01/2025</a:t>
            </a:fld>
            <a:endParaRPr lang="en-GB"/>
          </a:p>
        </p:txBody>
      </p:sp>
      <p:sp>
        <p:nvSpPr>
          <p:cNvPr id="6" name="Footer Placeholder 5">
            <a:extLst>
              <a:ext uri="{FF2B5EF4-FFF2-40B4-BE49-F238E27FC236}">
                <a16:creationId xmlns:a16="http://schemas.microsoft.com/office/drawing/2014/main" id="{7A61D54C-2B85-C9EE-9168-B767DCC7CC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ADE3CA0-A360-E540-4FB0-C1E9EB4D3425}"/>
              </a:ext>
            </a:extLst>
          </p:cNvPr>
          <p:cNvSpPr>
            <a:spLocks noGrp="1"/>
          </p:cNvSpPr>
          <p:nvPr>
            <p:ph type="sldNum" sz="quarter" idx="12"/>
          </p:nvPr>
        </p:nvSpPr>
        <p:spPr/>
        <p:txBody>
          <a:bodyPr/>
          <a:lstStyle/>
          <a:p>
            <a:fld id="{583CDEF4-EEBD-478D-A7B9-1216F76C9519}" type="slidenum">
              <a:rPr lang="en-GB" smtClean="0"/>
              <a:t>‹#›</a:t>
            </a:fld>
            <a:endParaRPr lang="en-GB"/>
          </a:p>
        </p:txBody>
      </p:sp>
    </p:spTree>
    <p:extLst>
      <p:ext uri="{BB962C8B-B14F-4D97-AF65-F5344CB8AC3E}">
        <p14:creationId xmlns:p14="http://schemas.microsoft.com/office/powerpoint/2010/main" val="5779313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BB631-6C17-5589-E6E0-3651B3F966A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925D2D4-4D96-BB67-B812-8DF1FC5C70E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6CCA8C5-BC69-8343-21F2-0B8C401204A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AC9BB33-9ED7-950C-8AD0-43E348AAA80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7F40731-6FF5-6A66-E14D-43AC2192B5A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18734A6-E709-EF0F-6C2E-29FE9A131B41}"/>
              </a:ext>
            </a:extLst>
          </p:cNvPr>
          <p:cNvSpPr>
            <a:spLocks noGrp="1"/>
          </p:cNvSpPr>
          <p:nvPr>
            <p:ph type="dt" sz="half" idx="10"/>
          </p:nvPr>
        </p:nvSpPr>
        <p:spPr/>
        <p:txBody>
          <a:bodyPr/>
          <a:lstStyle/>
          <a:p>
            <a:fld id="{AA9F0D77-BF60-4E8B-80E1-61C508166545}" type="datetimeFigureOut">
              <a:rPr lang="en-GB" smtClean="0"/>
              <a:t>10/01/2025</a:t>
            </a:fld>
            <a:endParaRPr lang="en-GB"/>
          </a:p>
        </p:txBody>
      </p:sp>
      <p:sp>
        <p:nvSpPr>
          <p:cNvPr id="8" name="Footer Placeholder 7">
            <a:extLst>
              <a:ext uri="{FF2B5EF4-FFF2-40B4-BE49-F238E27FC236}">
                <a16:creationId xmlns:a16="http://schemas.microsoft.com/office/drawing/2014/main" id="{7D1BE05C-B7B9-00D3-45BE-2D78C774987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A6E2F04-C926-8B07-A866-91C35D901015}"/>
              </a:ext>
            </a:extLst>
          </p:cNvPr>
          <p:cNvSpPr>
            <a:spLocks noGrp="1"/>
          </p:cNvSpPr>
          <p:nvPr>
            <p:ph type="sldNum" sz="quarter" idx="12"/>
          </p:nvPr>
        </p:nvSpPr>
        <p:spPr/>
        <p:txBody>
          <a:bodyPr/>
          <a:lstStyle/>
          <a:p>
            <a:fld id="{583CDEF4-EEBD-478D-A7B9-1216F76C9519}" type="slidenum">
              <a:rPr lang="en-GB" smtClean="0"/>
              <a:t>‹#›</a:t>
            </a:fld>
            <a:endParaRPr lang="en-GB"/>
          </a:p>
        </p:txBody>
      </p:sp>
    </p:spTree>
    <p:extLst>
      <p:ext uri="{BB962C8B-B14F-4D97-AF65-F5344CB8AC3E}">
        <p14:creationId xmlns:p14="http://schemas.microsoft.com/office/powerpoint/2010/main" val="2088665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8A2220-558F-829D-55A0-96F943FBA24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9E62845-42CB-8C49-9ED2-CE2FBDC5C334}"/>
              </a:ext>
            </a:extLst>
          </p:cNvPr>
          <p:cNvSpPr>
            <a:spLocks noGrp="1"/>
          </p:cNvSpPr>
          <p:nvPr>
            <p:ph type="dt" sz="half" idx="10"/>
          </p:nvPr>
        </p:nvSpPr>
        <p:spPr/>
        <p:txBody>
          <a:bodyPr/>
          <a:lstStyle/>
          <a:p>
            <a:fld id="{AA9F0D77-BF60-4E8B-80E1-61C508166545}" type="datetimeFigureOut">
              <a:rPr lang="en-GB" smtClean="0"/>
              <a:t>10/01/2025</a:t>
            </a:fld>
            <a:endParaRPr lang="en-GB"/>
          </a:p>
        </p:txBody>
      </p:sp>
      <p:sp>
        <p:nvSpPr>
          <p:cNvPr id="4" name="Footer Placeholder 3">
            <a:extLst>
              <a:ext uri="{FF2B5EF4-FFF2-40B4-BE49-F238E27FC236}">
                <a16:creationId xmlns:a16="http://schemas.microsoft.com/office/drawing/2014/main" id="{30CD3282-BDB6-FDBC-4E88-F99FD45D720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1832119-65AA-CE6C-FD5F-722BACFABAD8}"/>
              </a:ext>
            </a:extLst>
          </p:cNvPr>
          <p:cNvSpPr>
            <a:spLocks noGrp="1"/>
          </p:cNvSpPr>
          <p:nvPr>
            <p:ph type="sldNum" sz="quarter" idx="12"/>
          </p:nvPr>
        </p:nvSpPr>
        <p:spPr/>
        <p:txBody>
          <a:bodyPr/>
          <a:lstStyle/>
          <a:p>
            <a:fld id="{583CDEF4-EEBD-478D-A7B9-1216F76C9519}" type="slidenum">
              <a:rPr lang="en-GB" smtClean="0"/>
              <a:t>‹#›</a:t>
            </a:fld>
            <a:endParaRPr lang="en-GB"/>
          </a:p>
        </p:txBody>
      </p:sp>
    </p:spTree>
    <p:extLst>
      <p:ext uri="{BB962C8B-B14F-4D97-AF65-F5344CB8AC3E}">
        <p14:creationId xmlns:p14="http://schemas.microsoft.com/office/powerpoint/2010/main" val="15663255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2330DB2-F060-A42E-2823-39F82616334A}"/>
              </a:ext>
            </a:extLst>
          </p:cNvPr>
          <p:cNvSpPr>
            <a:spLocks noGrp="1"/>
          </p:cNvSpPr>
          <p:nvPr>
            <p:ph type="dt" sz="half" idx="10"/>
          </p:nvPr>
        </p:nvSpPr>
        <p:spPr/>
        <p:txBody>
          <a:bodyPr/>
          <a:lstStyle/>
          <a:p>
            <a:fld id="{AA9F0D77-BF60-4E8B-80E1-61C508166545}" type="datetimeFigureOut">
              <a:rPr lang="en-GB" smtClean="0"/>
              <a:t>10/01/2025</a:t>
            </a:fld>
            <a:endParaRPr lang="en-GB"/>
          </a:p>
        </p:txBody>
      </p:sp>
      <p:sp>
        <p:nvSpPr>
          <p:cNvPr id="3" name="Footer Placeholder 2">
            <a:extLst>
              <a:ext uri="{FF2B5EF4-FFF2-40B4-BE49-F238E27FC236}">
                <a16:creationId xmlns:a16="http://schemas.microsoft.com/office/drawing/2014/main" id="{14327900-6572-E5DA-BB64-3D490EAA3E0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706A89D-C5ED-D9FA-69EC-976B9C129362}"/>
              </a:ext>
            </a:extLst>
          </p:cNvPr>
          <p:cNvSpPr>
            <a:spLocks noGrp="1"/>
          </p:cNvSpPr>
          <p:nvPr>
            <p:ph type="sldNum" sz="quarter" idx="12"/>
          </p:nvPr>
        </p:nvSpPr>
        <p:spPr/>
        <p:txBody>
          <a:bodyPr/>
          <a:lstStyle/>
          <a:p>
            <a:fld id="{583CDEF4-EEBD-478D-A7B9-1216F76C9519}" type="slidenum">
              <a:rPr lang="en-GB" smtClean="0"/>
              <a:t>‹#›</a:t>
            </a:fld>
            <a:endParaRPr lang="en-GB"/>
          </a:p>
        </p:txBody>
      </p:sp>
    </p:spTree>
    <p:extLst>
      <p:ext uri="{BB962C8B-B14F-4D97-AF65-F5344CB8AC3E}">
        <p14:creationId xmlns:p14="http://schemas.microsoft.com/office/powerpoint/2010/main" val="40523802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626210-2192-3AB8-5578-C44AB9BB877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16EBC34-2A6C-6273-2013-7D680FBDD01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F05E43B-0930-1784-F6E4-3BA9865005E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5160206-02C6-BDE8-3C6A-792F9809CB58}"/>
              </a:ext>
            </a:extLst>
          </p:cNvPr>
          <p:cNvSpPr>
            <a:spLocks noGrp="1"/>
          </p:cNvSpPr>
          <p:nvPr>
            <p:ph type="dt" sz="half" idx="10"/>
          </p:nvPr>
        </p:nvSpPr>
        <p:spPr/>
        <p:txBody>
          <a:bodyPr/>
          <a:lstStyle/>
          <a:p>
            <a:fld id="{AA9F0D77-BF60-4E8B-80E1-61C508166545}" type="datetimeFigureOut">
              <a:rPr lang="en-GB" smtClean="0"/>
              <a:t>10/01/2025</a:t>
            </a:fld>
            <a:endParaRPr lang="en-GB"/>
          </a:p>
        </p:txBody>
      </p:sp>
      <p:sp>
        <p:nvSpPr>
          <p:cNvPr id="6" name="Footer Placeholder 5">
            <a:extLst>
              <a:ext uri="{FF2B5EF4-FFF2-40B4-BE49-F238E27FC236}">
                <a16:creationId xmlns:a16="http://schemas.microsoft.com/office/drawing/2014/main" id="{04E689FE-A397-761B-2202-F44A51EDCC8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E9CA46A-3901-666F-E0D2-F05BF2FE053B}"/>
              </a:ext>
            </a:extLst>
          </p:cNvPr>
          <p:cNvSpPr>
            <a:spLocks noGrp="1"/>
          </p:cNvSpPr>
          <p:nvPr>
            <p:ph type="sldNum" sz="quarter" idx="12"/>
          </p:nvPr>
        </p:nvSpPr>
        <p:spPr/>
        <p:txBody>
          <a:bodyPr/>
          <a:lstStyle/>
          <a:p>
            <a:fld id="{583CDEF4-EEBD-478D-A7B9-1216F76C9519}" type="slidenum">
              <a:rPr lang="en-GB" smtClean="0"/>
              <a:t>‹#›</a:t>
            </a:fld>
            <a:endParaRPr lang="en-GB"/>
          </a:p>
        </p:txBody>
      </p:sp>
    </p:spTree>
    <p:extLst>
      <p:ext uri="{BB962C8B-B14F-4D97-AF65-F5344CB8AC3E}">
        <p14:creationId xmlns:p14="http://schemas.microsoft.com/office/powerpoint/2010/main" val="28332581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073F7-8AB9-CCC7-1419-610478DD7C0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222189B-26F2-7ABE-36F0-7DEDADC0949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0E752A8-734D-F4CC-3093-B1135E95C18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22ED5EF-E724-28EC-B207-F788B1715220}"/>
              </a:ext>
            </a:extLst>
          </p:cNvPr>
          <p:cNvSpPr>
            <a:spLocks noGrp="1"/>
          </p:cNvSpPr>
          <p:nvPr>
            <p:ph type="dt" sz="half" idx="10"/>
          </p:nvPr>
        </p:nvSpPr>
        <p:spPr/>
        <p:txBody>
          <a:bodyPr/>
          <a:lstStyle/>
          <a:p>
            <a:fld id="{AA9F0D77-BF60-4E8B-80E1-61C508166545}" type="datetimeFigureOut">
              <a:rPr lang="en-GB" smtClean="0"/>
              <a:t>10/01/2025</a:t>
            </a:fld>
            <a:endParaRPr lang="en-GB"/>
          </a:p>
        </p:txBody>
      </p:sp>
      <p:sp>
        <p:nvSpPr>
          <p:cNvPr id="6" name="Footer Placeholder 5">
            <a:extLst>
              <a:ext uri="{FF2B5EF4-FFF2-40B4-BE49-F238E27FC236}">
                <a16:creationId xmlns:a16="http://schemas.microsoft.com/office/drawing/2014/main" id="{29C2E373-ED50-9ADE-E4BF-4AB94138DF0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5351966-6A16-4D44-B805-1C55F99E634D}"/>
              </a:ext>
            </a:extLst>
          </p:cNvPr>
          <p:cNvSpPr>
            <a:spLocks noGrp="1"/>
          </p:cNvSpPr>
          <p:nvPr>
            <p:ph type="sldNum" sz="quarter" idx="12"/>
          </p:nvPr>
        </p:nvSpPr>
        <p:spPr/>
        <p:txBody>
          <a:bodyPr/>
          <a:lstStyle/>
          <a:p>
            <a:fld id="{583CDEF4-EEBD-478D-A7B9-1216F76C9519}" type="slidenum">
              <a:rPr lang="en-GB" smtClean="0"/>
              <a:t>‹#›</a:t>
            </a:fld>
            <a:endParaRPr lang="en-GB"/>
          </a:p>
        </p:txBody>
      </p:sp>
    </p:spTree>
    <p:extLst>
      <p:ext uri="{BB962C8B-B14F-4D97-AF65-F5344CB8AC3E}">
        <p14:creationId xmlns:p14="http://schemas.microsoft.com/office/powerpoint/2010/main" val="20734995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D0F337-F0C4-F337-295A-668F60F8299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0DE080A-8EB5-53FD-8849-E3B785FBBD8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D19095-85BF-2BB7-4ECA-3F836F807A97}"/>
              </a:ext>
            </a:extLst>
          </p:cNvPr>
          <p:cNvSpPr>
            <a:spLocks noGrp="1"/>
          </p:cNvSpPr>
          <p:nvPr>
            <p:ph type="dt" sz="half" idx="10"/>
          </p:nvPr>
        </p:nvSpPr>
        <p:spPr/>
        <p:txBody>
          <a:bodyPr/>
          <a:lstStyle/>
          <a:p>
            <a:fld id="{AA9F0D77-BF60-4E8B-80E1-61C508166545}" type="datetimeFigureOut">
              <a:rPr lang="en-GB" smtClean="0"/>
              <a:t>10/01/2025</a:t>
            </a:fld>
            <a:endParaRPr lang="en-GB"/>
          </a:p>
        </p:txBody>
      </p:sp>
      <p:sp>
        <p:nvSpPr>
          <p:cNvPr id="5" name="Footer Placeholder 4">
            <a:extLst>
              <a:ext uri="{FF2B5EF4-FFF2-40B4-BE49-F238E27FC236}">
                <a16:creationId xmlns:a16="http://schemas.microsoft.com/office/drawing/2014/main" id="{32842F2E-44EF-F6AE-5C6E-B14FBD4A24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4A9D7B1-D726-9247-58E7-414D9B8F0420}"/>
              </a:ext>
            </a:extLst>
          </p:cNvPr>
          <p:cNvSpPr>
            <a:spLocks noGrp="1"/>
          </p:cNvSpPr>
          <p:nvPr>
            <p:ph type="sldNum" sz="quarter" idx="12"/>
          </p:nvPr>
        </p:nvSpPr>
        <p:spPr/>
        <p:txBody>
          <a:bodyPr/>
          <a:lstStyle/>
          <a:p>
            <a:fld id="{583CDEF4-EEBD-478D-A7B9-1216F76C9519}" type="slidenum">
              <a:rPr lang="en-GB" smtClean="0"/>
              <a:t>‹#›</a:t>
            </a:fld>
            <a:endParaRPr lang="en-GB"/>
          </a:p>
        </p:txBody>
      </p:sp>
    </p:spTree>
    <p:extLst>
      <p:ext uri="{BB962C8B-B14F-4D97-AF65-F5344CB8AC3E}">
        <p14:creationId xmlns:p14="http://schemas.microsoft.com/office/powerpoint/2010/main" val="5811330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5558EBF-E73E-24A3-FF0E-0D082314341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4540DA7-5179-CBD1-3411-47BB0481B8A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B12A89-B499-3E31-DA2B-6CDAD9BC04F3}"/>
              </a:ext>
            </a:extLst>
          </p:cNvPr>
          <p:cNvSpPr>
            <a:spLocks noGrp="1"/>
          </p:cNvSpPr>
          <p:nvPr>
            <p:ph type="dt" sz="half" idx="10"/>
          </p:nvPr>
        </p:nvSpPr>
        <p:spPr/>
        <p:txBody>
          <a:bodyPr/>
          <a:lstStyle/>
          <a:p>
            <a:fld id="{AA9F0D77-BF60-4E8B-80E1-61C508166545}" type="datetimeFigureOut">
              <a:rPr lang="en-GB" smtClean="0"/>
              <a:t>10/01/2025</a:t>
            </a:fld>
            <a:endParaRPr lang="en-GB"/>
          </a:p>
        </p:txBody>
      </p:sp>
      <p:sp>
        <p:nvSpPr>
          <p:cNvPr id="5" name="Footer Placeholder 4">
            <a:extLst>
              <a:ext uri="{FF2B5EF4-FFF2-40B4-BE49-F238E27FC236}">
                <a16:creationId xmlns:a16="http://schemas.microsoft.com/office/drawing/2014/main" id="{AD04EA58-6D20-85F2-7A66-77F9BC9898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B6FDCA-0ECC-7CA1-5113-DB331D3859EB}"/>
              </a:ext>
            </a:extLst>
          </p:cNvPr>
          <p:cNvSpPr>
            <a:spLocks noGrp="1"/>
          </p:cNvSpPr>
          <p:nvPr>
            <p:ph type="sldNum" sz="quarter" idx="12"/>
          </p:nvPr>
        </p:nvSpPr>
        <p:spPr/>
        <p:txBody>
          <a:bodyPr/>
          <a:lstStyle/>
          <a:p>
            <a:fld id="{583CDEF4-EEBD-478D-A7B9-1216F76C9519}" type="slidenum">
              <a:rPr lang="en-GB" smtClean="0"/>
              <a:t>‹#›</a:t>
            </a:fld>
            <a:endParaRPr lang="en-GB"/>
          </a:p>
        </p:txBody>
      </p:sp>
    </p:spTree>
    <p:extLst>
      <p:ext uri="{BB962C8B-B14F-4D97-AF65-F5344CB8AC3E}">
        <p14:creationId xmlns:p14="http://schemas.microsoft.com/office/powerpoint/2010/main" val="30203328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FD6BF1-667D-2D54-C2A9-F94A30F746D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65F81EC-91C0-8DC9-49CA-CE1B59C3C3E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8070DE0-EF59-4C49-19D1-FC09332A0FE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A9F0D77-BF60-4E8B-80E1-61C508166545}" type="datetimeFigureOut">
              <a:rPr lang="en-GB" smtClean="0"/>
              <a:t>10/01/2025</a:t>
            </a:fld>
            <a:endParaRPr lang="en-GB"/>
          </a:p>
        </p:txBody>
      </p:sp>
      <p:sp>
        <p:nvSpPr>
          <p:cNvPr id="5" name="Footer Placeholder 4">
            <a:extLst>
              <a:ext uri="{FF2B5EF4-FFF2-40B4-BE49-F238E27FC236}">
                <a16:creationId xmlns:a16="http://schemas.microsoft.com/office/drawing/2014/main" id="{C3DD885D-0704-526E-D3FE-914DEAF8376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F3C6550-C5AF-9738-C5AC-1538916C5D3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83CDEF4-EEBD-478D-A7B9-1216F76C9519}" type="slidenum">
              <a:rPr lang="en-GB" smtClean="0"/>
              <a:t>‹#›</a:t>
            </a:fld>
            <a:endParaRPr lang="en-GB"/>
          </a:p>
        </p:txBody>
      </p:sp>
    </p:spTree>
    <p:extLst>
      <p:ext uri="{BB962C8B-B14F-4D97-AF65-F5344CB8AC3E}">
        <p14:creationId xmlns:p14="http://schemas.microsoft.com/office/powerpoint/2010/main" val="25157015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college.police.uk/ethics/code-of-ethics/principles#:~:text=The%20ethical%20policing%20principles%20are,policing%20routinely%20makes%20important%20decisions" TargetMode="External"/><Relationship Id="rId7" Type="http://schemas.openxmlformats.org/officeDocument/2006/relationships/hyperlink" Target="https://link.springer.com/article/10.1007/s11896-022-09559-x#:~:text=Social%20Identity%20and%20PJ&amp;text=In%20the%20policing%20context%2C%20Bradford,of%20belonging%20to%20the%20community" TargetMode="External"/><Relationship Id="rId2" Type="http://schemas.openxmlformats.org/officeDocument/2006/relationships/hyperlink" Target="https://doi.org/10.1177/0032258X221107588" TargetMode="External"/><Relationship Id="rId1" Type="http://schemas.openxmlformats.org/officeDocument/2006/relationships/slideLayout" Target="../slideLayouts/slideLayout2.xml"/><Relationship Id="rId6" Type="http://schemas.openxmlformats.org/officeDocument/2006/relationships/hyperlink" Target="https://doi.org/10.1177/17416590241238952" TargetMode="External"/><Relationship Id="rId5" Type="http://schemas.openxmlformats.org/officeDocument/2006/relationships/hyperlink" Target="https://www.researchgate.net/publication/281208338_Social_Identity_Theory" TargetMode="External"/><Relationship Id="rId4" Type="http://schemas.openxmlformats.org/officeDocument/2006/relationships/hyperlink" Target="https://www.researchgate.net/publication/315447232_Police_culture_individual_and_organizational_differences_in_police_officer_perspectiv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0A1E5A-BDF1-1603-E5E1-288FFB6D9087}"/>
              </a:ext>
            </a:extLst>
          </p:cNvPr>
          <p:cNvSpPr>
            <a:spLocks noGrp="1"/>
          </p:cNvSpPr>
          <p:nvPr>
            <p:ph type="ctrTitle"/>
          </p:nvPr>
        </p:nvSpPr>
        <p:spPr>
          <a:xfrm>
            <a:off x="267833" y="999158"/>
            <a:ext cx="5150143" cy="1128214"/>
          </a:xfrm>
        </p:spPr>
        <p:txBody>
          <a:bodyPr anchor="t">
            <a:normAutofit/>
          </a:bodyPr>
          <a:lstStyle/>
          <a:p>
            <a:pPr algn="l"/>
            <a:r>
              <a:rPr lang="en-GB" sz="7200" b="1" dirty="0">
                <a:latin typeface="Calibri" panose="020F0502020204030204" pitchFamily="34" charset="0"/>
                <a:ea typeface="Calibri" panose="020F0502020204030204" pitchFamily="34" charset="0"/>
                <a:cs typeface="Calibri" panose="020F0502020204030204" pitchFamily="34" charset="0"/>
              </a:rPr>
              <a:t>Cop Culture</a:t>
            </a:r>
          </a:p>
        </p:txBody>
      </p:sp>
      <p:sp>
        <p:nvSpPr>
          <p:cNvPr id="3" name="Subtitle 2">
            <a:extLst>
              <a:ext uri="{FF2B5EF4-FFF2-40B4-BE49-F238E27FC236}">
                <a16:creationId xmlns:a16="http://schemas.microsoft.com/office/drawing/2014/main" id="{BC2BAC33-30A1-D818-BD30-844A0FCF5826}"/>
              </a:ext>
            </a:extLst>
          </p:cNvPr>
          <p:cNvSpPr>
            <a:spLocks noGrp="1"/>
          </p:cNvSpPr>
          <p:nvPr>
            <p:ph type="subTitle" idx="1"/>
          </p:nvPr>
        </p:nvSpPr>
        <p:spPr>
          <a:xfrm>
            <a:off x="195855" y="3991898"/>
            <a:ext cx="4254504" cy="2297756"/>
          </a:xfrm>
        </p:spPr>
        <p:txBody>
          <a:bodyPr anchor="b">
            <a:normAutofit/>
          </a:bodyPr>
          <a:lstStyle/>
          <a:p>
            <a:r>
              <a:rPr lang="en-GB" sz="2000" b="1" dirty="0">
                <a:latin typeface="Calibri" panose="020F0502020204030204" pitchFamily="34" charset="0"/>
                <a:ea typeface="Calibri" panose="020F0502020204030204" pitchFamily="34" charset="0"/>
                <a:cs typeface="Calibri" panose="020F0502020204030204" pitchFamily="34" charset="0"/>
              </a:rPr>
              <a:t>By Megan Goodier </a:t>
            </a:r>
          </a:p>
          <a:p>
            <a:r>
              <a:rPr lang="en-GB" sz="2000" b="1" dirty="0">
                <a:latin typeface="Calibri" panose="020F0502020204030204" pitchFamily="34" charset="0"/>
                <a:ea typeface="Calibri" panose="020F0502020204030204" pitchFamily="34" charset="0"/>
                <a:cs typeface="Calibri" panose="020F0502020204030204" pitchFamily="34" charset="0"/>
              </a:rPr>
              <a:t>2304938</a:t>
            </a:r>
          </a:p>
          <a:p>
            <a:r>
              <a:rPr lang="en-GB" sz="2000" b="1" dirty="0">
                <a:latin typeface="Calibri" panose="020F0502020204030204" pitchFamily="34" charset="0"/>
                <a:ea typeface="Calibri" panose="020F0502020204030204" pitchFamily="34" charset="0"/>
                <a:cs typeface="Calibri" panose="020F0502020204030204" pitchFamily="34" charset="0"/>
              </a:rPr>
              <a:t>Mike Druke</a:t>
            </a:r>
          </a:p>
          <a:p>
            <a:r>
              <a:rPr lang="en-GB" sz="2000" b="1" dirty="0">
                <a:latin typeface="Calibri" panose="020F0502020204030204" pitchFamily="34" charset="0"/>
                <a:ea typeface="Calibri" panose="020F0502020204030204" pitchFamily="34" charset="0"/>
                <a:cs typeface="Calibri" panose="020F0502020204030204" pitchFamily="34" charset="0"/>
              </a:rPr>
              <a:t>BMCP5005 </a:t>
            </a:r>
          </a:p>
          <a:p>
            <a:pPr algn="l"/>
            <a:endParaRPr lang="en-GB" sz="2000" dirty="0"/>
          </a:p>
        </p:txBody>
      </p:sp>
      <p:grpSp>
        <p:nvGrpSpPr>
          <p:cNvPr id="11" name="Group 10">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0C291FAE-735B-6F5A-275E-87535FA08E6F}"/>
              </a:ext>
            </a:extLst>
          </p:cNvPr>
          <p:cNvPicPr>
            <a:picLocks noChangeAspect="1"/>
          </p:cNvPicPr>
          <p:nvPr/>
        </p:nvPicPr>
        <p:blipFill>
          <a:blip r:embed="rId2"/>
          <a:stretch>
            <a:fillRect/>
          </a:stretch>
        </p:blipFill>
        <p:spPr>
          <a:xfrm>
            <a:off x="5922492" y="999158"/>
            <a:ext cx="5536001" cy="4800930"/>
          </a:xfrm>
          <a:prstGeom prst="rect">
            <a:avLst/>
          </a:prstGeom>
        </p:spPr>
      </p:pic>
    </p:spTree>
    <p:extLst>
      <p:ext uri="{BB962C8B-B14F-4D97-AF65-F5344CB8AC3E}">
        <p14:creationId xmlns:p14="http://schemas.microsoft.com/office/powerpoint/2010/main" val="258957687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additive="base">
                                        <p:cTn id="2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A7619-A7A8-F1E4-11E6-7BC516671320}"/>
              </a:ext>
            </a:extLst>
          </p:cNvPr>
          <p:cNvSpPr>
            <a:spLocks noGrp="1"/>
          </p:cNvSpPr>
          <p:nvPr>
            <p:ph type="title"/>
          </p:nvPr>
        </p:nvSpPr>
        <p:spPr/>
        <p:txBody>
          <a:bodyPr/>
          <a:lstStyle/>
          <a:p>
            <a:r>
              <a:rPr lang="en-GB" b="1" dirty="0">
                <a:latin typeface="Calibri" panose="020F0502020204030204" pitchFamily="34" charset="0"/>
                <a:ea typeface="Calibri" panose="020F0502020204030204" pitchFamily="34" charset="0"/>
                <a:cs typeface="Calibri" panose="020F0502020204030204" pitchFamily="34" charset="0"/>
              </a:rPr>
              <a:t>Overview</a:t>
            </a:r>
          </a:p>
        </p:txBody>
      </p:sp>
      <p:sp>
        <p:nvSpPr>
          <p:cNvPr id="3" name="Content Placeholder 2">
            <a:extLst>
              <a:ext uri="{FF2B5EF4-FFF2-40B4-BE49-F238E27FC236}">
                <a16:creationId xmlns:a16="http://schemas.microsoft.com/office/drawing/2014/main" id="{2D50B294-E302-F238-D822-53237B49EC06}"/>
              </a:ext>
            </a:extLst>
          </p:cNvPr>
          <p:cNvSpPr>
            <a:spLocks noGrp="1"/>
          </p:cNvSpPr>
          <p:nvPr>
            <p:ph idx="1"/>
          </p:nvPr>
        </p:nvSpPr>
        <p:spPr/>
        <p:txBody>
          <a:bodyPr>
            <a:normAutofit lnSpcReduction="10000"/>
          </a:bodyPr>
          <a:lstStyle/>
          <a:p>
            <a:r>
              <a:rPr lang="en-GB" dirty="0">
                <a:latin typeface="Calibri" panose="020F0502020204030204" pitchFamily="34" charset="0"/>
                <a:ea typeface="Calibri" panose="020F0502020204030204" pitchFamily="34" charset="0"/>
                <a:cs typeface="Calibri" panose="020F0502020204030204" pitchFamily="34" charset="0"/>
              </a:rPr>
              <a:t>This presentation will be explaining, talking about cop culture </a:t>
            </a:r>
          </a:p>
          <a:p>
            <a:r>
              <a:rPr lang="en-GB" dirty="0">
                <a:latin typeface="Calibri" panose="020F0502020204030204" pitchFamily="34" charset="0"/>
                <a:ea typeface="Calibri" panose="020F0502020204030204" pitchFamily="34" charset="0"/>
                <a:cs typeface="Calibri" panose="020F0502020204030204" pitchFamily="34" charset="0"/>
              </a:rPr>
              <a:t>Organisational Culture vs Police Culture </a:t>
            </a:r>
          </a:p>
          <a:p>
            <a:r>
              <a:rPr lang="en-GB" dirty="0">
                <a:latin typeface="Calibri" panose="020F0502020204030204" pitchFamily="34" charset="0"/>
                <a:ea typeface="Calibri" panose="020F0502020204030204" pitchFamily="34" charset="0"/>
                <a:cs typeface="Calibri" panose="020F0502020204030204" pitchFamily="34" charset="0"/>
              </a:rPr>
              <a:t>Cop Culture </a:t>
            </a:r>
          </a:p>
          <a:p>
            <a:r>
              <a:rPr lang="en-GB" sz="2800" dirty="0">
                <a:latin typeface="Calibri" panose="020F0502020204030204" pitchFamily="34" charset="0"/>
                <a:ea typeface="Calibri" panose="020F0502020204030204" pitchFamily="34" charset="0"/>
                <a:cs typeface="Calibri" panose="020F0502020204030204" pitchFamily="34" charset="0"/>
              </a:rPr>
              <a:t>Conservatism</a:t>
            </a:r>
          </a:p>
          <a:p>
            <a:r>
              <a:rPr lang="en-GB" sz="2800" dirty="0">
                <a:latin typeface="Calibri" panose="020F0502020204030204" pitchFamily="34" charset="0"/>
                <a:ea typeface="Calibri" panose="020F0502020204030204" pitchFamily="34" charset="0"/>
                <a:cs typeface="Calibri" panose="020F0502020204030204" pitchFamily="34" charset="0"/>
              </a:rPr>
              <a:t>Police Characteristics</a:t>
            </a:r>
          </a:p>
          <a:p>
            <a:r>
              <a:rPr lang="en-GB" dirty="0">
                <a:latin typeface="Calibri" panose="020F0502020204030204" pitchFamily="34" charset="0"/>
                <a:ea typeface="Calibri" panose="020F0502020204030204" pitchFamily="34" charset="0"/>
                <a:cs typeface="Calibri" panose="020F0502020204030204" pitchFamily="34" charset="0"/>
              </a:rPr>
              <a:t>Social Identity</a:t>
            </a:r>
          </a:p>
          <a:p>
            <a:r>
              <a:rPr lang="en-GB" sz="2800" dirty="0">
                <a:latin typeface="Calibri" panose="020F0502020204030204" pitchFamily="34" charset="0"/>
                <a:ea typeface="Calibri" panose="020F0502020204030204" pitchFamily="34" charset="0"/>
                <a:cs typeface="Calibri" panose="020F0502020204030204" pitchFamily="34" charset="0"/>
              </a:rPr>
              <a:t>Ethics in Policing</a:t>
            </a:r>
          </a:p>
          <a:p>
            <a:r>
              <a:rPr lang="en-GB" dirty="0">
                <a:latin typeface="Calibri" panose="020F0502020204030204" pitchFamily="34" charset="0"/>
                <a:ea typeface="Calibri" panose="020F0502020204030204" pitchFamily="34" charset="0"/>
                <a:cs typeface="Calibri" panose="020F0502020204030204" pitchFamily="34" charset="0"/>
              </a:rPr>
              <a:t>ACAB (Are all cops bastards)</a:t>
            </a:r>
          </a:p>
          <a:p>
            <a:r>
              <a:rPr lang="en-GB" dirty="0">
                <a:latin typeface="Calibri" panose="020F0502020204030204" pitchFamily="34" charset="0"/>
                <a:ea typeface="Calibri" panose="020F0502020204030204" pitchFamily="34" charset="0"/>
                <a:cs typeface="Calibri" panose="020F0502020204030204" pitchFamily="34" charset="0"/>
              </a:rPr>
              <a:t>Reform</a:t>
            </a:r>
            <a:endParaRPr lang="en-GB" sz="2800" dirty="0">
              <a:latin typeface="Calibri" panose="020F0502020204030204" pitchFamily="34" charset="0"/>
              <a:ea typeface="Calibri" panose="020F0502020204030204" pitchFamily="34" charset="0"/>
              <a:cs typeface="Calibri" panose="020F0502020204030204" pitchFamily="34" charset="0"/>
            </a:endParaRPr>
          </a:p>
          <a:p>
            <a:endParaRPr lang="en-GB" dirty="0">
              <a:latin typeface="Calibri" panose="020F0502020204030204" pitchFamily="34" charset="0"/>
              <a:ea typeface="Calibri" panose="020F0502020204030204" pitchFamily="34" charset="0"/>
              <a:cs typeface="Calibri" panose="020F0502020204030204" pitchFamily="34" charset="0"/>
            </a:endParaRPr>
          </a:p>
          <a:p>
            <a:endParaRPr lang="en-GB" dirty="0"/>
          </a:p>
          <a:p>
            <a:endParaRPr lang="en-GB" dirty="0"/>
          </a:p>
        </p:txBody>
      </p:sp>
    </p:spTree>
    <p:extLst>
      <p:ext uri="{BB962C8B-B14F-4D97-AF65-F5344CB8AC3E}">
        <p14:creationId xmlns:p14="http://schemas.microsoft.com/office/powerpoint/2010/main" val="91235831"/>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fade">
                                      <p:cBhvr>
                                        <p:cTn id="24" dur="1000"/>
                                        <p:tgtEl>
                                          <p:spTgt spid="3">
                                            <p:txEl>
                                              <p:pRg st="2" end="2"/>
                                            </p:txEl>
                                          </p:spTgt>
                                        </p:tgtEl>
                                      </p:cBhvr>
                                    </p:animEffect>
                                    <p:anim calcmode="lin" valueType="num">
                                      <p:cBhvr>
                                        <p:cTn id="2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fade">
                                      <p:cBhvr>
                                        <p:cTn id="29" dur="1000"/>
                                        <p:tgtEl>
                                          <p:spTgt spid="3">
                                            <p:txEl>
                                              <p:pRg st="3" end="3"/>
                                            </p:txEl>
                                          </p:spTgt>
                                        </p:tgtEl>
                                      </p:cBhvr>
                                    </p:animEffect>
                                    <p:anim calcmode="lin" valueType="num">
                                      <p:cBhvr>
                                        <p:cTn id="3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3" end="3"/>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3">
                                            <p:txEl>
                                              <p:pRg st="4" end="4"/>
                                            </p:txEl>
                                          </p:spTgt>
                                        </p:tgtEl>
                                        <p:attrNameLst>
                                          <p:attrName>style.visibility</p:attrName>
                                        </p:attrNameLst>
                                      </p:cBhvr>
                                      <p:to>
                                        <p:strVal val="visible"/>
                                      </p:to>
                                    </p:set>
                                    <p:animEffect transition="in" filter="fade">
                                      <p:cBhvr>
                                        <p:cTn id="34" dur="1000"/>
                                        <p:tgtEl>
                                          <p:spTgt spid="3">
                                            <p:txEl>
                                              <p:pRg st="4" end="4"/>
                                            </p:txEl>
                                          </p:spTgt>
                                        </p:tgtEl>
                                      </p:cBhvr>
                                    </p:animEffect>
                                    <p:anim calcmode="lin" valueType="num">
                                      <p:cBhvr>
                                        <p:cTn id="3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3">
                                            <p:txEl>
                                              <p:pRg st="5" end="5"/>
                                            </p:txEl>
                                          </p:spTgt>
                                        </p:tgtEl>
                                        <p:attrNameLst>
                                          <p:attrName>style.visibility</p:attrName>
                                        </p:attrNameLst>
                                      </p:cBhvr>
                                      <p:to>
                                        <p:strVal val="visible"/>
                                      </p:to>
                                    </p:set>
                                    <p:animEffect transition="in" filter="fade">
                                      <p:cBhvr>
                                        <p:cTn id="39" dur="1000"/>
                                        <p:tgtEl>
                                          <p:spTgt spid="3">
                                            <p:txEl>
                                              <p:pRg st="5" end="5"/>
                                            </p:txEl>
                                          </p:spTgt>
                                        </p:tgtEl>
                                      </p:cBhvr>
                                    </p:animEffect>
                                    <p:anim calcmode="lin" valueType="num">
                                      <p:cBhvr>
                                        <p:cTn id="4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1" dur="1000" fill="hold"/>
                                        <p:tgtEl>
                                          <p:spTgt spid="3">
                                            <p:txEl>
                                              <p:pRg st="5" end="5"/>
                                            </p:txEl>
                                          </p:spTgt>
                                        </p:tgtEl>
                                        <p:attrNameLst>
                                          <p:attrName>ppt_y</p:attrName>
                                        </p:attrNameLst>
                                      </p:cBhvr>
                                      <p:tavLst>
                                        <p:tav tm="0">
                                          <p:val>
                                            <p:strVal val="#ppt_y+.1"/>
                                          </p:val>
                                        </p:tav>
                                        <p:tav tm="100000">
                                          <p:val>
                                            <p:strVal val="#ppt_y"/>
                                          </p:val>
                                        </p:tav>
                                      </p:tavLst>
                                    </p:anim>
                                  </p:childTnLst>
                                </p:cTn>
                              </p:par>
                              <p:par>
                                <p:cTn id="42" presetID="42" presetClass="entr" presetSubtype="0" fill="hold" nodeType="withEffect">
                                  <p:stCondLst>
                                    <p:cond delay="0"/>
                                  </p:stCondLst>
                                  <p:childTnLst>
                                    <p:set>
                                      <p:cBhvr>
                                        <p:cTn id="43" dur="1" fill="hold">
                                          <p:stCondLst>
                                            <p:cond delay="0"/>
                                          </p:stCondLst>
                                        </p:cTn>
                                        <p:tgtEl>
                                          <p:spTgt spid="3">
                                            <p:txEl>
                                              <p:pRg st="6" end="6"/>
                                            </p:txEl>
                                          </p:spTgt>
                                        </p:tgtEl>
                                        <p:attrNameLst>
                                          <p:attrName>style.visibility</p:attrName>
                                        </p:attrNameLst>
                                      </p:cBhvr>
                                      <p:to>
                                        <p:strVal val="visible"/>
                                      </p:to>
                                    </p:set>
                                    <p:animEffect transition="in" filter="fade">
                                      <p:cBhvr>
                                        <p:cTn id="44" dur="1000"/>
                                        <p:tgtEl>
                                          <p:spTgt spid="3">
                                            <p:txEl>
                                              <p:pRg st="6" end="6"/>
                                            </p:txEl>
                                          </p:spTgt>
                                        </p:tgtEl>
                                      </p:cBhvr>
                                    </p:animEffect>
                                    <p:anim calcmode="lin" valueType="num">
                                      <p:cBhvr>
                                        <p:cTn id="45"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6" dur="1000" fill="hold"/>
                                        <p:tgtEl>
                                          <p:spTgt spid="3">
                                            <p:txEl>
                                              <p:pRg st="6" end="6"/>
                                            </p:txEl>
                                          </p:spTgt>
                                        </p:tgtEl>
                                        <p:attrNameLst>
                                          <p:attrName>ppt_y</p:attrName>
                                        </p:attrNameLst>
                                      </p:cBhvr>
                                      <p:tavLst>
                                        <p:tav tm="0">
                                          <p:val>
                                            <p:strVal val="#ppt_y+.1"/>
                                          </p:val>
                                        </p:tav>
                                        <p:tav tm="100000">
                                          <p:val>
                                            <p:strVal val="#ppt_y"/>
                                          </p:val>
                                        </p:tav>
                                      </p:tavLst>
                                    </p:anim>
                                  </p:childTnLst>
                                </p:cTn>
                              </p:par>
                              <p:par>
                                <p:cTn id="47" presetID="42" presetClass="entr" presetSubtype="0" fill="hold" nodeType="with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Effect transition="in" filter="fade">
                                      <p:cBhvr>
                                        <p:cTn id="49" dur="1000"/>
                                        <p:tgtEl>
                                          <p:spTgt spid="3">
                                            <p:txEl>
                                              <p:pRg st="7" end="7"/>
                                            </p:txEl>
                                          </p:spTgt>
                                        </p:tgtEl>
                                      </p:cBhvr>
                                    </p:animEffect>
                                    <p:anim calcmode="lin" valueType="num">
                                      <p:cBhvr>
                                        <p:cTn id="5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7" end="7"/>
                                            </p:txEl>
                                          </p:spTgt>
                                        </p:tgtEl>
                                        <p:attrNameLst>
                                          <p:attrName>ppt_y</p:attrName>
                                        </p:attrNameLst>
                                      </p:cBhvr>
                                      <p:tavLst>
                                        <p:tav tm="0">
                                          <p:val>
                                            <p:strVal val="#ppt_y+.1"/>
                                          </p:val>
                                        </p:tav>
                                        <p:tav tm="100000">
                                          <p:val>
                                            <p:strVal val="#ppt_y"/>
                                          </p:val>
                                        </p:tav>
                                      </p:tavLst>
                                    </p:anim>
                                  </p:childTnLst>
                                </p:cTn>
                              </p:par>
                              <p:par>
                                <p:cTn id="52" presetID="42" presetClass="entr" presetSubtype="0" fill="hold" nodeType="withEffect">
                                  <p:stCondLst>
                                    <p:cond delay="0"/>
                                  </p:stCondLst>
                                  <p:childTnLst>
                                    <p:set>
                                      <p:cBhvr>
                                        <p:cTn id="53" dur="1" fill="hold">
                                          <p:stCondLst>
                                            <p:cond delay="0"/>
                                          </p:stCondLst>
                                        </p:cTn>
                                        <p:tgtEl>
                                          <p:spTgt spid="3">
                                            <p:txEl>
                                              <p:pRg st="8" end="8"/>
                                            </p:txEl>
                                          </p:spTgt>
                                        </p:tgtEl>
                                        <p:attrNameLst>
                                          <p:attrName>style.visibility</p:attrName>
                                        </p:attrNameLst>
                                      </p:cBhvr>
                                      <p:to>
                                        <p:strVal val="visible"/>
                                      </p:to>
                                    </p:set>
                                    <p:animEffect transition="in" filter="fade">
                                      <p:cBhvr>
                                        <p:cTn id="54" dur="1000"/>
                                        <p:tgtEl>
                                          <p:spTgt spid="3">
                                            <p:txEl>
                                              <p:pRg st="8" end="8"/>
                                            </p:txEl>
                                          </p:spTgt>
                                        </p:tgtEl>
                                      </p:cBhvr>
                                    </p:animEffect>
                                    <p:anim calcmode="lin" valueType="num">
                                      <p:cBhvr>
                                        <p:cTn id="55"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6"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8233B0-41B5-4D9A-AEEC-13DB66A8C9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A60C5A-250D-B22F-3C2F-1C67D0B28031}"/>
              </a:ext>
            </a:extLst>
          </p:cNvPr>
          <p:cNvSpPr>
            <a:spLocks noGrp="1"/>
          </p:cNvSpPr>
          <p:nvPr>
            <p:ph type="title"/>
          </p:nvPr>
        </p:nvSpPr>
        <p:spPr>
          <a:xfrm>
            <a:off x="808638" y="386930"/>
            <a:ext cx="9236700" cy="1188950"/>
          </a:xfrm>
        </p:spPr>
        <p:txBody>
          <a:bodyPr anchor="b">
            <a:normAutofit/>
          </a:bodyPr>
          <a:lstStyle/>
          <a:p>
            <a:r>
              <a:rPr lang="en-GB" sz="4200" b="1" dirty="0">
                <a:latin typeface="Calibri" panose="020F0502020204030204" pitchFamily="34" charset="0"/>
                <a:ea typeface="Calibri" panose="020F0502020204030204" pitchFamily="34" charset="0"/>
                <a:cs typeface="Calibri" panose="020F0502020204030204" pitchFamily="34" charset="0"/>
              </a:rPr>
              <a:t>Organisational Culture vs Police Culture</a:t>
            </a:r>
          </a:p>
        </p:txBody>
      </p:sp>
      <p:grpSp>
        <p:nvGrpSpPr>
          <p:cNvPr id="11" name="Group 10">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2" name="Rectangle 11">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CF5CE07-93A6-9880-9C8F-64D57FDAFB3A}"/>
              </a:ext>
            </a:extLst>
          </p:cNvPr>
          <p:cNvGraphicFramePr>
            <a:graphicFrameLocks noGrp="1"/>
          </p:cNvGraphicFramePr>
          <p:nvPr>
            <p:ph idx="1"/>
            <p:extLst>
              <p:ext uri="{D42A27DB-BD31-4B8C-83A1-F6EECF244321}">
                <p14:modId xmlns:p14="http://schemas.microsoft.com/office/powerpoint/2010/main" val="3920336559"/>
              </p:ext>
            </p:extLst>
          </p:nvPr>
        </p:nvGraphicFramePr>
        <p:xfrm>
          <a:off x="825264" y="2598710"/>
          <a:ext cx="10039472" cy="34381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17731745"/>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randombar(horizontal)">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4FD11B-5332-2C49-4296-88F8AB80A764}"/>
              </a:ext>
            </a:extLst>
          </p:cNvPr>
          <p:cNvSpPr>
            <a:spLocks noGrp="1"/>
          </p:cNvSpPr>
          <p:nvPr>
            <p:ph type="title"/>
          </p:nvPr>
        </p:nvSpPr>
        <p:spPr>
          <a:xfrm>
            <a:off x="1043631" y="809898"/>
            <a:ext cx="9942716" cy="1554480"/>
          </a:xfrm>
        </p:spPr>
        <p:txBody>
          <a:bodyPr anchor="ctr">
            <a:normAutofit/>
          </a:bodyPr>
          <a:lstStyle/>
          <a:p>
            <a:r>
              <a:rPr lang="en-GB" sz="4800" b="1" dirty="0">
                <a:latin typeface="Calibri" panose="020F0502020204030204" pitchFamily="34" charset="0"/>
                <a:ea typeface="Calibri" panose="020F0502020204030204" pitchFamily="34" charset="0"/>
                <a:cs typeface="Calibri" panose="020F0502020204030204" pitchFamily="34" charset="0"/>
              </a:rPr>
              <a:t>Cop Culture</a:t>
            </a:r>
          </a:p>
        </p:txBody>
      </p:sp>
      <p:sp>
        <p:nvSpPr>
          <p:cNvPr id="3" name="Content Placeholder 2">
            <a:extLst>
              <a:ext uri="{FF2B5EF4-FFF2-40B4-BE49-F238E27FC236}">
                <a16:creationId xmlns:a16="http://schemas.microsoft.com/office/drawing/2014/main" id="{B128581B-D2EE-EC35-134B-5CB4FF78E453}"/>
              </a:ext>
            </a:extLst>
          </p:cNvPr>
          <p:cNvSpPr>
            <a:spLocks noGrp="1"/>
          </p:cNvSpPr>
          <p:nvPr>
            <p:ph idx="1"/>
          </p:nvPr>
        </p:nvSpPr>
        <p:spPr>
          <a:xfrm>
            <a:off x="731525" y="2831046"/>
            <a:ext cx="9941319" cy="3124658"/>
          </a:xfrm>
        </p:spPr>
        <p:txBody>
          <a:bodyPr anchor="ctr">
            <a:normAutofit/>
          </a:bodyPr>
          <a:lstStyle/>
          <a:p>
            <a:r>
              <a:rPr lang="en-GB" sz="2400" dirty="0">
                <a:latin typeface="Calibri" panose="020F0502020204030204" pitchFamily="34" charset="0"/>
                <a:ea typeface="Calibri" panose="020F0502020204030204" pitchFamily="34" charset="0"/>
                <a:cs typeface="Calibri" panose="020F0502020204030204" pitchFamily="34" charset="0"/>
              </a:rPr>
              <a:t>Cop culture refers to the shared ways of thinking and behaving that help police officers deal with the challenges and stresses they face in their work </a:t>
            </a:r>
            <a:r>
              <a:rPr lang="en-GB" sz="2400" b="0" i="0" dirty="0">
                <a:effectLst/>
                <a:latin typeface="Calibri" panose="020F0502020204030204" pitchFamily="34" charset="0"/>
                <a:ea typeface="Calibri" panose="020F0502020204030204" pitchFamily="34" charset="0"/>
                <a:cs typeface="Calibri" panose="020F0502020204030204" pitchFamily="34" charset="0"/>
              </a:rPr>
              <a:t>(Reiner, 2000).</a:t>
            </a:r>
          </a:p>
          <a:p>
            <a:endParaRPr lang="en-GB" sz="2400" dirty="0">
              <a:latin typeface="Calibri" panose="020F0502020204030204" pitchFamily="34" charset="0"/>
              <a:ea typeface="Calibri" panose="020F0502020204030204" pitchFamily="34" charset="0"/>
              <a:cs typeface="Calibri" panose="020F0502020204030204" pitchFamily="34" charset="0"/>
            </a:endParaRPr>
          </a:p>
          <a:p>
            <a:r>
              <a:rPr lang="en-GB" sz="2400" dirty="0">
                <a:latin typeface="Calibri" panose="020F0502020204030204" pitchFamily="34" charset="0"/>
                <a:ea typeface="Calibri" panose="020F0502020204030204" pitchFamily="34" charset="0"/>
                <a:cs typeface="Calibri" panose="020F0502020204030204" pitchFamily="34" charset="0"/>
              </a:rPr>
              <a:t>For example,</a:t>
            </a:r>
            <a:r>
              <a:rPr lang="en-GB" sz="2400" b="1" dirty="0">
                <a:latin typeface="Calibri" panose="020F0502020204030204" pitchFamily="34" charset="0"/>
                <a:ea typeface="Calibri" panose="020F0502020204030204" pitchFamily="34" charset="0"/>
                <a:cs typeface="Calibri" panose="020F0502020204030204" pitchFamily="34" charset="0"/>
              </a:rPr>
              <a:t> </a:t>
            </a:r>
            <a:r>
              <a:rPr lang="en-GB" sz="2400" dirty="0">
                <a:latin typeface="Calibri" panose="020F0502020204030204" pitchFamily="34" charset="0"/>
                <a:ea typeface="Calibri" panose="020F0502020204030204" pitchFamily="34" charset="0"/>
                <a:cs typeface="Calibri" panose="020F0502020204030204" pitchFamily="34" charset="0"/>
              </a:rPr>
              <a:t>Reiner (2000) discusses how police officers often adopt humour, camaraderie, and an "us vs. them" mindset to manage the stress of facing danger, public criticism, and trauma in their work. </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39845173"/>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heel(1)">
                                      <p:cBhvr>
                                        <p:cTn id="12" dur="2000"/>
                                        <p:tgtEl>
                                          <p:spTgt spid="3">
                                            <p:txEl>
                                              <p:pRg st="0" end="0"/>
                                            </p:txEl>
                                          </p:spTgt>
                                        </p:tgtEl>
                                      </p:cBhvr>
                                    </p:animEffect>
                                  </p:childTnLst>
                                </p:cTn>
                              </p:par>
                              <p:par>
                                <p:cTn id="13" presetID="21" presetClass="entr" presetSubtype="1"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wheel(1)">
                                      <p:cBhvr>
                                        <p:cTn id="15"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C153D33-9797-28E3-39F3-F9E9ED8195E0}"/>
              </a:ext>
            </a:extLst>
          </p:cNvPr>
          <p:cNvSpPr>
            <a:spLocks noGrp="1"/>
          </p:cNvSpPr>
          <p:nvPr>
            <p:ph idx="1"/>
          </p:nvPr>
        </p:nvSpPr>
        <p:spPr>
          <a:xfrm>
            <a:off x="793660" y="2599509"/>
            <a:ext cx="10143668" cy="3435531"/>
          </a:xfrm>
        </p:spPr>
        <p:txBody>
          <a:bodyPr anchor="ctr">
            <a:normAutofit/>
          </a:bodyPr>
          <a:lstStyle/>
          <a:p>
            <a:r>
              <a:rPr lang="en-GB" sz="2400" dirty="0">
                <a:latin typeface="Calibri" panose="020F0502020204030204" pitchFamily="34" charset="0"/>
                <a:ea typeface="Calibri" panose="020F0502020204030204" pitchFamily="34" charset="0"/>
                <a:cs typeface="Calibri" panose="020F0502020204030204" pitchFamily="34" charset="0"/>
              </a:rPr>
              <a:t>In other perspectives, cop culture comes from the personality traits of individual officers, which are sometimes described as being overly controlling, biased, cynical, or even violent (Crank, 2014).</a:t>
            </a:r>
          </a:p>
          <a:p>
            <a:pPr marL="0" indent="0">
              <a:buNone/>
            </a:pPr>
            <a:endParaRPr lang="en-GB" sz="2400" dirty="0">
              <a:highlight>
                <a:srgbClr val="FFFF00"/>
              </a:highlight>
              <a:latin typeface="Calibri" panose="020F0502020204030204" pitchFamily="34" charset="0"/>
              <a:ea typeface="Calibri" panose="020F0502020204030204" pitchFamily="34" charset="0"/>
              <a:cs typeface="Calibri" panose="020F0502020204030204" pitchFamily="34" charset="0"/>
            </a:endParaRPr>
          </a:p>
          <a:p>
            <a:r>
              <a:rPr lang="en-GB" sz="2400" dirty="0">
                <a:latin typeface="Calibri" panose="020F0502020204030204" pitchFamily="34" charset="0"/>
                <a:ea typeface="Calibri" panose="020F0502020204030204" pitchFamily="34" charset="0"/>
                <a:cs typeface="Calibri" panose="020F0502020204030204" pitchFamily="34" charset="0"/>
              </a:rPr>
              <a:t>Others believe that cop culture develops from the job itself, shaped by how officers interact with the public and their understanding of the power and authority they have in their role (Cordner, 2017).</a:t>
            </a:r>
          </a:p>
          <a:p>
            <a:endParaRPr lang="en-GB" sz="2400" dirty="0">
              <a:highlight>
                <a:srgbClr val="FFFF00"/>
              </a:highlight>
            </a:endParaRPr>
          </a:p>
        </p:txBody>
      </p:sp>
    </p:spTree>
    <p:extLst>
      <p:ext uri="{BB962C8B-B14F-4D97-AF65-F5344CB8AC3E}">
        <p14:creationId xmlns:p14="http://schemas.microsoft.com/office/powerpoint/2010/main" val="376385362"/>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heel(1)">
                                      <p:cBhvr>
                                        <p:cTn id="7" dur="2000"/>
                                        <p:tgtEl>
                                          <p:spTgt spid="3">
                                            <p:txEl>
                                              <p:pRg st="0" end="0"/>
                                            </p:txEl>
                                          </p:spTgt>
                                        </p:tgtEl>
                                      </p:cBhvr>
                                    </p:animEffect>
                                  </p:childTnLst>
                                </p:cTn>
                              </p:par>
                              <p:par>
                                <p:cTn id="8" presetID="21" presetClass="entr" presetSubtype="1"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wheel(1)">
                                      <p:cBhvr>
                                        <p:cTn id="10"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616649-410D-BA22-3120-133ADADE5A45}"/>
              </a:ext>
            </a:extLst>
          </p:cNvPr>
          <p:cNvSpPr>
            <a:spLocks noGrp="1"/>
          </p:cNvSpPr>
          <p:nvPr>
            <p:ph type="title"/>
          </p:nvPr>
        </p:nvSpPr>
        <p:spPr>
          <a:xfrm>
            <a:off x="793662" y="386930"/>
            <a:ext cx="10066122" cy="1298448"/>
          </a:xfrm>
        </p:spPr>
        <p:txBody>
          <a:bodyPr anchor="b">
            <a:normAutofit/>
          </a:bodyPr>
          <a:lstStyle/>
          <a:p>
            <a:r>
              <a:rPr lang="en-GB" sz="4800" b="1" dirty="0">
                <a:latin typeface="Calibri" panose="020F0502020204030204" pitchFamily="34" charset="0"/>
                <a:ea typeface="Calibri" panose="020F0502020204030204" pitchFamily="34" charset="0"/>
                <a:cs typeface="Calibri" panose="020F0502020204030204" pitchFamily="34" charset="0"/>
              </a:rPr>
              <a:t>Conservatism</a:t>
            </a:r>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D91CEC4-C4FA-7C8A-C4BE-CE5F9E106ABD}"/>
              </a:ext>
            </a:extLst>
          </p:cNvPr>
          <p:cNvSpPr>
            <a:spLocks noGrp="1"/>
          </p:cNvSpPr>
          <p:nvPr>
            <p:ph idx="1"/>
          </p:nvPr>
        </p:nvSpPr>
        <p:spPr>
          <a:xfrm>
            <a:off x="737407" y="2428568"/>
            <a:ext cx="4587152" cy="3810390"/>
          </a:xfrm>
        </p:spPr>
        <p:txBody>
          <a:bodyPr anchor="ctr">
            <a:normAutofit lnSpcReduction="10000"/>
          </a:bodyPr>
          <a:lstStyle/>
          <a:p>
            <a:endParaRPr lang="en-GB" sz="1900" dirty="0">
              <a:latin typeface="Calibri" panose="020F0502020204030204" pitchFamily="34" charset="0"/>
              <a:ea typeface="Calibri" panose="020F0502020204030204" pitchFamily="34" charset="0"/>
              <a:cs typeface="Calibri" panose="020F0502020204030204" pitchFamily="34" charset="0"/>
            </a:endParaRPr>
          </a:p>
          <a:p>
            <a:r>
              <a:rPr lang="en-GB" sz="1900" dirty="0">
                <a:latin typeface="Calibri" panose="020F0502020204030204" pitchFamily="34" charset="0"/>
                <a:ea typeface="Calibri" panose="020F0502020204030204" pitchFamily="34" charset="0"/>
                <a:cs typeface="Calibri" panose="020F0502020204030204" pitchFamily="34" charset="0"/>
              </a:rPr>
              <a:t>Another characteristic of cop culture it  is focus on maintaining the current system or "status quo" (Reiner, 2010). Officers may hesitate to challenge this system because doing so could make them feel isolated or rejected by their colleagues (Rabe-Hemp, 2008).</a:t>
            </a:r>
          </a:p>
          <a:p>
            <a:r>
              <a:rPr lang="en-GB" sz="1900" dirty="0">
                <a:latin typeface="Calibri" panose="020F0502020204030204" pitchFamily="34" charset="0"/>
                <a:ea typeface="Calibri" panose="020F0502020204030204" pitchFamily="34" charset="0"/>
                <a:cs typeface="Calibri" panose="020F0502020204030204" pitchFamily="34" charset="0"/>
              </a:rPr>
              <a:t>For example, the Hutton Report showed that some witnesses avoided speaking out against inappropriate behaviour or language within the police force due to fear of being excluded or alienated by their peers (Allison, 2023).</a:t>
            </a:r>
          </a:p>
          <a:p>
            <a:endParaRPr lang="en-GB" sz="1900" dirty="0">
              <a:highlight>
                <a:srgbClr val="FFFF00"/>
              </a:highlight>
            </a:endParaRPr>
          </a:p>
          <a:p>
            <a:endParaRPr lang="en-GB" sz="1900" dirty="0">
              <a:highlight>
                <a:srgbClr val="FFFF00"/>
              </a:highlight>
            </a:endParaRPr>
          </a:p>
        </p:txBody>
      </p:sp>
      <p:pic>
        <p:nvPicPr>
          <p:cNvPr id="4" name="Picture 3">
            <a:extLst>
              <a:ext uri="{FF2B5EF4-FFF2-40B4-BE49-F238E27FC236}">
                <a16:creationId xmlns:a16="http://schemas.microsoft.com/office/drawing/2014/main" id="{D6C3F91D-D827-E120-E004-F966B552842B}"/>
              </a:ext>
            </a:extLst>
          </p:cNvPr>
          <p:cNvPicPr>
            <a:picLocks noChangeAspect="1"/>
          </p:cNvPicPr>
          <p:nvPr/>
        </p:nvPicPr>
        <p:blipFill>
          <a:blip r:embed="rId3"/>
          <a:stretch>
            <a:fillRect/>
          </a:stretch>
        </p:blipFill>
        <p:spPr>
          <a:xfrm>
            <a:off x="5911532" y="2892862"/>
            <a:ext cx="5150277" cy="2897030"/>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69658582"/>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p:cTn id="15"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6"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7"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18" dur="1000"/>
                                        <p:tgtEl>
                                          <p:spTgt spid="3">
                                            <p:txEl>
                                              <p:pRg st="1" end="1"/>
                                            </p:txEl>
                                          </p:spTgt>
                                        </p:tgtEl>
                                      </p:cBhvr>
                                    </p:animEffect>
                                  </p:childTnLst>
                                </p:cTn>
                              </p:par>
                              <p:par>
                                <p:cTn id="19" presetID="31" presetClass="entr" presetSubtype="0" fill="hold"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23"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24" dur="1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9EA751-8E8E-1E6F-B8F3-CD8B61140887}"/>
              </a:ext>
            </a:extLst>
          </p:cNvPr>
          <p:cNvSpPr>
            <a:spLocks noGrp="1"/>
          </p:cNvSpPr>
          <p:nvPr>
            <p:ph type="title"/>
          </p:nvPr>
        </p:nvSpPr>
        <p:spPr>
          <a:xfrm>
            <a:off x="589560" y="856180"/>
            <a:ext cx="4560584" cy="1128068"/>
          </a:xfrm>
        </p:spPr>
        <p:txBody>
          <a:bodyPr anchor="ctr">
            <a:normAutofit/>
          </a:bodyPr>
          <a:lstStyle/>
          <a:p>
            <a:r>
              <a:rPr lang="en-GB" sz="3700" b="1" dirty="0">
                <a:latin typeface="Calibri" panose="020F0502020204030204" pitchFamily="34" charset="0"/>
                <a:ea typeface="Calibri" panose="020F0502020204030204" pitchFamily="34" charset="0"/>
                <a:cs typeface="Calibri" panose="020F0502020204030204" pitchFamily="34" charset="0"/>
              </a:rPr>
              <a:t>Police Characteristics</a:t>
            </a:r>
          </a:p>
        </p:txBody>
      </p:sp>
      <p:grpSp>
        <p:nvGrpSpPr>
          <p:cNvPr id="26" name="Group 25">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7" name="Rectangle 26">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0" name="Rectangle 29">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7271F23-3B23-D89D-E49E-31BED80FF9A5}"/>
              </a:ext>
            </a:extLst>
          </p:cNvPr>
          <p:cNvSpPr>
            <a:spLocks noGrp="1"/>
          </p:cNvSpPr>
          <p:nvPr>
            <p:ph idx="1"/>
          </p:nvPr>
        </p:nvSpPr>
        <p:spPr>
          <a:xfrm>
            <a:off x="589560" y="2118001"/>
            <a:ext cx="4559425" cy="3979585"/>
          </a:xfrm>
        </p:spPr>
        <p:txBody>
          <a:bodyPr anchor="ctr">
            <a:normAutofit/>
          </a:bodyPr>
          <a:lstStyle/>
          <a:p>
            <a:pPr>
              <a:spcAft>
                <a:spcPts val="800"/>
              </a:spcAft>
            </a:pPr>
            <a:r>
              <a:rPr lang="en-GB" sz="1400" dirty="0">
                <a:latin typeface="Calibri" panose="020F0502020204030204" pitchFamily="34" charset="0"/>
                <a:ea typeface="Calibri" panose="020F0502020204030204" pitchFamily="34" charset="0"/>
                <a:cs typeface="Calibri" panose="020F0502020204030204" pitchFamily="34" charset="0"/>
              </a:rPr>
              <a:t>The police force is mainly made up of white, heterosexual, working-class men who follow a specific culture. </a:t>
            </a:r>
          </a:p>
          <a:p>
            <a:pPr>
              <a:spcAft>
                <a:spcPts val="800"/>
              </a:spcAft>
            </a:pPr>
            <a:r>
              <a:rPr lang="en-GB" sz="1400" dirty="0">
                <a:latin typeface="Calibri" panose="020F0502020204030204" pitchFamily="34" charset="0"/>
                <a:ea typeface="Calibri" panose="020F0502020204030204" pitchFamily="34" charset="0"/>
                <a:cs typeface="Calibri" panose="020F0502020204030204" pitchFamily="34" charset="0"/>
              </a:rPr>
              <a:t>Some often show hostility towards people who are different from them (</a:t>
            </a:r>
            <a:r>
              <a:rPr lang="en-GB" sz="1400" dirty="0" err="1">
                <a:latin typeface="Calibri" panose="020F0502020204030204" pitchFamily="34" charset="0"/>
                <a:ea typeface="Calibri" panose="020F0502020204030204" pitchFamily="34" charset="0"/>
                <a:cs typeface="Calibri" panose="020F0502020204030204" pitchFamily="34" charset="0"/>
              </a:rPr>
              <a:t>Macvean</a:t>
            </a:r>
            <a:r>
              <a:rPr lang="en-GB" sz="1400" dirty="0">
                <a:latin typeface="Calibri" panose="020F0502020204030204" pitchFamily="34" charset="0"/>
                <a:ea typeface="Calibri" panose="020F0502020204030204" pitchFamily="34" charset="0"/>
                <a:cs typeface="Calibri" panose="020F0502020204030204" pitchFamily="34" charset="0"/>
              </a:rPr>
              <a:t> and </a:t>
            </a:r>
            <a:r>
              <a:rPr lang="en-GB" sz="1400" dirty="0" err="1">
                <a:latin typeface="Calibri" panose="020F0502020204030204" pitchFamily="34" charset="0"/>
                <a:ea typeface="Calibri" panose="020F0502020204030204" pitchFamily="34" charset="0"/>
                <a:cs typeface="Calibri" panose="020F0502020204030204" pitchFamily="34" charset="0"/>
              </a:rPr>
              <a:t>Neyroud</a:t>
            </a:r>
            <a:r>
              <a:rPr lang="en-GB" sz="1400" dirty="0">
                <a:latin typeface="Calibri" panose="020F0502020204030204" pitchFamily="34" charset="0"/>
                <a:ea typeface="Calibri" panose="020F0502020204030204" pitchFamily="34" charset="0"/>
                <a:cs typeface="Calibri" panose="020F0502020204030204" pitchFamily="34" charset="0"/>
              </a:rPr>
              <a:t>, 2012). </a:t>
            </a:r>
          </a:p>
          <a:p>
            <a:pPr>
              <a:spcAft>
                <a:spcPts val="800"/>
              </a:spcAft>
            </a:pPr>
            <a:r>
              <a:rPr lang="en-GB" sz="1400" dirty="0">
                <a:latin typeface="Calibri" panose="020F0502020204030204" pitchFamily="34" charset="0"/>
                <a:ea typeface="Calibri" panose="020F0502020204030204" pitchFamily="34" charset="0"/>
                <a:cs typeface="Calibri" panose="020F0502020204030204" pitchFamily="34" charset="0"/>
              </a:rPr>
              <a:t>Reiner (1992) suggests that these biased views reflect the common beliefs of the lower middle and working-class groups where many of these officers come from.</a:t>
            </a:r>
          </a:p>
          <a:p>
            <a:pPr>
              <a:spcAft>
                <a:spcPts val="800"/>
              </a:spcAft>
            </a:pPr>
            <a:r>
              <a:rPr lang="en-GB" sz="1400" dirty="0">
                <a:latin typeface="Calibri" panose="020F0502020204030204" pitchFamily="34" charset="0"/>
                <a:ea typeface="Calibri" panose="020F0502020204030204" pitchFamily="34" charset="0"/>
                <a:cs typeface="Calibri" panose="020F0502020204030204" pitchFamily="34" charset="0"/>
              </a:rPr>
              <a:t>It is therefore argued that cop culture comes from a power struggle between minority groups and dominant groups in society, rather than being caused by the personalities of individual officers (Allison, 2023). </a:t>
            </a:r>
          </a:p>
        </p:txBody>
      </p:sp>
      <p:sp>
        <p:nvSpPr>
          <p:cNvPr id="32" name="Rectangle 31">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wo police officers in matching vests&#10;&#10;Description automatically generated">
            <a:extLst>
              <a:ext uri="{FF2B5EF4-FFF2-40B4-BE49-F238E27FC236}">
                <a16:creationId xmlns:a16="http://schemas.microsoft.com/office/drawing/2014/main" id="{50C6ED65-69FC-D083-458D-22EAB91CD4A3}"/>
              </a:ext>
            </a:extLst>
          </p:cNvPr>
          <p:cNvPicPr>
            <a:picLocks noChangeAspect="1"/>
          </p:cNvPicPr>
          <p:nvPr/>
        </p:nvPicPr>
        <p:blipFill>
          <a:blip r:embed="rId3"/>
          <a:srcRect l="9257" r="22144" b="1"/>
          <a:stretch/>
        </p:blipFill>
        <p:spPr>
          <a:xfrm>
            <a:off x="5977788" y="799352"/>
            <a:ext cx="5425410" cy="5259296"/>
          </a:xfrm>
          <a:prstGeom prst="rect">
            <a:avLst/>
          </a:prstGeom>
        </p:spPr>
      </p:pic>
    </p:spTree>
    <p:extLst>
      <p:ext uri="{BB962C8B-B14F-4D97-AF65-F5344CB8AC3E}">
        <p14:creationId xmlns:p14="http://schemas.microsoft.com/office/powerpoint/2010/main" val="357548236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additive="base">
                                        <p:cTn id="2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07E31D-60A0-3CFA-B236-6C654B5F29E1}"/>
              </a:ext>
            </a:extLst>
          </p:cNvPr>
          <p:cNvSpPr>
            <a:spLocks noGrp="1"/>
          </p:cNvSpPr>
          <p:nvPr>
            <p:ph type="title"/>
          </p:nvPr>
        </p:nvSpPr>
        <p:spPr/>
        <p:txBody>
          <a:bodyPr/>
          <a:lstStyle/>
          <a:p>
            <a:r>
              <a:rPr lang="en-GB" b="1" dirty="0">
                <a:latin typeface="Calibri" panose="020F0502020204030204" pitchFamily="34" charset="0"/>
                <a:ea typeface="Calibri" panose="020F0502020204030204" pitchFamily="34" charset="0"/>
                <a:cs typeface="Calibri" panose="020F0502020204030204" pitchFamily="34" charset="0"/>
              </a:rPr>
              <a:t>Social Identity</a:t>
            </a:r>
          </a:p>
        </p:txBody>
      </p:sp>
      <p:sp>
        <p:nvSpPr>
          <p:cNvPr id="3" name="Content Placeholder 2">
            <a:extLst>
              <a:ext uri="{FF2B5EF4-FFF2-40B4-BE49-F238E27FC236}">
                <a16:creationId xmlns:a16="http://schemas.microsoft.com/office/drawing/2014/main" id="{9AE8F665-765D-705C-1FC5-173DC2AF5181}"/>
              </a:ext>
            </a:extLst>
          </p:cNvPr>
          <p:cNvSpPr>
            <a:spLocks noGrp="1"/>
          </p:cNvSpPr>
          <p:nvPr>
            <p:ph idx="1"/>
          </p:nvPr>
        </p:nvSpPr>
        <p:spPr/>
        <p:txBody>
          <a:bodyPr>
            <a:normAutofit/>
          </a:bodyPr>
          <a:lstStyle/>
          <a:p>
            <a:pPr marL="514350" indent="-285750">
              <a:lnSpc>
                <a:spcPct val="107000"/>
              </a:lnSpc>
              <a:spcAft>
                <a:spcPts val="800"/>
              </a:spcAft>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According to Hazen and Brank (2023), the concept of social identity describes how individuals view and feel about themselves in relation to others who are different from them (the out-group) and those who share traits and experiences (the in group).</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a:lnSpc>
                <a:spcPct val="107000"/>
              </a:lnSpc>
              <a:spcAft>
                <a:spcPts val="800"/>
              </a:spcAft>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According to Tajfel and Turner (1979), a person’s sense of social identity will serve to preserve and enhance their individual identity.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a:lnSpc>
                <a:spcPct val="107000"/>
              </a:lnSpc>
              <a:spcAft>
                <a:spcPts val="800"/>
              </a:spcAft>
            </a:pPr>
            <a:r>
              <a:rPr lang="en-GB" sz="1800" kern="100" dirty="0">
                <a:latin typeface="Calibri" panose="020F0502020204030204" pitchFamily="34" charset="0"/>
                <a:ea typeface="Aptos" panose="020B0004020202020204" pitchFamily="34" charset="0"/>
                <a:cs typeface="Times New Roman" panose="02020603050405020304" pitchFamily="18" charset="0"/>
              </a:rPr>
              <a:t>There is an i</a:t>
            </a:r>
            <a:r>
              <a:rPr lang="en-GB" sz="1800" kern="100" dirty="0">
                <a:effectLst/>
                <a:latin typeface="Calibri" panose="020F0502020204030204" pitchFamily="34" charset="0"/>
                <a:ea typeface="Aptos" panose="020B0004020202020204" pitchFamily="34" charset="0"/>
                <a:cs typeface="Times New Roman" panose="02020603050405020304" pitchFamily="18" charset="0"/>
              </a:rPr>
              <a:t>nclination to have a more positive opinion of one’s own group than of the out group (Islam, 2014).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1400" dirty="0">
              <a:highlight>
                <a:srgbClr val="FFFF00"/>
              </a:highlight>
              <a:latin typeface="Calibri" panose="020F0502020204030204" pitchFamily="34" charset="0"/>
              <a:ea typeface="Calibri" panose="020F0502020204030204" pitchFamily="34" charset="0"/>
              <a:cs typeface="Calibri" panose="020F0502020204030204" pitchFamily="34" charset="0"/>
            </a:endParaRPr>
          </a:p>
          <a:p>
            <a:endParaRPr lang="en-GB" dirty="0">
              <a:highlight>
                <a:srgbClr val="FFFF00"/>
              </a:highlight>
              <a:latin typeface="Calibri" panose="020F0502020204030204" pitchFamily="34" charset="0"/>
              <a:ea typeface="Calibri" panose="020F0502020204030204" pitchFamily="34" charset="0"/>
              <a:cs typeface="Calibri" panose="020F0502020204030204" pitchFamily="34" charset="0"/>
            </a:endParaRPr>
          </a:p>
          <a:p>
            <a:endParaRPr lang="en-GB" dirty="0">
              <a:highlight>
                <a:srgbClr val="FFFF00"/>
              </a:highlight>
            </a:endParaRPr>
          </a:p>
        </p:txBody>
      </p:sp>
    </p:spTree>
    <p:extLst>
      <p:ext uri="{BB962C8B-B14F-4D97-AF65-F5344CB8AC3E}">
        <p14:creationId xmlns:p14="http://schemas.microsoft.com/office/powerpoint/2010/main" val="290382002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circle(in)">
                                      <p:cBhvr>
                                        <p:cTn id="12" dur="2000"/>
                                        <p:tgtEl>
                                          <p:spTgt spid="3">
                                            <p:txEl>
                                              <p:pRg st="0" end="0"/>
                                            </p:txEl>
                                          </p:spTgt>
                                        </p:tgtEl>
                                      </p:cBhvr>
                                    </p:animEffect>
                                  </p:childTnLst>
                                </p:cTn>
                              </p:par>
                              <p:par>
                                <p:cTn id="13" presetID="6" presetClass="entr" presetSubtype="16"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circle(in)">
                                      <p:cBhvr>
                                        <p:cTn id="15" dur="2000"/>
                                        <p:tgtEl>
                                          <p:spTgt spid="3">
                                            <p:txEl>
                                              <p:pRg st="1" end="1"/>
                                            </p:txEl>
                                          </p:spTgt>
                                        </p:tgtEl>
                                      </p:cBhvr>
                                    </p:animEffect>
                                  </p:childTnLst>
                                </p:cTn>
                              </p:par>
                              <p:par>
                                <p:cTn id="16" presetID="6" presetClass="entr" presetSubtype="16" fill="hold"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circle(in)">
                                      <p:cBhvr>
                                        <p:cTn id="18"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6226462-B05E-4E15-CC0A-B44B8B81CA50}"/>
              </a:ext>
            </a:extLst>
          </p:cNvPr>
          <p:cNvSpPr>
            <a:spLocks noGrp="1"/>
          </p:cNvSpPr>
          <p:nvPr>
            <p:ph idx="1"/>
          </p:nvPr>
        </p:nvSpPr>
        <p:spPr>
          <a:xfrm>
            <a:off x="838200" y="636905"/>
            <a:ext cx="10515600" cy="4351338"/>
          </a:xfrm>
        </p:spPr>
        <p:txBody>
          <a:bodyPr>
            <a:normAutofit/>
          </a:bodyPr>
          <a:lstStyle/>
          <a:p>
            <a:pPr>
              <a:lnSpc>
                <a:spcPct val="107000"/>
              </a:lnSpc>
              <a:spcAft>
                <a:spcPts val="800"/>
              </a:spcAft>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According to Bradford (2014), minority community members who did not identify with their communities and thought police officers treated them fairly were more inclined to collaborate with the police because they felt more a part of the community because of the fair treatment. </a:t>
            </a:r>
            <a:endParaRPr lang="en-GB" sz="1800" kern="100" dirty="0">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However, prejudice against out-groups, such as mistrust and cynicism towards civilians, also coexists with police officers' social identities. disrespectful behaviour towards civilians (Porter and Alpert, 2017; Silver et al., 2017), a decline in proactive policing in response to perceived threats (Trinkner et al., 2019), and Mourtgos et al., 2020).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r>
              <a:rPr lang="en-GB" sz="1800" kern="0" dirty="0">
                <a:effectLst/>
                <a:latin typeface="Calibri" panose="020F0502020204030204" pitchFamily="34" charset="0"/>
                <a:ea typeface="Times New Roman" panose="02020603050405020304" pitchFamily="18" charset="0"/>
                <a:cs typeface="Times New Roman" panose="02020603050405020304" pitchFamily="18" charset="0"/>
              </a:rPr>
              <a:t>According to Newburn (2007), there are differences in police culture across departments, such as uniform and the Criminal Investigation Department (CID); between ranks, such as uniform and management; and even between white, male police officers and members of minority groups. In the context of in-group versus out-group, this can be seen.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1700" dirty="0">
              <a:highlight>
                <a:srgbClr val="FFFF00"/>
              </a:highlight>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56141642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par>
                                <p:cTn id="8" presetID="6" presetClass="entr" presetSubtype="16"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circle(in)">
                                      <p:cBhvr>
                                        <p:cTn id="10" dur="2000"/>
                                        <p:tgtEl>
                                          <p:spTgt spid="3">
                                            <p:txEl>
                                              <p:pRg st="1" end="1"/>
                                            </p:txEl>
                                          </p:spTgt>
                                        </p:tgtEl>
                                      </p:cBhvr>
                                    </p:animEffect>
                                  </p:childTnLst>
                                </p:cTn>
                              </p:par>
                              <p:par>
                                <p:cTn id="11" presetID="6" presetClass="entr" presetSubtype="16"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circle(in)">
                                      <p:cBhvr>
                                        <p:cTn id="13"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1B5728-3362-E53E-75C4-F820614DDF81}"/>
              </a:ext>
            </a:extLst>
          </p:cNvPr>
          <p:cNvSpPr>
            <a:spLocks noGrp="1"/>
          </p:cNvSpPr>
          <p:nvPr>
            <p:ph type="title"/>
          </p:nvPr>
        </p:nvSpPr>
        <p:spPr>
          <a:xfrm>
            <a:off x="793662" y="386930"/>
            <a:ext cx="10066122" cy="1298448"/>
          </a:xfrm>
        </p:spPr>
        <p:txBody>
          <a:bodyPr anchor="b">
            <a:normAutofit/>
          </a:bodyPr>
          <a:lstStyle/>
          <a:p>
            <a:r>
              <a:rPr lang="en-GB" sz="4800" b="1" dirty="0">
                <a:latin typeface="Calibri" panose="020F0502020204030204" pitchFamily="34" charset="0"/>
                <a:ea typeface="Calibri" panose="020F0502020204030204" pitchFamily="34" charset="0"/>
                <a:cs typeface="Calibri" panose="020F0502020204030204" pitchFamily="34" charset="0"/>
              </a:rPr>
              <a:t>Ethics in Policing</a:t>
            </a:r>
          </a:p>
        </p:txBody>
      </p:sp>
      <p:sp>
        <p:nvSpPr>
          <p:cNvPr id="27" name="Rectangle 26">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2F130D5-FA78-8E53-6B9D-12CA871EB119}"/>
              </a:ext>
            </a:extLst>
          </p:cNvPr>
          <p:cNvSpPr>
            <a:spLocks noGrp="1"/>
          </p:cNvSpPr>
          <p:nvPr>
            <p:ph idx="1"/>
          </p:nvPr>
        </p:nvSpPr>
        <p:spPr>
          <a:xfrm>
            <a:off x="629265" y="2203079"/>
            <a:ext cx="4695294" cy="4035880"/>
          </a:xfrm>
        </p:spPr>
        <p:txBody>
          <a:bodyPr anchor="ctr">
            <a:normAutofit/>
          </a:bodyPr>
          <a:lstStyle/>
          <a:p>
            <a:pPr>
              <a:spcAft>
                <a:spcPts val="800"/>
              </a:spcAft>
            </a:pPr>
            <a:endParaRPr lang="en-GB" sz="1800" kern="100" dirty="0">
              <a:effectLst/>
              <a:latin typeface="Calibri" panose="020F0502020204030204" pitchFamily="34" charset="0"/>
              <a:ea typeface="Aptos" panose="020B0004020202020204" pitchFamily="34" charset="0"/>
              <a:cs typeface="Times New Roman" panose="02020603050405020304" pitchFamily="18" charset="0"/>
            </a:endParaRPr>
          </a:p>
          <a:p>
            <a:pPr>
              <a:spcAft>
                <a:spcPts val="800"/>
              </a:spcAft>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To help the police officers do the right thing, in the right ways for the right reason, a set of guiding principles known as ethical policing principles should be applied. </a:t>
            </a:r>
          </a:p>
          <a:p>
            <a:pPr>
              <a:spcAft>
                <a:spcPts val="800"/>
              </a:spcAft>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Every member of the police force regularly ha</a:t>
            </a:r>
            <a:r>
              <a:rPr lang="en-GB" sz="1800" kern="100" dirty="0">
                <a:latin typeface="Calibri" panose="020F0502020204030204" pitchFamily="34" charset="0"/>
                <a:ea typeface="Aptos" panose="020B0004020202020204" pitchFamily="34" charset="0"/>
                <a:cs typeface="Times New Roman" panose="02020603050405020304" pitchFamily="18" charset="0"/>
              </a:rPr>
              <a:t>s</a:t>
            </a:r>
            <a:r>
              <a:rPr lang="en-GB" sz="1800" kern="100" dirty="0">
                <a:effectLst/>
                <a:latin typeface="Calibri" panose="020F0502020204030204" pitchFamily="34" charset="0"/>
                <a:ea typeface="Aptos" panose="020B0004020202020204" pitchFamily="34" charset="0"/>
                <a:cs typeface="Times New Roman" panose="02020603050405020304" pitchFamily="18" charset="0"/>
              </a:rPr>
              <a:t> to make crucial choices, they make these choices because it is their responsibility to enforce the law, deter crime and disturbance, safeguarding and reassure communities, look into crimes and prosecute criminals</a:t>
            </a:r>
            <a:r>
              <a:rPr lang="en-GB" sz="1800" kern="100" dirty="0">
                <a:latin typeface="Calibri" panose="020F0502020204030204" pitchFamily="34" charset="0"/>
                <a:ea typeface="Aptos" panose="020B0004020202020204" pitchFamily="34" charset="0"/>
                <a:cs typeface="Times New Roman" panose="02020603050405020304" pitchFamily="18" charset="0"/>
              </a:rPr>
              <a:t> (</a:t>
            </a:r>
            <a:r>
              <a:rPr lang="en-GB" sz="1800" kern="100" dirty="0">
                <a:effectLst/>
                <a:latin typeface="Calibri" panose="020F0502020204030204" pitchFamily="34" charset="0"/>
                <a:ea typeface="Aptos" panose="020B0004020202020204" pitchFamily="34" charset="0"/>
                <a:cs typeface="Times New Roman" panose="02020603050405020304" pitchFamily="18" charset="0"/>
              </a:rPr>
              <a:t>College of Policing, 2024).</a:t>
            </a:r>
          </a:p>
          <a:p>
            <a:pPr marL="0" indent="0">
              <a:spcAft>
                <a:spcPts val="800"/>
              </a:spcAft>
              <a:buNone/>
            </a:pP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1400" dirty="0">
              <a:latin typeface="Calibri" panose="020F0502020204030204" pitchFamily="34" charset="0"/>
              <a:ea typeface="Calibri" panose="020F0502020204030204" pitchFamily="34" charset="0"/>
              <a:cs typeface="Calibri" panose="020F0502020204030204" pitchFamily="34" charset="0"/>
            </a:endParaRPr>
          </a:p>
        </p:txBody>
      </p:sp>
      <p:pic>
        <p:nvPicPr>
          <p:cNvPr id="4" name="Picture 3" descr="A blue speech bubble with white text&#10;&#10;Description automatically generated">
            <a:extLst>
              <a:ext uri="{FF2B5EF4-FFF2-40B4-BE49-F238E27FC236}">
                <a16:creationId xmlns:a16="http://schemas.microsoft.com/office/drawing/2014/main" id="{6C8990E7-2634-524D-7DE1-9482C6B40532}"/>
              </a:ext>
            </a:extLst>
          </p:cNvPr>
          <p:cNvPicPr>
            <a:picLocks noChangeAspect="1"/>
          </p:cNvPicPr>
          <p:nvPr/>
        </p:nvPicPr>
        <p:blipFill>
          <a:blip r:embed="rId3"/>
          <a:srcRect l="911" r="3066" b="1"/>
          <a:stretch/>
        </p:blipFill>
        <p:spPr>
          <a:xfrm>
            <a:off x="5911532" y="2484255"/>
            <a:ext cx="5150277" cy="3714244"/>
          </a:xfrm>
          <a:prstGeom prst="rect">
            <a:avLst/>
          </a:prstGeom>
        </p:spPr>
      </p:pic>
      <p:sp>
        <p:nvSpPr>
          <p:cNvPr id="29" name="Rectangle 28">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9081045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B0BA8-3017-38D0-6725-52C5CC98B904}"/>
              </a:ext>
            </a:extLst>
          </p:cNvPr>
          <p:cNvSpPr>
            <a:spLocks noGrp="1"/>
          </p:cNvSpPr>
          <p:nvPr>
            <p:ph type="title"/>
          </p:nvPr>
        </p:nvSpPr>
        <p:spPr/>
        <p:txBody>
          <a:bodyPr/>
          <a:lstStyle/>
          <a:p>
            <a:r>
              <a:rPr lang="en-GB" b="1" dirty="0">
                <a:latin typeface="Calibri" panose="020F0502020204030204" pitchFamily="34" charset="0"/>
                <a:ea typeface="Calibri" panose="020F0502020204030204" pitchFamily="34" charset="0"/>
                <a:cs typeface="Calibri" panose="020F0502020204030204" pitchFamily="34" charset="0"/>
              </a:rPr>
              <a:t>ACAB (Are all cops bastards)</a:t>
            </a:r>
          </a:p>
        </p:txBody>
      </p:sp>
      <p:sp>
        <p:nvSpPr>
          <p:cNvPr id="3" name="Content Placeholder 2">
            <a:extLst>
              <a:ext uri="{FF2B5EF4-FFF2-40B4-BE49-F238E27FC236}">
                <a16:creationId xmlns:a16="http://schemas.microsoft.com/office/drawing/2014/main" id="{730CBF31-2F80-5599-7A8E-454547041442}"/>
              </a:ext>
            </a:extLst>
          </p:cNvPr>
          <p:cNvSpPr>
            <a:spLocks noGrp="1"/>
          </p:cNvSpPr>
          <p:nvPr>
            <p:ph idx="1"/>
          </p:nvPr>
        </p:nvSpPr>
        <p:spPr>
          <a:xfrm>
            <a:off x="700548" y="1690688"/>
            <a:ext cx="10515600" cy="4351338"/>
          </a:xfrm>
        </p:spPr>
        <p:txBody>
          <a:bodyPr>
            <a:normAutofit fontScale="85000" lnSpcReduction="20000"/>
          </a:bodyPr>
          <a:lstStyle/>
          <a:p>
            <a:pPr>
              <a:lnSpc>
                <a:spcPct val="107000"/>
              </a:lnSpc>
              <a:spcAft>
                <a:spcPts val="800"/>
              </a:spcAft>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Since they have  been a long  component of the performative ‘repertoires’ (Tilly, 2010), of protest uprisings and other insurrectionary events worldwide these obscene missives are obviously not exclusive to the 2020 summer rebellions.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Despite this, it was hard to overlook how pervasive they were during the 2020 summer rebellions, especially in the graffiti that was left all around the city after the uprisings. However, their widespread presence was not the only thing that caught our attention. </a:t>
            </a:r>
            <a:br>
              <a:rPr lang="en-GB" sz="1800" kern="100" dirty="0">
                <a:effectLst/>
                <a:latin typeface="Calibri" panose="020F0502020204030204" pitchFamily="34" charset="0"/>
                <a:ea typeface="Aptos" panose="020B0004020202020204" pitchFamily="34" charset="0"/>
                <a:cs typeface="Times New Roman" panose="02020603050405020304" pitchFamily="18" charset="0"/>
              </a:rPr>
            </a:br>
            <a:endParaRPr lang="en-GB" sz="1800" kern="100" dirty="0">
              <a:effectLst/>
              <a:latin typeface="Calibri" panose="020F050202020403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Whether they were paired as FTP and ACAB, or spelt out in full side by side as "Fuck the Police" and "All Cops Are Bastards," or in their more recent offshoots as "F12" (12 street slang for police) or as ACAB's numerical acronym, 1312, it became evident how closely entwined they had become.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In other words, these uncivilised repertoires of rebellion aim to undermine the "legitimate" authority of police and it is monotonous monopoly of violence, including the ideal of the "good cop," by providing both an institutional critique of police and a subject critique of regular officers. </a:t>
            </a:r>
            <a:endParaRPr lang="en-GB" sz="1800" kern="100" dirty="0">
              <a:latin typeface="Calibri" panose="020F050202020403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Our main goal—or, perhaps more accurately, our sole goal—is to demand that ACAB and FTP be given due consideration for the ways in which they characterise police political power as essentially violent, racist, coercive, and political. (</a:t>
            </a:r>
            <a:r>
              <a:rPr lang="en-GB" sz="1800" kern="150" dirty="0">
                <a:effectLst/>
                <a:latin typeface="Calibri" panose="020F0502020204030204" pitchFamily="34" charset="0"/>
                <a:ea typeface="Aptos" panose="020B0004020202020204" pitchFamily="34" charset="0"/>
                <a:cs typeface="Times New Roman" panose="02020603050405020304" pitchFamily="18" charset="0"/>
              </a:rPr>
              <a:t>Wall and McClanahan, 2024).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26441964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500"/>
                                        <p:tgtEl>
                                          <p:spTgt spid="3">
                                            <p:txEl>
                                              <p:pRg st="1" end="1"/>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500"/>
                                        <p:tgtEl>
                                          <p:spTgt spid="3">
                                            <p:txEl>
                                              <p:pRg st="2" end="2"/>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500"/>
                                        <p:tgtEl>
                                          <p:spTgt spid="3">
                                            <p:txEl>
                                              <p:pRg st="3" end="3"/>
                                            </p:txEl>
                                          </p:spTgt>
                                        </p:tgtEl>
                                      </p:cBhvr>
                                    </p:animEffect>
                                  </p:childTnLst>
                                </p:cTn>
                              </p:par>
                              <p:par>
                                <p:cTn id="22" presetID="10" presetClass="entr" presetSubtype="0" fill="hold"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D4C0E-942F-F21D-0EAF-5C622D59951D}"/>
              </a:ext>
            </a:extLst>
          </p:cNvPr>
          <p:cNvSpPr>
            <a:spLocks noGrp="1"/>
          </p:cNvSpPr>
          <p:nvPr>
            <p:ph type="title"/>
          </p:nvPr>
        </p:nvSpPr>
        <p:spPr/>
        <p:txBody>
          <a:bodyPr/>
          <a:lstStyle/>
          <a:p>
            <a:r>
              <a:rPr lang="en-GB" b="1" dirty="0">
                <a:latin typeface="Calibri" panose="020F0502020204030204" pitchFamily="34" charset="0"/>
                <a:ea typeface="Calibri" panose="020F0502020204030204" pitchFamily="34" charset="0"/>
                <a:cs typeface="Calibri" panose="020F0502020204030204" pitchFamily="34" charset="0"/>
              </a:rPr>
              <a:t>Reform</a:t>
            </a:r>
          </a:p>
        </p:txBody>
      </p:sp>
      <p:sp>
        <p:nvSpPr>
          <p:cNvPr id="3" name="Content Placeholder 2">
            <a:extLst>
              <a:ext uri="{FF2B5EF4-FFF2-40B4-BE49-F238E27FC236}">
                <a16:creationId xmlns:a16="http://schemas.microsoft.com/office/drawing/2014/main" id="{6C45A467-E456-586F-CEDF-DE7A4FB04387}"/>
              </a:ext>
            </a:extLst>
          </p:cNvPr>
          <p:cNvSpPr>
            <a:spLocks noGrp="1"/>
          </p:cNvSpPr>
          <p:nvPr>
            <p:ph idx="1"/>
          </p:nvPr>
        </p:nvSpPr>
        <p:spPr>
          <a:xfrm>
            <a:off x="838200" y="1825625"/>
            <a:ext cx="10515600" cy="4583488"/>
          </a:xfrm>
        </p:spPr>
        <p:txBody>
          <a:bodyPr>
            <a:normAutofit fontScale="92500" lnSpcReduction="10000"/>
          </a:bodyPr>
          <a:lstStyle/>
          <a:p>
            <a:r>
              <a:rPr lang="en-GB" sz="2000" kern="150" dirty="0">
                <a:latin typeface="Calibri" panose="020F0502020204030204" pitchFamily="34" charset="0"/>
                <a:ea typeface="Calibri" panose="020F0502020204030204" pitchFamily="34" charset="0"/>
                <a:cs typeface="Calibri" panose="020F0502020204030204" pitchFamily="34" charset="0"/>
              </a:rPr>
              <a:t>R</a:t>
            </a:r>
            <a:r>
              <a:rPr lang="en-GB" sz="2000" kern="150" dirty="0">
                <a:effectLst/>
                <a:latin typeface="Calibri" panose="020F0502020204030204" pitchFamily="34" charset="0"/>
                <a:ea typeface="Calibri" panose="020F0502020204030204" pitchFamily="34" charset="0"/>
                <a:cs typeface="Calibri" panose="020F0502020204030204" pitchFamily="34" charset="0"/>
              </a:rPr>
              <a:t>ecent years have seen the pursuit of extensive reform and ‘modernisation’ programs, which are frequently imposed ‘top down’ by the government and reflect the increasing politicisation of the police (Savage 2007, Gilling 2012).</a:t>
            </a:r>
          </a:p>
          <a:p>
            <a:endParaRPr lang="en-GB" sz="2000" kern="150" dirty="0">
              <a:latin typeface="Calibri" panose="020F0502020204030204" pitchFamily="34" charset="0"/>
              <a:ea typeface="Calibri" panose="020F0502020204030204" pitchFamily="34" charset="0"/>
              <a:cs typeface="Calibri" panose="020F0502020204030204" pitchFamily="34" charset="0"/>
            </a:endParaRPr>
          </a:p>
          <a:p>
            <a:r>
              <a:rPr lang="en-GB" sz="2000" kern="150" dirty="0">
                <a:effectLst/>
                <a:latin typeface="Calibri" panose="020F0502020204030204" pitchFamily="34" charset="0"/>
                <a:ea typeface="Calibri" panose="020F0502020204030204" pitchFamily="34" charset="0"/>
                <a:cs typeface="Calibri" panose="020F0502020204030204" pitchFamily="34" charset="0"/>
              </a:rPr>
              <a:t> Both the workforce ‘modernisation’ agenda (Loveday, Willams and Scott, 2008), and the dubious democratisation  brought about by directly elected Police and Crime Commissioner (PCCs), who are among other things in charge of establishing strategic policing goals for their regions (Lister and Rowe, 2015), are examples of politicisation. </a:t>
            </a:r>
          </a:p>
          <a:p>
            <a:endParaRPr lang="en-GB" sz="2000" kern="150" dirty="0">
              <a:latin typeface="Calibri" panose="020F0502020204030204" pitchFamily="34" charset="0"/>
              <a:ea typeface="Calibri" panose="020F0502020204030204" pitchFamily="34" charset="0"/>
              <a:cs typeface="Calibri" panose="020F0502020204030204" pitchFamily="34" charset="0"/>
            </a:endParaRPr>
          </a:p>
          <a:p>
            <a:r>
              <a:rPr lang="en-GB" sz="2000" kern="150" dirty="0">
                <a:effectLst/>
                <a:latin typeface="Calibri" panose="020F0502020204030204" pitchFamily="34" charset="0"/>
                <a:ea typeface="Calibri" panose="020F0502020204030204" pitchFamily="34" charset="0"/>
                <a:cs typeface="Calibri" panose="020F0502020204030204" pitchFamily="34" charset="0"/>
              </a:rPr>
              <a:t>The priorities and methods of operational of the police are affected by these developments (Mille and Bullock, 2013) (Cavaney, Scott, Williams and Walsh). </a:t>
            </a:r>
          </a:p>
          <a:p>
            <a:endParaRPr lang="en-GB" dirty="0"/>
          </a:p>
          <a:p>
            <a:r>
              <a:rPr lang="en-GB" sz="1900" kern="100" dirty="0">
                <a:effectLst/>
                <a:latin typeface="Calibri" panose="020F0502020204030204" pitchFamily="34" charset="0"/>
                <a:ea typeface="Aptos" panose="020B0004020202020204" pitchFamily="34" charset="0"/>
                <a:cs typeface="Times New Roman" panose="02020603050405020304" pitchFamily="18" charset="0"/>
              </a:rPr>
              <a:t>Transformational leadership is the last strategy put up for changing the police organisation and it is unfavourable aspects of culture. This necessitates a reassessment of leadership style and change at a higher level than that which is offered by uniform or street level officers  (Allison, 2023) </a:t>
            </a:r>
            <a:r>
              <a:rPr lang="en-GB" sz="1800" kern="100" dirty="0">
                <a:effectLst/>
                <a:latin typeface="Calibri" panose="020F0502020204030204" pitchFamily="34" charset="0"/>
                <a:ea typeface="Aptos" panose="020B0004020202020204" pitchFamily="34" charset="0"/>
                <a:cs typeface="Times New Roman" panose="02020603050405020304" pitchFamily="18" charset="0"/>
              </a:rPr>
              <a:t>.</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731275197"/>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randombar(horizontal)">
                                      <p:cBhvr>
                                        <p:cTn id="12" dur="500"/>
                                        <p:tgtEl>
                                          <p:spTgt spid="3">
                                            <p:txEl>
                                              <p:pRg st="0" end="0"/>
                                            </p:txEl>
                                          </p:spTgt>
                                        </p:tgtEl>
                                      </p:cBhvr>
                                    </p:animEffect>
                                  </p:childTnLst>
                                </p:cTn>
                              </p:par>
                              <p:par>
                                <p:cTn id="13" presetID="14" presetClass="entr" presetSubtype="1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5" dur="500"/>
                                        <p:tgtEl>
                                          <p:spTgt spid="3">
                                            <p:txEl>
                                              <p:pRg st="2" end="2"/>
                                            </p:txEl>
                                          </p:spTgt>
                                        </p:tgtEl>
                                      </p:cBhvr>
                                    </p:animEffect>
                                  </p:childTnLst>
                                </p:cTn>
                              </p:par>
                              <p:par>
                                <p:cTn id="16" presetID="14" presetClass="entr" presetSubtype="10" fill="hold" nodeType="with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8" dur="500"/>
                                        <p:tgtEl>
                                          <p:spTgt spid="3">
                                            <p:txEl>
                                              <p:pRg st="4" end="4"/>
                                            </p:txEl>
                                          </p:spTgt>
                                        </p:tgtEl>
                                      </p:cBhvr>
                                    </p:animEffect>
                                  </p:childTnLst>
                                </p:cTn>
                              </p:par>
                              <p:par>
                                <p:cTn id="19" presetID="14" presetClass="entr" presetSubtype="1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animEffect transition="in" filter="randombar(horizontal)">
                                      <p:cBhvr>
                                        <p:cTn id="21"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2E99A-B36D-1A1E-30A6-5AEB7AE9D496}"/>
              </a:ext>
            </a:extLst>
          </p:cNvPr>
          <p:cNvSpPr>
            <a:spLocks noGrp="1"/>
          </p:cNvSpPr>
          <p:nvPr>
            <p:ph type="title"/>
          </p:nvPr>
        </p:nvSpPr>
        <p:spPr/>
        <p:txBody>
          <a:bodyPr/>
          <a:lstStyle/>
          <a:p>
            <a:r>
              <a:rPr lang="en-GB" b="1" dirty="0">
                <a:latin typeface="Calibri" panose="020F0502020204030204" pitchFamily="34" charset="0"/>
                <a:ea typeface="Calibri" panose="020F0502020204030204" pitchFamily="34" charset="0"/>
                <a:cs typeface="Calibri" panose="020F0502020204030204" pitchFamily="34" charset="0"/>
              </a:rPr>
              <a:t>Conclusion</a:t>
            </a:r>
          </a:p>
        </p:txBody>
      </p:sp>
      <p:sp>
        <p:nvSpPr>
          <p:cNvPr id="3" name="Content Placeholder 2">
            <a:extLst>
              <a:ext uri="{FF2B5EF4-FFF2-40B4-BE49-F238E27FC236}">
                <a16:creationId xmlns:a16="http://schemas.microsoft.com/office/drawing/2014/main" id="{943D86E1-928F-4BC8-1575-43F4C8F0C8D8}"/>
              </a:ext>
            </a:extLst>
          </p:cNvPr>
          <p:cNvSpPr>
            <a:spLocks noGrp="1"/>
          </p:cNvSpPr>
          <p:nvPr>
            <p:ph idx="1"/>
          </p:nvPr>
        </p:nvSpPr>
        <p:spPr/>
        <p:txBody>
          <a:bodyPr>
            <a:normAutofit/>
          </a:bodyPr>
          <a:lstStyle/>
          <a:p>
            <a:r>
              <a:rPr lang="en-GB" dirty="0">
                <a:latin typeface="Calibri" panose="020F0502020204030204" pitchFamily="34" charset="0"/>
                <a:ea typeface="Calibri" panose="020F0502020204030204" pitchFamily="34" charset="0"/>
                <a:cs typeface="Calibri" panose="020F0502020204030204" pitchFamily="34" charset="0"/>
              </a:rPr>
              <a:t>Overall, in cop culture they need to consider the reform suggestions and take  into account especially transformational leadership.</a:t>
            </a:r>
          </a:p>
          <a:p>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a:latin typeface="Calibri" panose="020F0502020204030204" pitchFamily="34" charset="0"/>
                <a:ea typeface="Calibri" panose="020F0502020204030204" pitchFamily="34" charset="0"/>
                <a:cs typeface="Calibri" panose="020F0502020204030204" pitchFamily="34" charset="0"/>
              </a:rPr>
              <a:t>If they take the reform suggestions into account and if the police officer,  follows the guiding principles that should be applied in the right ways, then people will start to trust them.</a:t>
            </a:r>
          </a:p>
          <a:p>
            <a:endParaRPr lang="en-GB" dirty="0">
              <a:latin typeface="Calibri" panose="020F0502020204030204" pitchFamily="34" charset="0"/>
              <a:ea typeface="Calibri" panose="020F0502020204030204" pitchFamily="34" charset="0"/>
              <a:cs typeface="Calibri" panose="020F0502020204030204" pitchFamily="34" charset="0"/>
            </a:endParaRPr>
          </a:p>
          <a:p>
            <a:endParaRPr lang="en-GB" dirty="0">
              <a:latin typeface="Calibri" panose="020F0502020204030204" pitchFamily="34" charset="0"/>
              <a:ea typeface="Calibri" panose="020F0502020204030204" pitchFamily="34" charset="0"/>
              <a:cs typeface="Calibri" panose="020F0502020204030204" pitchFamily="34" charset="0"/>
            </a:endParaRPr>
          </a:p>
          <a:p>
            <a:endParaRPr lang="en-GB" dirty="0">
              <a:latin typeface="Calibri" panose="020F0502020204030204" pitchFamily="34" charset="0"/>
              <a:ea typeface="Calibri" panose="020F0502020204030204" pitchFamily="34" charset="0"/>
              <a:cs typeface="Calibri" panose="020F0502020204030204" pitchFamily="34" charset="0"/>
            </a:endParaRPr>
          </a:p>
          <a:p>
            <a:endParaRPr lang="en-GB" dirty="0">
              <a:latin typeface="Calibri" panose="020F0502020204030204" pitchFamily="34" charset="0"/>
              <a:ea typeface="Calibri" panose="020F0502020204030204" pitchFamily="34" charset="0"/>
              <a:cs typeface="Calibri" panose="020F0502020204030204" pitchFamily="34" charset="0"/>
            </a:endParaRPr>
          </a:p>
          <a:p>
            <a:endParaRPr lang="en-GB"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72688121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circle(in)">
                                      <p:cBhvr>
                                        <p:cTn id="12" dur="2000"/>
                                        <p:tgtEl>
                                          <p:spTgt spid="3">
                                            <p:txEl>
                                              <p:pRg st="0" end="0"/>
                                            </p:txEl>
                                          </p:spTgt>
                                        </p:tgtEl>
                                      </p:cBhvr>
                                    </p:animEffect>
                                  </p:childTnLst>
                                </p:cTn>
                              </p:par>
                              <p:par>
                                <p:cTn id="13" presetID="6" presetClass="entr" presetSubtype="16"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circle(in)">
                                      <p:cBhvr>
                                        <p:cTn id="15"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5A1823-819E-6351-282F-DE6C717697B8}"/>
              </a:ext>
            </a:extLst>
          </p:cNvPr>
          <p:cNvSpPr>
            <a:spLocks noGrp="1"/>
          </p:cNvSpPr>
          <p:nvPr>
            <p:ph type="title"/>
          </p:nvPr>
        </p:nvSpPr>
        <p:spPr>
          <a:xfrm>
            <a:off x="179439" y="87107"/>
            <a:ext cx="3173361" cy="1006885"/>
          </a:xfrm>
        </p:spPr>
        <p:txBody>
          <a:bodyPr/>
          <a:lstStyle/>
          <a:p>
            <a:r>
              <a:rPr lang="en-GB" b="1" dirty="0">
                <a:latin typeface="Calibri" panose="020F0502020204030204" pitchFamily="34" charset="0"/>
                <a:ea typeface="Calibri" panose="020F0502020204030204" pitchFamily="34" charset="0"/>
                <a:cs typeface="Calibri" panose="020F0502020204030204" pitchFamily="34" charset="0"/>
              </a:rPr>
              <a:t>References</a:t>
            </a:r>
          </a:p>
        </p:txBody>
      </p:sp>
      <p:sp>
        <p:nvSpPr>
          <p:cNvPr id="3" name="Content Placeholder 2">
            <a:extLst>
              <a:ext uri="{FF2B5EF4-FFF2-40B4-BE49-F238E27FC236}">
                <a16:creationId xmlns:a16="http://schemas.microsoft.com/office/drawing/2014/main" id="{0A766776-A0E1-9F8D-994C-1EC2FE5D7686}"/>
              </a:ext>
            </a:extLst>
          </p:cNvPr>
          <p:cNvSpPr>
            <a:spLocks noGrp="1"/>
          </p:cNvSpPr>
          <p:nvPr>
            <p:ph idx="1"/>
          </p:nvPr>
        </p:nvSpPr>
        <p:spPr>
          <a:xfrm>
            <a:off x="307258" y="1412669"/>
            <a:ext cx="10515600" cy="5358223"/>
          </a:xfrm>
        </p:spPr>
        <p:txBody>
          <a:bodyPr>
            <a:normAutofit fontScale="25000" lnSpcReduction="20000"/>
          </a:bodyPr>
          <a:lstStyle/>
          <a:p>
            <a:pPr>
              <a:lnSpc>
                <a:spcPct val="107000"/>
              </a:lnSpc>
              <a:spcAft>
                <a:spcPts val="800"/>
              </a:spcAft>
            </a:pPr>
            <a:r>
              <a:rPr lang="en-GB" sz="4800" kern="100" dirty="0">
                <a:effectLst/>
                <a:latin typeface="Calibri" panose="020F0502020204030204" pitchFamily="34" charset="0"/>
                <a:ea typeface="Aptos" panose="020B0004020202020204" pitchFamily="34" charset="0"/>
                <a:cs typeface="Times New Roman" panose="02020603050405020304" pitchFamily="18" charset="0"/>
              </a:rPr>
              <a:t>Allison. T (2023) ‘Exploring police culture and reform strategies post Charing cross: Insights from the literature</a:t>
            </a:r>
            <a:r>
              <a:rPr lang="en-GB" sz="4800" kern="100" dirty="0">
                <a:latin typeface="Calibri" panose="020F0502020204030204" pitchFamily="34" charset="0"/>
                <a:ea typeface="Aptos" panose="020B0004020202020204" pitchFamily="34" charset="0"/>
                <a:cs typeface="Times New Roman" panose="02020603050405020304" pitchFamily="18" charset="0"/>
              </a:rPr>
              <a:t>’, </a:t>
            </a:r>
            <a:r>
              <a:rPr lang="en-GB" sz="4800" i="1" kern="100" dirty="0">
                <a:latin typeface="Calibri" panose="020F0502020204030204" pitchFamily="34" charset="0"/>
                <a:ea typeface="Aptos" panose="020B0004020202020204" pitchFamily="34" charset="0"/>
                <a:cs typeface="Times New Roman" panose="02020603050405020304" pitchFamily="18" charset="0"/>
              </a:rPr>
              <a:t>The Police Journal: Theory, Practice and Principles</a:t>
            </a:r>
            <a:r>
              <a:rPr lang="en-GB" sz="4800" kern="100" dirty="0">
                <a:latin typeface="Calibri" panose="020F0502020204030204" pitchFamily="34" charset="0"/>
                <a:ea typeface="Aptos" panose="020B0004020202020204" pitchFamily="34" charset="0"/>
                <a:cs typeface="Times New Roman" panose="02020603050405020304" pitchFamily="18" charset="0"/>
              </a:rPr>
              <a:t>, 96(4). DOI: </a:t>
            </a:r>
            <a:r>
              <a:rPr lang="en-GB" sz="4800" b="0" i="0" u="none" strike="noStrike" dirty="0">
                <a:effectLst/>
                <a:latin typeface="Open Sans" panose="020B0606030504020204" pitchFamily="34" charset="0"/>
                <a:hlinkClick r:id="rId2"/>
              </a:rPr>
              <a:t>https://doi.org/10.1177/0032258X221107588</a:t>
            </a:r>
            <a:endParaRPr lang="en-GB" sz="4800" kern="100" dirty="0">
              <a:effectLst/>
              <a:latin typeface="Calibri" panose="020F050202020403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4800" kern="100" dirty="0">
                <a:effectLst/>
                <a:latin typeface="Aptos" panose="020B0004020202020204" pitchFamily="34" charset="0"/>
                <a:ea typeface="Aptos" panose="020B0004020202020204" pitchFamily="34" charset="0"/>
                <a:cs typeface="Times New Roman" panose="02020603050405020304" pitchFamily="18" charset="0"/>
              </a:rPr>
              <a:t>Crank, J. P (2014) </a:t>
            </a:r>
            <a:r>
              <a:rPr lang="en-GB" sz="4800" i="1" kern="100" dirty="0">
                <a:effectLst/>
                <a:latin typeface="Aptos" panose="020B0004020202020204" pitchFamily="34" charset="0"/>
                <a:ea typeface="Aptos" panose="020B0004020202020204" pitchFamily="34" charset="0"/>
                <a:cs typeface="Times New Roman" panose="02020603050405020304" pitchFamily="18" charset="0"/>
              </a:rPr>
              <a:t>Understanding Police Culture</a:t>
            </a:r>
            <a:r>
              <a:rPr lang="en-GB" sz="4800" kern="100" dirty="0">
                <a:effectLst/>
                <a:latin typeface="Aptos" panose="020B0004020202020204" pitchFamily="34" charset="0"/>
                <a:ea typeface="Aptos" panose="020B0004020202020204" pitchFamily="34" charset="0"/>
                <a:cs typeface="Times New Roman" panose="02020603050405020304" pitchFamily="18" charset="0"/>
              </a:rPr>
              <a:t>. New York: Routledge</a:t>
            </a:r>
          </a:p>
          <a:p>
            <a:pPr>
              <a:lnSpc>
                <a:spcPct val="107000"/>
              </a:lnSpc>
              <a:spcAft>
                <a:spcPts val="800"/>
              </a:spcAft>
            </a:pPr>
            <a:r>
              <a:rPr lang="en-GB" sz="4800" kern="100" dirty="0">
                <a:effectLst/>
                <a:latin typeface="Aptos" panose="020B0004020202020204" pitchFamily="34" charset="0"/>
                <a:ea typeface="Aptos" panose="020B0004020202020204" pitchFamily="34" charset="0"/>
                <a:cs typeface="Times New Roman" panose="02020603050405020304" pitchFamily="18" charset="0"/>
              </a:rPr>
              <a:t>Cavaney, N., Scott, P., Williams, S. and Howe- Walsh, L (2019)’ ‘Police reform, austerity and cop culture time to change the record’, </a:t>
            </a:r>
            <a:r>
              <a:rPr lang="en-GB" sz="4800" i="1" kern="100" dirty="0">
                <a:effectLst/>
                <a:latin typeface="Aptos" panose="020B0004020202020204" pitchFamily="34" charset="0"/>
                <a:ea typeface="Aptos" panose="020B0004020202020204" pitchFamily="34" charset="0"/>
                <a:cs typeface="Times New Roman" panose="02020603050405020304" pitchFamily="18" charset="0"/>
              </a:rPr>
              <a:t>Policing and Society, </a:t>
            </a:r>
            <a:r>
              <a:rPr lang="en-GB" sz="4800" kern="100" dirty="0">
                <a:effectLst/>
                <a:latin typeface="Aptos" panose="020B0004020202020204" pitchFamily="34" charset="0"/>
                <a:ea typeface="Aptos" panose="020B0004020202020204" pitchFamily="34" charset="0"/>
                <a:cs typeface="Times New Roman" panose="02020603050405020304" pitchFamily="18" charset="0"/>
              </a:rPr>
              <a:t>30 (10), pp. 1210-1225. DOI: https://www.tandfonline.com/doi/full/10.1080/10439463.2019.1691549 </a:t>
            </a:r>
          </a:p>
          <a:p>
            <a:pPr>
              <a:lnSpc>
                <a:spcPct val="107000"/>
              </a:lnSpc>
              <a:spcAft>
                <a:spcPts val="800"/>
              </a:spcAft>
            </a:pPr>
            <a:r>
              <a:rPr lang="en-GB" sz="4800" kern="100" dirty="0">
                <a:effectLst/>
                <a:latin typeface="Calibri" panose="020F0502020204030204" pitchFamily="34" charset="0"/>
                <a:ea typeface="Aptos" panose="020B0004020202020204" pitchFamily="34" charset="0"/>
                <a:cs typeface="Times New Roman" panose="02020603050405020304" pitchFamily="18" charset="0"/>
              </a:rPr>
              <a:t>College of Policing, (2024), </a:t>
            </a:r>
            <a:r>
              <a:rPr lang="en-GB" sz="4800" i="1" kern="100" dirty="0">
                <a:effectLst/>
                <a:latin typeface="Calibri" panose="020F0502020204030204" pitchFamily="34" charset="0"/>
                <a:ea typeface="Aptos" panose="020B0004020202020204" pitchFamily="34" charset="0"/>
                <a:cs typeface="Times New Roman" panose="02020603050405020304" pitchFamily="18" charset="0"/>
              </a:rPr>
              <a:t>Ethical Policing principles</a:t>
            </a:r>
            <a:r>
              <a:rPr lang="en-GB" sz="4800" i="1" kern="100" dirty="0">
                <a:latin typeface="Calibri" panose="020F0502020204030204" pitchFamily="34" charset="0"/>
                <a:ea typeface="Aptos" panose="020B0004020202020204" pitchFamily="34" charset="0"/>
                <a:cs typeface="Times New Roman" panose="02020603050405020304" pitchFamily="18" charset="0"/>
              </a:rPr>
              <a:t>. </a:t>
            </a:r>
            <a:r>
              <a:rPr lang="en-GB" sz="4800" kern="100" dirty="0">
                <a:effectLst/>
                <a:latin typeface="Calibri" panose="020F0502020204030204" pitchFamily="34" charset="0"/>
                <a:ea typeface="Aptos" panose="020B0004020202020204" pitchFamily="34" charset="0"/>
                <a:cs typeface="Times New Roman" panose="02020603050405020304" pitchFamily="18" charset="0"/>
              </a:rPr>
              <a:t>Available at: </a:t>
            </a:r>
            <a:r>
              <a:rPr lang="en-GB" sz="4800" u="sng" kern="100" dirty="0">
                <a:solidFill>
                  <a:srgbClr val="467886"/>
                </a:solidFill>
                <a:effectLst/>
                <a:latin typeface="Calibri" panose="020F0502020204030204" pitchFamily="34" charset="0"/>
                <a:ea typeface="Aptos" panose="020B0004020202020204" pitchFamily="34" charset="0"/>
                <a:cs typeface="Times New Roman" panose="02020603050405020304" pitchFamily="18" charset="0"/>
                <a:hlinkClick r:id="rId3"/>
              </a:rPr>
              <a:t>https://www.college.police.uk/ethics/code-of-ethics/principles#:~:text=The%20ethical%20policing%20principles%20are,policing%20routinely%20makes%20important%20decisions</a:t>
            </a:r>
            <a:r>
              <a:rPr lang="en-GB" sz="4800" kern="100" dirty="0">
                <a:effectLst/>
                <a:latin typeface="Calibri" panose="020F0502020204030204" pitchFamily="34" charset="0"/>
                <a:ea typeface="Aptos" panose="020B0004020202020204" pitchFamily="34" charset="0"/>
                <a:cs typeface="Times New Roman" panose="02020603050405020304" pitchFamily="18" charset="0"/>
              </a:rPr>
              <a:t> (Accessed: 08 January 2025) </a:t>
            </a:r>
            <a:endParaRPr lang="en-GB" sz="4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4800" kern="100" dirty="0">
                <a:effectLst/>
                <a:latin typeface="Calibri" panose="020F0502020204030204" pitchFamily="34" charset="0"/>
                <a:ea typeface="Aptos" panose="020B0004020202020204" pitchFamily="34" charset="0"/>
                <a:cs typeface="Times New Roman" panose="02020603050405020304" pitchFamily="18" charset="0"/>
              </a:rPr>
              <a:t>Cordner. G, (2017), </a:t>
            </a:r>
            <a:r>
              <a:rPr lang="en-GB" sz="4800" i="1" kern="100" dirty="0">
                <a:effectLst/>
                <a:latin typeface="Calibri" panose="020F0502020204030204" pitchFamily="34" charset="0"/>
                <a:ea typeface="Aptos" panose="020B0004020202020204" pitchFamily="34" charset="0"/>
                <a:cs typeface="Times New Roman" panose="02020603050405020304" pitchFamily="18" charset="0"/>
              </a:rPr>
              <a:t>Police culture: individual and organizational differences in police officer perspective. </a:t>
            </a:r>
            <a:r>
              <a:rPr lang="en-GB" sz="4800" kern="100" dirty="0">
                <a:effectLst/>
                <a:latin typeface="Calibri" panose="020F0502020204030204" pitchFamily="34" charset="0"/>
                <a:ea typeface="Aptos" panose="020B0004020202020204" pitchFamily="34" charset="0"/>
                <a:cs typeface="Times New Roman" panose="02020603050405020304" pitchFamily="18" charset="0"/>
              </a:rPr>
              <a:t>Available at: </a:t>
            </a:r>
            <a:r>
              <a:rPr lang="en-GB" sz="4800" u="sng" kern="100" dirty="0">
                <a:solidFill>
                  <a:srgbClr val="467886"/>
                </a:solidFill>
                <a:effectLst/>
                <a:latin typeface="Calibri" panose="020F0502020204030204" pitchFamily="34" charset="0"/>
                <a:ea typeface="Aptos" panose="020B0004020202020204" pitchFamily="34" charset="0"/>
                <a:cs typeface="Times New Roman" panose="02020603050405020304" pitchFamily="18" charset="0"/>
                <a:hlinkClick r:id="rId4"/>
              </a:rPr>
              <a:t>https://www.researchgate.net/publication/315447232_Police_culture_individual_and_organizational_differences_in_police_officer_perspectives</a:t>
            </a:r>
            <a:r>
              <a:rPr lang="en-GB" sz="4800" kern="100" dirty="0">
                <a:effectLst/>
                <a:latin typeface="Calibri" panose="020F0502020204030204" pitchFamily="34" charset="0"/>
                <a:ea typeface="Aptos" panose="020B0004020202020204" pitchFamily="34" charset="0"/>
                <a:cs typeface="Times New Roman" panose="02020603050405020304" pitchFamily="18" charset="0"/>
              </a:rPr>
              <a:t> (Accessed:09 January 2025)</a:t>
            </a:r>
          </a:p>
          <a:p>
            <a:pPr>
              <a:lnSpc>
                <a:spcPct val="107000"/>
              </a:lnSpc>
              <a:spcAft>
                <a:spcPts val="800"/>
              </a:spcAft>
            </a:pPr>
            <a:r>
              <a:rPr lang="en-GB" sz="4800" kern="100" dirty="0">
                <a:effectLst/>
                <a:latin typeface="Aptos" panose="020B0004020202020204" pitchFamily="34" charset="0"/>
                <a:ea typeface="Aptos" panose="020B0004020202020204" pitchFamily="34" charset="0"/>
                <a:cs typeface="Times New Roman" panose="02020603050405020304" pitchFamily="18" charset="0"/>
              </a:rPr>
              <a:t>Hazen, K.P., Brank, E.M. ‘Identifying and Unpacking the Role of Social Identity in Moderating Evaluations of Police-Civilian Interactions.’ Journal of Police Criminal Psychology, 38, 956–981 (2023). DOI: https://doi.org/10.1007/s11896-022-09559-x</a:t>
            </a:r>
            <a:endParaRPr lang="en-GB" sz="4800" kern="100" dirty="0">
              <a:effectLst/>
              <a:latin typeface="Calibri" panose="020F050202020403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4800" kern="100" dirty="0">
                <a:effectLst/>
                <a:latin typeface="Calibri" panose="020F0502020204030204" pitchFamily="34" charset="0"/>
                <a:ea typeface="Aptos" panose="020B0004020202020204" pitchFamily="34" charset="0"/>
                <a:cs typeface="Times New Roman" panose="02020603050405020304" pitchFamily="18" charset="0"/>
              </a:rPr>
              <a:t>Islam. G, (2014), Social </a:t>
            </a:r>
            <a:r>
              <a:rPr lang="en-GB" sz="4800" kern="100" dirty="0">
                <a:latin typeface="Calibri" panose="020F0502020204030204" pitchFamily="34" charset="0"/>
                <a:ea typeface="Aptos" panose="020B0004020202020204" pitchFamily="34" charset="0"/>
                <a:cs typeface="Times New Roman" panose="02020603050405020304" pitchFamily="18" charset="0"/>
              </a:rPr>
              <a:t>I</a:t>
            </a:r>
            <a:r>
              <a:rPr lang="en-GB" sz="4800" kern="100" dirty="0">
                <a:effectLst/>
                <a:latin typeface="Calibri" panose="020F0502020204030204" pitchFamily="34" charset="0"/>
                <a:ea typeface="Aptos" panose="020B0004020202020204" pitchFamily="34" charset="0"/>
                <a:cs typeface="Times New Roman" panose="02020603050405020304" pitchFamily="18" charset="0"/>
              </a:rPr>
              <a:t>dentity </a:t>
            </a:r>
            <a:r>
              <a:rPr lang="en-GB" sz="4800" kern="100" dirty="0">
                <a:latin typeface="Calibri" panose="020F0502020204030204" pitchFamily="34" charset="0"/>
                <a:ea typeface="Aptos" panose="020B0004020202020204" pitchFamily="34" charset="0"/>
                <a:cs typeface="Times New Roman" panose="02020603050405020304" pitchFamily="18" charset="0"/>
              </a:rPr>
              <a:t>T</a:t>
            </a:r>
            <a:r>
              <a:rPr lang="en-GB" sz="4800" kern="100" dirty="0">
                <a:effectLst/>
                <a:latin typeface="Calibri" panose="020F0502020204030204" pitchFamily="34" charset="0"/>
                <a:ea typeface="Aptos" panose="020B0004020202020204" pitchFamily="34" charset="0"/>
                <a:cs typeface="Times New Roman" panose="02020603050405020304" pitchFamily="18" charset="0"/>
              </a:rPr>
              <a:t>heory</a:t>
            </a:r>
            <a:r>
              <a:rPr lang="en-GB" sz="4800" kern="100" dirty="0">
                <a:latin typeface="Calibri" panose="020F0502020204030204" pitchFamily="34" charset="0"/>
                <a:ea typeface="Aptos" panose="020B0004020202020204" pitchFamily="34" charset="0"/>
                <a:cs typeface="Times New Roman" panose="02020603050405020304" pitchFamily="18" charset="0"/>
              </a:rPr>
              <a:t>. </a:t>
            </a:r>
            <a:r>
              <a:rPr lang="en-GB" sz="4800" kern="100" dirty="0">
                <a:effectLst/>
                <a:latin typeface="Calibri" panose="020F0502020204030204" pitchFamily="34" charset="0"/>
                <a:ea typeface="Aptos" panose="020B0004020202020204" pitchFamily="34" charset="0"/>
                <a:cs typeface="Times New Roman" panose="02020603050405020304" pitchFamily="18" charset="0"/>
              </a:rPr>
              <a:t>Available at: </a:t>
            </a:r>
            <a:r>
              <a:rPr lang="en-GB" sz="4800" u="sng" kern="100" dirty="0">
                <a:solidFill>
                  <a:srgbClr val="467886"/>
                </a:solidFill>
                <a:effectLst/>
                <a:latin typeface="Calibri" panose="020F0502020204030204" pitchFamily="34" charset="0"/>
                <a:ea typeface="Aptos" panose="020B0004020202020204" pitchFamily="34" charset="0"/>
                <a:cs typeface="Times New Roman" panose="02020603050405020304" pitchFamily="18" charset="0"/>
                <a:hlinkClick r:id="rId5"/>
              </a:rPr>
              <a:t>https://www.researchgate.net/publication/281208338_Social_Identity_Theory</a:t>
            </a:r>
            <a:r>
              <a:rPr lang="en-GB" sz="4800" kern="100" dirty="0">
                <a:effectLst/>
                <a:latin typeface="Calibri" panose="020F0502020204030204" pitchFamily="34" charset="0"/>
                <a:ea typeface="Aptos" panose="020B0004020202020204" pitchFamily="34" charset="0"/>
                <a:cs typeface="Times New Roman" panose="02020603050405020304" pitchFamily="18" charset="0"/>
              </a:rPr>
              <a:t> (Accessed: </a:t>
            </a:r>
            <a:r>
              <a:rPr lang="en-GB" sz="4800" kern="100" dirty="0">
                <a:latin typeface="Calibri" panose="020F0502020204030204" pitchFamily="34" charset="0"/>
                <a:ea typeface="Aptos" panose="020B0004020202020204" pitchFamily="34" charset="0"/>
                <a:cs typeface="Times New Roman" panose="02020603050405020304" pitchFamily="18" charset="0"/>
              </a:rPr>
              <a:t>8</a:t>
            </a:r>
            <a:r>
              <a:rPr lang="en-GB" sz="4800" kern="100" dirty="0">
                <a:effectLst/>
                <a:latin typeface="Calibri" panose="020F0502020204030204" pitchFamily="34" charset="0"/>
                <a:ea typeface="Aptos" panose="020B0004020202020204" pitchFamily="34" charset="0"/>
                <a:cs typeface="Times New Roman" panose="02020603050405020304" pitchFamily="18" charset="0"/>
              </a:rPr>
              <a:t> January 2025) </a:t>
            </a:r>
          </a:p>
          <a:p>
            <a:pPr>
              <a:lnSpc>
                <a:spcPct val="107000"/>
              </a:lnSpc>
              <a:spcAft>
                <a:spcPts val="800"/>
              </a:spcAft>
            </a:pPr>
            <a:r>
              <a:rPr lang="en-GB" sz="4800" kern="100" dirty="0">
                <a:effectLst/>
                <a:latin typeface="Calibri" panose="020F0502020204030204" pitchFamily="34" charset="0"/>
                <a:ea typeface="Aptos" panose="020B0004020202020204" pitchFamily="34" charset="0"/>
                <a:cs typeface="Times New Roman" panose="02020603050405020304" pitchFamily="18" charset="0"/>
              </a:rPr>
              <a:t>Schein, E.H. (2010). </a:t>
            </a:r>
            <a:r>
              <a:rPr lang="en-GB" sz="4800" i="1" kern="100" dirty="0">
                <a:effectLst/>
                <a:latin typeface="Calibri" panose="020F0502020204030204" pitchFamily="34" charset="0"/>
                <a:ea typeface="Aptos" panose="020B0004020202020204" pitchFamily="34" charset="0"/>
                <a:cs typeface="Times New Roman" panose="02020603050405020304" pitchFamily="18" charset="0"/>
              </a:rPr>
              <a:t>Organizational Culture and Leadership, </a:t>
            </a:r>
            <a:r>
              <a:rPr lang="en-GB" sz="4800" kern="100" dirty="0">
                <a:effectLst/>
                <a:latin typeface="Calibri" panose="020F0502020204030204" pitchFamily="34" charset="0"/>
                <a:ea typeface="Aptos" panose="020B0004020202020204" pitchFamily="34" charset="0"/>
                <a:cs typeface="Times New Roman" panose="02020603050405020304" pitchFamily="18" charset="0"/>
              </a:rPr>
              <a:t>published by Wiley  </a:t>
            </a:r>
            <a:endParaRPr lang="en-GB" sz="4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4800" kern="100" dirty="0">
                <a:effectLst/>
                <a:latin typeface="Calibri" panose="020F0502020204030204" pitchFamily="34" charset="0"/>
                <a:ea typeface="Calibri" panose="020F0502020204030204" pitchFamily="34" charset="0"/>
                <a:cs typeface="Calibri" panose="020F0502020204030204" pitchFamily="34" charset="0"/>
              </a:rPr>
              <a:t>Wall, T and McClanahan, B. (2024). “Little wars with the police”: Aesthetic arsenals and intellects of insult.’ </a:t>
            </a:r>
            <a:r>
              <a:rPr lang="en-GB" sz="4800" i="1" kern="100" dirty="0">
                <a:effectLst/>
                <a:latin typeface="Calibri" panose="020F0502020204030204" pitchFamily="34" charset="0"/>
                <a:ea typeface="Calibri" panose="020F0502020204030204" pitchFamily="34" charset="0"/>
                <a:cs typeface="Calibri" panose="020F0502020204030204" pitchFamily="34" charset="0"/>
              </a:rPr>
              <a:t>Crime, Media, Culture,</a:t>
            </a:r>
            <a:r>
              <a:rPr lang="en-GB" sz="4800" kern="100" dirty="0">
                <a:effectLst/>
                <a:latin typeface="Calibri" panose="020F0502020204030204" pitchFamily="34" charset="0"/>
                <a:ea typeface="Calibri" panose="020F0502020204030204" pitchFamily="34" charset="0"/>
                <a:cs typeface="Calibri" panose="020F0502020204030204" pitchFamily="34" charset="0"/>
              </a:rPr>
              <a:t> 21(1), 3-26. DOI: </a:t>
            </a:r>
            <a:r>
              <a:rPr lang="en-GB" sz="4800" kern="100" dirty="0">
                <a:effectLst/>
                <a:latin typeface="Calibri" panose="020F0502020204030204" pitchFamily="34" charset="0"/>
                <a:ea typeface="Calibri" panose="020F0502020204030204" pitchFamily="34" charset="0"/>
                <a:cs typeface="Calibri" panose="020F0502020204030204" pitchFamily="34" charset="0"/>
                <a:hlinkClick r:id="rId6"/>
              </a:rPr>
              <a:t>https://doi.org/10.1177/17416590241238952</a:t>
            </a:r>
            <a:endParaRPr lang="en-GB" sz="4800" kern="100" dirty="0">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en-GB" sz="4800" kern="100" dirty="0">
                <a:effectLst/>
                <a:latin typeface="Calibri" panose="020F0502020204030204" pitchFamily="34" charset="0"/>
                <a:ea typeface="Aptos" panose="020B0004020202020204" pitchFamily="34" charset="0"/>
                <a:cs typeface="Times New Roman" panose="02020603050405020304" pitchFamily="18" charset="0"/>
              </a:rPr>
              <a:t>Hazen. K and Brank. E, (2023), Identifying and Unpacking the role of social identity in moderating evaluations of police- civilian interactions, Volume 38, pages 956-981, Avaiable at: </a:t>
            </a:r>
            <a:r>
              <a:rPr lang="en-GB" sz="4800" u="sng" kern="100" dirty="0">
                <a:solidFill>
                  <a:srgbClr val="467886"/>
                </a:solidFill>
                <a:effectLst/>
                <a:latin typeface="Calibri" panose="020F0502020204030204" pitchFamily="34" charset="0"/>
                <a:ea typeface="Aptos" panose="020B0004020202020204" pitchFamily="34" charset="0"/>
                <a:cs typeface="Times New Roman" panose="02020603050405020304" pitchFamily="18" charset="0"/>
                <a:hlinkClick r:id="rId7"/>
              </a:rPr>
              <a:t>https://link.springer.com/article/10.1007/s11896-022-09559-x#:~:text=Social%20Identity%20and%20PJ&amp;text=In%20the%20policing%20context%2C%20Bradford,of%20belonging%20to%20the%20community</a:t>
            </a:r>
            <a:r>
              <a:rPr lang="en-GB" sz="4800" kern="100" dirty="0">
                <a:effectLst/>
                <a:latin typeface="Calibri" panose="020F0502020204030204" pitchFamily="34" charset="0"/>
                <a:ea typeface="Aptos" panose="020B0004020202020204" pitchFamily="34" charset="0"/>
                <a:cs typeface="Times New Roman" panose="02020603050405020304" pitchFamily="18" charset="0"/>
              </a:rPr>
              <a:t>  (Accessed: 10 January 2025) </a:t>
            </a:r>
            <a:endParaRPr lang="en-GB" sz="4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sz="1400" kern="15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862716351"/>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280</TotalTime>
  <Words>1795</Words>
  <Application>Microsoft Office PowerPoint</Application>
  <PresentationFormat>Widescreen</PresentationFormat>
  <Paragraphs>87</Paragraphs>
  <Slides>14</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Aptos</vt:lpstr>
      <vt:lpstr>Aptos Display</vt:lpstr>
      <vt:lpstr>Arial</vt:lpstr>
      <vt:lpstr>Calibri</vt:lpstr>
      <vt:lpstr>Open Sans</vt:lpstr>
      <vt:lpstr>Office Theme</vt:lpstr>
      <vt:lpstr>Cop Culture</vt:lpstr>
      <vt:lpstr>Overview</vt:lpstr>
      <vt:lpstr>Organisational Culture vs Police Culture</vt:lpstr>
      <vt:lpstr>Cop Culture</vt:lpstr>
      <vt:lpstr>PowerPoint Presentation</vt:lpstr>
      <vt:lpstr>Conservatism</vt:lpstr>
      <vt:lpstr>Police Characteristics</vt:lpstr>
      <vt:lpstr>Social Identity</vt:lpstr>
      <vt:lpstr>PowerPoint Presentation</vt:lpstr>
      <vt:lpstr>Ethics in Policing</vt:lpstr>
      <vt:lpstr>ACAB (Are all cops bastards)</vt:lpstr>
      <vt:lpstr>Reform</vt:lpstr>
      <vt:lpstr>Conclusion</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Cop Culture</dc:title>
  <dc:creator>Afifa Zaman</dc:creator>
  <cp:lastModifiedBy>Megan Goodier (2304938)</cp:lastModifiedBy>
  <cp:revision>47</cp:revision>
  <dcterms:created xsi:type="dcterms:W3CDTF">2025-01-08T12:05:37Z</dcterms:created>
  <dcterms:modified xsi:type="dcterms:W3CDTF">2025-01-10T17:40:58Z</dcterms:modified>
</cp:coreProperties>
</file>