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36" autoAdjust="0"/>
  </p:normalViewPr>
  <p:slideViewPr>
    <p:cSldViewPr>
      <p:cViewPr varScale="1">
        <p:scale>
          <a:sx n="68" d="100"/>
          <a:sy n="68" d="100"/>
        </p:scale>
        <p:origin x="1882"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69666-A80E-4CEF-B7AC-496355F93D0A}" type="datetimeFigureOut">
              <a:rPr lang="en-US" smtClean="0"/>
              <a:t>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CF9991-046C-4024-9422-10E55B68433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F9991-046C-4024-9422-10E55B68433A}" type="slidenum">
              <a:rPr lang="en-US" smtClean="0"/>
              <a:t>1</a:t>
            </a:fld>
            <a:endParaRPr lang="en-US"/>
          </a:p>
        </p:txBody>
      </p:sp>
    </p:spTree>
    <p:extLst>
      <p:ext uri="{BB962C8B-B14F-4D97-AF65-F5344CB8AC3E}">
        <p14:creationId xmlns:p14="http://schemas.microsoft.com/office/powerpoint/2010/main" val="368214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following presentation consists of a piece of information about the Marriott international hotel and its main consumers and the role and scope of its guest services and facilities. The presentation further includes information about the specific reason to consider the importance of guest service in the hospitality sector. Further, information about the importance of hospitality and the various ways that allow hotels to meet the needs and expectations of their guests have been provided in the presentation.  </a:t>
            </a:r>
          </a:p>
        </p:txBody>
      </p:sp>
      <p:sp>
        <p:nvSpPr>
          <p:cNvPr id="4" name="Slide Number Placeholder 3"/>
          <p:cNvSpPr>
            <a:spLocks noGrp="1"/>
          </p:cNvSpPr>
          <p:nvPr>
            <p:ph type="sldNum" sz="quarter" idx="10"/>
          </p:nvPr>
        </p:nvSpPr>
        <p:spPr/>
        <p:txBody>
          <a:bodyPr/>
          <a:lstStyle/>
          <a:p>
            <a:fld id="{38CF9991-046C-4024-9422-10E55B68433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Marriott International is the largest hotel chain in the world as per its number of available rooms (</a:t>
            </a:r>
            <a:r>
              <a:rPr lang="en-GB" sz="1200" kern="1200" dirty="0" err="1">
                <a:solidFill>
                  <a:schemeClr val="tx1"/>
                </a:solidFill>
                <a:effectLst/>
                <a:latin typeface="+mn-lt"/>
                <a:ea typeface="+mn-ea"/>
                <a:cs typeface="+mn-cs"/>
              </a:rPr>
              <a:t>Tesone</a:t>
            </a:r>
            <a:r>
              <a:rPr lang="en-GB" sz="1200" kern="1200" dirty="0">
                <a:solidFill>
                  <a:schemeClr val="tx1"/>
                </a:solidFill>
                <a:effectLst/>
                <a:latin typeface="+mn-lt"/>
                <a:ea typeface="+mn-ea"/>
                <a:cs typeface="+mn-cs"/>
              </a:rPr>
              <a:t>, 2014). The brand is a multinational brand that has approximately 30 different brands with around 8000 properties that contain more than 1,40000 rooms in more than 130 countries and territories (</a:t>
            </a:r>
            <a:r>
              <a:rPr lang="en-GB" sz="1200" kern="1200" dirty="0" err="1">
                <a:solidFill>
                  <a:schemeClr val="tx1"/>
                </a:solidFill>
                <a:effectLst/>
                <a:latin typeface="+mn-lt"/>
                <a:ea typeface="+mn-ea"/>
                <a:cs typeface="+mn-cs"/>
              </a:rPr>
              <a:t>Sanvitale</a:t>
            </a:r>
            <a:r>
              <a:rPr lang="en-GB" sz="1200" kern="1200" dirty="0">
                <a:solidFill>
                  <a:schemeClr val="tx1"/>
                </a:solidFill>
                <a:effectLst/>
                <a:latin typeface="+mn-lt"/>
                <a:ea typeface="+mn-ea"/>
                <a:cs typeface="+mn-cs"/>
              </a:rPr>
              <a:t>, 2020). The brand is thus one of the best choices for customers due to its luxurious facilities and services. The brand is based in Bethesda, Maryland, US and mainly operates restaurants and hotels. The brand is best known for its portfolio of luxurious properties which includes some iconic brands like St. Regis, Ritz Carlton and so on. </a:t>
            </a:r>
          </a:p>
          <a:p>
            <a:br>
              <a:rPr lang="en-US" dirty="0"/>
            </a:br>
            <a:endParaRPr lang="en-US" dirty="0"/>
          </a:p>
        </p:txBody>
      </p:sp>
      <p:sp>
        <p:nvSpPr>
          <p:cNvPr id="4" name="Slide Number Placeholder 3"/>
          <p:cNvSpPr>
            <a:spLocks noGrp="1"/>
          </p:cNvSpPr>
          <p:nvPr>
            <p:ph type="sldNum" sz="quarter" idx="10"/>
          </p:nvPr>
        </p:nvSpPr>
        <p:spPr/>
        <p:txBody>
          <a:bodyPr/>
          <a:lstStyle/>
          <a:p>
            <a:fld id="{38CF9991-046C-4024-9422-10E55B68433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customers/tourists/travellers are basically the main consumers of the Marriott hotel brand (Walker, 2013). The brand tends to provide various facilities, tends to implements innovative ideas and strategies in its business so that it could please the customers. The customers are thus one of the main sources of generating funds for the business (Lee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 brand has successfully been able to hold a wide and strong range of customers across the world and regarding which it is able to hold its superior position and dominate the hospitality sector for decades. Further, it is often with the help of the customers that the brand has maintained a strong portfolio and regarding this, the brand tends to constantly improve its performance in order to satisfy its main consumers. </a:t>
            </a:r>
          </a:p>
          <a:p>
            <a:br>
              <a:rPr lang="en-US" dirty="0"/>
            </a:br>
            <a:endParaRPr lang="en-US" dirty="0"/>
          </a:p>
        </p:txBody>
      </p:sp>
      <p:sp>
        <p:nvSpPr>
          <p:cNvPr id="4" name="Slide Number Placeholder 3"/>
          <p:cNvSpPr>
            <a:spLocks noGrp="1"/>
          </p:cNvSpPr>
          <p:nvPr>
            <p:ph type="sldNum" sz="quarter" idx="10"/>
          </p:nvPr>
        </p:nvSpPr>
        <p:spPr/>
        <p:txBody>
          <a:bodyPr/>
          <a:lstStyle/>
          <a:p>
            <a:fld id="{38CF9991-046C-4024-9422-10E55B68433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Marriott International brand provides accommodation, flights, timeshare vacations, hotel reservations, hotel packages and so on to its guest. Besides that, the brand often operates various kinds of loyalty programs which includes the Marriott reward, the Ritz-Carlton reward, the Marriott </a:t>
            </a:r>
            <a:r>
              <a:rPr lang="en-GB" sz="1200" kern="1200" dirty="0" err="1">
                <a:solidFill>
                  <a:schemeClr val="tx1"/>
                </a:solidFill>
                <a:effectLst/>
                <a:latin typeface="+mn-lt"/>
                <a:ea typeface="+mn-ea"/>
                <a:cs typeface="+mn-cs"/>
              </a:rPr>
              <a:t>Bonvoy</a:t>
            </a:r>
            <a:r>
              <a:rPr lang="en-GB" sz="1200" kern="1200" dirty="0">
                <a:solidFill>
                  <a:schemeClr val="tx1"/>
                </a:solidFill>
                <a:effectLst/>
                <a:latin typeface="+mn-lt"/>
                <a:ea typeface="+mn-ea"/>
                <a:cs typeface="+mn-cs"/>
              </a:rPr>
              <a:t> and so on (Vinod, 2022). Further, the brand often provides various services to its guest including, 24-hour room service, free wireless internet connection, 24-hour concierge, laundry service and so on. Besides these, the brand focuses on providing the best quality services to its customers/guests in every possible way. Regarding this, the brand has successfully been able to maintain its proper image and reputation and a large number of customers base across the globe. </a:t>
            </a:r>
          </a:p>
        </p:txBody>
      </p:sp>
      <p:sp>
        <p:nvSpPr>
          <p:cNvPr id="4" name="Slide Number Placeholder 3"/>
          <p:cNvSpPr>
            <a:spLocks noGrp="1"/>
          </p:cNvSpPr>
          <p:nvPr>
            <p:ph type="sldNum" sz="quarter" idx="10"/>
          </p:nvPr>
        </p:nvSpPr>
        <p:spPr/>
        <p:txBody>
          <a:bodyPr/>
          <a:lstStyle/>
          <a:p>
            <a:fld id="{38CF9991-046C-4024-9422-10E55B68433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specific aim of the guest service of the Marriott hotel is to meet the expected needs and wants of its guests. The wide range of services provided to the guests by the brand is the specific reason and factor that allows it to stay ahead of its competitors in the hospitality and management field. The services and the facilities provided by the hotel are known worldwide and successfully have been able to capture the mindset of the guest (</a:t>
            </a:r>
            <a:r>
              <a:rPr lang="en-GB" sz="1200" kern="1200" dirty="0" err="1">
                <a:solidFill>
                  <a:schemeClr val="tx1"/>
                </a:solidFill>
                <a:effectLst/>
                <a:latin typeface="+mn-lt"/>
                <a:ea typeface="+mn-ea"/>
                <a:cs typeface="+mn-cs"/>
              </a:rPr>
              <a:t>Canziani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Nemati</a:t>
            </a:r>
            <a:r>
              <a:rPr lang="en-GB" sz="1200" kern="1200" dirty="0">
                <a:solidFill>
                  <a:schemeClr val="tx1"/>
                </a:solidFill>
                <a:effectLst/>
                <a:latin typeface="+mn-lt"/>
                <a:ea typeface="+mn-ea"/>
                <a:cs typeface="+mn-cs"/>
              </a:rPr>
              <a:t>, 2021). Thus, the brand tends to focus on implementing the required changes in its performance so that it could meet the needs of the growing population. </a:t>
            </a:r>
          </a:p>
        </p:txBody>
      </p:sp>
      <p:sp>
        <p:nvSpPr>
          <p:cNvPr id="4" name="Slide Number Placeholder 3"/>
          <p:cNvSpPr>
            <a:spLocks noGrp="1"/>
          </p:cNvSpPr>
          <p:nvPr>
            <p:ph type="sldNum" sz="quarter" idx="10"/>
          </p:nvPr>
        </p:nvSpPr>
        <p:spPr/>
        <p:txBody>
          <a:bodyPr/>
          <a:lstStyle/>
          <a:p>
            <a:fld id="{38CF9991-046C-4024-9422-10E55B68433A}"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Assisting guests with the check-in and check-out procedures, supplying guests with accurate information on hotel facilities, and often accommodating visitors during their stay in a suitable manner are the primary responsibilities of the brand's guest service department (Torres and Zhang, 2022). When staying in a hotel, having access to a variety of amenities provides for a much more comfortable and pleasurable experience for the visitor. As a result, the provision of facilities has as its major purpose the satisfaction of the requirements posed by the visitors, rather than the promotion of pleasure or enjoyment. The provision of amenities to visitors is an essential component of the duty of providing guest service since it enables guests to have a more pleasurable experience during their stay and, as a result, encourages them to come back in the future.</a:t>
            </a:r>
          </a:p>
        </p:txBody>
      </p:sp>
      <p:sp>
        <p:nvSpPr>
          <p:cNvPr id="4" name="Slide Number Placeholder 3"/>
          <p:cNvSpPr>
            <a:spLocks noGrp="1"/>
          </p:cNvSpPr>
          <p:nvPr>
            <p:ph type="sldNum" sz="quarter" idx="10"/>
          </p:nvPr>
        </p:nvSpPr>
        <p:spPr/>
        <p:txBody>
          <a:bodyPr/>
          <a:lstStyle/>
          <a:p>
            <a:fld id="{38CF9991-046C-4024-9422-10E55B68433A}"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Guest services at a hotel are highly significant because, by delivering exceptional customer service, the relationship between the guests and the brand will grow. This, in turn, will result in more revenue for the hotel. This will therefore result in improved client loyalty, and it will also make it possible for the business to continue to be successful while properly preserving its image and reputation in the long run (Ye et al., 2019). If you provide the visitors with the appropriate service, they will have a greater likelihood of returning, which will ultimately lead to a rise in both brand awareness and the customer base. A quality guest service experience not only satisfies the wants and expectations of the visitor but often frequently goes above and beyond those requirements, which is why it is of such vital value to the brand.</a:t>
            </a:r>
          </a:p>
        </p:txBody>
      </p:sp>
      <p:sp>
        <p:nvSpPr>
          <p:cNvPr id="4" name="Slide Number Placeholder 3"/>
          <p:cNvSpPr>
            <a:spLocks noGrp="1"/>
          </p:cNvSpPr>
          <p:nvPr>
            <p:ph type="sldNum" sz="quarter" idx="10"/>
          </p:nvPr>
        </p:nvSpPr>
        <p:spPr/>
        <p:txBody>
          <a:bodyPr/>
          <a:lstStyle/>
          <a:p>
            <a:fld id="{38CF9991-046C-4024-9422-10E55B68433A}"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hospitality industry is one of the most significant and successful kinds of business that has a tendency to stimulate the economy of the country by giving a variety of employment chances to individuals as well as prospects for growth and development to the country (Morgan and Pritchard, 2019). Individuals will have the opportunity to raise their standard of life and bring about the necessary changes in their society or community as a direct result of the instant development of new employment in the hospitality industry. In addition to this, the hospitality industry makes travelling simpler and more comfortable for travellers, provides numerous possibilities for professional networking, enables individuals to grow more rapidly in their professions, and a variety of other benefits.</a:t>
            </a:r>
          </a:p>
        </p:txBody>
      </p:sp>
      <p:sp>
        <p:nvSpPr>
          <p:cNvPr id="4" name="Slide Number Placeholder 3"/>
          <p:cNvSpPr>
            <a:spLocks noGrp="1"/>
          </p:cNvSpPr>
          <p:nvPr>
            <p:ph type="sldNum" sz="quarter" idx="10"/>
          </p:nvPr>
        </p:nvSpPr>
        <p:spPr/>
        <p:txBody>
          <a:bodyPr/>
          <a:lstStyle/>
          <a:p>
            <a:fld id="{38CF9991-046C-4024-9422-10E55B68433A}"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At addition to a great number of other things, some of the fundamental necessities that a visitor in any hotel should anticipate include comfort, cleanliness, and efficient communication. Therefore, the hotel chain will be able to satisfy the requirements of its clients since it will have earned the confidence of its guests by being sincere with them and by speaking the truth (Moise et al., 2019). In addition, using the feedback provided by guests and working to improve the conditions, streamlining the purchasing process, enhancing the quality of service provided to customers, and other similar strategies are some of the important ways that hotels can meet the requirements and fulfil the expectations of their guests. The Marriott hotel has been able to satisfy these essential requirements of its customers, which is the primary factor contributing to the establishment's remarkable level of success.</a:t>
            </a:r>
          </a:p>
        </p:txBody>
      </p:sp>
      <p:sp>
        <p:nvSpPr>
          <p:cNvPr id="4" name="Slide Number Placeholder 3"/>
          <p:cNvSpPr>
            <a:spLocks noGrp="1"/>
          </p:cNvSpPr>
          <p:nvPr>
            <p:ph type="sldNum" sz="quarter" idx="10"/>
          </p:nvPr>
        </p:nvSpPr>
        <p:spPr/>
        <p:txBody>
          <a:bodyPr/>
          <a:lstStyle/>
          <a:p>
            <a:fld id="{38CF9991-046C-4024-9422-10E55B68433A}"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As a result of the presentation that was just given, it is possible to draw the conclusion that the Marriott hotel chain is one of the most successful hotel brands in the entire world, and the quality of its facilities and services for customers contributes significantly to the consolidation of its brand image and position within the hospitality industry. The presentation went on to emphasise that tourists and visitors are the primary consumers of hotels, and that the guest services offered by a hotel determine its capacity to meet the requirements and requirements of its customers. Last but not least, the presentation came to the conclusion that the hospitality industry is one of the significant sectors among others due to the direct contribution it makes to the expansion of the country's economy.</a:t>
            </a:r>
          </a:p>
        </p:txBody>
      </p:sp>
      <p:sp>
        <p:nvSpPr>
          <p:cNvPr id="4" name="Slide Number Placeholder 3"/>
          <p:cNvSpPr>
            <a:spLocks noGrp="1"/>
          </p:cNvSpPr>
          <p:nvPr>
            <p:ph type="sldNum" sz="quarter" idx="10"/>
          </p:nvPr>
        </p:nvSpPr>
        <p:spPr/>
        <p:txBody>
          <a:bodyPr/>
          <a:lstStyle/>
          <a:p>
            <a:fld id="{38CF9991-046C-4024-9422-10E55B68433A}"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39F4869B-0564-4844-A344-BFCFC127FA10}" type="datetimeFigureOut">
              <a:rPr lang="en-US" smtClean="0"/>
              <a:t>2/2/2023</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AFC51A0-E258-4663-B858-745C0699842B}"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F4869B-0564-4844-A344-BFCFC127FA10}"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9F4869B-0564-4844-A344-BFCFC127FA10}"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C51A0-E258-4663-B858-745C0699842B}"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9F4869B-0564-4844-A344-BFCFC127FA10}"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9F4869B-0564-4844-A344-BFCFC127FA10}"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39F4869B-0564-4844-A344-BFCFC127FA10}"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39F4869B-0564-4844-A344-BFCFC127FA10}"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FC51A0-E258-4663-B858-745C0699842B}"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9F4869B-0564-4844-A344-BFCFC127FA10}"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39F4869B-0564-4844-A344-BFCFC127FA10}"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C51A0-E258-4663-B858-745C0699842B}"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F4869B-0564-4844-A344-BFCFC127FA10}"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F4869B-0564-4844-A344-BFCFC127FA10}"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C51A0-E258-4663-B858-745C069984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39F4869B-0564-4844-A344-BFCFC127FA10}" type="datetimeFigureOut">
              <a:rPr lang="en-US" smtClean="0"/>
              <a:t>2/2/2023</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AFC51A0-E258-4663-B858-745C0699842B}"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716gFTVInhL.jpg (1051×1360)"/>
          <p:cNvPicPr>
            <a:picLocks noChangeAspect="1" noChangeArrowheads="1"/>
          </p:cNvPicPr>
          <p:nvPr/>
        </p:nvPicPr>
        <p:blipFill>
          <a:blip r:embed="rId3"/>
          <a:srcRect/>
          <a:stretch>
            <a:fillRect/>
          </a:stretch>
        </p:blipFill>
        <p:spPr bwMode="auto">
          <a:xfrm>
            <a:off x="1" y="0"/>
            <a:ext cx="9144000" cy="5410200"/>
          </a:xfrm>
          <a:prstGeom prst="rect">
            <a:avLst/>
          </a:prstGeom>
          <a:noFill/>
        </p:spPr>
      </p:pic>
      <p:sp>
        <p:nvSpPr>
          <p:cNvPr id="2" name="Title 1"/>
          <p:cNvSpPr>
            <a:spLocks noGrp="1"/>
          </p:cNvSpPr>
          <p:nvPr>
            <p:ph type="ctrTitle"/>
          </p:nvPr>
        </p:nvSpPr>
        <p:spPr>
          <a:xfrm>
            <a:off x="1600200" y="5524500"/>
            <a:ext cx="6934200" cy="1371600"/>
          </a:xfrm>
        </p:spPr>
        <p:txBody>
          <a:bodyPr>
            <a:noAutofit/>
          </a:bodyPr>
          <a:lstStyle/>
          <a:p>
            <a:pPr algn="ctr"/>
            <a:r>
              <a:rPr lang="en-US" sz="2800" b="1" dirty="0">
                <a:solidFill>
                  <a:schemeClr val="tx1"/>
                </a:solidFill>
                <a:latin typeface="Andalus" pitchFamily="18" charset="-78"/>
                <a:cs typeface="Andalus" pitchFamily="18" charset="-78"/>
              </a:rPr>
              <a:t>BMIH4003 Hospitality and Guest Services</a:t>
            </a:r>
            <a:br>
              <a:rPr lang="en-US" sz="2800" b="0" dirty="0">
                <a:solidFill>
                  <a:schemeClr val="tx1"/>
                </a:solidFill>
                <a:latin typeface="Andalus" pitchFamily="18" charset="-78"/>
                <a:cs typeface="Andalus" pitchFamily="18" charset="-78"/>
              </a:rPr>
            </a:br>
            <a:r>
              <a:rPr lang="en-US" sz="2800" b="1" dirty="0">
                <a:solidFill>
                  <a:schemeClr val="tx1"/>
                </a:solidFill>
                <a:latin typeface="Andalus" pitchFamily="18" charset="-78"/>
                <a:cs typeface="Andalus" pitchFamily="18" charset="-78"/>
              </a:rPr>
              <a:t>Student Name: Mohammed Raseluddin</a:t>
            </a:r>
            <a:br>
              <a:rPr lang="en-US" sz="2800" b="0" dirty="0">
                <a:solidFill>
                  <a:schemeClr val="tx1"/>
                </a:solidFill>
                <a:latin typeface="Andalus" pitchFamily="18" charset="-78"/>
                <a:cs typeface="Andalus" pitchFamily="18" charset="-78"/>
              </a:rPr>
            </a:br>
            <a:r>
              <a:rPr lang="en-US" sz="2800" b="1" dirty="0">
                <a:solidFill>
                  <a:schemeClr val="tx1"/>
                </a:solidFill>
                <a:latin typeface="Andalus" pitchFamily="18" charset="-78"/>
                <a:cs typeface="Andalus" pitchFamily="18" charset="-78"/>
              </a:rPr>
              <a:t>Student ID: 1916222</a:t>
            </a:r>
            <a:endParaRPr lang="en-US" sz="2800" dirty="0">
              <a:solidFill>
                <a:schemeClr val="tx1"/>
              </a:solidFill>
              <a:latin typeface="Andalus" pitchFamily="18" charset="-78"/>
              <a:cs typeface="Andalus" pitchFamily="18" charset="-78"/>
            </a:endParaRPr>
          </a:p>
        </p:txBody>
      </p:sp>
      <p:sp>
        <p:nvSpPr>
          <p:cNvPr id="5" name="Rectangle 4"/>
          <p:cNvSpPr/>
          <p:nvPr/>
        </p:nvSpPr>
        <p:spPr>
          <a:xfrm>
            <a:off x="5257800" y="4876800"/>
            <a:ext cx="3886200" cy="228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6019800" y="228600"/>
            <a:ext cx="1828800" cy="152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tx1"/>
                </a:solidFill>
                <a:latin typeface="Andalus" pitchFamily="18" charset="-78"/>
                <a:cs typeface="Andalus" pitchFamily="18" charset="-78"/>
              </a:rPr>
              <a:t>Table of Contents </a:t>
            </a:r>
          </a:p>
        </p:txBody>
      </p:sp>
      <p:sp>
        <p:nvSpPr>
          <p:cNvPr id="3" name="Content Placeholder 2"/>
          <p:cNvSpPr>
            <a:spLocks noGrp="1"/>
          </p:cNvSpPr>
          <p:nvPr>
            <p:ph idx="1"/>
          </p:nvPr>
        </p:nvSpPr>
        <p:spPr/>
        <p:txBody>
          <a:bodyPr>
            <a:normAutofit fontScale="62500" lnSpcReduction="20000"/>
          </a:bodyPr>
          <a:lstStyle/>
          <a:p>
            <a:r>
              <a:rPr lang="en-US" dirty="0">
                <a:latin typeface="Andalus" pitchFamily="18" charset="-78"/>
                <a:cs typeface="Andalus" pitchFamily="18" charset="-78"/>
              </a:rPr>
              <a:t>Introduction </a:t>
            </a:r>
          </a:p>
          <a:p>
            <a:r>
              <a:rPr lang="en-US" dirty="0">
                <a:latin typeface="Andalus" pitchFamily="18" charset="-78"/>
                <a:cs typeface="Andalus" pitchFamily="18" charset="-78"/>
              </a:rPr>
              <a:t>Introduction of Marriott International</a:t>
            </a:r>
          </a:p>
          <a:p>
            <a:r>
              <a:rPr lang="en-US" dirty="0">
                <a:latin typeface="Andalus" pitchFamily="18" charset="-78"/>
                <a:cs typeface="Andalus" pitchFamily="18" charset="-78"/>
              </a:rPr>
              <a:t>Main consumers of the Marriott hotel</a:t>
            </a:r>
          </a:p>
          <a:p>
            <a:r>
              <a:rPr lang="en-US" dirty="0">
                <a:latin typeface="Andalus" pitchFamily="18" charset="-78"/>
                <a:cs typeface="Andalus" pitchFamily="18" charset="-78"/>
              </a:rPr>
              <a:t>Nature of the guest services and facilities provided to guests by the brand </a:t>
            </a:r>
          </a:p>
          <a:p>
            <a:r>
              <a:rPr lang="en-US" dirty="0">
                <a:latin typeface="Andalus" pitchFamily="18" charset="-78"/>
                <a:cs typeface="Andalus" pitchFamily="18" charset="-78"/>
              </a:rPr>
              <a:t>Scope of guest service and facilities provided to guests by the Marriott hotel</a:t>
            </a:r>
          </a:p>
          <a:p>
            <a:r>
              <a:rPr lang="en-US" dirty="0">
                <a:latin typeface="Andalus" pitchFamily="18" charset="-78"/>
                <a:cs typeface="Andalus" pitchFamily="18" charset="-78"/>
              </a:rPr>
              <a:t>Role of  facilities and guest services by Marriott hotel to its guests</a:t>
            </a:r>
          </a:p>
          <a:p>
            <a:r>
              <a:rPr lang="en-US" dirty="0">
                <a:latin typeface="Andalus" pitchFamily="18" charset="-78"/>
                <a:cs typeface="Andalus" pitchFamily="18" charset="-78"/>
              </a:rPr>
              <a:t>Reason to consider the role and function of guest service</a:t>
            </a:r>
          </a:p>
          <a:p>
            <a:r>
              <a:rPr lang="en-US" dirty="0">
                <a:latin typeface="Andalus" pitchFamily="18" charset="-78"/>
                <a:cs typeface="Andalus" pitchFamily="18" charset="-78"/>
              </a:rPr>
              <a:t>Importance of Hospitality</a:t>
            </a:r>
          </a:p>
          <a:p>
            <a:r>
              <a:rPr lang="en-US" dirty="0">
                <a:latin typeface="Andalus" pitchFamily="18" charset="-78"/>
                <a:cs typeface="Andalus" pitchFamily="18" charset="-78"/>
              </a:rPr>
              <a:t>Ways hotels meet the needs of the guests</a:t>
            </a:r>
          </a:p>
          <a:p>
            <a:r>
              <a:rPr lang="en-US" dirty="0">
                <a:latin typeface="Andalus" pitchFamily="18" charset="-78"/>
                <a:cs typeface="Andalus" pitchFamily="18" charset="-78"/>
              </a:rPr>
              <a:t>Conclusion </a:t>
            </a:r>
          </a:p>
          <a:p>
            <a:r>
              <a:rPr lang="en-US" dirty="0">
                <a:latin typeface="Andalus" pitchFamily="18" charset="-78"/>
                <a:cs typeface="Andalus" pitchFamily="18" charset="-78"/>
              </a:rPr>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rgbClr val="002060"/>
                </a:solidFill>
                <a:latin typeface="Andalus" pitchFamily="18" charset="-78"/>
                <a:cs typeface="Andalus" pitchFamily="18" charset="-78"/>
              </a:rPr>
              <a:t>Introduction </a:t>
            </a:r>
          </a:p>
        </p:txBody>
      </p:sp>
      <p:sp>
        <p:nvSpPr>
          <p:cNvPr id="3" name="Content Placeholder 2"/>
          <p:cNvSpPr>
            <a:spLocks noGrp="1"/>
          </p:cNvSpPr>
          <p:nvPr>
            <p:ph idx="1"/>
          </p:nvPr>
        </p:nvSpPr>
        <p:spPr/>
        <p:txBody>
          <a:bodyPr>
            <a:normAutofit/>
          </a:bodyPr>
          <a:lstStyle/>
          <a:p>
            <a:pPr fontAlgn="base"/>
            <a:r>
              <a:rPr lang="en-US" sz="2800" dirty="0">
                <a:latin typeface="Angsana New" pitchFamily="18" charset="-34"/>
                <a:cs typeface="Angsana New" pitchFamily="18" charset="-34"/>
              </a:rPr>
              <a:t>Consists of information about Marriott International hotels. </a:t>
            </a:r>
          </a:p>
          <a:p>
            <a:pPr fontAlgn="base"/>
            <a:r>
              <a:rPr lang="en-US" sz="2800" dirty="0">
                <a:latin typeface="Angsana New" pitchFamily="18" charset="-34"/>
                <a:cs typeface="Angsana New" pitchFamily="18" charset="-34"/>
              </a:rPr>
              <a:t>Includes information about the scope, role and nature of the brand's guest service and facilities. </a:t>
            </a:r>
          </a:p>
          <a:p>
            <a:pPr fontAlgn="base"/>
            <a:r>
              <a:rPr lang="en-US" sz="2800" dirty="0">
                <a:latin typeface="Angsana New" pitchFamily="18" charset="-34"/>
                <a:cs typeface="Angsana New" pitchFamily="18" charset="-34"/>
              </a:rPr>
              <a:t>Provides the reason to consider guest service an important one in the hospitality sector. </a:t>
            </a:r>
          </a:p>
          <a:p>
            <a:pPr fontAlgn="base"/>
            <a:r>
              <a:rPr lang="en-US" sz="2800" dirty="0">
                <a:latin typeface="Angsana New" pitchFamily="18" charset="-34"/>
                <a:cs typeface="Angsana New" pitchFamily="18" charset="-34"/>
              </a:rPr>
              <a:t>States the importance of the hospitality sector and ways to satisfy the needs of the guest.</a:t>
            </a:r>
            <a:r>
              <a:rPr lang="en-US" dirty="0">
                <a:latin typeface="Angsana New" pitchFamily="18" charset="-34"/>
                <a:cs typeface="Angsana New" pitchFamily="18" charset="-34"/>
              </a:rPr>
              <a:t> </a:t>
            </a:r>
          </a:p>
          <a:p>
            <a:pPr>
              <a:buNone/>
            </a:pPr>
            <a:endParaRPr lang="en-US" dirty="0">
              <a:latin typeface="Angsana New" pitchFamily="18" charset="-34"/>
              <a:cs typeface="Angsana New" pitchFamily="18" charset="-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Andalus" pitchFamily="18" charset="-78"/>
                <a:cs typeface="Andalus" pitchFamily="18" charset="-78"/>
              </a:rPr>
              <a:t>Introduction of Marriott International</a:t>
            </a:r>
            <a:endParaRPr lang="en-US"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066800" y="3581400"/>
            <a:ext cx="7498080" cy="2438400"/>
          </a:xfrm>
        </p:spPr>
        <p:txBody>
          <a:bodyPr>
            <a:normAutofit fontScale="85000" lnSpcReduction="20000"/>
          </a:bodyPr>
          <a:lstStyle/>
          <a:p>
            <a:pPr algn="just" fontAlgn="base"/>
            <a:r>
              <a:rPr lang="en-US" dirty="0">
                <a:latin typeface="Angsana New" pitchFamily="18" charset="-34"/>
                <a:cs typeface="Angsana New" pitchFamily="18" charset="-34"/>
              </a:rPr>
              <a:t>It is one of the largest hotel chains in the world (</a:t>
            </a:r>
            <a:r>
              <a:rPr lang="en-US" dirty="0" err="1">
                <a:latin typeface="Angsana New" pitchFamily="18" charset="-34"/>
                <a:cs typeface="Angsana New" pitchFamily="18" charset="-34"/>
              </a:rPr>
              <a:t>Tesone</a:t>
            </a:r>
            <a:r>
              <a:rPr lang="en-US" dirty="0">
                <a:latin typeface="Angsana New" pitchFamily="18" charset="-34"/>
                <a:cs typeface="Angsana New" pitchFamily="18" charset="-34"/>
              </a:rPr>
              <a:t>, 2014). </a:t>
            </a:r>
          </a:p>
          <a:p>
            <a:pPr algn="just" fontAlgn="base"/>
            <a:r>
              <a:rPr lang="en-US" dirty="0">
                <a:latin typeface="Angsana New" pitchFamily="18" charset="-34"/>
                <a:cs typeface="Angsana New" pitchFamily="18" charset="-34"/>
              </a:rPr>
              <a:t>The hotel operates in more than 130 countries and territories (</a:t>
            </a:r>
            <a:r>
              <a:rPr lang="en-US" dirty="0" err="1">
                <a:latin typeface="Angsana New" pitchFamily="18" charset="-34"/>
                <a:cs typeface="Angsana New" pitchFamily="18" charset="-34"/>
              </a:rPr>
              <a:t>Sanvitale</a:t>
            </a:r>
            <a:r>
              <a:rPr lang="en-US" dirty="0">
                <a:latin typeface="Angsana New" pitchFamily="18" charset="-34"/>
                <a:cs typeface="Angsana New" pitchFamily="18" charset="-34"/>
              </a:rPr>
              <a:t>, 2020). </a:t>
            </a:r>
          </a:p>
          <a:p>
            <a:pPr algn="just" fontAlgn="base"/>
            <a:r>
              <a:rPr lang="en-US" dirty="0">
                <a:latin typeface="Angsana New" pitchFamily="18" charset="-34"/>
                <a:cs typeface="Angsana New" pitchFamily="18" charset="-34"/>
              </a:rPr>
              <a:t>It is one of the best choices for customers due to the high-quality services that it offers to its guests. </a:t>
            </a:r>
          </a:p>
          <a:p>
            <a:pPr algn="just" fontAlgn="base"/>
            <a:r>
              <a:rPr lang="en-US" dirty="0">
                <a:latin typeface="Angsana New" pitchFamily="18" charset="-34"/>
                <a:cs typeface="Angsana New" pitchFamily="18" charset="-34"/>
              </a:rPr>
              <a:t>Some of the well-known brands of the chain are Ritz Carlton and St. Regis. </a:t>
            </a:r>
          </a:p>
        </p:txBody>
      </p:sp>
      <p:pic>
        <p:nvPicPr>
          <p:cNvPr id="31745" name="Picture 1" descr="C:\Users\mac\Pictures\images (6).jpg"/>
          <p:cNvPicPr>
            <a:picLocks noChangeAspect="1" noChangeArrowheads="1"/>
          </p:cNvPicPr>
          <p:nvPr/>
        </p:nvPicPr>
        <p:blipFill>
          <a:blip r:embed="rId3"/>
          <a:srcRect/>
          <a:stretch>
            <a:fillRect/>
          </a:stretch>
        </p:blipFill>
        <p:spPr bwMode="auto">
          <a:xfrm>
            <a:off x="2743200" y="1524000"/>
            <a:ext cx="4800600" cy="1828800"/>
          </a:xfrm>
          <a:prstGeom prst="rect">
            <a:avLst/>
          </a:prstGeom>
          <a:noFill/>
        </p:spPr>
      </p:pic>
      <p:pic>
        <p:nvPicPr>
          <p:cNvPr id="5" name="Picture 2" descr="C:\Users\mac\Pictures\1200px-Marriott_hotels_logo14.svg.png"/>
          <p:cNvPicPr>
            <a:picLocks noChangeAspect="1" noChangeArrowheads="1"/>
          </p:cNvPicPr>
          <p:nvPr/>
        </p:nvPicPr>
        <p:blipFill>
          <a:blip r:embed="rId4" cstate="print"/>
          <a:srcRect/>
          <a:stretch>
            <a:fillRect/>
          </a:stretch>
        </p:blipFill>
        <p:spPr bwMode="auto">
          <a:xfrm>
            <a:off x="7848600" y="5791200"/>
            <a:ext cx="1295400" cy="99974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Andalus" pitchFamily="18" charset="-78"/>
                <a:cs typeface="Andalus" pitchFamily="18" charset="-78"/>
              </a:rPr>
              <a:t>Main consumers of the Marriott hotel</a:t>
            </a:r>
            <a:endParaRPr lang="en-US"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066800" y="1447800"/>
            <a:ext cx="4965192" cy="4800600"/>
          </a:xfrm>
        </p:spPr>
        <p:txBody>
          <a:bodyPr>
            <a:normAutofit fontScale="92500" lnSpcReduction="20000"/>
          </a:bodyPr>
          <a:lstStyle/>
          <a:p>
            <a:pPr algn="just" fontAlgn="base"/>
            <a:r>
              <a:rPr lang="en-US" dirty="0">
                <a:latin typeface="Angsana New" pitchFamily="18" charset="-34"/>
                <a:cs typeface="Angsana New" pitchFamily="18" charset="-34"/>
              </a:rPr>
              <a:t>Tourists/</a:t>
            </a:r>
            <a:r>
              <a:rPr lang="en-US" dirty="0" err="1">
                <a:latin typeface="Angsana New" pitchFamily="18" charset="-34"/>
                <a:cs typeface="Angsana New" pitchFamily="18" charset="-34"/>
              </a:rPr>
              <a:t>travellers</a:t>
            </a:r>
            <a:r>
              <a:rPr lang="en-US" dirty="0">
                <a:latin typeface="Angsana New" pitchFamily="18" charset="-34"/>
                <a:cs typeface="Angsana New" pitchFamily="18" charset="-34"/>
              </a:rPr>
              <a:t> are regarded as the main consumers of the Marriott hotel (Walker, 2013).</a:t>
            </a:r>
          </a:p>
          <a:p>
            <a:pPr algn="just" fontAlgn="base"/>
            <a:r>
              <a:rPr lang="en-US" dirty="0">
                <a:latin typeface="Angsana New" pitchFamily="18" charset="-34"/>
                <a:cs typeface="Angsana New" pitchFamily="18" charset="-34"/>
              </a:rPr>
              <a:t>The chain provides the required facilities and services so it could meet the needs and expectations of its main consumers. </a:t>
            </a:r>
          </a:p>
          <a:p>
            <a:pPr algn="just" fontAlgn="base"/>
            <a:r>
              <a:rPr lang="en-US" dirty="0">
                <a:latin typeface="Angsana New" pitchFamily="18" charset="-34"/>
                <a:cs typeface="Angsana New" pitchFamily="18" charset="-34"/>
              </a:rPr>
              <a:t>The brand hotels a strong and wide range of customers base across the world. </a:t>
            </a:r>
          </a:p>
          <a:p>
            <a:pPr algn="just" fontAlgn="base"/>
            <a:r>
              <a:rPr lang="en-US" dirty="0">
                <a:latin typeface="Angsana New" pitchFamily="18" charset="-34"/>
                <a:cs typeface="Angsana New" pitchFamily="18" charset="-34"/>
              </a:rPr>
              <a:t>The strong base is the specific reason behind the success of the brand (Lee </a:t>
            </a:r>
            <a:r>
              <a:rPr lang="en-US" i="1" dirty="0">
                <a:latin typeface="Angsana New" pitchFamily="18" charset="-34"/>
                <a:cs typeface="Angsana New" pitchFamily="18" charset="-34"/>
              </a:rPr>
              <a:t>et al</a:t>
            </a:r>
            <a:r>
              <a:rPr lang="en-US" dirty="0">
                <a:latin typeface="Angsana New" pitchFamily="18" charset="-34"/>
                <a:cs typeface="Angsana New" pitchFamily="18" charset="-34"/>
              </a:rPr>
              <a:t>., 2022). </a:t>
            </a:r>
          </a:p>
        </p:txBody>
      </p:sp>
      <p:pic>
        <p:nvPicPr>
          <p:cNvPr id="30721" name="Picture 1" descr="C:\Users\mac\Pictures\download (23).jpg"/>
          <p:cNvPicPr>
            <a:picLocks noChangeAspect="1" noChangeArrowheads="1"/>
          </p:cNvPicPr>
          <p:nvPr/>
        </p:nvPicPr>
        <p:blipFill>
          <a:blip r:embed="rId3"/>
          <a:srcRect/>
          <a:stretch>
            <a:fillRect/>
          </a:stretch>
        </p:blipFill>
        <p:spPr bwMode="auto">
          <a:xfrm>
            <a:off x="6172200" y="2286000"/>
            <a:ext cx="2819400" cy="2362200"/>
          </a:xfrm>
          <a:prstGeom prst="rect">
            <a:avLst/>
          </a:prstGeom>
          <a:noFill/>
        </p:spPr>
      </p:pic>
      <p:pic>
        <p:nvPicPr>
          <p:cNvPr id="5" name="Picture 2" descr="C:\Users\mac\Pictures\1200px-Marriott_hotels_logo14.svg.png"/>
          <p:cNvPicPr>
            <a:picLocks noChangeAspect="1" noChangeArrowheads="1"/>
          </p:cNvPicPr>
          <p:nvPr/>
        </p:nvPicPr>
        <p:blipFill>
          <a:blip r:embed="rId4" cstate="print"/>
          <a:srcRect/>
          <a:stretch>
            <a:fillRect/>
          </a:stretch>
        </p:blipFill>
        <p:spPr bwMode="auto">
          <a:xfrm>
            <a:off x="7848600" y="5791200"/>
            <a:ext cx="1295400" cy="99974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b="1" dirty="0">
                <a:solidFill>
                  <a:schemeClr val="tx1"/>
                </a:solidFill>
                <a:latin typeface="Andalus" pitchFamily="18" charset="-78"/>
                <a:cs typeface="Andalus" pitchFamily="18" charset="-78"/>
              </a:rPr>
              <a:t>Nature of the guest services and facilities provided to guests by the brand </a:t>
            </a:r>
            <a:endParaRPr lang="en-US" sz="2800"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435608" y="3124200"/>
            <a:ext cx="7498080" cy="3124200"/>
          </a:xfrm>
        </p:spPr>
        <p:txBody>
          <a:bodyPr>
            <a:normAutofit fontScale="85000" lnSpcReduction="20000"/>
          </a:bodyPr>
          <a:lstStyle/>
          <a:p>
            <a:pPr fontAlgn="base"/>
            <a:r>
              <a:rPr lang="en-US" dirty="0">
                <a:latin typeface="Angsana New" pitchFamily="18" charset="-34"/>
                <a:cs typeface="Angsana New" pitchFamily="18" charset="-34"/>
              </a:rPr>
              <a:t>The brand provides flights, accommodation, hotel reservations and packages and so on. </a:t>
            </a:r>
          </a:p>
          <a:p>
            <a:pPr fontAlgn="base"/>
            <a:r>
              <a:rPr lang="en-US" dirty="0">
                <a:latin typeface="Angsana New" pitchFamily="18" charset="-34"/>
                <a:cs typeface="Angsana New" pitchFamily="18" charset="-34"/>
              </a:rPr>
              <a:t>It operates various loyalty programs to attract more customers towards it (</a:t>
            </a:r>
            <a:r>
              <a:rPr lang="en-US" dirty="0" err="1">
                <a:latin typeface="Angsana New" pitchFamily="18" charset="-34"/>
                <a:cs typeface="Angsana New" pitchFamily="18" charset="-34"/>
              </a:rPr>
              <a:t>Vinod</a:t>
            </a:r>
            <a:r>
              <a:rPr lang="en-US" dirty="0">
                <a:latin typeface="Angsana New" pitchFamily="18" charset="-34"/>
                <a:cs typeface="Angsana New" pitchFamily="18" charset="-34"/>
              </a:rPr>
              <a:t>, 2022). </a:t>
            </a:r>
          </a:p>
          <a:p>
            <a:pPr fontAlgn="base"/>
            <a:r>
              <a:rPr lang="en-US" dirty="0">
                <a:latin typeface="Angsana New" pitchFamily="18" charset="-34"/>
                <a:cs typeface="Angsana New" pitchFamily="18" charset="-34"/>
              </a:rPr>
              <a:t>Its services include 24-hour room service, wireless internet connections, laundry services and so on. </a:t>
            </a:r>
          </a:p>
          <a:p>
            <a:pPr fontAlgn="base"/>
            <a:r>
              <a:rPr lang="en-US" dirty="0">
                <a:latin typeface="Angsana New" pitchFamily="18" charset="-34"/>
                <a:cs typeface="Angsana New" pitchFamily="18" charset="-34"/>
              </a:rPr>
              <a:t>These facilities allow it to attract more customers towards it and increase its customer base. </a:t>
            </a:r>
          </a:p>
        </p:txBody>
      </p:sp>
      <p:pic>
        <p:nvPicPr>
          <p:cNvPr id="29697" name="Picture 1" descr="C:\Users\mac\Pictures\The-customer-experience-strategy-Marriott-uses-to-earn-loyalty.png"/>
          <p:cNvPicPr>
            <a:picLocks noChangeAspect="1" noChangeArrowheads="1"/>
          </p:cNvPicPr>
          <p:nvPr/>
        </p:nvPicPr>
        <p:blipFill>
          <a:blip r:embed="rId3"/>
          <a:srcRect/>
          <a:stretch>
            <a:fillRect/>
          </a:stretch>
        </p:blipFill>
        <p:spPr bwMode="auto">
          <a:xfrm>
            <a:off x="2895600" y="1447800"/>
            <a:ext cx="3886200" cy="1371599"/>
          </a:xfrm>
          <a:prstGeom prst="rect">
            <a:avLst/>
          </a:prstGeom>
          <a:noFill/>
        </p:spPr>
      </p:pic>
      <p:pic>
        <p:nvPicPr>
          <p:cNvPr id="29698" name="Picture 2" descr="C:\Users\mac\Pictures\1200px-Marriott_hotels_logo14.svg.png"/>
          <p:cNvPicPr>
            <a:picLocks noChangeAspect="1" noChangeArrowheads="1"/>
          </p:cNvPicPr>
          <p:nvPr/>
        </p:nvPicPr>
        <p:blipFill>
          <a:blip r:embed="rId4" cstate="print"/>
          <a:srcRect/>
          <a:stretch>
            <a:fillRect/>
          </a:stretch>
        </p:blipFill>
        <p:spPr bwMode="auto">
          <a:xfrm>
            <a:off x="7848600" y="5638800"/>
            <a:ext cx="1295400" cy="115214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b="1" dirty="0">
                <a:solidFill>
                  <a:schemeClr val="tx1"/>
                </a:solidFill>
                <a:latin typeface="Andalus" pitchFamily="18" charset="-78"/>
                <a:cs typeface="Andalus" pitchFamily="18" charset="-78"/>
              </a:rPr>
              <a:t>Scope of guest service and facilities provided to guests by the Marriott hotel</a:t>
            </a:r>
            <a:endParaRPr lang="en-US" sz="2800"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143000" y="3276600"/>
            <a:ext cx="7498080" cy="2895600"/>
          </a:xfrm>
        </p:spPr>
        <p:txBody>
          <a:bodyPr>
            <a:normAutofit fontScale="77500" lnSpcReduction="20000"/>
          </a:bodyPr>
          <a:lstStyle/>
          <a:p>
            <a:pPr fontAlgn="base"/>
            <a:r>
              <a:rPr lang="en-US" dirty="0">
                <a:latin typeface="Angsana New" pitchFamily="18" charset="-34"/>
                <a:cs typeface="Angsana New" pitchFamily="18" charset="-34"/>
              </a:rPr>
              <a:t>Guest services aim to meet the expected needs and want of the guests (</a:t>
            </a:r>
            <a:r>
              <a:rPr lang="en-US" dirty="0" err="1">
                <a:latin typeface="Angsana New" pitchFamily="18" charset="-34"/>
                <a:cs typeface="Angsana New" pitchFamily="18" charset="-34"/>
              </a:rPr>
              <a:t>Canziani</a:t>
            </a:r>
            <a:r>
              <a:rPr lang="en-US" dirty="0">
                <a:latin typeface="Angsana New" pitchFamily="18" charset="-34"/>
                <a:cs typeface="Angsana New" pitchFamily="18" charset="-34"/>
              </a:rPr>
              <a:t> and </a:t>
            </a:r>
            <a:r>
              <a:rPr lang="en-US" dirty="0" err="1">
                <a:latin typeface="Angsana New" pitchFamily="18" charset="-34"/>
                <a:cs typeface="Angsana New" pitchFamily="18" charset="-34"/>
              </a:rPr>
              <a:t>Nemati</a:t>
            </a:r>
            <a:r>
              <a:rPr lang="en-US" dirty="0">
                <a:latin typeface="Angsana New" pitchFamily="18" charset="-34"/>
                <a:cs typeface="Angsana New" pitchFamily="18" charset="-34"/>
              </a:rPr>
              <a:t>, 2021). </a:t>
            </a:r>
          </a:p>
          <a:p>
            <a:pPr fontAlgn="base"/>
            <a:r>
              <a:rPr lang="en-US" dirty="0">
                <a:latin typeface="Angsana New" pitchFamily="18" charset="-34"/>
                <a:cs typeface="Angsana New" pitchFamily="18" charset="-34"/>
              </a:rPr>
              <a:t>The variety of services provided to the guests defines the ability of the brand to increase its customer base and profitability. </a:t>
            </a:r>
          </a:p>
          <a:p>
            <a:pPr fontAlgn="base"/>
            <a:r>
              <a:rPr lang="en-US" dirty="0">
                <a:latin typeface="Angsana New" pitchFamily="18" charset="-34"/>
                <a:cs typeface="Angsana New" pitchFamily="18" charset="-34"/>
              </a:rPr>
              <a:t>The facilities provided by the hotel allow it to be one of the best choices for customers. </a:t>
            </a:r>
          </a:p>
          <a:p>
            <a:pPr fontAlgn="base"/>
            <a:r>
              <a:rPr lang="en-US" dirty="0">
                <a:latin typeface="Angsana New" pitchFamily="18" charset="-34"/>
                <a:cs typeface="Angsana New" pitchFamily="18" charset="-34"/>
              </a:rPr>
              <a:t>The brand focuses on bringing required changes in its business to constantly meet the needs and expectations of its customers. </a:t>
            </a:r>
          </a:p>
        </p:txBody>
      </p:sp>
      <p:pic>
        <p:nvPicPr>
          <p:cNvPr id="28673" name="Picture 1" descr="C:\Users\mac\Pictures\download (24).jpg"/>
          <p:cNvPicPr>
            <a:picLocks noChangeAspect="1" noChangeArrowheads="1"/>
          </p:cNvPicPr>
          <p:nvPr/>
        </p:nvPicPr>
        <p:blipFill>
          <a:blip r:embed="rId3"/>
          <a:srcRect/>
          <a:stretch>
            <a:fillRect/>
          </a:stretch>
        </p:blipFill>
        <p:spPr bwMode="auto">
          <a:xfrm>
            <a:off x="3400425" y="1295400"/>
            <a:ext cx="2619375" cy="1743075"/>
          </a:xfrm>
          <a:prstGeom prst="rect">
            <a:avLst/>
          </a:prstGeom>
          <a:noFill/>
        </p:spPr>
      </p:pic>
      <p:pic>
        <p:nvPicPr>
          <p:cNvPr id="5" name="Picture 2" descr="C:\Users\mac\Pictures\1200px-Marriott_hotels_logo14.svg.png"/>
          <p:cNvPicPr>
            <a:picLocks noChangeAspect="1" noChangeArrowheads="1"/>
          </p:cNvPicPr>
          <p:nvPr/>
        </p:nvPicPr>
        <p:blipFill>
          <a:blip r:embed="rId4" cstate="print"/>
          <a:srcRect/>
          <a:stretch>
            <a:fillRect/>
          </a:stretch>
        </p:blipFill>
        <p:spPr bwMode="auto">
          <a:xfrm>
            <a:off x="7848600" y="5791200"/>
            <a:ext cx="1295400" cy="99974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b="1" dirty="0">
                <a:solidFill>
                  <a:schemeClr val="tx1"/>
                </a:solidFill>
                <a:latin typeface="Andalus" pitchFamily="18" charset="-78"/>
                <a:cs typeface="Andalus" pitchFamily="18" charset="-78"/>
              </a:rPr>
              <a:t>Role of  facilities and guest services by Marriott hotel to its guests</a:t>
            </a:r>
            <a:endParaRPr lang="en-US" sz="3200"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435608" y="1447800"/>
            <a:ext cx="7327392" cy="4800600"/>
          </a:xfrm>
        </p:spPr>
        <p:txBody>
          <a:bodyPr>
            <a:normAutofit/>
          </a:bodyPr>
          <a:lstStyle/>
          <a:p>
            <a:pPr fontAlgn="base"/>
            <a:r>
              <a:rPr lang="en-US" dirty="0">
                <a:latin typeface="Angsana New" pitchFamily="18" charset="-34"/>
                <a:cs typeface="Angsana New" pitchFamily="18" charset="-34"/>
              </a:rPr>
              <a:t>The role of guest service is to help the guest with the check-in and out process. </a:t>
            </a:r>
          </a:p>
          <a:p>
            <a:pPr fontAlgn="base"/>
            <a:r>
              <a:rPr lang="en-US" dirty="0">
                <a:latin typeface="Angsana New" pitchFamily="18" charset="-34"/>
                <a:cs typeface="Angsana New" pitchFamily="18" charset="-34"/>
              </a:rPr>
              <a:t>Provide the guests with proper information about the services available at the hotel. </a:t>
            </a:r>
          </a:p>
          <a:p>
            <a:pPr fontAlgn="base"/>
            <a:r>
              <a:rPr lang="en-US" dirty="0">
                <a:latin typeface="Angsana New" pitchFamily="18" charset="-34"/>
                <a:cs typeface="Angsana New" pitchFamily="18" charset="-34"/>
              </a:rPr>
              <a:t>Accommodate the guests during their stay in the hotel (Torres and Zhang, 2022). </a:t>
            </a:r>
          </a:p>
          <a:p>
            <a:pPr fontAlgn="base"/>
            <a:r>
              <a:rPr lang="en-US" dirty="0">
                <a:latin typeface="Angsana New" pitchFamily="18" charset="-34"/>
                <a:cs typeface="Angsana New" pitchFamily="18" charset="-34"/>
              </a:rPr>
              <a:t>The role of facilities in the hotel is to meet the guest's needs and expectations. </a:t>
            </a:r>
          </a:p>
        </p:txBody>
      </p:sp>
      <p:pic>
        <p:nvPicPr>
          <p:cNvPr id="4" name="Picture 2" descr="C:\Users\mac\Pictures\1200px-Marriott_hotels_logo14.svg.png"/>
          <p:cNvPicPr>
            <a:picLocks noChangeAspect="1" noChangeArrowheads="1"/>
          </p:cNvPicPr>
          <p:nvPr/>
        </p:nvPicPr>
        <p:blipFill>
          <a:blip r:embed="rId3" cstate="print"/>
          <a:srcRect/>
          <a:stretch>
            <a:fillRect/>
          </a:stretch>
        </p:blipFill>
        <p:spPr bwMode="auto">
          <a:xfrm>
            <a:off x="7848600" y="5791200"/>
            <a:ext cx="1295400" cy="99974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Andalus" pitchFamily="18" charset="-78"/>
                <a:cs typeface="Andalus" pitchFamily="18" charset="-78"/>
              </a:rPr>
              <a:t>Reason to consider the role and function of guest service</a:t>
            </a:r>
            <a:endParaRPr lang="en-US"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066800" y="1447800"/>
            <a:ext cx="4812792" cy="4800600"/>
          </a:xfrm>
        </p:spPr>
        <p:txBody>
          <a:bodyPr>
            <a:normAutofit/>
          </a:bodyPr>
          <a:lstStyle/>
          <a:p>
            <a:pPr fontAlgn="base"/>
            <a:r>
              <a:rPr lang="en-US" dirty="0">
                <a:latin typeface="Angsana New" pitchFamily="18" charset="-34"/>
                <a:cs typeface="Angsana New" pitchFamily="18" charset="-34"/>
              </a:rPr>
              <a:t>It focuses on providing the best services to the guests. </a:t>
            </a:r>
          </a:p>
          <a:p>
            <a:pPr fontAlgn="base"/>
            <a:r>
              <a:rPr lang="en-US" dirty="0">
                <a:latin typeface="Angsana New" pitchFamily="18" charset="-34"/>
                <a:cs typeface="Angsana New" pitchFamily="18" charset="-34"/>
              </a:rPr>
              <a:t>It allows the guests to be satisfied with the provided services. </a:t>
            </a:r>
          </a:p>
          <a:p>
            <a:pPr fontAlgn="base"/>
            <a:r>
              <a:rPr lang="en-US" dirty="0">
                <a:latin typeface="Angsana New" pitchFamily="18" charset="-34"/>
                <a:cs typeface="Angsana New" pitchFamily="18" charset="-34"/>
              </a:rPr>
              <a:t>It meets the expectation of every guest and often cross them (Ye </a:t>
            </a:r>
            <a:r>
              <a:rPr lang="en-US" i="1" dirty="0">
                <a:latin typeface="Angsana New" pitchFamily="18" charset="-34"/>
                <a:cs typeface="Angsana New" pitchFamily="18" charset="-34"/>
              </a:rPr>
              <a:t>et al</a:t>
            </a:r>
            <a:r>
              <a:rPr lang="en-US" dirty="0">
                <a:latin typeface="Angsana New" pitchFamily="18" charset="-34"/>
                <a:cs typeface="Angsana New" pitchFamily="18" charset="-34"/>
              </a:rPr>
              <a:t>., 2019). </a:t>
            </a:r>
          </a:p>
          <a:p>
            <a:pPr fontAlgn="base"/>
            <a:r>
              <a:rPr lang="en-US" dirty="0">
                <a:latin typeface="Angsana New" pitchFamily="18" charset="-34"/>
                <a:cs typeface="Angsana New" pitchFamily="18" charset="-34"/>
              </a:rPr>
              <a:t>It will thus lead to an increase in brand awareness and the customer base of the hotel. </a:t>
            </a:r>
          </a:p>
          <a:p>
            <a:endParaRPr lang="en-US" dirty="0">
              <a:latin typeface="Angsana New" pitchFamily="18" charset="-34"/>
              <a:cs typeface="Angsana New" pitchFamily="18" charset="-34"/>
            </a:endParaRPr>
          </a:p>
        </p:txBody>
      </p:sp>
      <p:pic>
        <p:nvPicPr>
          <p:cNvPr id="26625" name="Picture 1" descr="C:\Users\mac\Pictures\download (25).jpg"/>
          <p:cNvPicPr>
            <a:picLocks noChangeAspect="1" noChangeArrowheads="1"/>
          </p:cNvPicPr>
          <p:nvPr/>
        </p:nvPicPr>
        <p:blipFill>
          <a:blip r:embed="rId3"/>
          <a:srcRect/>
          <a:stretch>
            <a:fillRect/>
          </a:stretch>
        </p:blipFill>
        <p:spPr bwMode="auto">
          <a:xfrm>
            <a:off x="6096000" y="2667000"/>
            <a:ext cx="2619375" cy="21336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ndalus" pitchFamily="18" charset="-78"/>
                <a:cs typeface="Andalus" pitchFamily="18" charset="-78"/>
              </a:rPr>
              <a:t>Importance of Hospitality</a:t>
            </a:r>
            <a:endParaRPr lang="en-US"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435608" y="3733800"/>
            <a:ext cx="7479792" cy="2514600"/>
          </a:xfrm>
        </p:spPr>
        <p:txBody>
          <a:bodyPr>
            <a:normAutofit fontScale="85000" lnSpcReduction="20000"/>
          </a:bodyPr>
          <a:lstStyle/>
          <a:p>
            <a:pPr fontAlgn="base"/>
            <a:r>
              <a:rPr lang="en-GB" dirty="0">
                <a:latin typeface="Angsana New" pitchFamily="18" charset="-34"/>
                <a:cs typeface="Angsana New" pitchFamily="18" charset="-34"/>
              </a:rPr>
              <a:t>It boosts the economy of the country. </a:t>
            </a:r>
          </a:p>
          <a:p>
            <a:pPr fontAlgn="base"/>
            <a:r>
              <a:rPr lang="en-GB" dirty="0">
                <a:latin typeface="Angsana New" pitchFamily="18" charset="-34"/>
                <a:cs typeface="Angsana New" pitchFamily="18" charset="-34"/>
              </a:rPr>
              <a:t>It introduces new job opportunities for individuals (Morgan and Pritchard, 2019). </a:t>
            </a:r>
          </a:p>
          <a:p>
            <a:pPr fontAlgn="base"/>
            <a:r>
              <a:rPr lang="en-GB" dirty="0">
                <a:latin typeface="Angsana New" pitchFamily="18" charset="-34"/>
                <a:cs typeface="Angsana New" pitchFamily="18" charset="-34"/>
              </a:rPr>
              <a:t>It often makes travelling much easier and safe for travellers. </a:t>
            </a:r>
          </a:p>
          <a:p>
            <a:pPr fontAlgn="base"/>
            <a:r>
              <a:rPr lang="en-GB" dirty="0">
                <a:latin typeface="Angsana New" pitchFamily="18" charset="-34"/>
                <a:cs typeface="Angsana New" pitchFamily="18" charset="-34"/>
              </a:rPr>
              <a:t>Allows individuals to improve the standard of their living by providing job opportunities. </a:t>
            </a:r>
          </a:p>
        </p:txBody>
      </p:sp>
      <p:pic>
        <p:nvPicPr>
          <p:cNvPr id="25601" name="Picture 1" descr="C:\Users\mac\Pictures\download (26).jpg"/>
          <p:cNvPicPr>
            <a:picLocks noChangeAspect="1" noChangeArrowheads="1"/>
          </p:cNvPicPr>
          <p:nvPr/>
        </p:nvPicPr>
        <p:blipFill>
          <a:blip r:embed="rId3"/>
          <a:srcRect/>
          <a:stretch>
            <a:fillRect/>
          </a:stretch>
        </p:blipFill>
        <p:spPr bwMode="auto">
          <a:xfrm>
            <a:off x="2895600" y="1676400"/>
            <a:ext cx="3962400" cy="1666875"/>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Andalus" pitchFamily="18" charset="-78"/>
                <a:cs typeface="Andalus" pitchFamily="18" charset="-78"/>
              </a:rPr>
              <a:t>Ways hotels meet the needs of the guests</a:t>
            </a:r>
            <a:endParaRPr lang="en-US"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a:xfrm>
            <a:off x="1435608" y="3886200"/>
            <a:ext cx="7498080" cy="2362200"/>
          </a:xfrm>
        </p:spPr>
        <p:txBody>
          <a:bodyPr>
            <a:normAutofit fontScale="85000" lnSpcReduction="20000"/>
          </a:bodyPr>
          <a:lstStyle/>
          <a:p>
            <a:pPr fontAlgn="base"/>
            <a:r>
              <a:rPr lang="en-US" dirty="0">
                <a:latin typeface="Angsana New" pitchFamily="18" charset="-34"/>
                <a:cs typeface="Angsana New" pitchFamily="18" charset="-34"/>
              </a:rPr>
              <a:t>Uses the different reviews from different guests and implements the required changes in the hotel. </a:t>
            </a:r>
          </a:p>
          <a:p>
            <a:pPr fontAlgn="base"/>
            <a:r>
              <a:rPr lang="en-US" b="1" dirty="0">
                <a:latin typeface="Angsana New" pitchFamily="18" charset="-34"/>
                <a:cs typeface="Angsana New" pitchFamily="18" charset="-34"/>
              </a:rPr>
              <a:t> </a:t>
            </a:r>
            <a:r>
              <a:rPr lang="en-US" dirty="0">
                <a:latin typeface="Angsana New" pitchFamily="18" charset="-34"/>
                <a:cs typeface="Angsana New" pitchFamily="18" charset="-34"/>
              </a:rPr>
              <a:t>By improving customer service (</a:t>
            </a:r>
            <a:r>
              <a:rPr lang="en-US" dirty="0" err="1">
                <a:latin typeface="Angsana New" pitchFamily="18" charset="-34"/>
                <a:cs typeface="Angsana New" pitchFamily="18" charset="-34"/>
              </a:rPr>
              <a:t>Moise</a:t>
            </a:r>
            <a:r>
              <a:rPr lang="en-US" dirty="0">
                <a:latin typeface="Angsana New" pitchFamily="18" charset="-34"/>
                <a:cs typeface="Angsana New" pitchFamily="18" charset="-34"/>
              </a:rPr>
              <a:t> </a:t>
            </a:r>
            <a:r>
              <a:rPr lang="en-US" i="1" dirty="0">
                <a:latin typeface="Angsana New" pitchFamily="18" charset="-34"/>
                <a:cs typeface="Angsana New" pitchFamily="18" charset="-34"/>
              </a:rPr>
              <a:t>et al</a:t>
            </a:r>
            <a:r>
              <a:rPr lang="en-US" dirty="0">
                <a:latin typeface="Angsana New" pitchFamily="18" charset="-34"/>
                <a:cs typeface="Angsana New" pitchFamily="18" charset="-34"/>
              </a:rPr>
              <a:t>., 2019). </a:t>
            </a:r>
          </a:p>
          <a:p>
            <a:pPr fontAlgn="base"/>
            <a:r>
              <a:rPr lang="en-US" dirty="0">
                <a:latin typeface="Angsana New" pitchFamily="18" charset="-34"/>
                <a:cs typeface="Angsana New" pitchFamily="18" charset="-34"/>
              </a:rPr>
              <a:t>Communicating effectively with the guest and providing appropriate information to them about the hotel. </a:t>
            </a:r>
          </a:p>
          <a:p>
            <a:pPr fontAlgn="base"/>
            <a:r>
              <a:rPr lang="en-US" dirty="0">
                <a:latin typeface="Angsana New" pitchFamily="18" charset="-34"/>
                <a:cs typeface="Angsana New" pitchFamily="18" charset="-34"/>
              </a:rPr>
              <a:t>Ensuring that the guest is pleased and comfortable in the hotel. </a:t>
            </a:r>
          </a:p>
        </p:txBody>
      </p:sp>
      <p:pic>
        <p:nvPicPr>
          <p:cNvPr id="24577" name="Picture 1"/>
          <p:cNvPicPr>
            <a:picLocks noChangeAspect="1" noChangeArrowheads="1"/>
          </p:cNvPicPr>
          <p:nvPr/>
        </p:nvPicPr>
        <p:blipFill>
          <a:blip r:embed="rId3"/>
          <a:srcRect/>
          <a:stretch>
            <a:fillRect/>
          </a:stretch>
        </p:blipFill>
        <p:spPr bwMode="auto">
          <a:xfrm>
            <a:off x="1600199" y="1647825"/>
            <a:ext cx="6781801" cy="200977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ndalus" pitchFamily="18" charset="-78"/>
                <a:cs typeface="Andalus" pitchFamily="18" charset="-78"/>
              </a:rPr>
              <a:t>Conclusion</a:t>
            </a:r>
            <a:endParaRPr lang="en-US" dirty="0">
              <a:solidFill>
                <a:schemeClr val="tx1"/>
              </a:solidFill>
              <a:latin typeface="Andalus" pitchFamily="18" charset="-78"/>
              <a:cs typeface="Andalus" pitchFamily="18" charset="-78"/>
            </a:endParaRPr>
          </a:p>
        </p:txBody>
      </p:sp>
      <p:sp>
        <p:nvSpPr>
          <p:cNvPr id="3" name="Content Placeholder 2"/>
          <p:cNvSpPr>
            <a:spLocks noGrp="1"/>
          </p:cNvSpPr>
          <p:nvPr>
            <p:ph idx="1"/>
          </p:nvPr>
        </p:nvSpPr>
        <p:spPr/>
        <p:txBody>
          <a:bodyPr>
            <a:normAutofit/>
          </a:bodyPr>
          <a:lstStyle/>
          <a:p>
            <a:pPr fontAlgn="base"/>
            <a:r>
              <a:rPr lang="en-US" dirty="0">
                <a:latin typeface="Angsana New" pitchFamily="18" charset="-34"/>
                <a:cs typeface="Angsana New" pitchFamily="18" charset="-34"/>
              </a:rPr>
              <a:t>It included that Marriott is one of the top hotel chains in the world due to its outstanding services and facilities. </a:t>
            </a:r>
          </a:p>
          <a:p>
            <a:pPr fontAlgn="base"/>
            <a:r>
              <a:rPr lang="en-US" dirty="0">
                <a:latin typeface="Angsana New" pitchFamily="18" charset="-34"/>
                <a:cs typeface="Angsana New" pitchFamily="18" charset="-34"/>
              </a:rPr>
              <a:t>Further described that tourists/guests are the main consumers of the brand. </a:t>
            </a:r>
          </a:p>
          <a:p>
            <a:pPr fontAlgn="base"/>
            <a:r>
              <a:rPr lang="en-US" dirty="0">
                <a:latin typeface="Angsana New" pitchFamily="18" charset="-34"/>
                <a:cs typeface="Angsana New" pitchFamily="18" charset="-34"/>
              </a:rPr>
              <a:t>Stated that the hospitality sectors are the most important and successful form of business. </a:t>
            </a:r>
          </a:p>
          <a:p>
            <a:pPr fontAlgn="base"/>
            <a:r>
              <a:rPr lang="en-US" dirty="0">
                <a:latin typeface="Angsana New" pitchFamily="18" charset="-34"/>
                <a:cs typeface="Angsana New" pitchFamily="18" charset="-34"/>
              </a:rPr>
              <a:t>Concluded that, it is of great importance to meet the needs of the guests for the hotels to attain their business goals and success.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tx1"/>
                </a:solidFill>
                <a:latin typeface="Times New Roman" panose="02020603050405020304" pitchFamily="18" charset="0"/>
                <a:cs typeface="Times New Roman" panose="02020603050405020304" pitchFamily="18" charset="0"/>
              </a:rPr>
              <a:t>References</a:t>
            </a:r>
            <a:r>
              <a:rPr lang="en-US" dirty="0"/>
              <a:t> </a:t>
            </a:r>
          </a:p>
        </p:txBody>
      </p:sp>
      <p:sp>
        <p:nvSpPr>
          <p:cNvPr id="3" name="Content Placeholder 2"/>
          <p:cNvSpPr>
            <a:spLocks noGrp="1"/>
          </p:cNvSpPr>
          <p:nvPr>
            <p:ph idx="1"/>
          </p:nvPr>
        </p:nvSpPr>
        <p:spPr/>
        <p:txBody>
          <a:bodyPr>
            <a:normAutofit fontScale="40000" lnSpcReduction="20000"/>
          </a:bodyPr>
          <a:lstStyle/>
          <a:p>
            <a:pPr>
              <a:buNone/>
            </a:pPr>
            <a:endParaRPr lang="en-US" dirty="0">
              <a:latin typeface="Angsana New" pitchFamily="18" charset="-34"/>
              <a:cs typeface="Angsana New" pitchFamily="18" charset="-34"/>
            </a:endParaRPr>
          </a:p>
          <a:p>
            <a:pPr algn="just"/>
            <a:r>
              <a:rPr lang="en-GB" dirty="0" err="1">
                <a:latin typeface="Times New Roman" panose="02020603050405020304" pitchFamily="18" charset="0"/>
                <a:cs typeface="Times New Roman" panose="02020603050405020304" pitchFamily="18" charset="0"/>
              </a:rPr>
              <a:t>Canziani</a:t>
            </a:r>
            <a:r>
              <a:rPr lang="en-GB" dirty="0">
                <a:latin typeface="Times New Roman" panose="02020603050405020304" pitchFamily="18" charset="0"/>
                <a:cs typeface="Times New Roman" panose="02020603050405020304" pitchFamily="18" charset="0"/>
              </a:rPr>
              <a:t>, B. and </a:t>
            </a:r>
            <a:r>
              <a:rPr lang="en-GB" dirty="0" err="1">
                <a:latin typeface="Times New Roman" panose="02020603050405020304" pitchFamily="18" charset="0"/>
                <a:cs typeface="Times New Roman" panose="02020603050405020304" pitchFamily="18" charset="0"/>
              </a:rPr>
              <a:t>Nemati</a:t>
            </a:r>
            <a:r>
              <a:rPr lang="en-GB" dirty="0">
                <a:latin typeface="Times New Roman" panose="02020603050405020304" pitchFamily="18" charset="0"/>
                <a:cs typeface="Times New Roman" panose="02020603050405020304" pitchFamily="18" charset="0"/>
              </a:rPr>
              <a:t>, H.R., 2021. Core and supplemental elements of hospitality in the sharing economy: insights from semantic and tonal cues in Airbnb property listings. </a:t>
            </a:r>
            <a:r>
              <a:rPr lang="en-GB" i="1" dirty="0">
                <a:latin typeface="Times New Roman" panose="02020603050405020304" pitchFamily="18" charset="0"/>
                <a:cs typeface="Times New Roman" panose="02020603050405020304" pitchFamily="18" charset="0"/>
              </a:rPr>
              <a:t>Tourism Management</a:t>
            </a:r>
            <a:r>
              <a:rPr lang="en-GB" dirty="0">
                <a:latin typeface="Times New Roman" panose="02020603050405020304" pitchFamily="18" charset="0"/>
                <a:cs typeface="Times New Roman" panose="02020603050405020304" pitchFamily="18" charset="0"/>
              </a:rPr>
              <a:t>, 87, p.104377.</a:t>
            </a:r>
          </a:p>
          <a:p>
            <a:pPr algn="just"/>
            <a:r>
              <a:rPr lang="en-GB" dirty="0">
                <a:latin typeface="Times New Roman" panose="02020603050405020304" pitchFamily="18" charset="0"/>
                <a:cs typeface="Times New Roman" panose="02020603050405020304" pitchFamily="18" charset="0"/>
              </a:rPr>
              <a:t>Lee, S.H., Deale, C.S. and Lee, J., 2022. Does it pay to book direct?: Customers’ perceptions of online channel distributors, price, and loyalty membership on brand dimensions. </a:t>
            </a:r>
            <a:r>
              <a:rPr lang="en-GB" i="1" dirty="0">
                <a:latin typeface="Times New Roman" panose="02020603050405020304" pitchFamily="18" charset="0"/>
                <a:cs typeface="Times New Roman" panose="02020603050405020304" pitchFamily="18" charset="0"/>
              </a:rPr>
              <a:t>Journal of Revenue and Pricing Management</a:t>
            </a:r>
            <a:r>
              <a:rPr lang="en-GB" dirty="0">
                <a:latin typeface="Times New Roman" panose="02020603050405020304" pitchFamily="18" charset="0"/>
                <a:cs typeface="Times New Roman" panose="02020603050405020304" pitchFamily="18" charset="0"/>
              </a:rPr>
              <a:t>, pp.1-11.</a:t>
            </a:r>
          </a:p>
          <a:p>
            <a:pPr algn="just"/>
            <a:r>
              <a:rPr lang="en-GB" dirty="0">
                <a:latin typeface="Times New Roman" panose="02020603050405020304" pitchFamily="18" charset="0"/>
                <a:cs typeface="Times New Roman" panose="02020603050405020304" pitchFamily="18" charset="0"/>
              </a:rPr>
              <a:t>Moise, M.S., Gil-</a:t>
            </a:r>
            <a:r>
              <a:rPr lang="en-GB" dirty="0" err="1">
                <a:latin typeface="Times New Roman" panose="02020603050405020304" pitchFamily="18" charset="0"/>
                <a:cs typeface="Times New Roman" panose="02020603050405020304" pitchFamily="18" charset="0"/>
              </a:rPr>
              <a:t>Saura</a:t>
            </a:r>
            <a:r>
              <a:rPr lang="en-GB" dirty="0">
                <a:latin typeface="Times New Roman" panose="02020603050405020304" pitchFamily="18" charset="0"/>
                <a:cs typeface="Times New Roman" panose="02020603050405020304" pitchFamily="18" charset="0"/>
              </a:rPr>
              <a:t>, I., </a:t>
            </a:r>
            <a:r>
              <a:rPr lang="en-GB" dirty="0" err="1">
                <a:latin typeface="Times New Roman" panose="02020603050405020304" pitchFamily="18" charset="0"/>
                <a:cs typeface="Times New Roman" panose="02020603050405020304" pitchFamily="18" charset="0"/>
              </a:rPr>
              <a:t>Šerić</a:t>
            </a:r>
            <a:r>
              <a:rPr lang="en-GB" dirty="0">
                <a:latin typeface="Times New Roman" panose="02020603050405020304" pitchFamily="18" charset="0"/>
                <a:cs typeface="Times New Roman" panose="02020603050405020304" pitchFamily="18" charset="0"/>
              </a:rPr>
              <a:t>, M. and Ruiz Molina, M.E., 2019. Influence of environmental practices on brand equity, satisfaction and word of mouth. </a:t>
            </a:r>
            <a:r>
              <a:rPr lang="en-GB" i="1" dirty="0">
                <a:latin typeface="Times New Roman" panose="02020603050405020304" pitchFamily="18" charset="0"/>
                <a:cs typeface="Times New Roman" panose="02020603050405020304" pitchFamily="18" charset="0"/>
              </a:rPr>
              <a:t>Journal of Brand Management</a:t>
            </a:r>
            <a:r>
              <a:rPr lang="en-GB" dirty="0">
                <a:latin typeface="Times New Roman" panose="02020603050405020304" pitchFamily="18" charset="0"/>
                <a:cs typeface="Times New Roman" panose="02020603050405020304" pitchFamily="18" charset="0"/>
              </a:rPr>
              <a:t>, 26(6), pp.646-657.</a:t>
            </a:r>
          </a:p>
          <a:p>
            <a:pPr algn="just"/>
            <a:r>
              <a:rPr lang="en-GB" dirty="0">
                <a:latin typeface="Times New Roman" panose="02020603050405020304" pitchFamily="18" charset="0"/>
                <a:cs typeface="Times New Roman" panose="02020603050405020304" pitchFamily="18" charset="0"/>
              </a:rPr>
              <a:t>Morgan, N. and Pritchard, A., 2019. Gender Matters in Hospitality (invited paper for ‘luminaries’ special issue of International Journal of Hospitality Management). </a:t>
            </a:r>
            <a:r>
              <a:rPr lang="en-GB" i="1" dirty="0">
                <a:latin typeface="Times New Roman" panose="02020603050405020304" pitchFamily="18" charset="0"/>
                <a:cs typeface="Times New Roman" panose="02020603050405020304" pitchFamily="18" charset="0"/>
              </a:rPr>
              <a:t>International Journal of Hospitality Management</a:t>
            </a:r>
            <a:r>
              <a:rPr lang="en-GB" dirty="0">
                <a:latin typeface="Times New Roman" panose="02020603050405020304" pitchFamily="18" charset="0"/>
                <a:cs typeface="Times New Roman" panose="02020603050405020304" pitchFamily="18" charset="0"/>
              </a:rPr>
              <a:t>, 76, pp.38-44.</a:t>
            </a:r>
          </a:p>
          <a:p>
            <a:pPr algn="just"/>
            <a:r>
              <a:rPr lang="en-GB" dirty="0" err="1">
                <a:latin typeface="Times New Roman" panose="02020603050405020304" pitchFamily="18" charset="0"/>
                <a:cs typeface="Times New Roman" panose="02020603050405020304" pitchFamily="18" charset="0"/>
              </a:rPr>
              <a:t>Sanvitale</a:t>
            </a:r>
            <a:r>
              <a:rPr lang="en-GB" dirty="0">
                <a:latin typeface="Times New Roman" panose="02020603050405020304" pitchFamily="18" charset="0"/>
                <a:cs typeface="Times New Roman" panose="02020603050405020304" pitchFamily="18" charset="0"/>
              </a:rPr>
              <a:t>, A.L., 2020. </a:t>
            </a:r>
            <a:r>
              <a:rPr lang="en-GB" i="1" dirty="0">
                <a:latin typeface="Times New Roman" panose="02020603050405020304" pitchFamily="18" charset="0"/>
                <a:cs typeface="Times New Roman" panose="02020603050405020304" pitchFamily="18" charset="0"/>
              </a:rPr>
              <a:t>Corporate Social Responsibility in the Hotel Industry: A Study of Marriott International and Odyssey Hotel Group.</a:t>
            </a:r>
            <a:endParaRPr lang="en-GB"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Tesone</a:t>
            </a:r>
            <a:r>
              <a:rPr lang="en-GB" dirty="0">
                <a:latin typeface="Times New Roman" panose="02020603050405020304" pitchFamily="18" charset="0"/>
                <a:cs typeface="Times New Roman" panose="02020603050405020304" pitchFamily="18" charset="0"/>
              </a:rPr>
              <a:t>, V. 2014. Principles of Management for the Hospitality Industry, Butterworth Heineman, Oxford</a:t>
            </a:r>
          </a:p>
          <a:p>
            <a:pPr algn="just"/>
            <a:r>
              <a:rPr lang="en-GB" dirty="0">
                <a:latin typeface="Times New Roman" panose="02020603050405020304" pitchFamily="18" charset="0"/>
                <a:cs typeface="Times New Roman" panose="02020603050405020304" pitchFamily="18" charset="0"/>
              </a:rPr>
              <a:t>Torres, E.N. and Zhang, T., 2022. Customer Service Marketing: Managing the Customer Experience. </a:t>
            </a:r>
            <a:r>
              <a:rPr lang="en-GB" i="1" dirty="0">
                <a:latin typeface="Times New Roman" panose="02020603050405020304" pitchFamily="18" charset="0"/>
                <a:cs typeface="Times New Roman" panose="02020603050405020304" pitchFamily="18" charset="0"/>
              </a:rPr>
              <a:t>Taylor &amp; Francis.</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Vinod, B., 2022. Revenue Management in the Lodging Industry: Origins to the Last Frontier. </a:t>
            </a:r>
            <a:r>
              <a:rPr lang="en-GB" i="1" dirty="0">
                <a:latin typeface="Times New Roman" panose="02020603050405020304" pitchFamily="18" charset="0"/>
                <a:cs typeface="Times New Roman" panose="02020603050405020304" pitchFamily="18" charset="0"/>
              </a:rPr>
              <a:t>Springer Nature</a:t>
            </a:r>
            <a:r>
              <a:rPr lang="en-GB" dirty="0">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Walker, J. 2013. Introduction to Hospitality Management, Pearson, London</a:t>
            </a:r>
          </a:p>
          <a:p>
            <a:pPr algn="just"/>
            <a:r>
              <a:rPr lang="en-GB" dirty="0">
                <a:latin typeface="Times New Roman" panose="02020603050405020304" pitchFamily="18" charset="0"/>
                <a:cs typeface="Times New Roman" panose="02020603050405020304" pitchFamily="18" charset="0"/>
              </a:rPr>
              <a:t>Ye, Y., </a:t>
            </a:r>
            <a:r>
              <a:rPr lang="en-GB" dirty="0" err="1">
                <a:latin typeface="Times New Roman" panose="02020603050405020304" pitchFamily="18" charset="0"/>
                <a:cs typeface="Times New Roman" panose="02020603050405020304" pitchFamily="18" charset="0"/>
              </a:rPr>
              <a:t>Lyu</a:t>
            </a:r>
            <a:r>
              <a:rPr lang="en-GB" dirty="0">
                <a:latin typeface="Times New Roman" panose="02020603050405020304" pitchFamily="18" charset="0"/>
                <a:cs typeface="Times New Roman" panose="02020603050405020304" pitchFamily="18" charset="0"/>
              </a:rPr>
              <a:t>, Y. and He, Y., 2019. Servant leadership and proactive customer service performance. </a:t>
            </a:r>
            <a:r>
              <a:rPr lang="en-GB" i="1" dirty="0">
                <a:latin typeface="Times New Roman" panose="02020603050405020304" pitchFamily="18" charset="0"/>
                <a:cs typeface="Times New Roman" panose="02020603050405020304" pitchFamily="18" charset="0"/>
              </a:rPr>
              <a:t>International Journal of Contemporary Hospitality Management</a:t>
            </a:r>
            <a:r>
              <a:rPr lang="en-GB" dirty="0">
                <a:latin typeface="Times New Roman" panose="02020603050405020304" pitchFamily="18" charset="0"/>
                <a:cs typeface="Times New Roman" panose="02020603050405020304" pitchFamily="18" charset="0"/>
              </a:rPr>
              <a:t>, 31(3), pp.1330-1347.</a:t>
            </a:r>
          </a:p>
          <a:p>
            <a:endParaRPr lang="en-US" dirty="0">
              <a:latin typeface="Angsana New" pitchFamily="18" charset="-34"/>
              <a:cs typeface="Angsana New" pitchFamily="18" charset="-3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1" descr="C:\Users\mac\Pictures\download (9).png"/>
          <p:cNvPicPr>
            <a:picLocks noChangeAspect="1" noChangeArrowheads="1"/>
          </p:cNvPicPr>
          <p:nvPr/>
        </p:nvPicPr>
        <p:blipFill>
          <a:blip r:embed="rId2"/>
          <a:srcRect/>
          <a:stretch>
            <a:fillRect/>
          </a:stretch>
        </p:blipFill>
        <p:spPr bwMode="auto">
          <a:xfrm>
            <a:off x="2057400" y="1295400"/>
            <a:ext cx="6019800" cy="43434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83</TotalTime>
  <Words>2513</Words>
  <Application>Microsoft Office PowerPoint</Application>
  <PresentationFormat>On-screen Show (4:3)</PresentationFormat>
  <Paragraphs>98</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Andalus</vt:lpstr>
      <vt:lpstr>Angsana New</vt:lpstr>
      <vt:lpstr>Calibri</vt:lpstr>
      <vt:lpstr>Gill Sans MT</vt:lpstr>
      <vt:lpstr>Times New Roman</vt:lpstr>
      <vt:lpstr>Verdana</vt:lpstr>
      <vt:lpstr>Wingdings 2</vt:lpstr>
      <vt:lpstr>Solstice</vt:lpstr>
      <vt:lpstr>BMIH4003 Hospitality and Guest Services Student Name: Mohammed Raseluddin Student ID: 1916222</vt:lpstr>
      <vt:lpstr>Table of Contents </vt:lpstr>
      <vt:lpstr>Introduction </vt:lpstr>
      <vt:lpstr>Introduction of Marriott International</vt:lpstr>
      <vt:lpstr>Main consumers of the Marriott hotel</vt:lpstr>
      <vt:lpstr>Nature of the guest services and facilities provided to guests by the brand </vt:lpstr>
      <vt:lpstr>Scope of guest service and facilities provided to guests by the Marriott hotel</vt:lpstr>
      <vt:lpstr>Role of  facilities and guest services by Marriott hotel to its guests</vt:lpstr>
      <vt:lpstr>Reason to consider the role and function of guest service</vt:lpstr>
      <vt:lpstr>Importance of Hospitality</vt:lpstr>
      <vt:lpstr>Ways hotels meet the needs of the guests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Student Name:  Student ID: </dc:title>
  <dc:creator>mac</dc:creator>
  <cp:lastModifiedBy>Mohammed Rasel Uddin (STU111524)</cp:lastModifiedBy>
  <cp:revision>14</cp:revision>
  <dcterms:created xsi:type="dcterms:W3CDTF">2023-01-21T08:24:14Z</dcterms:created>
  <dcterms:modified xsi:type="dcterms:W3CDTF">2023-02-02T17:23:40Z</dcterms:modified>
</cp:coreProperties>
</file>