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319" r:id="rId2"/>
    <p:sldId id="320" r:id="rId3"/>
    <p:sldId id="321" r:id="rId4"/>
    <p:sldId id="293" r:id="rId5"/>
    <p:sldId id="300" r:id="rId6"/>
    <p:sldId id="301" r:id="rId7"/>
    <p:sldId id="302" r:id="rId8"/>
    <p:sldId id="303" r:id="rId9"/>
    <p:sldId id="306" r:id="rId10"/>
    <p:sldId id="325" r:id="rId11"/>
    <p:sldId id="304" r:id="rId12"/>
    <p:sldId id="305" r:id="rId13"/>
    <p:sldId id="323" r:id="rId14"/>
    <p:sldId id="324" r:id="rId15"/>
    <p:sldId id="322" r:id="rId16"/>
    <p:sldId id="307" r:id="rId17"/>
    <p:sldId id="310" r:id="rId18"/>
    <p:sldId id="311" r:id="rId19"/>
    <p:sldId id="312" r:id="rId20"/>
    <p:sldId id="313" r:id="rId21"/>
    <p:sldId id="314" r:id="rId22"/>
    <p:sldId id="315" r:id="rId23"/>
    <p:sldId id="316" r:id="rId24"/>
    <p:sldId id="317" r:id="rId25"/>
    <p:sldId id="318" r:id="rId2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6BD279-0ADD-4F48-AEF0-307D38D82380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2DBF79-D78B-4483-A652-F7C3A8B7DB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725340-6ECF-4214-B54C-A13B3A66FD40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B0AC50-7330-4B16-9CF6-44010870634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B1CBAB-91F0-4B58-925C-C981881E8A2E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15DA36B6-D890-453B-87BD-DE9F6AD2F58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C0EF6D5-F7CB-4551-BA17-2E758AA39B51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0FFC08-C2C2-417B-A1F8-EBBF6F0C562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A482BF-AD82-4CA8-AE51-775288CC2290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6BF438-F8BC-46BB-97E3-03C9FAB36DB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62FCC4-FE4B-4E01-B255-3751C6FD5C35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3B4863-155A-49DB-9E21-3020864764C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F862A4-2FDB-4FB8-9976-EFDA272F97B0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6EA654-8957-48E4-8846-E2C90E17467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FAFDE8-FA4E-45B3-8E65-57E10E77ED18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12E594-426D-46F6-B2EF-D9A82D00105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0E4C8E-D36E-4512-9022-9C791A05C2A8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E5D43-2AE5-4CC9-8316-A5D3CCF56A9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BD55C1-664D-4D26-A798-50147F6230AF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29518F-974B-4EBB-8288-9AD13A1B658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6E6C68-37AB-4922-B646-483FBB71241D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5C6FD5-6E2B-4FE3-B32C-46A066DB977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1F411C31-F735-4130-9D51-D5736A85D4A4}" type="datetimeFigureOut">
              <a:rPr lang="en-US" smtClean="0"/>
              <a:pPr>
                <a:defRPr/>
              </a:pPr>
              <a:t>5/9/2020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CF8B5FB2-8A29-4D03-B7CD-1AA81FB1AE9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c/cd/MehmedV.jpg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en.wikipedia.org/wiki/File:Konstantin_Makovsky_-_The_Bulgarian_martyresses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upload.wikimedia.org/wikipedia/commons/e/ee/Bulgaria_San_Stefano_Berlin_1878_TB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2030" y="0"/>
            <a:ext cx="8229600" cy="5229200"/>
          </a:xfrm>
        </p:spPr>
        <p:txBody>
          <a:bodyPr>
            <a:normAutofit/>
          </a:bodyPr>
          <a:lstStyle/>
          <a:p>
            <a:r>
              <a:rPr lang="en-GB" dirty="0" smtClean="0"/>
              <a:t>HPHI 4004 AGE OF EXTREMES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ORIGINS OF WORLD WAR ONE FLASHPOINT – THE BALKANS 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4000" dirty="0" smtClean="0"/>
              <a:t>OTTOMAN EMPIRE - ‘SICK MAN OF EUROPE’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EMERGENCE OF ‘NATION-STATES’ ON THE FRINGES OF A DYING AND BANKRUPT OTTOMAN EMPIRE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DETERMINATION OF GREAT POWERS TO PROTECT INTERESTS IN BALKANS AND EAST MEDITERRANEAN  </a:t>
            </a:r>
            <a:endParaRPr lang="en-US" sz="2400" dirty="0" smtClean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MEHMED V (SULTAN 1909-1918)</a:t>
            </a:r>
            <a:endParaRPr lang="en-US" sz="2400" smtClean="0"/>
          </a:p>
        </p:txBody>
      </p:sp>
      <p:pic>
        <p:nvPicPr>
          <p:cNvPr id="4101" name="Picture 6" descr="File:Mehmed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2565400"/>
            <a:ext cx="395922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AUSTRO-HUNGARY</a:t>
            </a:r>
            <a:endParaRPr lang="en-US" smtClean="0"/>
          </a:p>
        </p:txBody>
      </p:sp>
      <p:sp>
        <p:nvSpPr>
          <p:cNvPr id="10240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DETERMINATION TO KEEP MULTI-ETHNIC EMPIRE INTACT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DUAL MONARCHY SINCE 1867 (AUSGLEICH – COMPROMISE)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smtClean="0"/>
              <a:t>FEAR OF EXPANDING SERBIA AND RUSSIAN ‘PAN-SLAVIC’ POLICY IN REGION</a:t>
            </a:r>
            <a:endParaRPr lang="en-US" sz="2400" smtClean="0"/>
          </a:p>
        </p:txBody>
      </p:sp>
      <p:sp>
        <p:nvSpPr>
          <p:cNvPr id="102405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 smtClean="0"/>
          </a:p>
        </p:txBody>
      </p:sp>
      <p:pic>
        <p:nvPicPr>
          <p:cNvPr id="5125" name="Picture 7" descr="6077-004-45F016F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557338"/>
            <a:ext cx="395287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RUSSIA</a:t>
            </a:r>
            <a:endParaRPr lang="en-US" smtClean="0"/>
          </a:p>
        </p:txBody>
      </p:sp>
      <p:pic>
        <p:nvPicPr>
          <p:cNvPr id="6147" name="Picture 11" descr="balkan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20072" y="1772816"/>
            <a:ext cx="3384376" cy="3888432"/>
          </a:xfrm>
        </p:spPr>
      </p:pic>
      <p:sp>
        <p:nvSpPr>
          <p:cNvPr id="10752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7544" y="1628800"/>
            <a:ext cx="4608512" cy="4530725"/>
          </a:xfrm>
        </p:spPr>
        <p:txBody>
          <a:bodyPr>
            <a:normAutofit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‘REVANCHIST’ AGENDA SINCE THE CRIMEAN WAR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AIM –REVERSE ‘BLACK SEA’ CLAUSES FOLLOWING CRIMEAN WAR -  WARM-WATER ACCESS TO MEDITERRANEAN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‘PAN-SLAVIC’ POLICY – SUPPORT OF SERBS AND OTHERS</a:t>
            </a:r>
            <a:endParaRPr lang="en-US" sz="24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BULGARIAN UPRISING - 1876</a:t>
            </a:r>
            <a:endParaRPr lang="en-US" smtClean="0"/>
          </a:p>
        </p:txBody>
      </p:sp>
      <p:sp>
        <p:nvSpPr>
          <p:cNvPr id="717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INFAMOUS FOR ATROCITIES BY OTTOMAN IRREGULARS (BASHI BAZOUKS); 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PRESSURE ON BRITISH P.M, DISRAELI, OVER PRO-OTTOMAN POLICY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 CHAMPIONED BY GLADSTONE IN </a:t>
            </a:r>
            <a:r>
              <a:rPr lang="en-GB" sz="2400" i="1" smtClean="0"/>
              <a:t>THE BULGARIAN HORRORS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  <p:sp>
        <p:nvSpPr>
          <p:cNvPr id="717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7173" name="Picture 8" descr="200px-Konstantin_Makovsky_-_The_Bulgarian_martyresse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1628775"/>
            <a:ext cx="374491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RUSSO-TURKISH WAR (1877-78)</a:t>
            </a:r>
            <a:endParaRPr lang="en-US" sz="4000" smtClean="0"/>
          </a:p>
        </p:txBody>
      </p:sp>
      <p:sp>
        <p:nvSpPr>
          <p:cNvPr id="122885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PRELUDE – SERBO-TURKISH WAR (1876); BELGRADE THREATENED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RUSSIA ATTACKS OTTOMAN TERRITORY THROUGH ROMANIA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CONSTANTINOPLE THREATENED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BRITISH NAVAL PRESENCE FORCES TRUCE ON RUSSIA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TREATY OF SAN STEFANO MARCH 1878 – SERB/ROMANIAN/MONTENEGRIN INDEPENDENCE RECOGNISED; AUTONOMOUS PRINCIPALITY OF BULGARIA CREATED</a:t>
            </a:r>
          </a:p>
          <a:p>
            <a:pPr marL="548640" indent="-411480" fontAlgn="auto">
              <a:lnSpc>
                <a:spcPct val="8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000" smtClean="0"/>
          </a:p>
        </p:txBody>
      </p:sp>
      <p:sp>
        <p:nvSpPr>
          <p:cNvPr id="122886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TSAR ALEXANDER II (1818-1881)</a:t>
            </a:r>
            <a:endParaRPr lang="en-US" smtClean="0"/>
          </a:p>
        </p:txBody>
      </p:sp>
      <p:pic>
        <p:nvPicPr>
          <p:cNvPr id="8197" name="Picture 12" descr="ME1-44-I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2636838"/>
            <a:ext cx="3382962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CONGRESS OF BERLIN JUNE-JULY 1878</a:t>
            </a:r>
            <a:endParaRPr lang="en-US" sz="4000" smtClean="0"/>
          </a:p>
        </p:txBody>
      </p:sp>
      <p:sp>
        <p:nvSpPr>
          <p:cNvPr id="921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b="1" smtClean="0"/>
              <a:t>RE-ARRANGEMENT OF THE EASTERN QUESTION</a:t>
            </a:r>
            <a:r>
              <a:rPr lang="en-GB" sz="2000" smtClean="0"/>
              <a:t> (DISSATISFACTION WITH ‘SAN STEFANO’ AND GROWING RUSSIAN INFLUENCE IN THE BALKANS)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BALANCE AUSTRO-HUNGARIAN/BRITISH/FRENCH INTERESTS IN THE REGION</a:t>
            </a:r>
          </a:p>
          <a:p>
            <a:pPr>
              <a:lnSpc>
                <a:spcPct val="80000"/>
              </a:lnSpc>
            </a:pPr>
            <a:r>
              <a:rPr lang="en-GB" sz="2000" smtClean="0"/>
              <a:t>UPHOLD THE INTEGRITY OF THE OTTOMAN EMPIRE – RETAIN CONSTANTINOPLE</a:t>
            </a:r>
          </a:p>
          <a:p>
            <a:pPr>
              <a:lnSpc>
                <a:spcPct val="80000"/>
              </a:lnSpc>
            </a:pPr>
            <a:endParaRPr lang="en-US" sz="2000" smtClean="0"/>
          </a:p>
        </p:txBody>
      </p:sp>
      <p:sp>
        <p:nvSpPr>
          <p:cNvPr id="922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000" smtClean="0"/>
              <a:t>OTTO VON BISMARCK (1815-1898)</a:t>
            </a:r>
            <a:endParaRPr lang="en-US" sz="2000" smtClean="0"/>
          </a:p>
        </p:txBody>
      </p:sp>
      <p:pic>
        <p:nvPicPr>
          <p:cNvPr id="9221" name="Picture 7" descr="Bisma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92896"/>
            <a:ext cx="2952750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- </a:t>
            </a:r>
            <a:endParaRPr lang="en-US" smtClean="0"/>
          </a:p>
        </p:txBody>
      </p:sp>
      <p:sp>
        <p:nvSpPr>
          <p:cNvPr id="10243" name="Rectangle 9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mtClean="0"/>
              <a:t>ROMANIAN/SERBIAN/MONTENEGRIN INDEPENDENCE UPHELD</a:t>
            </a:r>
          </a:p>
          <a:p>
            <a:pPr>
              <a:lnSpc>
                <a:spcPct val="90000"/>
              </a:lnSpc>
            </a:pPr>
            <a:r>
              <a:rPr lang="en-GB" smtClean="0"/>
              <a:t>SMALLER AUTONOMOUS BULGARIA – EAST RUMELIA (SOUTHERN BULGARIA)  SEMI-AUTONOMOUS OTTOMAN PROVINCE (WITH CHRISTIAN RULER)</a:t>
            </a:r>
          </a:p>
          <a:p>
            <a:pPr>
              <a:lnSpc>
                <a:spcPct val="90000"/>
              </a:lnSpc>
            </a:pPr>
            <a:r>
              <a:rPr lang="en-GB" smtClean="0"/>
              <a:t>MACEDONIA RETURNED TO OTTOMAN CONTROL </a:t>
            </a:r>
          </a:p>
          <a:p>
            <a:pPr>
              <a:lnSpc>
                <a:spcPct val="90000"/>
              </a:lnSpc>
            </a:pPr>
            <a:r>
              <a:rPr lang="en-GB" smtClean="0"/>
              <a:t>AUSTRO-HUNGARY TO ADMINISTER BOSNIA HERZEGOVINA </a:t>
            </a:r>
            <a:endParaRPr lang="en-US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CONGRESS OF BERLIN - AIMS</a:t>
            </a:r>
            <a:endParaRPr lang="en-US" sz="4000" smtClean="0"/>
          </a:p>
        </p:txBody>
      </p:sp>
      <p:sp>
        <p:nvSpPr>
          <p:cNvPr id="11267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PAN-SLAVIC INTENT IN THE REGION CURBED</a:t>
            </a:r>
          </a:p>
          <a:p>
            <a:r>
              <a:rPr lang="en-GB" smtClean="0"/>
              <a:t>SOWED THE SEEDS OF FUTURE CONFLICT – EAST RUMELIA; BOSNIA; MACEDONIA</a:t>
            </a:r>
            <a:endParaRPr lang="en-US" smtClean="0"/>
          </a:p>
        </p:txBody>
      </p:sp>
      <p:sp>
        <p:nvSpPr>
          <p:cNvPr id="11268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11269" name="Picture 7" descr="18613-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628775"/>
            <a:ext cx="429895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- </a:t>
            </a:r>
            <a:endParaRPr lang="en-US" smtClean="0"/>
          </a:p>
        </p:txBody>
      </p:sp>
      <p:sp>
        <p:nvSpPr>
          <p:cNvPr id="10243" name="Rectangle 9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mtClean="0"/>
              <a:t>ROMANIAN/SERBIAN/MONTENEGRIN INDEPENDENCE UPHELD</a:t>
            </a:r>
          </a:p>
          <a:p>
            <a:pPr>
              <a:lnSpc>
                <a:spcPct val="90000"/>
              </a:lnSpc>
            </a:pPr>
            <a:r>
              <a:rPr lang="en-GB" smtClean="0"/>
              <a:t>SMALLER AUTONOMOUS BULGARIA – EAST RUMELIA (SOUTHERN BULGARIA)  SEMI-AUTONOMOUS OTTOMAN PROVINCE (WITH CHRISTIAN RULER)</a:t>
            </a:r>
          </a:p>
          <a:p>
            <a:pPr>
              <a:lnSpc>
                <a:spcPct val="90000"/>
              </a:lnSpc>
            </a:pPr>
            <a:r>
              <a:rPr lang="en-GB" smtClean="0"/>
              <a:t>MACEDONIA RETURNED TO OTTOMAN CONTROL </a:t>
            </a:r>
          </a:p>
          <a:p>
            <a:pPr>
              <a:lnSpc>
                <a:spcPct val="90000"/>
              </a:lnSpc>
            </a:pPr>
            <a:r>
              <a:rPr lang="en-GB" smtClean="0"/>
              <a:t>AUSTRO-HUNGARY TO ADMINISTER BOSNIA HERZEGOVINA 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111916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CONGRESS OF BERLIN </a:t>
            </a:r>
            <a:endParaRPr lang="en-US" smtClean="0"/>
          </a:p>
        </p:txBody>
      </p:sp>
      <p:sp>
        <p:nvSpPr>
          <p:cNvPr id="12291" name="Rectangle 5"/>
          <p:cNvSpPr>
            <a:spLocks noGrp="1" noChangeArrowheads="1"/>
          </p:cNvSpPr>
          <p:nvPr>
            <p:ph idx="1"/>
          </p:nvPr>
        </p:nvSpPr>
        <p:spPr>
          <a:xfrm>
            <a:off x="1259632" y="1600200"/>
            <a:ext cx="6696744" cy="4708525"/>
          </a:xfrm>
        </p:spPr>
        <p:txBody>
          <a:bodyPr/>
          <a:lstStyle/>
          <a:p>
            <a:endParaRPr lang="en-GB" dirty="0" smtClean="0"/>
          </a:p>
        </p:txBody>
      </p:sp>
      <p:pic>
        <p:nvPicPr>
          <p:cNvPr id="12292" name="Picture 7" descr="File:Bulgaria San Stefano Berlin 1878 TB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628800"/>
            <a:ext cx="511256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POST-BERLIN – THE ROAD TO WAR</a:t>
            </a:r>
            <a:endParaRPr lang="en-US" sz="4000" smtClean="0"/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/>
              <a:t>1885 – SERBO-BULGARIAN WAR AND THE REUNITING OF EAST RUMELIA AND BULGARIA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GRECO-TURKISH WAR 1897 – RISE OF GREEK NATIONALISM AND ‘REVANCHIST’ CLAIMS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1908 – BULGARIA DEFIES TURKEY AND DECLARES ITSELF FULLY INDEPENDENT 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1908 – SERBIAN AGITATION IN THE REGION (SUPPORTED BY RUSSIA) LED AUSTRO-HUNGARY TO ANNEX BOSNIA HERZEGOVINA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1910 – ALBANIAN RISING IN KOSOVO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1910 – MONTENEGRO BECOMES KINGDOM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YOUNG TURKS</a:t>
            </a:r>
            <a:endParaRPr lang="en-US" smtClean="0"/>
          </a:p>
        </p:txBody>
      </p:sp>
      <p:sp>
        <p:nvSpPr>
          <p:cNvPr id="14234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APPEARED IN OTTOMAN EUROPEAN TERRITORIES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REFORMIST AND ANTI-SLAVIC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SUPPORT FROM INTELLECTUALS/ ARMY/MINORITIES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FORCED CONSTITIUTIONAL CHANGE ON OTTOMANS AND HOPES OF MULTI-ETHNIC PARLIAMENT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SCUPPERED BY NATIONALIST ELEMENTS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000" smtClean="0"/>
              <a:t>FELL FROM POWER AFTER 1911-12 WAR WITH ITALY</a:t>
            </a:r>
            <a:endParaRPr lang="en-US" sz="2000" smtClean="0"/>
          </a:p>
        </p:txBody>
      </p:sp>
      <p:sp>
        <p:nvSpPr>
          <p:cNvPr id="14234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mtClean="0"/>
          </a:p>
        </p:txBody>
      </p:sp>
      <p:pic>
        <p:nvPicPr>
          <p:cNvPr id="15365" name="Picture 10" descr="Sandanski,_Dimo_Hadzhi_Dimov,_Todor_Panitsa_with_Young_Tur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10000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BALKAN LEAGUE</a:t>
            </a:r>
            <a:endParaRPr lang="en-US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FORMED IN 1912 TO SERVE SLAV INTERESTS</a:t>
            </a:r>
          </a:p>
          <a:p>
            <a:pPr>
              <a:lnSpc>
                <a:spcPct val="90000"/>
              </a:lnSpc>
            </a:pPr>
            <a:r>
              <a:rPr lang="en-GB" smtClean="0"/>
              <a:t>1</a:t>
            </a:r>
            <a:r>
              <a:rPr lang="en-GB" baseline="30000" smtClean="0"/>
              <a:t>ST</a:t>
            </a:r>
            <a:r>
              <a:rPr lang="en-GB" smtClean="0"/>
              <a:t> PHASE – SERBS AND BULGARS MUTUAL SUPPORT</a:t>
            </a:r>
          </a:p>
          <a:p>
            <a:pPr>
              <a:lnSpc>
                <a:spcPct val="90000"/>
              </a:lnSpc>
            </a:pPr>
            <a:r>
              <a:rPr lang="en-GB" smtClean="0"/>
              <a:t>2</a:t>
            </a:r>
            <a:r>
              <a:rPr lang="en-GB" baseline="30000" smtClean="0"/>
              <a:t>ND</a:t>
            </a:r>
            <a:r>
              <a:rPr lang="en-GB" smtClean="0"/>
              <a:t> PHASE – GREEKS AND SERBS (BALKAN NAVAL POWER)</a:t>
            </a:r>
          </a:p>
          <a:p>
            <a:pPr>
              <a:lnSpc>
                <a:spcPct val="90000"/>
              </a:lnSpc>
            </a:pPr>
            <a:r>
              <a:rPr lang="en-GB" smtClean="0"/>
              <a:t>3</a:t>
            </a:r>
            <a:r>
              <a:rPr lang="en-GB" baseline="30000" smtClean="0"/>
              <a:t>RD</a:t>
            </a:r>
            <a:r>
              <a:rPr lang="en-GB" smtClean="0"/>
              <a:t> PHASE – MONTENEGRIN/SERB/BULGAR COOPERATION</a:t>
            </a:r>
            <a:endParaRPr lang="en-US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BALKAN WARS 1912-13</a:t>
            </a:r>
            <a:endParaRPr 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3076" name="Picture 5" descr="balkan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628775"/>
            <a:ext cx="6913563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THE WARS 1912-13 - CAUSES</a:t>
            </a:r>
            <a:endParaRPr lang="en-US" smtClean="0"/>
          </a:p>
        </p:txBody>
      </p:sp>
      <p:sp>
        <p:nvSpPr>
          <p:cNvPr id="14029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AMBITIOUS AND EXPANDING BALKAN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CLAIMS ON OTTOMAN TERRITORIES  - RUMELIA, ALBANIA, MACEDONIA, THRACE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CONTINUOUS LOW-INTENSITY WARFARE</a:t>
            </a:r>
            <a:endParaRPr lang="en-US" smtClean="0"/>
          </a:p>
        </p:txBody>
      </p:sp>
      <p:pic>
        <p:nvPicPr>
          <p:cNvPr id="14340" name="Picture 7" descr="balkan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9338" y="1628775"/>
            <a:ext cx="4033837" cy="4321175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FIRST WAR – OCT 1912-MAY 1913</a:t>
            </a:r>
            <a:endParaRPr lang="en-US" sz="4000" smtClean="0"/>
          </a:p>
        </p:txBody>
      </p:sp>
      <p:sp>
        <p:nvSpPr>
          <p:cNvPr id="1741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 b="1" smtClean="0"/>
              <a:t>FOUR SEPARATE WARS: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>
              <a:lnSpc>
                <a:spcPct val="90000"/>
              </a:lnSpc>
            </a:pPr>
            <a:r>
              <a:rPr lang="en-GB" sz="2000" smtClean="0"/>
              <a:t>1. MONTENEGRO ATTACK OTTOMAN FORCES IN N. ALBANIA/SERBIA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2. BULGARIA ATTACKS OTTOMANS IN EAST THRACE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3. SERBIA ATTACKS OTTOMANS IN NORTH MACEDONIA</a:t>
            </a:r>
          </a:p>
          <a:p>
            <a:pPr>
              <a:lnSpc>
                <a:spcPct val="90000"/>
              </a:lnSpc>
            </a:pPr>
            <a:r>
              <a:rPr lang="en-GB" sz="2000" smtClean="0"/>
              <a:t>4. GREECE ATTACKS OTTOMANS IN THESSALLY AND MACEDONIA</a:t>
            </a:r>
            <a:endParaRPr lang="en-US" sz="2000" smtClean="0"/>
          </a:p>
        </p:txBody>
      </p:sp>
      <p:sp>
        <p:nvSpPr>
          <p:cNvPr id="1741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GB" sz="2000" smtClean="0"/>
          </a:p>
        </p:txBody>
      </p:sp>
      <p:pic>
        <p:nvPicPr>
          <p:cNvPr id="17413" name="Picture 8" descr="Ottoman_soldiers_after_the_First_Balkan_W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700213"/>
            <a:ext cx="4032250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TREATY OF LONDON</a:t>
            </a:r>
            <a:endParaRPr lang="en-US" smtClean="0"/>
          </a:p>
        </p:txBody>
      </p:sp>
      <p:sp>
        <p:nvSpPr>
          <p:cNvPr id="18435" name="Rectangle 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ALBANIAN INDEPENDENCE RECOGNISED (FOLLOWING SERB/GREEK WITHDRAWAL)</a:t>
            </a:r>
          </a:p>
          <a:p>
            <a:r>
              <a:rPr lang="en-GB" smtClean="0"/>
              <a:t>BULGARIAN GAINS IN THRACE AND MACEDONIA</a:t>
            </a:r>
          </a:p>
          <a:p>
            <a:r>
              <a:rPr lang="en-GB" smtClean="0"/>
              <a:t>SERBIAN GAINS IN NORTH MACEDONIA</a:t>
            </a:r>
          </a:p>
          <a:p>
            <a:r>
              <a:rPr lang="en-GB" smtClean="0"/>
              <a:t>GREEK GAINS IN SOUTH MACEDONIA AND SALONIKA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SECOND WAR – JUNE 1913</a:t>
            </a:r>
          </a:p>
        </p:txBody>
      </p:sp>
      <p:sp>
        <p:nvSpPr>
          <p:cNvPr id="1945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 smtClean="0"/>
              <a:t>GREECE AND BULGARIA CLASH OVER SALONIKA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BULGARIA AND SERBS CLASH OVER GREEK ALLIANCE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ROMANIANS ADVANCE ON SOFIA 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OTTOMANS RE-TAKE ANDRIANOPLE IN EAST THRACE(MODERN-DAY EDIRNE)</a:t>
            </a:r>
          </a:p>
          <a:p>
            <a:pPr>
              <a:lnSpc>
                <a:spcPct val="80000"/>
              </a:lnSpc>
            </a:pPr>
            <a:endParaRPr lang="en-GB" sz="2400" dirty="0" smtClean="0"/>
          </a:p>
        </p:txBody>
      </p:sp>
      <p:pic>
        <p:nvPicPr>
          <p:cNvPr id="6" name="Content Placeholder 5" descr="sandanski_v_bg_armi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772816"/>
            <a:ext cx="3096344" cy="3816424"/>
          </a:xfrm>
        </p:spPr>
      </p:pic>
      <p:sp>
        <p:nvSpPr>
          <p:cNvPr id="19461" name="Rectangle 7"/>
          <p:cNvSpPr>
            <a:spLocks noChangeArrowheads="1"/>
          </p:cNvSpPr>
          <p:nvPr/>
        </p:nvSpPr>
        <p:spPr bwMode="auto">
          <a:xfrm>
            <a:off x="4232275" y="3246438"/>
            <a:ext cx="247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en-US">
                <a:latin typeface="Arial" charset="0"/>
              </a:rPr>
              <a:t>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smtClean="0"/>
              <a:t>TREATY OF CONSTANTINOPLE/ BUCHAREST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BULGARIA LOSE LAND IN NORTH TO ROMANIA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GREEK AND SERB GAINS IN MACEDONIA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 EAST THRACE IN OTTOMAN HANDS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WEST THRACE REMAIN IN BULGARIAN HANDS TO GREEK ANNOYANCE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ITALIAN GAINS IN DODECANESE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BULGARIAN LOSES SPARKS ‘REVANCHIST’ POLICY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mtClean="0"/>
              <a:t>SERB GAINS TROUBLES AUSTRO-HUNGARY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SARAJEVO – JUNE 1914</a:t>
            </a:r>
            <a:endParaRPr lang="en-GB" dirty="0"/>
          </a:p>
        </p:txBody>
      </p:sp>
      <p:pic>
        <p:nvPicPr>
          <p:cNvPr id="5" name="Content Placeholder 4" descr="untitled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34657" y="2709735"/>
            <a:ext cx="3283686" cy="2306893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 flipH="1">
            <a:off x="4846177" y="2335454"/>
            <a:ext cx="3412086" cy="496855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FRANZ FERDINAND AND CONSORT ASSASSINATED</a:t>
            </a:r>
          </a:p>
          <a:p>
            <a:r>
              <a:rPr lang="en-GB" dirty="0" smtClean="0"/>
              <a:t>‘YOUNG BOSNIA’ ETHNIC  SERBS RESPONSIBLE AIDED BY ‘BLACK HAND’ SECRET SOCIETY</a:t>
            </a:r>
          </a:p>
          <a:p>
            <a:r>
              <a:rPr lang="en-GB" dirty="0" smtClean="0"/>
              <a:t>VIENNA RESPONSE ASSUMES SERBIAN INVOLVEMENT 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AUSTRIAN ULTIMATUM TO SERBIA TAKES THREE WEEKS</a:t>
            </a:r>
          </a:p>
          <a:p>
            <a:r>
              <a:rPr lang="en-GB" dirty="0" smtClean="0"/>
              <a:t>‘BLANK CHEQUE’ APPROVAL TO AUSTRIA SUGGESTS  ‘PRO-WAR’ MANOUEVRING BY GERMANY</a:t>
            </a:r>
          </a:p>
          <a:p>
            <a:r>
              <a:rPr lang="en-GB" dirty="0" smtClean="0"/>
              <a:t>ULTIMATUM ASSUMES SERBIAN INVOLVEMENT IN ASSASSINATION</a:t>
            </a:r>
          </a:p>
          <a:p>
            <a:r>
              <a:rPr lang="en-GB" dirty="0" smtClean="0"/>
              <a:t>SUPPRESSION OF ANTI-AUSTRIAN MOVEMENTS DEMANDED</a:t>
            </a:r>
          </a:p>
          <a:p>
            <a:r>
              <a:rPr lang="en-GB" dirty="0" smtClean="0"/>
              <a:t>ELEMENTS OF AUSTRIAN GOVT ALLOWED TO OPERATE IN SERBIA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5102027"/>
          </a:xfrm>
        </p:spPr>
        <p:txBody>
          <a:bodyPr/>
          <a:lstStyle/>
          <a:p>
            <a:r>
              <a:rPr lang="en-GB" dirty="0" smtClean="0"/>
              <a:t>28</a:t>
            </a:r>
            <a:r>
              <a:rPr lang="en-GB" baseline="30000" dirty="0" smtClean="0"/>
              <a:t>th</a:t>
            </a:r>
            <a:r>
              <a:rPr lang="en-GB" dirty="0" smtClean="0"/>
              <a:t> - AUSTRO-HUNGARY DECLARES WAR ON SERBIA</a:t>
            </a:r>
          </a:p>
          <a:p>
            <a:r>
              <a:rPr lang="en-GB" dirty="0" smtClean="0"/>
              <a:t>30</a:t>
            </a:r>
            <a:r>
              <a:rPr lang="en-GB" baseline="30000" dirty="0" smtClean="0"/>
              <a:t>th</a:t>
            </a:r>
            <a:r>
              <a:rPr lang="en-GB" dirty="0" smtClean="0"/>
              <a:t> - FULL MOBILISATION BY RUSSIA</a:t>
            </a:r>
          </a:p>
          <a:p>
            <a:r>
              <a:rPr lang="en-GB" dirty="0" smtClean="0"/>
              <a:t>31</a:t>
            </a:r>
            <a:r>
              <a:rPr lang="en-GB" baseline="30000" dirty="0" smtClean="0"/>
              <a:t>st</a:t>
            </a:r>
            <a:r>
              <a:rPr lang="en-GB" dirty="0" smtClean="0"/>
              <a:t> – FRENCH SOCIALIST LEADER JEAN JAURES ASSASSINATED IN PARIS</a:t>
            </a:r>
          </a:p>
          <a:p>
            <a:pPr lvl="4">
              <a:buNone/>
            </a:pPr>
            <a:endParaRPr lang="en-GB" dirty="0"/>
          </a:p>
        </p:txBody>
      </p:sp>
      <p:pic>
        <p:nvPicPr>
          <p:cNvPr id="1026" name="Picture 2" descr="C:\Users\Sony\Pictures\jean-jaures-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5186429" y="1828319"/>
            <a:ext cx="2962141" cy="40697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844824"/>
            <a:ext cx="4038600" cy="5589240"/>
          </a:xfrm>
        </p:spPr>
        <p:txBody>
          <a:bodyPr/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AUG – GERMANY DECLARES WAR ON RUSSIA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– GERMANY DECLARES WAR ON FRANCE</a:t>
            </a:r>
          </a:p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– GERMANY INVADES BELGIUM ( SCHLIEFFEN PLAN); BRITAIN AT WAR WITH GERMANY</a:t>
            </a:r>
            <a:endParaRPr lang="en-GB" dirty="0"/>
          </a:p>
        </p:txBody>
      </p:sp>
      <p:pic>
        <p:nvPicPr>
          <p:cNvPr id="7" name="Content Placeholder 6" descr="hitler_aug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988840"/>
            <a:ext cx="3384376" cy="4464496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JULY CRISIS</a:t>
            </a:r>
            <a:endParaRPr lang="en-GB" dirty="0"/>
          </a:p>
        </p:txBody>
      </p:sp>
      <p:pic>
        <p:nvPicPr>
          <p:cNvPr id="12" name="Content Placeholder 11" descr="French_heavy_cavalry_Paris_August_191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628800"/>
            <a:ext cx="4038600" cy="4392488"/>
          </a:xfrm>
        </p:spPr>
      </p:pic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472608"/>
          </a:xfrm>
        </p:spPr>
        <p:txBody>
          <a:bodyPr/>
          <a:lstStyle/>
          <a:p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AUG – AUSTRO-HUNGARY DECLARES WAR ON RUSSIA</a:t>
            </a:r>
          </a:p>
          <a:p>
            <a:r>
              <a:rPr lang="en-GB" dirty="0" smtClean="0"/>
              <a:t>NOVEMBER 1914 – OTTOMAN EMPIRE AND ENTENTE DECLARE WAR</a:t>
            </a:r>
          </a:p>
          <a:p>
            <a:r>
              <a:rPr lang="en-GB" dirty="0" smtClean="0"/>
              <a:t>MAY 1915 – </a:t>
            </a:r>
            <a:r>
              <a:rPr lang="en-GB" smtClean="0"/>
              <a:t>ITALY DECLARES </a:t>
            </a:r>
            <a:r>
              <a:rPr lang="en-GB" dirty="0" smtClean="0"/>
              <a:t>WAR ON AUSTRO-HUNGARY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323528" y="1124744"/>
            <a:ext cx="40324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33475" lvl="2" indent="-228600">
              <a:spcBef>
                <a:spcPct val="20000"/>
              </a:spcBef>
              <a:buClr>
                <a:prstClr val="white"/>
              </a:buClr>
              <a:buSzPct val="95000"/>
              <a:buFont typeface="Wingdings" pitchFamily="2" charset="2"/>
              <a:buChar char=""/>
            </a:pPr>
            <a:r>
              <a:rPr lang="en-GB" sz="2000" dirty="0" smtClean="0">
                <a:solidFill>
                  <a:prstClr val="white"/>
                </a:solidFill>
                <a:latin typeface="Book Antiqua"/>
                <a:cs typeface="+mn-cs"/>
              </a:rPr>
              <a:t>PARIS (AUGUST 1914)</a:t>
            </a:r>
            <a:endParaRPr lang="en-GB" sz="2000" dirty="0">
              <a:solidFill>
                <a:prstClr val="white"/>
              </a:solidFill>
              <a:latin typeface="Book Antiqua"/>
              <a:cs typeface="+mn-cs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1531</TotalTime>
  <Words>830</Words>
  <Application>Microsoft Office PowerPoint</Application>
  <PresentationFormat>On-screen Show (4:3)</PresentationFormat>
  <Paragraphs>117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Apex</vt:lpstr>
      <vt:lpstr>HPHI 4004 AGE OF EXTREMES   </vt:lpstr>
      <vt:lpstr>OTTOMAN EMPIRE - ‘SICK MAN OF EUROPE’</vt:lpstr>
      <vt:lpstr>AUSTRO-HUNGARY</vt:lpstr>
      <vt:lpstr>RUSSIA</vt:lpstr>
      <vt:lpstr>BULGARIAN UPRISING - 1876</vt:lpstr>
      <vt:lpstr>RUSSO-TURKISH WAR (1877-78)</vt:lpstr>
      <vt:lpstr>CONGRESS OF BERLIN JUNE-JULY 1878</vt:lpstr>
      <vt:lpstr>CONGRESS OF BERLIN - </vt:lpstr>
      <vt:lpstr>CONGRESS OF BERLIN - AIMS</vt:lpstr>
      <vt:lpstr>CONGRESS OF BERLIN - </vt:lpstr>
      <vt:lpstr>CONGRESS OF BERLIN </vt:lpstr>
      <vt:lpstr>POST-BERLIN – THE ROAD TO WAR</vt:lpstr>
      <vt:lpstr>THE YOUNG TURKS</vt:lpstr>
      <vt:lpstr>THE BALKAN LEAGUE</vt:lpstr>
      <vt:lpstr>THE BALKAN WARS 1912-13</vt:lpstr>
      <vt:lpstr>THE WARS 1912-13 - CAUSES</vt:lpstr>
      <vt:lpstr>FIRST WAR – OCT 1912-MAY 1913</vt:lpstr>
      <vt:lpstr>TREATY OF LONDON</vt:lpstr>
      <vt:lpstr>SECOND WAR – JUNE 1913</vt:lpstr>
      <vt:lpstr>TREATY OF CONSTANTINOPLE/ BUCHAREST</vt:lpstr>
      <vt:lpstr>SARAJEVO – JUNE 1914</vt:lpstr>
      <vt:lpstr>JULY CRISIS</vt:lpstr>
      <vt:lpstr>JULY CRISIS</vt:lpstr>
      <vt:lpstr>JULY CRISIS</vt:lpstr>
      <vt:lpstr>JULY CRISIS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HISTORY</dc:title>
  <dc:creator>Sony</dc:creator>
  <cp:lastModifiedBy>Lester Mason</cp:lastModifiedBy>
  <cp:revision>83</cp:revision>
  <dcterms:created xsi:type="dcterms:W3CDTF">2010-09-23T15:12:47Z</dcterms:created>
  <dcterms:modified xsi:type="dcterms:W3CDTF">2020-05-09T12:57:55Z</dcterms:modified>
</cp:coreProperties>
</file>