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5" r:id="rId7"/>
    <p:sldId id="266" r:id="rId8"/>
    <p:sldId id="267" r:id="rId9"/>
    <p:sldId id="260" r:id="rId10"/>
    <p:sldId id="261" r:id="rId11"/>
    <p:sldId id="269" r:id="rId12"/>
    <p:sldId id="262" r:id="rId13"/>
    <p:sldId id="263"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779BF-73F7-4FD1-A0AD-41A70AFBFF40}" v="34" dt="2019-06-04T16:37:04.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u ovidiu gheorghe" userId="0130dd8fe58143a4" providerId="LiveId" clId="{00C908DD-CE6F-42C0-A42D-9F2F144A90DF}"/>
    <pc:docChg chg="custSel addSld modSld">
      <pc:chgData name="nicu ovidiu gheorghe" userId="0130dd8fe58143a4" providerId="LiveId" clId="{00C908DD-CE6F-42C0-A42D-9F2F144A90DF}" dt="2019-06-04T16:37:30.700" v="130" actId="20577"/>
      <pc:docMkLst>
        <pc:docMk/>
      </pc:docMkLst>
      <pc:sldChg chg="modSp">
        <pc:chgData name="nicu ovidiu gheorghe" userId="0130dd8fe58143a4" providerId="LiveId" clId="{00C908DD-CE6F-42C0-A42D-9F2F144A90DF}" dt="2019-06-02T21:58:38.449" v="13"/>
        <pc:sldMkLst>
          <pc:docMk/>
          <pc:sldMk cId="3078329699" sldId="256"/>
        </pc:sldMkLst>
        <pc:spChg chg="mod">
          <ac:chgData name="nicu ovidiu gheorghe" userId="0130dd8fe58143a4" providerId="LiveId" clId="{00C908DD-CE6F-42C0-A42D-9F2F144A90DF}" dt="2019-06-02T21:58:38.449" v="13"/>
          <ac:spMkLst>
            <pc:docMk/>
            <pc:sldMk cId="3078329699" sldId="256"/>
            <ac:spMk id="3" creationId="{CA918E53-E241-424F-8876-2DC993CADFE3}"/>
          </ac:spMkLst>
        </pc:spChg>
      </pc:sldChg>
      <pc:sldChg chg="modSp">
        <pc:chgData name="nicu ovidiu gheorghe" userId="0130dd8fe58143a4" providerId="LiveId" clId="{00C908DD-CE6F-42C0-A42D-9F2F144A90DF}" dt="2019-06-04T16:05:49.550" v="74" actId="255"/>
        <pc:sldMkLst>
          <pc:docMk/>
          <pc:sldMk cId="1904725089" sldId="260"/>
        </pc:sldMkLst>
        <pc:spChg chg="mod">
          <ac:chgData name="nicu ovidiu gheorghe" userId="0130dd8fe58143a4" providerId="LiveId" clId="{00C908DD-CE6F-42C0-A42D-9F2F144A90DF}" dt="2019-06-04T16:05:49.550" v="74" actId="255"/>
          <ac:spMkLst>
            <pc:docMk/>
            <pc:sldMk cId="1904725089" sldId="260"/>
            <ac:spMk id="3" creationId="{D8B5F2D2-AE42-4A99-B1AD-C2B7622B048E}"/>
          </ac:spMkLst>
        </pc:spChg>
      </pc:sldChg>
      <pc:sldChg chg="modSp add">
        <pc:chgData name="nicu ovidiu gheorghe" userId="0130dd8fe58143a4" providerId="LiveId" clId="{00C908DD-CE6F-42C0-A42D-9F2F144A90DF}" dt="2019-06-04T15:19:25.856" v="38" actId="5793"/>
        <pc:sldMkLst>
          <pc:docMk/>
          <pc:sldMk cId="2766174970" sldId="264"/>
        </pc:sldMkLst>
        <pc:spChg chg="mod">
          <ac:chgData name="nicu ovidiu gheorghe" userId="0130dd8fe58143a4" providerId="LiveId" clId="{00C908DD-CE6F-42C0-A42D-9F2F144A90DF}" dt="2019-06-02T22:11:20.539" v="16" actId="255"/>
          <ac:spMkLst>
            <pc:docMk/>
            <pc:sldMk cId="2766174970" sldId="264"/>
            <ac:spMk id="2" creationId="{0E9C4B30-2911-438F-9FFB-CE140F577C4B}"/>
          </ac:spMkLst>
        </pc:spChg>
        <pc:spChg chg="mod">
          <ac:chgData name="nicu ovidiu gheorghe" userId="0130dd8fe58143a4" providerId="LiveId" clId="{00C908DD-CE6F-42C0-A42D-9F2F144A90DF}" dt="2019-06-04T15:19:25.856" v="38" actId="5793"/>
          <ac:spMkLst>
            <pc:docMk/>
            <pc:sldMk cId="2766174970" sldId="264"/>
            <ac:spMk id="3" creationId="{5BB8DFD8-D21B-4897-B0D9-B417B8842CF6}"/>
          </ac:spMkLst>
        </pc:spChg>
      </pc:sldChg>
      <pc:sldChg chg="modSp add">
        <pc:chgData name="nicu ovidiu gheorghe" userId="0130dd8fe58143a4" providerId="LiveId" clId="{00C908DD-CE6F-42C0-A42D-9F2F144A90DF}" dt="2019-06-04T15:29:52.082" v="50"/>
        <pc:sldMkLst>
          <pc:docMk/>
          <pc:sldMk cId="807676144" sldId="265"/>
        </pc:sldMkLst>
        <pc:spChg chg="mod">
          <ac:chgData name="nicu ovidiu gheorghe" userId="0130dd8fe58143a4" providerId="LiveId" clId="{00C908DD-CE6F-42C0-A42D-9F2F144A90DF}" dt="2019-06-04T15:22:32.467" v="42" actId="20577"/>
          <ac:spMkLst>
            <pc:docMk/>
            <pc:sldMk cId="807676144" sldId="265"/>
            <ac:spMk id="2" creationId="{66D5FD39-262D-40A4-8115-2D1F9548BE26}"/>
          </ac:spMkLst>
        </pc:spChg>
        <pc:spChg chg="mod">
          <ac:chgData name="nicu ovidiu gheorghe" userId="0130dd8fe58143a4" providerId="LiveId" clId="{00C908DD-CE6F-42C0-A42D-9F2F144A90DF}" dt="2019-06-04T15:29:52.082" v="50"/>
          <ac:spMkLst>
            <pc:docMk/>
            <pc:sldMk cId="807676144" sldId="265"/>
            <ac:spMk id="3" creationId="{5863CA2A-ABB3-4F14-99B2-5030E9C2D2D1}"/>
          </ac:spMkLst>
        </pc:spChg>
      </pc:sldChg>
      <pc:sldChg chg="modSp add">
        <pc:chgData name="nicu ovidiu gheorghe" userId="0130dd8fe58143a4" providerId="LiveId" clId="{00C908DD-CE6F-42C0-A42D-9F2F144A90DF}" dt="2019-06-04T15:53:10.574" v="63" actId="27636"/>
        <pc:sldMkLst>
          <pc:docMk/>
          <pc:sldMk cId="2018382678" sldId="266"/>
        </pc:sldMkLst>
        <pc:spChg chg="mod">
          <ac:chgData name="nicu ovidiu gheorghe" userId="0130dd8fe58143a4" providerId="LiveId" clId="{00C908DD-CE6F-42C0-A42D-9F2F144A90DF}" dt="2019-06-04T15:41:01.678" v="52"/>
          <ac:spMkLst>
            <pc:docMk/>
            <pc:sldMk cId="2018382678" sldId="266"/>
            <ac:spMk id="2" creationId="{2C7039C9-93AB-4FB4-97FA-10526292F618}"/>
          </ac:spMkLst>
        </pc:spChg>
        <pc:spChg chg="mod">
          <ac:chgData name="nicu ovidiu gheorghe" userId="0130dd8fe58143a4" providerId="LiveId" clId="{00C908DD-CE6F-42C0-A42D-9F2F144A90DF}" dt="2019-06-04T15:53:10.574" v="63" actId="27636"/>
          <ac:spMkLst>
            <pc:docMk/>
            <pc:sldMk cId="2018382678" sldId="266"/>
            <ac:spMk id="3" creationId="{AFA40E98-65F1-471D-A31E-3DD8E7CCC214}"/>
          </ac:spMkLst>
        </pc:spChg>
      </pc:sldChg>
      <pc:sldChg chg="modSp add">
        <pc:chgData name="nicu ovidiu gheorghe" userId="0130dd8fe58143a4" providerId="LiveId" clId="{00C908DD-CE6F-42C0-A42D-9F2F144A90DF}" dt="2019-06-04T16:05:16.358" v="68"/>
        <pc:sldMkLst>
          <pc:docMk/>
          <pc:sldMk cId="4120779389" sldId="267"/>
        </pc:sldMkLst>
        <pc:spChg chg="mod">
          <ac:chgData name="nicu ovidiu gheorghe" userId="0130dd8fe58143a4" providerId="LiveId" clId="{00C908DD-CE6F-42C0-A42D-9F2F144A90DF}" dt="2019-06-04T15:58:03.875" v="65"/>
          <ac:spMkLst>
            <pc:docMk/>
            <pc:sldMk cId="4120779389" sldId="267"/>
            <ac:spMk id="2" creationId="{62BCE636-E31D-490E-A48A-6A84D1D02F84}"/>
          </ac:spMkLst>
        </pc:spChg>
        <pc:spChg chg="mod">
          <ac:chgData name="nicu ovidiu gheorghe" userId="0130dd8fe58143a4" providerId="LiveId" clId="{00C908DD-CE6F-42C0-A42D-9F2F144A90DF}" dt="2019-06-04T16:05:16.358" v="68"/>
          <ac:spMkLst>
            <pc:docMk/>
            <pc:sldMk cId="4120779389" sldId="267"/>
            <ac:spMk id="3" creationId="{F568B84F-0F82-43B6-9566-317DC72B5C26}"/>
          </ac:spMkLst>
        </pc:spChg>
      </pc:sldChg>
      <pc:sldChg chg="modSp add">
        <pc:chgData name="nicu ovidiu gheorghe" userId="0130dd8fe58143a4" providerId="LiveId" clId="{00C908DD-CE6F-42C0-A42D-9F2F144A90DF}" dt="2019-06-04T16:37:30.700" v="130" actId="20577"/>
        <pc:sldMkLst>
          <pc:docMk/>
          <pc:sldMk cId="2906904873" sldId="268"/>
        </pc:sldMkLst>
        <pc:spChg chg="mod">
          <ac:chgData name="nicu ovidiu gheorghe" userId="0130dd8fe58143a4" providerId="LiveId" clId="{00C908DD-CE6F-42C0-A42D-9F2F144A90DF}" dt="2019-06-04T16:28:14.725" v="107"/>
          <ac:spMkLst>
            <pc:docMk/>
            <pc:sldMk cId="2906904873" sldId="268"/>
            <ac:spMk id="2" creationId="{FFD31975-7A3A-4B36-B4C8-54EE9C310578}"/>
          </ac:spMkLst>
        </pc:spChg>
        <pc:spChg chg="mod">
          <ac:chgData name="nicu ovidiu gheorghe" userId="0130dd8fe58143a4" providerId="LiveId" clId="{00C908DD-CE6F-42C0-A42D-9F2F144A90DF}" dt="2019-06-04T16:37:30.700" v="130" actId="20577"/>
          <ac:spMkLst>
            <pc:docMk/>
            <pc:sldMk cId="2906904873" sldId="268"/>
            <ac:spMk id="3" creationId="{DC50474E-9129-4D8D-851A-FC481F3CB166}"/>
          </ac:spMkLst>
        </pc:spChg>
      </pc:sldChg>
      <pc:sldChg chg="modSp add">
        <pc:chgData name="nicu ovidiu gheorghe" userId="0130dd8fe58143a4" providerId="LiveId" clId="{00C908DD-CE6F-42C0-A42D-9F2F144A90DF}" dt="2019-06-04T16:26:11.417" v="106" actId="20577"/>
        <pc:sldMkLst>
          <pc:docMk/>
          <pc:sldMk cId="3983801926" sldId="269"/>
        </pc:sldMkLst>
        <pc:spChg chg="mod">
          <ac:chgData name="nicu ovidiu gheorghe" userId="0130dd8fe58143a4" providerId="LiveId" clId="{00C908DD-CE6F-42C0-A42D-9F2F144A90DF}" dt="2019-06-04T16:25:55.311" v="101"/>
          <ac:spMkLst>
            <pc:docMk/>
            <pc:sldMk cId="3983801926" sldId="269"/>
            <ac:spMk id="2" creationId="{E32294C5-E7D7-4585-A7C2-11C75F96DDAB}"/>
          </ac:spMkLst>
        </pc:spChg>
        <pc:spChg chg="mod">
          <ac:chgData name="nicu ovidiu gheorghe" userId="0130dd8fe58143a4" providerId="LiveId" clId="{00C908DD-CE6F-42C0-A42D-9F2F144A90DF}" dt="2019-06-04T16:26:11.417" v="106" actId="20577"/>
          <ac:spMkLst>
            <pc:docMk/>
            <pc:sldMk cId="3983801926" sldId="269"/>
            <ac:spMk id="3" creationId="{745E4D24-D361-4CF2-AB44-E660F17A030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2656B28-EA25-46AD-B5CC-66D289A951F3}"/>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1F2EDFFE-DD7C-4D37-8068-25BDE28129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DF2C0E5B-76C8-450D-BA75-7FB4A790276C}"/>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33681F71-1103-4EE4-840B-948F11FA13DD}"/>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C4CB02F6-7EB2-4D9C-9C8B-EA83E47A5A91}"/>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127566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114984-E7F0-466C-A065-23D9749ED96A}"/>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BE8D1F74-BDCB-4372-9A27-80515DDD9B8F}"/>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91E9B5E2-F66D-4E71-9515-7B9489324126}"/>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71D5763A-3A00-4502-88B8-D2F095947848}"/>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DD4F96D-99F0-45D7-86AD-1567AA8059F7}"/>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2292430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80C1924-319E-4CF6-95D6-1B3A5EB7CE42}"/>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308AD9AA-FBC6-4B47-B33B-7E55E0E808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7B4B5810-BAFE-48D3-B854-6EC07E70B2AD}"/>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3979E837-4F07-4FEB-9B1B-86D5FD1EA060}"/>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997ABFE-AA06-4770-B071-6D93A86BF296}"/>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1888155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78F2B9D-5FBE-49E5-9E0E-145B59F6B2E7}"/>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006CA9E5-E653-4B27-A1F0-4A5D671F2B8B}"/>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50952D89-E585-433E-B45D-CE3A7FA0B9F0}"/>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49C2BC76-9AF4-41BF-B0E1-55A37C1E5B4C}"/>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6" name="Substituent subsol 5">
            <a:extLst>
              <a:ext uri="{FF2B5EF4-FFF2-40B4-BE49-F238E27FC236}">
                <a16:creationId xmlns:a16="http://schemas.microsoft.com/office/drawing/2014/main" id="{B508DF50-E16C-4E3C-9F83-E192B3E79BFA}"/>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97137253-8DAF-49B2-A203-FA7E5597FE51}"/>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2421871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221DF24-7DBE-4D44-9BE6-9E9E781D6CA4}"/>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A7E29274-5909-49D0-9DA9-5EBA8F57E0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1D8A49B9-C8F7-4E3E-A919-AA1F0A2DB175}"/>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4AA93DE5-AFC2-489B-9109-6DC8D14EC4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3402DBAB-7271-4130-A88A-421CE35DFC27}"/>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A33DF1D6-7046-4D56-BBE6-ED2271D0A718}"/>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8" name="Substituent subsol 7">
            <a:extLst>
              <a:ext uri="{FF2B5EF4-FFF2-40B4-BE49-F238E27FC236}">
                <a16:creationId xmlns:a16="http://schemas.microsoft.com/office/drawing/2014/main" id="{F9940ED2-C0A1-463A-BF56-2D92A611BFCF}"/>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F4B75FD6-2190-4E6C-8C11-308F9D7A47DD}"/>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2549607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8C1C24C-9961-46F1-9FAF-68F8CB4D4B46}"/>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00FF24DD-E68B-445E-8557-F453905BA512}"/>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4" name="Substituent subsol 3">
            <a:extLst>
              <a:ext uri="{FF2B5EF4-FFF2-40B4-BE49-F238E27FC236}">
                <a16:creationId xmlns:a16="http://schemas.microsoft.com/office/drawing/2014/main" id="{C1DAAEBC-1AC6-40C8-9403-690B84CFF8BA}"/>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F9595ADD-7324-493A-A205-E02E7D9FEE34}"/>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209616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FAF05EF-DBC2-4293-9BF9-E81514240BFE}"/>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3" name="Substituent subsol 2">
            <a:extLst>
              <a:ext uri="{FF2B5EF4-FFF2-40B4-BE49-F238E27FC236}">
                <a16:creationId xmlns:a16="http://schemas.microsoft.com/office/drawing/2014/main" id="{70D6DBD6-6364-427D-A357-D46CB016A0B4}"/>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35CB7863-01DF-4D7B-9BB9-171CB80199BC}"/>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56370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4642EC-25DE-40D1-9B92-FFDC53C7B6F4}"/>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AAF9087E-11CF-4CC0-94D6-252829A12A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EA002B02-D980-46CB-A3FF-4BCC300D68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680EAB0C-F6B3-4EC5-B68B-1291C3763656}"/>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6" name="Substituent subsol 5">
            <a:extLst>
              <a:ext uri="{FF2B5EF4-FFF2-40B4-BE49-F238E27FC236}">
                <a16:creationId xmlns:a16="http://schemas.microsoft.com/office/drawing/2014/main" id="{F4A0D431-9847-4BF8-8522-69CA30834C5C}"/>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3CBBCDC7-33F6-4999-8559-9F50824B68A1}"/>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37587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3481E96-7541-4402-ACC7-BEBA045C117A}"/>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CC046DBD-10EF-432E-8A69-DDFAD4D994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8E4F39FF-A935-4CDC-B50C-987DD96BE7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91A4BF9D-EDA2-4AE7-96D6-989107FFCBDA}"/>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6" name="Substituent subsol 5">
            <a:extLst>
              <a:ext uri="{FF2B5EF4-FFF2-40B4-BE49-F238E27FC236}">
                <a16:creationId xmlns:a16="http://schemas.microsoft.com/office/drawing/2014/main" id="{20680247-C11F-490F-86BD-821C99DD3652}"/>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6BD24864-67D6-4E6F-B552-00706DACBFC4}"/>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1344139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33AA692-E9AE-4989-9DE4-340E7AA833AE}"/>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7438320A-3751-4733-B5B6-2BA5265634ED}"/>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B3A3AA95-1819-4F6E-BA87-188854B5B2E9}"/>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C60C45F8-2661-435C-B428-72A681309C6A}"/>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32BCF748-6D96-4094-8964-9DDBDA0EC289}"/>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422814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29BD1E12-B335-497D-90E9-CA04F0991CA4}"/>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80D659C8-9C85-49C9-9685-5E5C05E9B94F}"/>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64C60FBF-5358-49D1-96BD-A6DA0C32072B}"/>
              </a:ext>
            </a:extLst>
          </p:cNvPr>
          <p:cNvSpPr>
            <a:spLocks noGrp="1"/>
          </p:cNvSpPr>
          <p:nvPr>
            <p:ph type="dt" sz="half" idx="10"/>
          </p:nvPr>
        </p:nvSpPr>
        <p:spPr/>
        <p:txBody>
          <a:body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ED045344-E9DA-489F-A777-6FAC2F559587}"/>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F1437DAF-4F93-458A-82CA-EC38770703D6}"/>
              </a:ext>
            </a:extLst>
          </p:cNvPr>
          <p:cNvSpPr>
            <a:spLocks noGrp="1"/>
          </p:cNvSpPr>
          <p:nvPr>
            <p:ph type="sldNum" sz="quarter" idx="12"/>
          </p:nvPr>
        </p:nvSpPr>
        <p:spPr/>
        <p:txBody>
          <a:bodyPr/>
          <a:lstStyle/>
          <a:p>
            <a:fld id="{BDF9FD31-A3F6-4B16-A92F-CD4DC2FCC263}" type="slidenum">
              <a:rPr lang="en-GB" smtClean="0"/>
              <a:t>‹#›</a:t>
            </a:fld>
            <a:endParaRPr lang="en-GB"/>
          </a:p>
        </p:txBody>
      </p:sp>
    </p:spTree>
    <p:extLst>
      <p:ext uri="{BB962C8B-B14F-4D97-AF65-F5344CB8AC3E}">
        <p14:creationId xmlns:p14="http://schemas.microsoft.com/office/powerpoint/2010/main" val="1783782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48015D9B-E8D4-4946-A85F-A078148E38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F97E3DA9-9467-4508-9B58-DD4AF5701E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EB11FA8E-27AC-48D2-9C85-02BC7DB772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233EB0-5577-4BE4-B652-42FF2B4E3B74}" type="datetimeFigureOut">
              <a:rPr lang="en-GB" smtClean="0"/>
              <a:t>02/06/2019</a:t>
            </a:fld>
            <a:endParaRPr lang="en-GB"/>
          </a:p>
        </p:txBody>
      </p:sp>
      <p:sp>
        <p:nvSpPr>
          <p:cNvPr id="5" name="Substituent subsol 4">
            <a:extLst>
              <a:ext uri="{FF2B5EF4-FFF2-40B4-BE49-F238E27FC236}">
                <a16:creationId xmlns:a16="http://schemas.microsoft.com/office/drawing/2014/main" id="{6DA39345-F7B8-402F-93AE-253E385491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7025D7C0-2758-42AA-868A-F719357623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9FD31-A3F6-4B16-A92F-CD4DC2FCC263}" type="slidenum">
              <a:rPr lang="en-GB" smtClean="0"/>
              <a:t>‹#›</a:t>
            </a:fld>
            <a:endParaRPr lang="en-GB"/>
          </a:p>
        </p:txBody>
      </p:sp>
    </p:spTree>
    <p:extLst>
      <p:ext uri="{BB962C8B-B14F-4D97-AF65-F5344CB8AC3E}">
        <p14:creationId xmlns:p14="http://schemas.microsoft.com/office/powerpoint/2010/main" val="1291315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DF81A90-AFDD-4CCF-86D6-BE19BACAFA2D}"/>
              </a:ext>
            </a:extLst>
          </p:cNvPr>
          <p:cNvSpPr>
            <a:spLocks noGrp="1"/>
          </p:cNvSpPr>
          <p:nvPr>
            <p:ph type="ctrTitle"/>
          </p:nvPr>
        </p:nvSpPr>
        <p:spPr/>
        <p:txBody>
          <a:bodyPr>
            <a:normAutofit/>
          </a:bodyPr>
          <a:lstStyle/>
          <a:p>
            <a:r>
              <a:rPr lang="en-GB" sz="4000" dirty="0"/>
              <a:t>Gheorghe Nicu Ovidiu</a:t>
            </a:r>
            <a:br>
              <a:rPr lang="en-GB" sz="4000" dirty="0"/>
            </a:br>
            <a:r>
              <a:rPr lang="en-GB" sz="4000" dirty="0"/>
              <a:t>Student number: 1816285</a:t>
            </a:r>
            <a:br>
              <a:rPr lang="en-GB" sz="4000" dirty="0"/>
            </a:br>
            <a:endParaRPr lang="en-GB" sz="4000" dirty="0"/>
          </a:p>
        </p:txBody>
      </p:sp>
      <p:sp>
        <p:nvSpPr>
          <p:cNvPr id="3" name="Subtitlu 2">
            <a:extLst>
              <a:ext uri="{FF2B5EF4-FFF2-40B4-BE49-F238E27FC236}">
                <a16:creationId xmlns:a16="http://schemas.microsoft.com/office/drawing/2014/main" id="{CA918E53-E241-424F-8876-2DC993CADFE3}"/>
              </a:ext>
            </a:extLst>
          </p:cNvPr>
          <p:cNvSpPr>
            <a:spLocks noGrp="1"/>
          </p:cNvSpPr>
          <p:nvPr>
            <p:ph type="subTitle" idx="1"/>
          </p:nvPr>
        </p:nvSpPr>
        <p:spPr/>
        <p:txBody>
          <a:bodyPr/>
          <a:lstStyle/>
          <a:p>
            <a:r>
              <a:rPr lang="en-GB" dirty="0"/>
              <a:t>Marketing Information System - MIS</a:t>
            </a:r>
          </a:p>
          <a:p>
            <a:r>
              <a:rPr lang="en-GB" dirty="0"/>
              <a:t>M4X01916 – Marketing Essentials</a:t>
            </a:r>
          </a:p>
          <a:p>
            <a:r>
              <a:rPr lang="en-GB" dirty="0" err="1"/>
              <a:t>Dr.</a:t>
            </a:r>
            <a:r>
              <a:rPr lang="en-GB" dirty="0"/>
              <a:t> Jazz</a:t>
            </a:r>
          </a:p>
        </p:txBody>
      </p:sp>
    </p:spTree>
    <p:extLst>
      <p:ext uri="{BB962C8B-B14F-4D97-AF65-F5344CB8AC3E}">
        <p14:creationId xmlns:p14="http://schemas.microsoft.com/office/powerpoint/2010/main" val="3078329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CC900E6-0700-4424-A608-5EB8AF68D818}"/>
              </a:ext>
            </a:extLst>
          </p:cNvPr>
          <p:cNvSpPr>
            <a:spLocks noGrp="1"/>
          </p:cNvSpPr>
          <p:nvPr>
            <p:ph type="title"/>
          </p:nvPr>
        </p:nvSpPr>
        <p:spPr/>
        <p:txBody>
          <a:bodyPr/>
          <a:lstStyle/>
          <a:p>
            <a:r>
              <a:rPr lang="en-GB" dirty="0"/>
              <a:t>  Marketing Information System - MIS</a:t>
            </a:r>
          </a:p>
        </p:txBody>
      </p:sp>
      <p:sp>
        <p:nvSpPr>
          <p:cNvPr id="3" name="Substituent conținut 2">
            <a:extLst>
              <a:ext uri="{FF2B5EF4-FFF2-40B4-BE49-F238E27FC236}">
                <a16:creationId xmlns:a16="http://schemas.microsoft.com/office/drawing/2014/main" id="{2528E70E-CE93-4B07-BDDB-7619B842B4D8}"/>
              </a:ext>
            </a:extLst>
          </p:cNvPr>
          <p:cNvSpPr>
            <a:spLocks noGrp="1"/>
          </p:cNvSpPr>
          <p:nvPr>
            <p:ph idx="1"/>
          </p:nvPr>
        </p:nvSpPr>
        <p:spPr>
          <a:xfrm>
            <a:off x="838200" y="1338470"/>
            <a:ext cx="10515600" cy="5314121"/>
          </a:xfrm>
        </p:spPr>
        <p:txBody>
          <a:bodyPr>
            <a:normAutofit fontScale="92500" lnSpcReduction="20000"/>
          </a:bodyPr>
          <a:lstStyle/>
          <a:p>
            <a:r>
              <a:rPr lang="en-US" dirty="0"/>
              <a:t>Is a structured and interactive set of people, equipment and processes designed to collect, sort, systemize, analyze, evaluate and transmit information from internal or external sources of the enterprise to substantiate marketing decisions.</a:t>
            </a:r>
          </a:p>
          <a:p>
            <a:r>
              <a:rPr lang="en-US" dirty="0"/>
              <a:t>The main structural components of MIS are the following:</a:t>
            </a:r>
          </a:p>
          <a:p>
            <a:pPr>
              <a:buFontTx/>
              <a:buChar char="-"/>
            </a:pPr>
            <a:r>
              <a:rPr lang="en-US" dirty="0"/>
              <a:t>Internal information system (periodically offers, in general, secondary information coming from within the enterprise)</a:t>
            </a:r>
          </a:p>
          <a:p>
            <a:pPr>
              <a:buFontTx/>
              <a:buChar char="-"/>
            </a:pPr>
            <a:r>
              <a:rPr lang="en-US" dirty="0"/>
              <a:t>Intelligence marketing system (offers periodically, even daily, information, generally secondary, on micro and macro company)</a:t>
            </a:r>
          </a:p>
          <a:p>
            <a:pPr>
              <a:buFontTx/>
              <a:buChar char="-"/>
            </a:pPr>
            <a:r>
              <a:rPr lang="en-US" dirty="0"/>
              <a:t> Marketing decision support system (includes a set of statistical methods and decision models with IT support able to assist managers in data analysis and decision making with IT support able to assist managers in data analysis and decision making)</a:t>
            </a:r>
          </a:p>
          <a:p>
            <a:pPr>
              <a:buFontTx/>
              <a:buChar char="-"/>
            </a:pPr>
            <a:r>
              <a:rPr lang="en-US" dirty="0"/>
              <a:t>The marketing research system (which generally provides primary information about a specific, concrete matter)</a:t>
            </a:r>
          </a:p>
          <a:p>
            <a:pPr>
              <a:buFontTx/>
              <a:buChar char="-"/>
            </a:pPr>
            <a:endParaRPr lang="en-US" dirty="0"/>
          </a:p>
          <a:p>
            <a:pPr>
              <a:buFontTx/>
              <a:buChar char="-"/>
            </a:pPr>
            <a:endParaRPr lang="en-US" dirty="0"/>
          </a:p>
          <a:p>
            <a:pPr marL="0" indent="0">
              <a:buNone/>
            </a:pPr>
            <a:endParaRPr lang="en-US" dirty="0"/>
          </a:p>
        </p:txBody>
      </p:sp>
    </p:spTree>
    <p:extLst>
      <p:ext uri="{BB962C8B-B14F-4D97-AF65-F5344CB8AC3E}">
        <p14:creationId xmlns:p14="http://schemas.microsoft.com/office/powerpoint/2010/main" val="1820222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AEDD4D-5062-4D63-A5B0-E64F46CEEF01}"/>
              </a:ext>
            </a:extLst>
          </p:cNvPr>
          <p:cNvSpPr>
            <a:spLocks noGrp="1"/>
          </p:cNvSpPr>
          <p:nvPr>
            <p:ph type="title"/>
          </p:nvPr>
        </p:nvSpPr>
        <p:spPr>
          <a:xfrm>
            <a:off x="838200" y="365125"/>
            <a:ext cx="10515600" cy="1325563"/>
          </a:xfrm>
        </p:spPr>
        <p:txBody>
          <a:bodyPr/>
          <a:lstStyle/>
          <a:p>
            <a:r>
              <a:rPr lang="en-US" dirty="0"/>
              <a:t>Analysis of the Carrefour service company</a:t>
            </a:r>
            <a:br>
              <a:rPr lang="en-US" dirty="0"/>
            </a:br>
            <a:endParaRPr lang="en-GB" dirty="0"/>
          </a:p>
        </p:txBody>
      </p:sp>
      <p:sp>
        <p:nvSpPr>
          <p:cNvPr id="3" name="Substituent conținut 2">
            <a:extLst>
              <a:ext uri="{FF2B5EF4-FFF2-40B4-BE49-F238E27FC236}">
                <a16:creationId xmlns:a16="http://schemas.microsoft.com/office/drawing/2014/main" id="{A3A08F04-0607-4C65-AB4D-28676D76BE0D}"/>
              </a:ext>
            </a:extLst>
          </p:cNvPr>
          <p:cNvSpPr>
            <a:spLocks noGrp="1"/>
          </p:cNvSpPr>
          <p:nvPr>
            <p:ph idx="1"/>
          </p:nvPr>
        </p:nvSpPr>
        <p:spPr/>
        <p:txBody>
          <a:bodyPr>
            <a:normAutofit fontScale="92500" lnSpcReduction="10000"/>
          </a:bodyPr>
          <a:lstStyle/>
          <a:p>
            <a:r>
              <a:rPr lang="en-US" dirty="0"/>
              <a:t>Carrefour is Europe's largest and second largest after Wal-Mart. With 456,000 employees in 30 countries, Carrefour has numerous divisions and subsidiaries in the European Union, South America, Africa and Asia.</a:t>
            </a:r>
          </a:p>
          <a:p>
            <a:r>
              <a:rPr lang="en-US" dirty="0"/>
              <a:t>Carrefour currently operates a network of 23 Carrefour hypermarkets and 21 Carrefour Express supermarkets</a:t>
            </a:r>
          </a:p>
          <a:p>
            <a:r>
              <a:rPr lang="en-US" dirty="0"/>
              <a:t>The object of this company is to sell food and non-food products in a wide range of assortments to meet all needs and preferences of consumers of all ages and income categories</a:t>
            </a:r>
          </a:p>
          <a:p>
            <a:r>
              <a:rPr lang="en-US" dirty="0"/>
              <a:t>Besides the marketing of these products, Carrefour offers with the help of different companies located inside the hypermarket and other services such as banking services, telephone services, foreign exchange services, pharmaceutical services, insurance services, laundry</a:t>
            </a:r>
          </a:p>
          <a:p>
            <a:endParaRPr lang="en-GB" dirty="0"/>
          </a:p>
        </p:txBody>
      </p:sp>
    </p:spTree>
    <p:extLst>
      <p:ext uri="{BB962C8B-B14F-4D97-AF65-F5344CB8AC3E}">
        <p14:creationId xmlns:p14="http://schemas.microsoft.com/office/powerpoint/2010/main" val="1943187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BF3562-649D-4242-A106-2296C410CEAB}"/>
              </a:ext>
            </a:extLst>
          </p:cNvPr>
          <p:cNvSpPr>
            <a:spLocks noGrp="1"/>
          </p:cNvSpPr>
          <p:nvPr>
            <p:ph type="title"/>
          </p:nvPr>
        </p:nvSpPr>
        <p:spPr/>
        <p:txBody>
          <a:bodyPr>
            <a:noAutofit/>
          </a:bodyPr>
          <a:lstStyle/>
          <a:p>
            <a:r>
              <a:rPr lang="en-US" sz="3200" dirty="0"/>
              <a:t>External agents of the firm that act in close and direct relationship with the firm are clients, suppliers, intermediaries and competitors</a:t>
            </a:r>
            <a:endParaRPr lang="en-GB" sz="3200" dirty="0"/>
          </a:p>
        </p:txBody>
      </p:sp>
      <p:sp>
        <p:nvSpPr>
          <p:cNvPr id="3" name="Substituent conținut 2">
            <a:extLst>
              <a:ext uri="{FF2B5EF4-FFF2-40B4-BE49-F238E27FC236}">
                <a16:creationId xmlns:a16="http://schemas.microsoft.com/office/drawing/2014/main" id="{AD076B87-400B-46EF-A342-431F36664311}"/>
              </a:ext>
            </a:extLst>
          </p:cNvPr>
          <p:cNvSpPr>
            <a:spLocks noGrp="1"/>
          </p:cNvSpPr>
          <p:nvPr>
            <p:ph idx="1"/>
          </p:nvPr>
        </p:nvSpPr>
        <p:spPr/>
        <p:txBody>
          <a:bodyPr>
            <a:normAutofit fontScale="92500" lnSpcReduction="20000"/>
          </a:bodyPr>
          <a:lstStyle/>
          <a:p>
            <a:r>
              <a:rPr lang="en-US" dirty="0"/>
              <a:t>Customers: have a great importance in the ongoing and future business of the company; they represent the individual persons and economic agents to whom the company's products are addressed.</a:t>
            </a:r>
          </a:p>
          <a:p>
            <a:r>
              <a:rPr lang="en-GB" dirty="0"/>
              <a:t>Suppliers: These are the organizations and businesses that provide the firm with the finished products for further commercialization. The main suppliers of the Carrefour hypermarket are: for the non-food sector: </a:t>
            </a:r>
            <a:r>
              <a:rPr lang="en-GB" dirty="0" err="1"/>
              <a:t>Arcorom</a:t>
            </a:r>
            <a:r>
              <a:rPr lang="en-GB" dirty="0"/>
              <a:t>, </a:t>
            </a:r>
            <a:r>
              <a:rPr lang="en-GB" dirty="0" err="1"/>
              <a:t>Frarom</a:t>
            </a:r>
            <a:r>
              <a:rPr lang="en-GB" dirty="0"/>
              <a:t>, </a:t>
            </a:r>
            <a:r>
              <a:rPr lang="en-GB" dirty="0" err="1"/>
              <a:t>EuroGrup</a:t>
            </a:r>
            <a:r>
              <a:rPr lang="en-GB" dirty="0"/>
              <a:t>, </a:t>
            </a:r>
            <a:r>
              <a:rPr lang="en-GB" dirty="0" err="1"/>
              <a:t>Comagrod</a:t>
            </a:r>
            <a:r>
              <a:rPr lang="en-GB" dirty="0"/>
              <a:t>, Agora, Azad, </a:t>
            </a:r>
            <a:r>
              <a:rPr lang="en-GB" dirty="0" err="1"/>
              <a:t>Ciatti</a:t>
            </a:r>
            <a:r>
              <a:rPr lang="en-GB" dirty="0"/>
              <a:t>, </a:t>
            </a:r>
            <a:r>
              <a:rPr lang="en-GB" dirty="0" err="1"/>
              <a:t>Iugeşti</a:t>
            </a:r>
            <a:r>
              <a:rPr lang="en-GB" dirty="0"/>
              <a:t>, </a:t>
            </a:r>
            <a:r>
              <a:rPr lang="en-GB" dirty="0" err="1"/>
              <a:t>RomTatay</a:t>
            </a:r>
            <a:r>
              <a:rPr lang="en-GB" dirty="0"/>
              <a:t>, </a:t>
            </a:r>
            <a:r>
              <a:rPr lang="en-GB" dirty="0" err="1"/>
              <a:t>Bauvest</a:t>
            </a:r>
            <a:r>
              <a:rPr lang="en-GB" dirty="0"/>
              <a:t>, </a:t>
            </a:r>
            <a:r>
              <a:rPr lang="en-GB" dirty="0" err="1"/>
              <a:t>Medito</a:t>
            </a:r>
            <a:r>
              <a:rPr lang="en-GB" dirty="0"/>
              <a:t>, Peak-Toys, Toyota, </a:t>
            </a:r>
            <a:r>
              <a:rPr lang="en-GB" dirty="0" err="1"/>
              <a:t>Omnitoys</a:t>
            </a:r>
            <a:r>
              <a:rPr lang="en-GB" dirty="0"/>
              <a:t>, </a:t>
            </a:r>
            <a:r>
              <a:rPr lang="en-GB" dirty="0" err="1"/>
              <a:t>Niccoro</a:t>
            </a:r>
            <a:r>
              <a:rPr lang="en-GB" dirty="0"/>
              <a:t>, </a:t>
            </a:r>
            <a:r>
              <a:rPr lang="en-GB" dirty="0" err="1"/>
              <a:t>Roplant</a:t>
            </a:r>
            <a:r>
              <a:rPr lang="en-GB" dirty="0"/>
              <a:t>, Solo , Idea, </a:t>
            </a:r>
            <a:r>
              <a:rPr lang="en-GB" dirty="0" err="1"/>
              <a:t>Munplast</a:t>
            </a:r>
            <a:r>
              <a:rPr lang="en-GB" dirty="0"/>
              <a:t>, </a:t>
            </a:r>
            <a:r>
              <a:rPr lang="en-GB" dirty="0" err="1"/>
              <a:t>Herlitz</a:t>
            </a:r>
            <a:r>
              <a:rPr lang="en-GB" dirty="0"/>
              <a:t> and others</a:t>
            </a:r>
          </a:p>
          <a:p>
            <a:r>
              <a:rPr lang="en-US" dirty="0"/>
              <a:t>Competitors: They are represented by similar firms that seek to meet the same customer needs, being perceived by consumers as alternatives to meet their needs. The main competitors of Carrefour are: Real, </a:t>
            </a:r>
            <a:r>
              <a:rPr lang="en-US" dirty="0" err="1"/>
              <a:t>Kaufland</a:t>
            </a:r>
            <a:r>
              <a:rPr lang="en-US" dirty="0"/>
              <a:t>, Cora, Metro, </a:t>
            </a:r>
            <a:r>
              <a:rPr lang="en-US" dirty="0" err="1"/>
              <a:t>Selgros</a:t>
            </a:r>
            <a:r>
              <a:rPr lang="en-US" dirty="0"/>
              <a:t>.</a:t>
            </a:r>
            <a:endParaRPr lang="en-GB" dirty="0"/>
          </a:p>
        </p:txBody>
      </p:sp>
    </p:spTree>
    <p:extLst>
      <p:ext uri="{BB962C8B-B14F-4D97-AF65-F5344CB8AC3E}">
        <p14:creationId xmlns:p14="http://schemas.microsoft.com/office/powerpoint/2010/main" val="3974387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E9C4B30-2911-438F-9FFB-CE140F577C4B}"/>
              </a:ext>
            </a:extLst>
          </p:cNvPr>
          <p:cNvSpPr>
            <a:spLocks noGrp="1"/>
          </p:cNvSpPr>
          <p:nvPr>
            <p:ph type="title"/>
          </p:nvPr>
        </p:nvSpPr>
        <p:spPr/>
        <p:txBody>
          <a:bodyPr>
            <a:normAutofit/>
          </a:bodyPr>
          <a:lstStyle/>
          <a:p>
            <a:r>
              <a:rPr lang="en-US" sz="3600" dirty="0"/>
              <a:t>INTERNAL ENVIRONMENTAL ANALYSIS OF THE ACTIVITY OF CARREFOUR SA</a:t>
            </a:r>
            <a:endParaRPr lang="en-GB" sz="3600" dirty="0"/>
          </a:p>
        </p:txBody>
      </p:sp>
      <p:sp>
        <p:nvSpPr>
          <p:cNvPr id="3" name="Substituent conținut 2">
            <a:extLst>
              <a:ext uri="{FF2B5EF4-FFF2-40B4-BE49-F238E27FC236}">
                <a16:creationId xmlns:a16="http://schemas.microsoft.com/office/drawing/2014/main" id="{5BB8DFD8-D21B-4897-B0D9-B417B8842CF6}"/>
              </a:ext>
            </a:extLst>
          </p:cNvPr>
          <p:cNvSpPr>
            <a:spLocks noGrp="1"/>
          </p:cNvSpPr>
          <p:nvPr>
            <p:ph idx="1"/>
          </p:nvPr>
        </p:nvSpPr>
        <p:spPr/>
        <p:txBody>
          <a:bodyPr/>
          <a:lstStyle/>
          <a:p>
            <a:r>
              <a:rPr lang="en-US" dirty="0"/>
              <a:t>The internal environment is the element of differentiation from the goods due to the place held within the marketing policy </a:t>
            </a:r>
          </a:p>
          <a:p>
            <a:r>
              <a:rPr lang="en-US" dirty="0"/>
              <a:t>The land, of great importance, is one of the determining factors of success, its geographical position that Carrefour carries out its services has positively influenced customer flows.</a:t>
            </a:r>
          </a:p>
          <a:p>
            <a:r>
              <a:rPr lang="en-US" dirty="0"/>
              <a:t>The fact that it is located on a national transit road has a beneficial role , leading not only to attracting customers in the area or city, but also to tourists and visitors.</a:t>
            </a:r>
          </a:p>
          <a:p>
            <a:pPr marL="0" indent="0">
              <a:buNone/>
            </a:pPr>
            <a:endParaRPr lang="en-GB" dirty="0"/>
          </a:p>
        </p:txBody>
      </p:sp>
    </p:spTree>
    <p:extLst>
      <p:ext uri="{BB962C8B-B14F-4D97-AF65-F5344CB8AC3E}">
        <p14:creationId xmlns:p14="http://schemas.microsoft.com/office/powerpoint/2010/main" val="2766174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6D5FD39-262D-40A4-8115-2D1F9548BE26}"/>
              </a:ext>
            </a:extLst>
          </p:cNvPr>
          <p:cNvSpPr>
            <a:spLocks noGrp="1"/>
          </p:cNvSpPr>
          <p:nvPr>
            <p:ph type="title"/>
          </p:nvPr>
        </p:nvSpPr>
        <p:spPr/>
        <p:txBody>
          <a:bodyPr/>
          <a:lstStyle/>
          <a:p>
            <a:r>
              <a:rPr lang="en-US" dirty="0"/>
              <a:t>Carrefour location and its influence on attracting buyers</a:t>
            </a:r>
            <a:endParaRPr lang="en-GB" dirty="0"/>
          </a:p>
        </p:txBody>
      </p:sp>
      <p:sp>
        <p:nvSpPr>
          <p:cNvPr id="3" name="Substituent conținut 2">
            <a:extLst>
              <a:ext uri="{FF2B5EF4-FFF2-40B4-BE49-F238E27FC236}">
                <a16:creationId xmlns:a16="http://schemas.microsoft.com/office/drawing/2014/main" id="{5863CA2A-ABB3-4F14-99B2-5030E9C2D2D1}"/>
              </a:ext>
            </a:extLst>
          </p:cNvPr>
          <p:cNvSpPr>
            <a:spLocks noGrp="1"/>
          </p:cNvSpPr>
          <p:nvPr>
            <p:ph idx="1"/>
          </p:nvPr>
        </p:nvSpPr>
        <p:spPr/>
        <p:txBody>
          <a:bodyPr/>
          <a:lstStyle/>
          <a:p>
            <a:r>
              <a:rPr lang="en-US" dirty="0"/>
              <a:t>Carrefour is located in a busy but yet accessible area, reaching both by car and by bus. the bus station is right in front of the hypermarket, it is only necessary to cross the street and parking.</a:t>
            </a:r>
          </a:p>
          <a:p>
            <a:r>
              <a:rPr lang="en-US" dirty="0"/>
              <a:t>For car-riders, the Carrefour hypermarket is available with a 1300-seat car park, this being an advantage over the nearby </a:t>
            </a:r>
            <a:r>
              <a:rPr lang="en-US" dirty="0" err="1"/>
              <a:t>Kaufland</a:t>
            </a:r>
            <a:r>
              <a:rPr lang="en-US" dirty="0"/>
              <a:t> competitor who has a smaller parking space</a:t>
            </a:r>
          </a:p>
        </p:txBody>
      </p:sp>
    </p:spTree>
    <p:extLst>
      <p:ext uri="{BB962C8B-B14F-4D97-AF65-F5344CB8AC3E}">
        <p14:creationId xmlns:p14="http://schemas.microsoft.com/office/powerpoint/2010/main" val="807676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C7039C9-93AB-4FB4-97FA-10526292F618}"/>
              </a:ext>
            </a:extLst>
          </p:cNvPr>
          <p:cNvSpPr>
            <a:spLocks noGrp="1"/>
          </p:cNvSpPr>
          <p:nvPr>
            <p:ph type="title"/>
          </p:nvPr>
        </p:nvSpPr>
        <p:spPr/>
        <p:txBody>
          <a:bodyPr/>
          <a:lstStyle/>
          <a:p>
            <a:r>
              <a:rPr lang="en-US" dirty="0"/>
              <a:t>The market segment served by the Carrefour hypermarket</a:t>
            </a:r>
            <a:endParaRPr lang="en-GB" dirty="0"/>
          </a:p>
        </p:txBody>
      </p:sp>
      <p:sp>
        <p:nvSpPr>
          <p:cNvPr id="3" name="Substituent conținut 2">
            <a:extLst>
              <a:ext uri="{FF2B5EF4-FFF2-40B4-BE49-F238E27FC236}">
                <a16:creationId xmlns:a16="http://schemas.microsoft.com/office/drawing/2014/main" id="{AFA40E98-65F1-471D-A31E-3DD8E7CCC214}"/>
              </a:ext>
            </a:extLst>
          </p:cNvPr>
          <p:cNvSpPr>
            <a:spLocks noGrp="1"/>
          </p:cNvSpPr>
          <p:nvPr>
            <p:ph idx="1"/>
          </p:nvPr>
        </p:nvSpPr>
        <p:spPr/>
        <p:txBody>
          <a:bodyPr>
            <a:normAutofit fontScale="92500" lnSpcReduction="10000"/>
          </a:bodyPr>
          <a:lstStyle/>
          <a:p>
            <a:r>
              <a:rPr lang="en-US" dirty="0"/>
              <a:t>In order to respond better to the wishes of different consumer groups, Carrefour uses differentiated segmentation strategy, which is a marketing strategy where the business addresses its products or services with pricing, distribution and promotion to each market segment.</a:t>
            </a:r>
          </a:p>
          <a:p>
            <a:r>
              <a:rPr lang="en-US" dirty="0"/>
              <a:t>Carrefour addresses a variety of consumer categories because it has almost all types of products to satisfy any type of customer and regardless of the social category it belongs to, even introducing a brand that addresses customers with a lower budget.</a:t>
            </a:r>
          </a:p>
          <a:p>
            <a:r>
              <a:rPr lang="en-US" dirty="0"/>
              <a:t>Unlike its competitors, </a:t>
            </a:r>
            <a:r>
              <a:rPr lang="en-US" dirty="0" err="1"/>
              <a:t>Selgros</a:t>
            </a:r>
            <a:r>
              <a:rPr lang="en-US" dirty="0"/>
              <a:t> and Metro, which are aimed at legal entities in particular, Carrefour addresses individuals.</a:t>
            </a:r>
          </a:p>
          <a:p>
            <a:r>
              <a:rPr lang="en-US" dirty="0"/>
              <a:t>In this way, Carrefour seeks to form a loyal clientele because the services offered are better suited to all wishes and categories of clients.</a:t>
            </a:r>
            <a:endParaRPr lang="en-GB" dirty="0"/>
          </a:p>
        </p:txBody>
      </p:sp>
    </p:spTree>
    <p:extLst>
      <p:ext uri="{BB962C8B-B14F-4D97-AF65-F5344CB8AC3E}">
        <p14:creationId xmlns:p14="http://schemas.microsoft.com/office/powerpoint/2010/main" val="2018382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2BCE636-E31D-490E-A48A-6A84D1D02F84}"/>
              </a:ext>
            </a:extLst>
          </p:cNvPr>
          <p:cNvSpPr>
            <a:spLocks noGrp="1"/>
          </p:cNvSpPr>
          <p:nvPr>
            <p:ph type="title"/>
          </p:nvPr>
        </p:nvSpPr>
        <p:spPr/>
        <p:txBody>
          <a:bodyPr/>
          <a:lstStyle/>
          <a:p>
            <a:r>
              <a:rPr lang="en-US" dirty="0"/>
              <a:t>The position of Carrefour on the market</a:t>
            </a:r>
            <a:endParaRPr lang="en-GB" dirty="0"/>
          </a:p>
        </p:txBody>
      </p:sp>
      <p:sp>
        <p:nvSpPr>
          <p:cNvPr id="3" name="Substituent conținut 2">
            <a:extLst>
              <a:ext uri="{FF2B5EF4-FFF2-40B4-BE49-F238E27FC236}">
                <a16:creationId xmlns:a16="http://schemas.microsoft.com/office/drawing/2014/main" id="{F568B84F-0F82-43B6-9566-317DC72B5C26}"/>
              </a:ext>
            </a:extLst>
          </p:cNvPr>
          <p:cNvSpPr>
            <a:spLocks noGrp="1"/>
          </p:cNvSpPr>
          <p:nvPr>
            <p:ph idx="1"/>
          </p:nvPr>
        </p:nvSpPr>
        <p:spPr/>
        <p:txBody>
          <a:bodyPr/>
          <a:lstStyle/>
          <a:p>
            <a:r>
              <a:rPr lang="en-US" dirty="0"/>
              <a:t>The Positioning Chart is a graphical model used to visualize the market positioning of different competitors (competing brands) or the characteristics of different services.</a:t>
            </a:r>
          </a:p>
          <a:p>
            <a:r>
              <a:rPr lang="en-US" dirty="0"/>
              <a:t>In this way, the structure of the market, the degree of differentiation, the strengths and weaknesses, the comparative price level, the real benefits that products / services can bring to consumers are highlighted.</a:t>
            </a:r>
            <a:endParaRPr lang="en-GB" dirty="0"/>
          </a:p>
        </p:txBody>
      </p:sp>
    </p:spTree>
    <p:extLst>
      <p:ext uri="{BB962C8B-B14F-4D97-AF65-F5344CB8AC3E}">
        <p14:creationId xmlns:p14="http://schemas.microsoft.com/office/powerpoint/2010/main" val="4120779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841DCDB-3EFF-42BB-8318-7BB51EB79EE4}"/>
              </a:ext>
            </a:extLst>
          </p:cNvPr>
          <p:cNvSpPr>
            <a:spLocks noGrp="1"/>
          </p:cNvSpPr>
          <p:nvPr>
            <p:ph type="title"/>
          </p:nvPr>
        </p:nvSpPr>
        <p:spPr/>
        <p:txBody>
          <a:bodyPr/>
          <a:lstStyle/>
          <a:p>
            <a:r>
              <a:rPr lang="en-US" dirty="0"/>
              <a:t>SWOT analysis:</a:t>
            </a:r>
            <a:endParaRPr lang="en-GB" dirty="0"/>
          </a:p>
        </p:txBody>
      </p:sp>
      <p:sp>
        <p:nvSpPr>
          <p:cNvPr id="3" name="Substituent conținut 2">
            <a:extLst>
              <a:ext uri="{FF2B5EF4-FFF2-40B4-BE49-F238E27FC236}">
                <a16:creationId xmlns:a16="http://schemas.microsoft.com/office/drawing/2014/main" id="{D8B5F2D2-AE42-4A99-B1AD-C2B7622B048E}"/>
              </a:ext>
            </a:extLst>
          </p:cNvPr>
          <p:cNvSpPr>
            <a:spLocks noGrp="1"/>
          </p:cNvSpPr>
          <p:nvPr>
            <p:ph idx="1"/>
          </p:nvPr>
        </p:nvSpPr>
        <p:spPr/>
        <p:txBody>
          <a:bodyPr>
            <a:normAutofit fontScale="62500" lnSpcReduction="20000"/>
          </a:bodyPr>
          <a:lstStyle/>
          <a:p>
            <a:pPr marL="0" indent="0">
              <a:buNone/>
            </a:pPr>
            <a:r>
              <a:rPr lang="en-US" dirty="0"/>
              <a:t>    </a:t>
            </a:r>
            <a:r>
              <a:rPr lang="en-US" sz="5100" dirty="0"/>
              <a:t>Strengths: </a:t>
            </a:r>
          </a:p>
          <a:p>
            <a:r>
              <a:rPr lang="en-US" dirty="0"/>
              <a:t>Wireless access for customers  </a:t>
            </a:r>
          </a:p>
          <a:p>
            <a:r>
              <a:rPr lang="en-US" dirty="0"/>
              <a:t>Wide range of products</a:t>
            </a:r>
          </a:p>
          <a:p>
            <a:r>
              <a:rPr lang="en-US" dirty="0"/>
              <a:t>Very affordable prices for customers</a:t>
            </a:r>
          </a:p>
          <a:p>
            <a:r>
              <a:rPr lang="en-US" dirty="0"/>
              <a:t>Possibility to order online </a:t>
            </a:r>
          </a:p>
          <a:p>
            <a:r>
              <a:rPr lang="en-US" dirty="0"/>
              <a:t>High quality products </a:t>
            </a:r>
          </a:p>
          <a:p>
            <a:r>
              <a:rPr lang="en-US" dirty="0"/>
              <a:t>Innovation</a:t>
            </a:r>
          </a:p>
          <a:p>
            <a:r>
              <a:rPr lang="en-US" dirty="0"/>
              <a:t>Multiple and quality services</a:t>
            </a:r>
          </a:p>
          <a:p>
            <a:r>
              <a:rPr lang="en-US" dirty="0"/>
              <a:t>Internal promotion</a:t>
            </a:r>
          </a:p>
          <a:p>
            <a:r>
              <a:rPr lang="en-US" dirty="0"/>
              <a:t>Possibility to advertise a specific product or service with the guarantee of 24-hour response </a:t>
            </a:r>
          </a:p>
          <a:p>
            <a:r>
              <a:rPr lang="en-US" dirty="0"/>
              <a:t>Store locations are accessible to most customers</a:t>
            </a:r>
          </a:p>
          <a:p>
            <a:r>
              <a:rPr lang="en-US" dirty="0"/>
              <a:t>The possibility of returning products </a:t>
            </a:r>
          </a:p>
          <a:p>
            <a:r>
              <a:rPr lang="en-US" dirty="0"/>
              <a:t>Qualified staff</a:t>
            </a:r>
            <a:endParaRPr lang="en-GB" dirty="0"/>
          </a:p>
        </p:txBody>
      </p:sp>
    </p:spTree>
    <p:extLst>
      <p:ext uri="{BB962C8B-B14F-4D97-AF65-F5344CB8AC3E}">
        <p14:creationId xmlns:p14="http://schemas.microsoft.com/office/powerpoint/2010/main" val="1904725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9E38185-68B2-489B-B299-C2EBDD09C6B9}"/>
              </a:ext>
            </a:extLst>
          </p:cNvPr>
          <p:cNvSpPr>
            <a:spLocks noGrp="1"/>
          </p:cNvSpPr>
          <p:nvPr>
            <p:ph type="title"/>
          </p:nvPr>
        </p:nvSpPr>
        <p:spPr/>
        <p:txBody>
          <a:bodyPr/>
          <a:lstStyle/>
          <a:p>
            <a:r>
              <a:rPr lang="en-GB" dirty="0"/>
              <a:t>Weaknesses:</a:t>
            </a:r>
          </a:p>
        </p:txBody>
      </p:sp>
      <p:sp>
        <p:nvSpPr>
          <p:cNvPr id="3" name="Substituent conținut 2">
            <a:extLst>
              <a:ext uri="{FF2B5EF4-FFF2-40B4-BE49-F238E27FC236}">
                <a16:creationId xmlns:a16="http://schemas.microsoft.com/office/drawing/2014/main" id="{80423E5B-BAAE-4089-BB1F-DF0B91322026}"/>
              </a:ext>
            </a:extLst>
          </p:cNvPr>
          <p:cNvSpPr>
            <a:spLocks noGrp="1"/>
          </p:cNvSpPr>
          <p:nvPr>
            <p:ph idx="1"/>
          </p:nvPr>
        </p:nvSpPr>
        <p:spPr/>
        <p:txBody>
          <a:bodyPr/>
          <a:lstStyle/>
          <a:p>
            <a:r>
              <a:rPr lang="en-US" dirty="0"/>
              <a:t> Catalog products are not available throughout the promotion, but only a few days after launch</a:t>
            </a:r>
          </a:p>
          <a:p>
            <a:r>
              <a:rPr lang="en-US" dirty="0"/>
              <a:t>Not known winners of high-prize raffles (machines) than on the internet, resulting in loss of customer trust in the brand</a:t>
            </a:r>
          </a:p>
          <a:p>
            <a:r>
              <a:rPr lang="en-US" dirty="0"/>
              <a:t>In crowded times (Christmas, Easter) employees are overworked and fail to meet customer requirements</a:t>
            </a:r>
          </a:p>
          <a:p>
            <a:r>
              <a:rPr lang="en-US" dirty="0"/>
              <a:t>Impossibility to supervise all employees while working and serving customers </a:t>
            </a:r>
          </a:p>
          <a:p>
            <a:r>
              <a:rPr lang="en-US" dirty="0"/>
              <a:t>Low enough security at the end of the program Loss / significant</a:t>
            </a:r>
            <a:endParaRPr lang="en-GB" dirty="0"/>
          </a:p>
        </p:txBody>
      </p:sp>
    </p:spTree>
    <p:extLst>
      <p:ext uri="{BB962C8B-B14F-4D97-AF65-F5344CB8AC3E}">
        <p14:creationId xmlns:p14="http://schemas.microsoft.com/office/powerpoint/2010/main" val="2079674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32294C5-E7D7-4585-A7C2-11C75F96DDAB}"/>
              </a:ext>
            </a:extLst>
          </p:cNvPr>
          <p:cNvSpPr>
            <a:spLocks noGrp="1"/>
          </p:cNvSpPr>
          <p:nvPr>
            <p:ph type="title"/>
          </p:nvPr>
        </p:nvSpPr>
        <p:spPr/>
        <p:txBody>
          <a:bodyPr/>
          <a:lstStyle/>
          <a:p>
            <a:r>
              <a:rPr lang="en-US" dirty="0"/>
              <a:t>Determining the quality of the provided services</a:t>
            </a:r>
            <a:endParaRPr lang="en-GB" dirty="0"/>
          </a:p>
        </p:txBody>
      </p:sp>
      <p:sp>
        <p:nvSpPr>
          <p:cNvPr id="3" name="Substituent conținut 2">
            <a:extLst>
              <a:ext uri="{FF2B5EF4-FFF2-40B4-BE49-F238E27FC236}">
                <a16:creationId xmlns:a16="http://schemas.microsoft.com/office/drawing/2014/main" id="{745E4D24-D361-4CF2-AB44-E660F17A0304}"/>
              </a:ext>
            </a:extLst>
          </p:cNvPr>
          <p:cNvSpPr>
            <a:spLocks noGrp="1"/>
          </p:cNvSpPr>
          <p:nvPr>
            <p:ph idx="1"/>
          </p:nvPr>
        </p:nvSpPr>
        <p:spPr/>
        <p:txBody>
          <a:bodyPr/>
          <a:lstStyle/>
          <a:p>
            <a:r>
              <a:rPr lang="en-US" dirty="0"/>
              <a:t>Carrefour aims to maintain its market leadership position on the hypermarket segment.</a:t>
            </a:r>
          </a:p>
          <a:p>
            <a:r>
              <a:rPr lang="en-US" dirty="0"/>
              <a:t>The main determinants of Carrefour's quality of service are: the freshest daily products, daily low prices, the best quality-price ratio, the best quality services</a:t>
            </a:r>
          </a:p>
          <a:p>
            <a:r>
              <a:rPr lang="en-US" dirty="0"/>
              <a:t>The role of the staff in the hypermarket activity is very important and that is why carrefour offers a special attention to the training and integration programs. Staff are trained on security rules and emergencies.</a:t>
            </a:r>
            <a:endParaRPr lang="en-GB" dirty="0"/>
          </a:p>
          <a:p>
            <a:endParaRPr lang="en-GB" dirty="0"/>
          </a:p>
        </p:txBody>
      </p:sp>
    </p:spTree>
    <p:extLst>
      <p:ext uri="{BB962C8B-B14F-4D97-AF65-F5344CB8AC3E}">
        <p14:creationId xmlns:p14="http://schemas.microsoft.com/office/powerpoint/2010/main" val="3983801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8BE174F-1039-499E-8F4F-C5CFA51731B8}"/>
              </a:ext>
            </a:extLst>
          </p:cNvPr>
          <p:cNvSpPr>
            <a:spLocks noGrp="1"/>
          </p:cNvSpPr>
          <p:nvPr>
            <p:ph type="title"/>
          </p:nvPr>
        </p:nvSpPr>
        <p:spPr/>
        <p:txBody>
          <a:bodyPr/>
          <a:lstStyle/>
          <a:p>
            <a:r>
              <a:rPr lang="en-GB" dirty="0"/>
              <a:t>Opportunities:</a:t>
            </a:r>
          </a:p>
        </p:txBody>
      </p:sp>
      <p:sp>
        <p:nvSpPr>
          <p:cNvPr id="3" name="Substituent conținut 2">
            <a:extLst>
              <a:ext uri="{FF2B5EF4-FFF2-40B4-BE49-F238E27FC236}">
                <a16:creationId xmlns:a16="http://schemas.microsoft.com/office/drawing/2014/main" id="{3D908876-9856-470C-8A1C-512A42E674D0}"/>
              </a:ext>
            </a:extLst>
          </p:cNvPr>
          <p:cNvSpPr>
            <a:spLocks noGrp="1"/>
          </p:cNvSpPr>
          <p:nvPr>
            <p:ph idx="1"/>
          </p:nvPr>
        </p:nvSpPr>
        <p:spPr/>
        <p:txBody>
          <a:bodyPr/>
          <a:lstStyle/>
          <a:p>
            <a:r>
              <a:rPr lang="en-US" dirty="0"/>
              <a:t>The company is continuously growing on the market globally </a:t>
            </a:r>
          </a:p>
          <a:p>
            <a:r>
              <a:rPr lang="en-US" dirty="0"/>
              <a:t>It proposes to expand the stores </a:t>
            </a:r>
          </a:p>
          <a:p>
            <a:r>
              <a:rPr lang="en-US" dirty="0"/>
              <a:t>Attract a new area of ​​customers to purchase more or more expensive products so that the "daily basket" is more </a:t>
            </a:r>
          </a:p>
          <a:p>
            <a:r>
              <a:rPr lang="en-US" dirty="0"/>
              <a:t>Maintaining loyal customers </a:t>
            </a:r>
          </a:p>
          <a:p>
            <a:r>
              <a:rPr lang="en-US" dirty="0"/>
              <a:t> Extending our own product ranges</a:t>
            </a:r>
          </a:p>
          <a:p>
            <a:r>
              <a:rPr lang="en-US" dirty="0"/>
              <a:t> Organize unique events that impress and attract attention from all sides: clients, competitors, media</a:t>
            </a:r>
            <a:endParaRPr lang="en-GB" dirty="0"/>
          </a:p>
        </p:txBody>
      </p:sp>
    </p:spTree>
    <p:extLst>
      <p:ext uri="{BB962C8B-B14F-4D97-AF65-F5344CB8AC3E}">
        <p14:creationId xmlns:p14="http://schemas.microsoft.com/office/powerpoint/2010/main" val="1408385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4FAF30E-BF24-431D-81D1-A1BA8DF00A33}"/>
              </a:ext>
            </a:extLst>
          </p:cNvPr>
          <p:cNvSpPr>
            <a:spLocks noGrp="1"/>
          </p:cNvSpPr>
          <p:nvPr>
            <p:ph type="title"/>
          </p:nvPr>
        </p:nvSpPr>
        <p:spPr/>
        <p:txBody>
          <a:bodyPr/>
          <a:lstStyle/>
          <a:p>
            <a:r>
              <a:rPr lang="en-GB" dirty="0"/>
              <a:t>Threats:</a:t>
            </a:r>
          </a:p>
        </p:txBody>
      </p:sp>
      <p:sp>
        <p:nvSpPr>
          <p:cNvPr id="3" name="Substituent conținut 2">
            <a:extLst>
              <a:ext uri="{FF2B5EF4-FFF2-40B4-BE49-F238E27FC236}">
                <a16:creationId xmlns:a16="http://schemas.microsoft.com/office/drawing/2014/main" id="{3FF06FFC-B624-4EF9-8CE0-83049720C056}"/>
              </a:ext>
            </a:extLst>
          </p:cNvPr>
          <p:cNvSpPr>
            <a:spLocks noGrp="1"/>
          </p:cNvSpPr>
          <p:nvPr>
            <p:ph idx="1"/>
          </p:nvPr>
        </p:nvSpPr>
        <p:spPr/>
        <p:txBody>
          <a:bodyPr/>
          <a:lstStyle/>
          <a:p>
            <a:r>
              <a:rPr lang="en-US" dirty="0"/>
              <a:t>The emergence of new hypermarkets, "more competitors, fewer opportunities" </a:t>
            </a:r>
          </a:p>
          <a:p>
            <a:r>
              <a:rPr lang="en-US" dirty="0"/>
              <a:t>Shops offering free transport (Auchan). </a:t>
            </a:r>
          </a:p>
          <a:p>
            <a:r>
              <a:rPr lang="en-US" dirty="0"/>
              <a:t>The economic crisis may stop opening new stores, but also reduce promotions and hiring.</a:t>
            </a:r>
            <a:endParaRPr lang="en-GB" dirty="0"/>
          </a:p>
        </p:txBody>
      </p:sp>
    </p:spTree>
    <p:extLst>
      <p:ext uri="{BB962C8B-B14F-4D97-AF65-F5344CB8AC3E}">
        <p14:creationId xmlns:p14="http://schemas.microsoft.com/office/powerpoint/2010/main" val="3984659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FD31975-7A3A-4B36-B4C8-54EE9C310578}"/>
              </a:ext>
            </a:extLst>
          </p:cNvPr>
          <p:cNvSpPr>
            <a:spLocks noGrp="1"/>
          </p:cNvSpPr>
          <p:nvPr>
            <p:ph type="title"/>
          </p:nvPr>
        </p:nvSpPr>
        <p:spPr/>
        <p:txBody>
          <a:bodyPr/>
          <a:lstStyle/>
          <a:p>
            <a:r>
              <a:rPr lang="en-US" dirty="0"/>
              <a:t>Conclusions and proposals for improving the activity</a:t>
            </a:r>
            <a:endParaRPr lang="en-GB" dirty="0"/>
          </a:p>
        </p:txBody>
      </p:sp>
      <p:sp>
        <p:nvSpPr>
          <p:cNvPr id="3" name="Substituent conținut 2">
            <a:extLst>
              <a:ext uri="{FF2B5EF4-FFF2-40B4-BE49-F238E27FC236}">
                <a16:creationId xmlns:a16="http://schemas.microsoft.com/office/drawing/2014/main" id="{DC50474E-9129-4D8D-851A-FC481F3CB166}"/>
              </a:ext>
            </a:extLst>
          </p:cNvPr>
          <p:cNvSpPr>
            <a:spLocks noGrp="1"/>
          </p:cNvSpPr>
          <p:nvPr>
            <p:ph idx="1"/>
          </p:nvPr>
        </p:nvSpPr>
        <p:spPr>
          <a:xfrm>
            <a:off x="957470" y="1838877"/>
            <a:ext cx="10515600" cy="4351338"/>
          </a:xfrm>
        </p:spPr>
        <p:txBody>
          <a:bodyPr>
            <a:normAutofit fontScale="92500"/>
          </a:bodyPr>
          <a:lstStyle/>
          <a:p>
            <a:r>
              <a:rPr lang="en-US" dirty="0"/>
              <a:t>The Carrefour hypermarket has a discount offensive policy, which aims to increase the purchasing power of its customers, the diversity of the offer that allows to satisfy the many tastes and to save time spent shopping.</a:t>
            </a:r>
          </a:p>
          <a:p>
            <a:r>
              <a:rPr lang="en-US" dirty="0"/>
              <a:t>Effective business activity led to a leading position in hypermarket trade.</a:t>
            </a:r>
          </a:p>
          <a:p>
            <a:r>
              <a:rPr lang="en-US" dirty="0"/>
              <a:t>To find out </a:t>
            </a:r>
            <a:r>
              <a:rPr lang="en-US"/>
              <a:t>the opinions of </a:t>
            </a:r>
            <a:r>
              <a:rPr lang="en-US" dirty="0"/>
              <a:t>hypermarket customers, we suggest sellers in the cash registers to make effective communication between them and clients in order to find out the customer's opinion. In this way, the hypermarket could improve the quality of the services it provides, this information should be passed on by the seller to a superior and, in turn, to take action.</a:t>
            </a:r>
            <a:endParaRPr lang="en-GB" dirty="0"/>
          </a:p>
        </p:txBody>
      </p:sp>
    </p:spTree>
    <p:extLst>
      <p:ext uri="{BB962C8B-B14F-4D97-AF65-F5344CB8AC3E}">
        <p14:creationId xmlns:p14="http://schemas.microsoft.com/office/powerpoint/2010/main" val="2906904873"/>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2846</TotalTime>
  <Words>1318</Words>
  <Application>Microsoft Office PowerPoint</Application>
  <PresentationFormat>Ecran lat</PresentationFormat>
  <Paragraphs>75</Paragraphs>
  <Slides>14</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14</vt:i4>
      </vt:variant>
    </vt:vector>
  </HeadingPairs>
  <TitlesOfParts>
    <vt:vector size="18" baseType="lpstr">
      <vt:lpstr>Arial</vt:lpstr>
      <vt:lpstr>Calibri</vt:lpstr>
      <vt:lpstr>Calibri Light</vt:lpstr>
      <vt:lpstr>Temă Office</vt:lpstr>
      <vt:lpstr>Gheorghe Nicu Ovidiu Student number: 1816285 </vt:lpstr>
      <vt:lpstr>  Marketing Information System - MIS</vt:lpstr>
      <vt:lpstr>Analysis of the Carrefour service company </vt:lpstr>
      <vt:lpstr>External agents of the firm that act in close and direct relationship with the firm are clients, suppliers, intermediaries and competitors</vt:lpstr>
      <vt:lpstr>INTERNAL ENVIRONMENTAL ANALYSIS OF THE ACTIVITY OF CARREFOUR SA</vt:lpstr>
      <vt:lpstr>Carrefour location and its influence on attracting buyers</vt:lpstr>
      <vt:lpstr>The market segment served by the Carrefour hypermarket</vt:lpstr>
      <vt:lpstr>The position of Carrefour on the market</vt:lpstr>
      <vt:lpstr>SWOT analysis:</vt:lpstr>
      <vt:lpstr>Weaknesses:</vt:lpstr>
      <vt:lpstr>Determining the quality of the provided services</vt:lpstr>
      <vt:lpstr>Opportunities:</vt:lpstr>
      <vt:lpstr>Threats:</vt:lpstr>
      <vt:lpstr>Conclusions and proposals for improving the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Gheorghe Nicu Ovidiu</dc:title>
  <dc:creator>nicu ovidiu gheorghe</dc:creator>
  <cp:lastModifiedBy>nicu ovidiu gheorghe</cp:lastModifiedBy>
  <cp:revision>9</cp:revision>
  <dcterms:created xsi:type="dcterms:W3CDTF">2019-06-02T17:07:57Z</dcterms:created>
  <dcterms:modified xsi:type="dcterms:W3CDTF">2019-06-04T16:37:35Z</dcterms:modified>
</cp:coreProperties>
</file>