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578" r:id="rId3"/>
    <p:sldId id="577" r:id="rId4"/>
    <p:sldId id="575" r:id="rId5"/>
    <p:sldId id="262" r:id="rId6"/>
    <p:sldId id="573" r:id="rId7"/>
    <p:sldId id="572" r:id="rId8"/>
    <p:sldId id="266" r:id="rId9"/>
    <p:sldId id="574" r:id="rId10"/>
    <p:sldId id="267" r:id="rId11"/>
    <p:sldId id="265" r:id="rId12"/>
    <p:sldId id="257" r:id="rId13"/>
    <p:sldId id="263" r:id="rId14"/>
    <p:sldId id="259" r:id="rId15"/>
    <p:sldId id="260" r:id="rId16"/>
    <p:sldId id="261" r:id="rId17"/>
    <p:sldId id="258" r:id="rId18"/>
    <p:sldId id="268" r:id="rId19"/>
    <p:sldId id="269" r:id="rId20"/>
    <p:sldId id="580" r:id="rId21"/>
    <p:sldId id="581" r:id="rId22"/>
    <p:sldId id="579" r:id="rId23"/>
    <p:sldId id="272" r:id="rId24"/>
    <p:sldId id="274" r:id="rId25"/>
    <p:sldId id="271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0F5260-EB06-4A6E-8353-6D8B9DC7A816}" v="19" dt="2023-10-04T11:50:45.0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73" autoAdjust="0"/>
    <p:restoredTop sz="94660"/>
  </p:normalViewPr>
  <p:slideViewPr>
    <p:cSldViewPr snapToGrid="0">
      <p:cViewPr varScale="1">
        <p:scale>
          <a:sx n="85" d="100"/>
          <a:sy n="85" d="100"/>
        </p:scale>
        <p:origin x="69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651B1-EDC1-CCDA-8BBB-088F43C3D7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284A4A-CBBC-1D10-CE89-B61EE02666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62EBA-A0B9-EC1C-8E15-2176290B9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12B3A-7503-4EC3-9E8A-93AC80547418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6066F5-8105-18FF-404A-8874FA015F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1B6CB8-6A9A-E330-FB4B-C837D0EFF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D88AA-17C2-46FE-A2DD-C875F1543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227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9EEA0-93B2-6100-336C-3F2060DFD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9C3D89-76AA-D709-BBE8-2358ADCEBF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B82AC-DE94-359B-32D9-4727BE1A37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12B3A-7503-4EC3-9E8A-93AC80547418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9A738B-7DCD-AB2B-971C-87354584A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83C6D0-D26B-2D2D-9E96-A7DCD9A709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D88AA-17C2-46FE-A2DD-C875F1543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9430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379AD-567A-CE3B-3BFA-BEE535AC1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7BE846-1A29-1CF9-11CA-3D31AC4E94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8642F3-FBD5-17A7-B7B0-7AA5937D03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12B3A-7503-4EC3-9E8A-93AC80547418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E0D463-28CD-0CE3-A8A1-CAB6C85039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96D446-B928-47E2-364A-3B7F017DD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D88AA-17C2-46FE-A2DD-C875F1543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888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C77CF-7B10-B8E2-F7A9-D019780B0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90359-DA58-F78A-881D-3421D0B84C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88BE58-4976-8C4C-71B7-BAB27FA11E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CBBF4D-3F66-B6D6-E9DE-1D6ED905AB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12B3A-7503-4EC3-9E8A-93AC80547418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84EAC3-FB3D-28E6-2D3F-8E96DE97E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316028-2775-B1E3-043C-012875CBC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D88AA-17C2-46FE-A2DD-C875F1543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513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A2AE8-54EC-E625-739D-BBCDDF47F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E6C6A5-808E-B1BC-6082-EB70C2BBA9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30EC94-C97F-FF2B-54E4-421D62B1FE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CD85B8-BC69-5CDE-8B0D-6915655FBD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B9F6F2-E5A1-5A91-C7C5-1B6D7D2AA7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DA4042-C0A0-209C-A70B-2DC4E8B45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12B3A-7503-4EC3-9E8A-93AC80547418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3A7D526-B7B3-F706-9044-F0687E2903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F7101E-94F9-C04F-B31E-9918B1C5F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D88AA-17C2-46FE-A2DD-C875F1543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377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1B41E-B8D0-9BE3-6C4D-C32A2AE59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E5724F-1585-5327-EEC3-0B3EBE4ED1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12B3A-7503-4EC3-9E8A-93AC80547418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2D8C45-9BC6-C680-9448-20B920BFD2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DDFF19-4B02-FA11-F3AE-941530E588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D88AA-17C2-46FE-A2DD-C875F1543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696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69E911-E023-6BCD-CBEB-C29067AAE5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12B3A-7503-4EC3-9E8A-93AC80547418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7072B3-38FA-85AD-9A00-38C992D94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C81711-7370-E666-F3DA-CDCFA1197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D88AA-17C2-46FE-A2DD-C875F1543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683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8779E-F61F-DA50-D5F3-B21E8AAC0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0B013E-B4B9-A283-D6A5-9EC30AD8C7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4EBAB9-AC86-84E5-E77B-611EDFD2B3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74127C-E4BE-410C-CD9F-C679ABF1A3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12B3A-7503-4EC3-9E8A-93AC80547418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DF018A-02DB-9095-65A8-CB90DB7A6B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B06BD0-246C-2775-D8AB-244A49702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D88AA-17C2-46FE-A2DD-C875F1543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5390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3CD2D-7604-A317-7F20-9C6AC0A80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50BED0B-A077-7768-00E6-8734266AB9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D207D0-BBD1-F781-0277-0E5917E6B4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C68E8F-6924-F85C-6CD5-DE3359B7A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12B3A-7503-4EC3-9E8A-93AC80547418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E7A0BB-413F-5F61-17FE-2BACEAD263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29BC05-28A7-268D-F62E-1C1D45ACA5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D88AA-17C2-46FE-A2DD-C875F1543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458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5863C-F675-C573-398F-F94FEA525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4300F0-6ABA-D0B6-9631-9CAE84D07E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CDD348-3964-CF68-42E2-B18E8B599D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12B3A-7503-4EC3-9E8A-93AC80547418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BA9170-5D66-64D4-4263-58D45D61E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17171-DD12-3364-E988-781D14E1AE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D88AA-17C2-46FE-A2DD-C875F1543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015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77C2343-F51B-2C0E-DE9B-26E0776280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D68A27-8189-5992-4D01-6742124AA5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FED506-D8E8-DC78-665A-90005E9AAF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12B3A-7503-4EC3-9E8A-93AC80547418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2BEC43-A5AB-6C8F-9B2B-6EFEDDE124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239097-71B7-D918-6DF4-4A238A276F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D88AA-17C2-46FE-A2DD-C875F1543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052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0C5112-3EC5-95D2-D339-AC40658F5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DDADBE-7BE4-6980-0B7C-3C09646976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1BABC7-C228-2F18-AB32-D23A2913FA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512B3A-7503-4EC3-9E8A-93AC80547418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8871FF-C62D-86C2-A838-535EBC6AC2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6F50AF-D979-440C-086D-1A03204F92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8D88AA-17C2-46FE-A2DD-C875F1543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058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2A91B-C92B-9166-D70F-E919611E6E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0098" y="118206"/>
            <a:ext cx="9144000" cy="975708"/>
          </a:xfrm>
        </p:spPr>
        <p:txBody>
          <a:bodyPr/>
          <a:lstStyle/>
          <a:p>
            <a:r>
              <a:rPr lang="en-GB" dirty="0"/>
              <a:t>BMSS5002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E5E5F9-9422-0ACB-E561-F42CA458D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01477" y="1297621"/>
            <a:ext cx="9144000" cy="2277585"/>
          </a:xfrm>
        </p:spPr>
        <p:txBody>
          <a:bodyPr>
            <a:normAutofit/>
          </a:bodyPr>
          <a:lstStyle/>
          <a:p>
            <a:r>
              <a:rPr lang="en-GB" sz="3200" dirty="0"/>
              <a:t>Nutrition for Sport &amp; Exercise</a:t>
            </a:r>
          </a:p>
          <a:p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Athletes		Recreation		Health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3CED6FA-BB2B-89F9-5874-B6979092AC3C}"/>
              </a:ext>
            </a:extLst>
          </p:cNvPr>
          <p:cNvCxnSpPr/>
          <p:nvPr/>
        </p:nvCxnSpPr>
        <p:spPr>
          <a:xfrm flipH="1">
            <a:off x="3668820" y="1969045"/>
            <a:ext cx="734886" cy="81342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5E37DA0-09F6-9B18-128F-287B2F6BB0D4}"/>
              </a:ext>
            </a:extLst>
          </p:cNvPr>
          <p:cNvCxnSpPr>
            <a:cxnSpLocks/>
          </p:cNvCxnSpPr>
          <p:nvPr/>
        </p:nvCxnSpPr>
        <p:spPr>
          <a:xfrm>
            <a:off x="6202586" y="1879287"/>
            <a:ext cx="0" cy="99293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3100B91-4244-5544-A9BB-ECBB9268272F}"/>
              </a:ext>
            </a:extLst>
          </p:cNvPr>
          <p:cNvCxnSpPr/>
          <p:nvPr/>
        </p:nvCxnSpPr>
        <p:spPr>
          <a:xfrm>
            <a:off x="7887401" y="1879287"/>
            <a:ext cx="667568" cy="99293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54D78083-4919-0694-2D2B-29945DDFA3C6}"/>
              </a:ext>
            </a:extLst>
          </p:cNvPr>
          <p:cNvSpPr txBox="1"/>
          <p:nvPr/>
        </p:nvSpPr>
        <p:spPr>
          <a:xfrm>
            <a:off x="1619367" y="3923464"/>
            <a:ext cx="895326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The study and implementation of a diet/plan that is designed to increase athletic performance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0470E11-3C5E-3EF6-BB7E-DE7618C00CEA}"/>
              </a:ext>
            </a:extLst>
          </p:cNvPr>
          <p:cNvSpPr txBox="1"/>
          <p:nvPr/>
        </p:nvSpPr>
        <p:spPr>
          <a:xfrm>
            <a:off x="4668770" y="5042118"/>
            <a:ext cx="317235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FF0000"/>
                </a:solidFill>
              </a:rPr>
              <a:t>Food</a:t>
            </a:r>
          </a:p>
          <a:p>
            <a:pPr algn="ctr"/>
            <a:r>
              <a:rPr lang="en-GB" sz="2800" dirty="0">
                <a:solidFill>
                  <a:srgbClr val="FF0000"/>
                </a:solidFill>
              </a:rPr>
              <a:t>Supplements</a:t>
            </a:r>
          </a:p>
          <a:p>
            <a:pPr algn="ctr"/>
            <a:r>
              <a:rPr lang="en-GB" sz="2800" dirty="0">
                <a:solidFill>
                  <a:srgbClr val="FF0000"/>
                </a:solidFill>
              </a:rPr>
              <a:t>Fluid</a:t>
            </a:r>
          </a:p>
          <a:p>
            <a:pPr algn="ctr"/>
            <a:r>
              <a:rPr lang="en-GB" sz="2800" dirty="0">
                <a:solidFill>
                  <a:srgbClr val="FF0000"/>
                </a:solidFill>
              </a:rPr>
              <a:t>Drugs</a:t>
            </a:r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3D8EF6CC-A433-4688-D29A-D25CB8363F86}"/>
              </a:ext>
            </a:extLst>
          </p:cNvPr>
          <p:cNvSpPr/>
          <p:nvPr/>
        </p:nvSpPr>
        <p:spPr>
          <a:xfrm>
            <a:off x="5980064" y="4569795"/>
            <a:ext cx="549762" cy="53854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FD55CAFC-8EED-2FED-3580-9B4D23E6BA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1477" y="4569795"/>
            <a:ext cx="3140654" cy="199389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37DB24A-1285-EDA1-FB77-2D51FF485E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3857" y="4701295"/>
            <a:ext cx="3213581" cy="1744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5980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C06F62E-F2D9-10E7-CA86-8636B7F3C5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0064854"/>
              </p:ext>
            </p:extLst>
          </p:nvPr>
        </p:nvGraphicFramePr>
        <p:xfrm>
          <a:off x="4892806" y="95128"/>
          <a:ext cx="6831709" cy="666774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45268">
                  <a:extLst>
                    <a:ext uri="{9D8B030D-6E8A-4147-A177-3AD203B41FA5}">
                      <a16:colId xmlns:a16="http://schemas.microsoft.com/office/drawing/2014/main" val="1130357130"/>
                    </a:ext>
                  </a:extLst>
                </a:gridCol>
                <a:gridCol w="3157320">
                  <a:extLst>
                    <a:ext uri="{9D8B030D-6E8A-4147-A177-3AD203B41FA5}">
                      <a16:colId xmlns:a16="http://schemas.microsoft.com/office/drawing/2014/main" val="2077420598"/>
                    </a:ext>
                  </a:extLst>
                </a:gridCol>
                <a:gridCol w="2629121">
                  <a:extLst>
                    <a:ext uri="{9D8B030D-6E8A-4147-A177-3AD203B41FA5}">
                      <a16:colId xmlns:a16="http://schemas.microsoft.com/office/drawing/2014/main" val="2439630546"/>
                    </a:ext>
                  </a:extLst>
                </a:gridCol>
              </a:tblGrid>
              <a:tr h="16692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Date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Topic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Learning support / Practical’s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extLst>
                  <a:ext uri="{0D108BD9-81ED-4DB2-BD59-A6C34878D82A}">
                    <a16:rowId xmlns:a16="http://schemas.microsoft.com/office/drawing/2014/main" val="1173195740"/>
                  </a:ext>
                </a:extLst>
              </a:tr>
              <a:tr h="21954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05/10/2023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Module overview &amp; Introduction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Role of the sport Nutritionist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extLst>
                  <a:ext uri="{0D108BD9-81ED-4DB2-BD59-A6C34878D82A}">
                    <a16:rowId xmlns:a16="http://schemas.microsoft.com/office/drawing/2014/main" val="584017657"/>
                  </a:ext>
                </a:extLst>
              </a:tr>
              <a:tr h="21954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12/10/2023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Body composition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Measure of body composition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extLst>
                  <a:ext uri="{0D108BD9-81ED-4DB2-BD59-A6C34878D82A}">
                    <a16:rowId xmlns:a16="http://schemas.microsoft.com/office/drawing/2014/main" val="1211071938"/>
                  </a:ext>
                </a:extLst>
              </a:tr>
              <a:tr h="21954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19/10/2023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Energy systems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Assignment 1 overview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extLst>
                  <a:ext uri="{0D108BD9-81ED-4DB2-BD59-A6C34878D82A}">
                    <a16:rowId xmlns:a16="http://schemas.microsoft.com/office/drawing/2014/main" val="3813416711"/>
                  </a:ext>
                </a:extLst>
              </a:tr>
              <a:tr h="21954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26/10/2023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Energy and performances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Measuring anaerobic performance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extLst>
                  <a:ext uri="{0D108BD9-81ED-4DB2-BD59-A6C34878D82A}">
                    <a16:rowId xmlns:a16="http://schemas.microsoft.com/office/drawing/2014/main" val="1346103874"/>
                  </a:ext>
                </a:extLst>
              </a:tr>
              <a:tr h="21954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02/11/2023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Carbohydrates and exercise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Measuring aerobic performance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extLst>
                  <a:ext uri="{0D108BD9-81ED-4DB2-BD59-A6C34878D82A}">
                    <a16:rowId xmlns:a16="http://schemas.microsoft.com/office/drawing/2014/main" val="3136415419"/>
                  </a:ext>
                </a:extLst>
              </a:tr>
              <a:tr h="21954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09/11/2023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0260649"/>
                  </a:ext>
                </a:extLst>
              </a:tr>
              <a:tr h="21954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16/11/2023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Fats and exercise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Energy utilisation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extLst>
                  <a:ext uri="{0D108BD9-81ED-4DB2-BD59-A6C34878D82A}">
                    <a16:rowId xmlns:a16="http://schemas.microsoft.com/office/drawing/2014/main" val="438691357"/>
                  </a:ext>
                </a:extLst>
              </a:tr>
              <a:tr h="21954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23/11/2023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0338576"/>
                  </a:ext>
                </a:extLst>
              </a:tr>
              <a:tr h="21954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30/11/2023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Protein 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Physiological adaptation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extLst>
                  <a:ext uri="{0D108BD9-81ED-4DB2-BD59-A6C34878D82A}">
                    <a16:rowId xmlns:a16="http://schemas.microsoft.com/office/drawing/2014/main" val="3003937591"/>
                  </a:ext>
                </a:extLst>
              </a:tr>
              <a:tr h="21954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07/12/2023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Hydration and exercise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Measuring hydration status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extLst>
                  <a:ext uri="{0D108BD9-81ED-4DB2-BD59-A6C34878D82A}">
                    <a16:rowId xmlns:a16="http://schemas.microsoft.com/office/drawing/2014/main" val="894970625"/>
                  </a:ext>
                </a:extLst>
              </a:tr>
              <a:tr h="21954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14/12/2023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Vitamins and minerals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Assignment Tutorials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extLst>
                  <a:ext uri="{0D108BD9-81ED-4DB2-BD59-A6C34878D82A}">
                    <a16:rowId xmlns:a16="http://schemas.microsoft.com/office/drawing/2014/main" val="4251596657"/>
                  </a:ext>
                </a:extLst>
              </a:tr>
              <a:tr h="16692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21/12/2023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b"/>
                </a:tc>
                <a:tc rowSpan="3"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Christmas Break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 rowSpan="3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9285966"/>
                  </a:ext>
                </a:extLst>
              </a:tr>
              <a:tr h="16692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28/12/2023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b"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562827"/>
                  </a:ext>
                </a:extLst>
              </a:tr>
              <a:tr h="16692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04/01/2024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b"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2997621"/>
                  </a:ext>
                </a:extLst>
              </a:tr>
              <a:tr h="21954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11/01/2024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b"/>
                </a:tc>
                <a:tc rowSpan="2" gridSpan="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</a:rPr>
                        <a:t>Inter semester tutorials</a:t>
                      </a:r>
                      <a:endParaRPr lang="en-GB" sz="12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6014666"/>
                  </a:ext>
                </a:extLst>
              </a:tr>
              <a:tr h="21954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18/01/2024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b"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3133589"/>
                  </a:ext>
                </a:extLst>
              </a:tr>
              <a:tr h="21954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25/01/2024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Nutrition and Sport Profiling 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Case study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extLst>
                  <a:ext uri="{0D108BD9-81ED-4DB2-BD59-A6C34878D82A}">
                    <a16:rowId xmlns:a16="http://schemas.microsoft.com/office/drawing/2014/main" val="3735564380"/>
                  </a:ext>
                </a:extLst>
              </a:tr>
              <a:tr h="21954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01/02/2024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Caffeine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Cognitive function and reaction time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extLst>
                  <a:ext uri="{0D108BD9-81ED-4DB2-BD59-A6C34878D82A}">
                    <a16:rowId xmlns:a16="http://schemas.microsoft.com/office/drawing/2014/main" val="833297030"/>
                  </a:ext>
                </a:extLst>
              </a:tr>
              <a:tr h="21954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08/02/2024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Nitrates &amp; Beetroot juice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Heart rate and blood pressure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extLst>
                  <a:ext uri="{0D108BD9-81ED-4DB2-BD59-A6C34878D82A}">
                    <a16:rowId xmlns:a16="http://schemas.microsoft.com/office/drawing/2014/main" val="2944971206"/>
                  </a:ext>
                </a:extLst>
              </a:tr>
              <a:tr h="21954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15/02/2024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Creatine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Strength and power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extLst>
                  <a:ext uri="{0D108BD9-81ED-4DB2-BD59-A6C34878D82A}">
                    <a16:rowId xmlns:a16="http://schemas.microsoft.com/office/drawing/2014/main" val="1283258705"/>
                  </a:ext>
                </a:extLst>
              </a:tr>
              <a:tr h="21954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22/02/2024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Protein, Branch chain amino acids, HMB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Assignment 2 overview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extLst>
                  <a:ext uri="{0D108BD9-81ED-4DB2-BD59-A6C34878D82A}">
                    <a16:rowId xmlns:a16="http://schemas.microsoft.com/office/drawing/2014/main" val="148837686"/>
                  </a:ext>
                </a:extLst>
              </a:tr>
              <a:tr h="21954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29/02/2024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Fatigue and bicarbonate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Repeated sprint performance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extLst>
                  <a:ext uri="{0D108BD9-81ED-4DB2-BD59-A6C34878D82A}">
                    <a16:rowId xmlns:a16="http://schemas.microsoft.com/office/drawing/2014/main" val="1424009337"/>
                  </a:ext>
                </a:extLst>
              </a:tr>
              <a:tr h="21954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07/03/2024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The weird and wonderful!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Assignment tutorials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extLst>
                  <a:ext uri="{0D108BD9-81ED-4DB2-BD59-A6C34878D82A}">
                    <a16:rowId xmlns:a16="http://schemas.microsoft.com/office/drawing/2014/main" val="2927605413"/>
                  </a:ext>
                </a:extLst>
              </a:tr>
              <a:tr h="21954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14/03/2024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High intensity activities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 rowSpan="3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Data collection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extLst>
                  <a:ext uri="{0D108BD9-81ED-4DB2-BD59-A6C34878D82A}">
                    <a16:rowId xmlns:a16="http://schemas.microsoft.com/office/drawing/2014/main" val="819604657"/>
                  </a:ext>
                </a:extLst>
              </a:tr>
              <a:tr h="21954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21/03/2024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Endurance activities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9044822"/>
                  </a:ext>
                </a:extLst>
              </a:tr>
              <a:tr h="21954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28/03/2024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Multi-sprint activities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9895709"/>
                  </a:ext>
                </a:extLst>
              </a:tr>
              <a:tr h="16692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04/04/2024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b"/>
                </a:tc>
                <a:tc rowSpan="3"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</a:rPr>
                        <a:t>Easter Break</a:t>
                      </a:r>
                      <a:endParaRPr lang="en-GB" sz="12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ctr"/>
                </a:tc>
                <a:tc rowSpan="3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8452556"/>
                  </a:ext>
                </a:extLst>
              </a:tr>
              <a:tr h="16692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>
                          <a:effectLst/>
                        </a:rPr>
                        <a:t>11/04/2024</a:t>
                      </a:r>
                      <a:endParaRPr lang="en-GB" sz="7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b"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6274932"/>
                  </a:ext>
                </a:extLst>
              </a:tr>
              <a:tr h="16692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kern="100" dirty="0">
                          <a:effectLst/>
                        </a:rPr>
                        <a:t>18/04/2024</a:t>
                      </a:r>
                      <a:endParaRPr lang="en-GB" sz="7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6727" marR="46727" marT="0" marB="0" anchor="b"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09368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3D16D81-26EC-1BB0-00B1-EFCAB8818674}"/>
              </a:ext>
            </a:extLst>
          </p:cNvPr>
          <p:cNvSpPr txBox="1"/>
          <p:nvPr/>
        </p:nvSpPr>
        <p:spPr>
          <a:xfrm>
            <a:off x="102023" y="426345"/>
            <a:ext cx="47907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Lecture and practical Schedule</a:t>
            </a:r>
          </a:p>
        </p:txBody>
      </p:sp>
      <p:pic>
        <p:nvPicPr>
          <p:cNvPr id="1026" name="Picture 2" descr="Sports Nutrition Pyramid! - By Dt. Tania | Lybrate">
            <a:extLst>
              <a:ext uri="{FF2B5EF4-FFF2-40B4-BE49-F238E27FC236}">
                <a16:creationId xmlns:a16="http://schemas.microsoft.com/office/drawing/2014/main" id="{A644F228-518F-5A77-44BA-F94C92123D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023" y="1129126"/>
            <a:ext cx="3499768" cy="2727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FF6F68E-9EB1-BA35-694F-388CAFDBF7D3}"/>
              </a:ext>
            </a:extLst>
          </p:cNvPr>
          <p:cNvSpPr txBox="1"/>
          <p:nvPr/>
        </p:nvSpPr>
        <p:spPr>
          <a:xfrm>
            <a:off x="747531" y="4572000"/>
            <a:ext cx="406008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Zoe Science &amp; Nutrition Podcast</a:t>
            </a:r>
          </a:p>
          <a:p>
            <a:endParaRPr lang="en-GB" dirty="0"/>
          </a:p>
          <a:p>
            <a:r>
              <a:rPr lang="en-GB" dirty="0"/>
              <a:t>Sport Nutrition – A. </a:t>
            </a:r>
            <a:r>
              <a:rPr lang="en-GB" dirty="0" err="1"/>
              <a:t>Jeukendrup</a:t>
            </a:r>
            <a:endParaRPr lang="en-GB" dirty="0"/>
          </a:p>
          <a:p>
            <a:r>
              <a:rPr lang="en-GB" dirty="0"/>
              <a:t>Nut. </a:t>
            </a:r>
            <a:r>
              <a:rPr lang="en-GB" dirty="0" err="1"/>
              <a:t>Sp</a:t>
            </a:r>
            <a:r>
              <a:rPr lang="en-GB" dirty="0"/>
              <a:t>, Ex, &amp; Performance – R. </a:t>
            </a:r>
            <a:r>
              <a:rPr lang="en-GB" dirty="0" err="1"/>
              <a:t>Belski</a:t>
            </a:r>
            <a:endParaRPr lang="en-GB" dirty="0"/>
          </a:p>
          <a:p>
            <a:endParaRPr lang="en-GB" dirty="0"/>
          </a:p>
          <a:p>
            <a:r>
              <a:rPr lang="en-GB" dirty="0"/>
              <a:t>International Journal of </a:t>
            </a:r>
            <a:r>
              <a:rPr lang="en-GB" dirty="0" err="1"/>
              <a:t>Sp</a:t>
            </a:r>
            <a:r>
              <a:rPr lang="en-GB" dirty="0"/>
              <a:t> Nut. Ex met</a:t>
            </a:r>
          </a:p>
          <a:p>
            <a:r>
              <a:rPr lang="en-GB" dirty="0"/>
              <a:t>ISSN Ex &amp; </a:t>
            </a:r>
            <a:r>
              <a:rPr lang="en-GB" dirty="0" err="1"/>
              <a:t>Sp</a:t>
            </a:r>
            <a:r>
              <a:rPr lang="en-GB" dirty="0"/>
              <a:t> Nut Review</a:t>
            </a:r>
          </a:p>
        </p:txBody>
      </p:sp>
    </p:spTree>
    <p:extLst>
      <p:ext uri="{BB962C8B-B14F-4D97-AF65-F5344CB8AC3E}">
        <p14:creationId xmlns:p14="http://schemas.microsoft.com/office/powerpoint/2010/main" val="539629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4D422-650A-266C-EBDB-FC58B5759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09CEE-915C-8301-34AD-A5816B7940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Review article		2000 words		submit by 2</a:t>
            </a:r>
            <a:r>
              <a:rPr lang="en-GB" baseline="30000" dirty="0"/>
              <a:t>nd</a:t>
            </a:r>
            <a:r>
              <a:rPr lang="en-GB" dirty="0"/>
              <a:t> Feb 2024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Research study article	2000 words		submit by 19</a:t>
            </a:r>
            <a:r>
              <a:rPr lang="en-GB" baseline="30000" dirty="0"/>
              <a:t>th</a:t>
            </a:r>
            <a:r>
              <a:rPr lang="en-GB" dirty="0"/>
              <a:t> April 2024</a:t>
            </a:r>
          </a:p>
        </p:txBody>
      </p:sp>
    </p:spTree>
    <p:extLst>
      <p:ext uri="{BB962C8B-B14F-4D97-AF65-F5344CB8AC3E}">
        <p14:creationId xmlns:p14="http://schemas.microsoft.com/office/powerpoint/2010/main" val="26041542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CCF63-3B70-53C9-6449-F94196EF20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Role of the Sport Nutritionist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867BE-37D4-82A6-E601-2697279F70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To </a:t>
            </a:r>
            <a:r>
              <a:rPr lang="en-GB" dirty="0">
                <a:solidFill>
                  <a:srgbClr val="202124"/>
                </a:solidFill>
                <a:latin typeface="Google Sans"/>
              </a:rPr>
              <a:t>improve the dietary behaviours of athletes to maintain health, improve performance, recovery and adaptation.</a:t>
            </a:r>
          </a:p>
          <a:p>
            <a:pPr marL="0" indent="0">
              <a:buNone/>
            </a:pPr>
            <a:endParaRPr lang="en-GB" b="0" i="0" dirty="0">
              <a:solidFill>
                <a:srgbClr val="202124"/>
              </a:solidFill>
              <a:effectLst/>
              <a:latin typeface="Google Sans"/>
            </a:endParaRPr>
          </a:p>
          <a:p>
            <a:pPr marL="0" indent="0">
              <a:buNone/>
            </a:pPr>
            <a:r>
              <a:rPr lang="en-GB" dirty="0">
                <a:solidFill>
                  <a:srgbClr val="202124"/>
                </a:solidFill>
                <a:latin typeface="Google Sans"/>
              </a:rPr>
              <a:t>To advise and monitor the use of appropriate dietary patterns and supplements used or that might be used by athletes.</a:t>
            </a:r>
            <a:endParaRPr lang="en-GB" b="0" i="0" dirty="0">
              <a:solidFill>
                <a:srgbClr val="202124"/>
              </a:solidFill>
              <a:effectLst/>
              <a:latin typeface="Google Sans"/>
            </a:endParaRPr>
          </a:p>
          <a:p>
            <a:pPr marL="0" indent="0">
              <a:buNone/>
            </a:pPr>
            <a:endParaRPr lang="en-GB" dirty="0">
              <a:solidFill>
                <a:srgbClr val="202124"/>
              </a:solidFill>
              <a:latin typeface="Google Sans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To </a:t>
            </a: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educate and develop the skills of athletes and support staff on how dietary strategies can enhance performance, recovery and health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23723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33705-0CF7-72C9-748A-4C7953FC43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4257" y="212785"/>
            <a:ext cx="9144000" cy="850211"/>
          </a:xfrm>
        </p:spPr>
        <p:txBody>
          <a:bodyPr>
            <a:noAutofit/>
          </a:bodyPr>
          <a:lstStyle/>
          <a:p>
            <a:r>
              <a:rPr lang="en-GB" sz="4400" dirty="0">
                <a:solidFill>
                  <a:srgbClr val="FF0000"/>
                </a:solidFill>
              </a:rPr>
              <a:t>Skills of the Sport Nutritionist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FB93CA-2390-406D-6F10-C3B5281FBA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6548" y="1535644"/>
            <a:ext cx="5227661" cy="4525991"/>
          </a:xfrm>
        </p:spPr>
        <p:txBody>
          <a:bodyPr>
            <a:normAutofit lnSpcReduction="10000"/>
          </a:bodyPr>
          <a:lstStyle/>
          <a:p>
            <a:pPr algn="l"/>
            <a:r>
              <a:rPr lang="en-GB" dirty="0"/>
              <a:t>Dietary requirements for health and wellbeing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Dietary profiling - Evaluation of dietary behaviours &amp; preferences.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Dietary &amp; nutrient analysis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Periodisation of nutrition for  exercise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 Strategies to promote health &amp; hygiene</a:t>
            </a:r>
          </a:p>
          <a:p>
            <a:endParaRPr lang="en-GB" dirty="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00CC7F4E-6222-2EF1-7A57-E53CD35C3891}"/>
              </a:ext>
            </a:extLst>
          </p:cNvPr>
          <p:cNvSpPr txBox="1">
            <a:spLocks/>
          </p:cNvSpPr>
          <p:nvPr/>
        </p:nvSpPr>
        <p:spPr>
          <a:xfrm>
            <a:off x="6489940" y="1597352"/>
            <a:ext cx="5329942" cy="452599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dirty="0"/>
              <a:t>Diet and supplements before, during and after performance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Advice on ergogenics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Implement behavioural change</a:t>
            </a:r>
          </a:p>
          <a:p>
            <a:endParaRPr lang="en-GB" dirty="0"/>
          </a:p>
          <a:p>
            <a:pPr algn="l"/>
            <a:r>
              <a:rPr lang="en-GB" dirty="0"/>
              <a:t>UK anti-doping qualification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Design and production of meals, feedings and supplements.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05416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711DA-AA7A-F3B3-3143-9A2F111E3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04258"/>
          </a:xfrm>
        </p:spPr>
        <p:txBody>
          <a:bodyPr/>
          <a:lstStyle/>
          <a:p>
            <a:pPr algn="ctr"/>
            <a:r>
              <a:rPr lang="en-GB" dirty="0"/>
              <a:t>Knowledge and skills of the Sport Nutritionist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6F82C-0BE6-A41F-ED24-59D941CF54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2154"/>
            <a:ext cx="10515600" cy="4667250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Healthy Diet &amp; Lifestyle?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Understanding the activity</a:t>
            </a:r>
          </a:p>
          <a:p>
            <a:pPr marL="0" indent="0" algn="ctr">
              <a:buNone/>
            </a:pPr>
            <a:r>
              <a:rPr lang="en-GB" dirty="0"/>
              <a:t>Understanding the person</a:t>
            </a:r>
          </a:p>
          <a:p>
            <a:pPr marL="0" indent="0" algn="ctr">
              <a:buNone/>
            </a:pPr>
            <a:r>
              <a:rPr lang="en-GB" dirty="0"/>
              <a:t>Developing the strategy</a:t>
            </a:r>
          </a:p>
          <a:p>
            <a:pPr marL="0" indent="0" algn="ctr">
              <a:buNone/>
            </a:pPr>
            <a:r>
              <a:rPr lang="en-GB" dirty="0"/>
              <a:t>Implementing the strategy</a:t>
            </a:r>
          </a:p>
          <a:p>
            <a:pPr marL="0" indent="0" algn="ctr">
              <a:buNone/>
            </a:pPr>
            <a:r>
              <a:rPr lang="en-GB" dirty="0"/>
              <a:t>Evaluating the strategy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What’s next?</a:t>
            </a:r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1458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23B09FF-C7D8-A543-A44A-CE0919DA61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888735"/>
            <a:ext cx="9552576" cy="588511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76297E3-62D7-D27B-E2EC-C17A28EA8FA7}"/>
              </a:ext>
            </a:extLst>
          </p:cNvPr>
          <p:cNvSpPr txBox="1"/>
          <p:nvPr/>
        </p:nvSpPr>
        <p:spPr>
          <a:xfrm>
            <a:off x="1716604" y="280491"/>
            <a:ext cx="88354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rgbClr val="FF0000"/>
                </a:solidFill>
              </a:rPr>
              <a:t>Processes in providing nutrition support</a:t>
            </a:r>
          </a:p>
        </p:txBody>
      </p:sp>
    </p:spTree>
    <p:extLst>
      <p:ext uri="{BB962C8B-B14F-4D97-AF65-F5344CB8AC3E}">
        <p14:creationId xmlns:p14="http://schemas.microsoft.com/office/powerpoint/2010/main" val="40250719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5C27C-C458-2DB5-5D31-4585E8072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Activity v Nutrition Profiling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92F0D-1F0A-8B61-9D97-D293BE00F2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Total Duration &amp; Sub-durations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Intensity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On-going supplementation possibilities / requirements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Performance strategies</a:t>
            </a:r>
          </a:p>
        </p:txBody>
      </p:sp>
    </p:spTree>
    <p:extLst>
      <p:ext uri="{BB962C8B-B14F-4D97-AF65-F5344CB8AC3E}">
        <p14:creationId xmlns:p14="http://schemas.microsoft.com/office/powerpoint/2010/main" val="26035729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23EF78-164C-A6FE-1104-84AC8120AB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22264"/>
            <a:ext cx="9144000" cy="1011956"/>
          </a:xfrm>
        </p:spPr>
        <p:txBody>
          <a:bodyPr/>
          <a:lstStyle/>
          <a:p>
            <a:r>
              <a:rPr lang="en-GB" dirty="0"/>
              <a:t>Daily dietary behaviours?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3075BD-EB11-B1AB-7E1D-7ADB216A57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656272"/>
            <a:ext cx="9144000" cy="4830792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Healthy Eating</a:t>
            </a:r>
          </a:p>
          <a:p>
            <a:endParaRPr lang="en-GB" dirty="0"/>
          </a:p>
          <a:p>
            <a:r>
              <a:rPr lang="en-GB" dirty="0"/>
              <a:t>High Carbohydrate</a:t>
            </a:r>
          </a:p>
          <a:p>
            <a:endParaRPr lang="en-GB" dirty="0"/>
          </a:p>
          <a:p>
            <a:r>
              <a:rPr lang="en-GB" dirty="0"/>
              <a:t>Ketogenic &amp; low carbohydrates</a:t>
            </a:r>
          </a:p>
          <a:p>
            <a:endParaRPr lang="en-GB" dirty="0"/>
          </a:p>
          <a:p>
            <a:r>
              <a:rPr lang="en-GB" dirty="0"/>
              <a:t>Vegetarian</a:t>
            </a:r>
          </a:p>
          <a:p>
            <a:endParaRPr lang="en-GB" dirty="0"/>
          </a:p>
          <a:p>
            <a:r>
              <a:rPr lang="en-GB" dirty="0"/>
              <a:t>Vegan</a:t>
            </a:r>
          </a:p>
          <a:p>
            <a:endParaRPr lang="en-GB" dirty="0"/>
          </a:p>
          <a:p>
            <a:r>
              <a:rPr lang="en-GB" dirty="0"/>
              <a:t>Flexitarian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42613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2D964-8F48-6C77-A9BC-BD7EF0470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Healthy Eating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80895-34CF-4410-C88B-8171484AC2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Depends on athlete’s characteristics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Depends on the requirements of the sport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Depends on activity &amp; training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Depends on up-coming events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Depends on restrictions of the athletes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5AAD3A-857C-05E5-A559-4BB603FF163B}"/>
              </a:ext>
            </a:extLst>
          </p:cNvPr>
          <p:cNvSpPr txBox="1"/>
          <p:nvPr/>
        </p:nvSpPr>
        <p:spPr>
          <a:xfrm>
            <a:off x="9059173" y="1883134"/>
            <a:ext cx="229462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Carbohydrates</a:t>
            </a:r>
          </a:p>
          <a:p>
            <a:r>
              <a:rPr lang="en-GB" dirty="0">
                <a:solidFill>
                  <a:srgbClr val="FF0000"/>
                </a:solidFill>
              </a:rPr>
              <a:t>Fats</a:t>
            </a:r>
          </a:p>
          <a:p>
            <a:r>
              <a:rPr lang="en-GB" dirty="0">
                <a:solidFill>
                  <a:srgbClr val="FF0000"/>
                </a:solidFill>
              </a:rPr>
              <a:t>Proteins</a:t>
            </a:r>
          </a:p>
          <a:p>
            <a:r>
              <a:rPr lang="en-GB" dirty="0">
                <a:solidFill>
                  <a:srgbClr val="FF0000"/>
                </a:solidFill>
              </a:rPr>
              <a:t>Water</a:t>
            </a:r>
          </a:p>
          <a:p>
            <a:r>
              <a:rPr lang="en-GB" dirty="0">
                <a:solidFill>
                  <a:srgbClr val="FF0000"/>
                </a:solidFill>
              </a:rPr>
              <a:t>Vitamins</a:t>
            </a:r>
          </a:p>
          <a:p>
            <a:r>
              <a:rPr lang="en-GB" dirty="0">
                <a:solidFill>
                  <a:srgbClr val="FF0000"/>
                </a:solidFill>
              </a:rPr>
              <a:t>Minerals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Phytochemicals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Supplements</a:t>
            </a:r>
          </a:p>
          <a:p>
            <a:r>
              <a:rPr lang="en-GB" dirty="0">
                <a:solidFill>
                  <a:srgbClr val="FF0000"/>
                </a:solidFill>
              </a:rPr>
              <a:t>Drugs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Biome</a:t>
            </a:r>
          </a:p>
          <a:p>
            <a:r>
              <a:rPr lang="en-GB" dirty="0">
                <a:solidFill>
                  <a:srgbClr val="FF0000"/>
                </a:solidFill>
              </a:rPr>
              <a:t>Bioavailability</a:t>
            </a:r>
          </a:p>
        </p:txBody>
      </p:sp>
      <p:sp>
        <p:nvSpPr>
          <p:cNvPr id="5" name="Right Brace 4">
            <a:extLst>
              <a:ext uri="{FF2B5EF4-FFF2-40B4-BE49-F238E27FC236}">
                <a16:creationId xmlns:a16="http://schemas.microsoft.com/office/drawing/2014/main" id="{8E24410F-24F6-3D64-7362-A17DEBDF03E8}"/>
              </a:ext>
            </a:extLst>
          </p:cNvPr>
          <p:cNvSpPr/>
          <p:nvPr/>
        </p:nvSpPr>
        <p:spPr>
          <a:xfrm>
            <a:off x="7798279" y="1825625"/>
            <a:ext cx="529087" cy="4281877"/>
          </a:xfrm>
          <a:prstGeom prst="rightBrac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4422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61D4F-D5F7-D7E2-E30C-4057B57BF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Dietary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E87F6-3DDC-D0DC-66DD-11DAA39246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239883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Discussion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Food Frequency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Nutrient analysis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Blood profile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Excretory waste analysis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9D7A645-C68B-9471-23B6-960637BC3E4D}"/>
              </a:ext>
            </a:extLst>
          </p:cNvPr>
          <p:cNvSpPr txBox="1">
            <a:spLocks/>
          </p:cNvSpPr>
          <p:nvPr/>
        </p:nvSpPr>
        <p:spPr>
          <a:xfrm>
            <a:off x="7736458" y="2183951"/>
            <a:ext cx="1936630" cy="379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On-going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Before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During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After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5" name="Right Brace 4">
            <a:extLst>
              <a:ext uri="{FF2B5EF4-FFF2-40B4-BE49-F238E27FC236}">
                <a16:creationId xmlns:a16="http://schemas.microsoft.com/office/drawing/2014/main" id="{BE8138FC-819E-B833-59FA-6BFE3221049C}"/>
              </a:ext>
            </a:extLst>
          </p:cNvPr>
          <p:cNvSpPr/>
          <p:nvPr/>
        </p:nvSpPr>
        <p:spPr>
          <a:xfrm>
            <a:off x="5601419" y="1869057"/>
            <a:ext cx="557841" cy="4169434"/>
          </a:xfrm>
          <a:prstGeom prst="rightBrac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7479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4125C-AF7C-8582-1DDE-310839416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8294"/>
            <a:ext cx="10515600" cy="891474"/>
          </a:xfrm>
        </p:spPr>
        <p:txBody>
          <a:bodyPr/>
          <a:lstStyle/>
          <a:p>
            <a:pPr algn="ctr"/>
            <a:r>
              <a:rPr lang="en-GB" dirty="0"/>
              <a:t>Periodisation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503FB-9FDD-AAF7-AD63-789362623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09768"/>
            <a:ext cx="10515600" cy="5167195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dirty="0"/>
              <a:t>Planning is related to the training and performance schedule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lnSpc>
                <a:spcPct val="160000"/>
              </a:lnSpc>
              <a:buNone/>
            </a:pPr>
            <a:r>
              <a:rPr lang="en-GB" dirty="0">
                <a:solidFill>
                  <a:srgbClr val="FF0000"/>
                </a:solidFill>
              </a:rPr>
              <a:t>Session  </a:t>
            </a:r>
            <a:r>
              <a:rPr lang="en-GB" dirty="0"/>
              <a:t>		Strategy to support the activity.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dirty="0">
                <a:solidFill>
                  <a:srgbClr val="FF0000"/>
                </a:solidFill>
              </a:rPr>
              <a:t>Micro cycle </a:t>
            </a:r>
            <a:r>
              <a:rPr lang="en-GB" dirty="0"/>
              <a:t>		Strategy to support weekly training &amp; performance.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dirty="0">
                <a:solidFill>
                  <a:srgbClr val="FF0000"/>
                </a:solidFill>
              </a:rPr>
              <a:t>Mesocycles</a:t>
            </a:r>
            <a:r>
              <a:rPr lang="en-GB" dirty="0"/>
              <a:t> 		Strategy to support training objective.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dirty="0">
                <a:solidFill>
                  <a:srgbClr val="FF0000"/>
                </a:solidFill>
              </a:rPr>
              <a:t>Macro cycles </a:t>
            </a:r>
            <a:r>
              <a:rPr lang="en-GB" dirty="0"/>
              <a:t>		Strategy to support fundamental changes in body 				structure or	functional characteristics.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Environmental performance / living considerations</a:t>
            </a:r>
          </a:p>
        </p:txBody>
      </p:sp>
    </p:spTree>
    <p:extLst>
      <p:ext uri="{BB962C8B-B14F-4D97-AF65-F5344CB8AC3E}">
        <p14:creationId xmlns:p14="http://schemas.microsoft.com/office/powerpoint/2010/main" val="18818571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E1AD9-A459-FD13-5DEF-A30358DAE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Planning the daily diet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FFABE4-E8CF-3C22-7C47-E18E501F81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2242"/>
            <a:ext cx="4193875" cy="4704721"/>
          </a:xfrm>
          <a:ln>
            <a:solidFill>
              <a:srgbClr val="FF0000"/>
            </a:solidFill>
          </a:ln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Objective of training period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Training &amp; performance schedule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Dietary preferences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Cooking skills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Health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Hygiene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Travel planning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BA6859-289A-F96D-89F6-78786805F93A}"/>
              </a:ext>
            </a:extLst>
          </p:cNvPr>
          <p:cNvSpPr txBox="1"/>
          <p:nvPr/>
        </p:nvSpPr>
        <p:spPr>
          <a:xfrm>
            <a:off x="8614916" y="2951078"/>
            <a:ext cx="2835215" cy="1477328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Maintain nutrient quality</a:t>
            </a:r>
          </a:p>
          <a:p>
            <a:endParaRPr lang="en-GB" dirty="0"/>
          </a:p>
          <a:p>
            <a:r>
              <a:rPr lang="en-GB" dirty="0"/>
              <a:t>Maintain protein volume</a:t>
            </a:r>
          </a:p>
          <a:p>
            <a:endParaRPr lang="en-GB" dirty="0"/>
          </a:p>
          <a:p>
            <a:r>
              <a:rPr lang="en-GB" dirty="0"/>
              <a:t>Maintain hydration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D8E0993C-F44E-EE12-F32F-C8EC1C83A8F6}"/>
              </a:ext>
            </a:extLst>
          </p:cNvPr>
          <p:cNvSpPr/>
          <p:nvPr/>
        </p:nvSpPr>
        <p:spPr>
          <a:xfrm>
            <a:off x="5277208" y="3117523"/>
            <a:ext cx="2915729" cy="1144438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3D15AD-6788-D6C9-194E-48D6E0F2A62B}"/>
              </a:ext>
            </a:extLst>
          </p:cNvPr>
          <p:cNvSpPr txBox="1"/>
          <p:nvPr/>
        </p:nvSpPr>
        <p:spPr>
          <a:xfrm>
            <a:off x="5348377" y="3513827"/>
            <a:ext cx="23636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Priority</a:t>
            </a:r>
          </a:p>
        </p:txBody>
      </p:sp>
    </p:spTree>
    <p:extLst>
      <p:ext uri="{BB962C8B-B14F-4D97-AF65-F5344CB8AC3E}">
        <p14:creationId xmlns:p14="http://schemas.microsoft.com/office/powerpoint/2010/main" val="3382611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AA8CB-6055-C72B-3DF3-19AA53343D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Pre-event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CBB148-9F49-2461-5B6B-0F65619ECD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83878" y="1690688"/>
            <a:ext cx="4285891" cy="4351338"/>
          </a:xfrm>
          <a:ln>
            <a:solidFill>
              <a:schemeClr val="accent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dirty="0"/>
              <a:t>Food Preparation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Supplement preparation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Athlete instructions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Hygiene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97986B-5C80-026F-68F2-EAB49F5C93D0}"/>
              </a:ext>
            </a:extLst>
          </p:cNvPr>
          <p:cNvSpPr txBox="1"/>
          <p:nvPr/>
        </p:nvSpPr>
        <p:spPr>
          <a:xfrm>
            <a:off x="1063927" y="2004544"/>
            <a:ext cx="4451230" cy="338554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/>
              <a:t>Healthy Eating</a:t>
            </a:r>
          </a:p>
          <a:p>
            <a:endParaRPr lang="en-GB" sz="2800" dirty="0"/>
          </a:p>
          <a:p>
            <a:r>
              <a:rPr lang="en-GB" sz="2800" dirty="0"/>
              <a:t>Tapering strategies</a:t>
            </a:r>
          </a:p>
          <a:p>
            <a:endParaRPr lang="en-GB" sz="2800" dirty="0"/>
          </a:p>
          <a:p>
            <a:r>
              <a:rPr lang="en-GB" sz="2800" dirty="0"/>
              <a:t>Logistical organisation</a:t>
            </a:r>
          </a:p>
          <a:p>
            <a:endParaRPr lang="en-GB" sz="2800" dirty="0"/>
          </a:p>
          <a:p>
            <a:r>
              <a:rPr lang="en-GB" sz="2800" dirty="0"/>
              <a:t>Food supplement availability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40244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1FD79-A732-FFD2-9206-B31035D97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During-event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AEC20-A2EF-0E66-2956-B7E8F8EF66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Reminder of strategy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Manage the availability of fluid and nutrition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Continual evaluation of the athlete and performance requirements.</a:t>
            </a:r>
          </a:p>
        </p:txBody>
      </p:sp>
    </p:spTree>
    <p:extLst>
      <p:ext uri="{BB962C8B-B14F-4D97-AF65-F5344CB8AC3E}">
        <p14:creationId xmlns:p14="http://schemas.microsoft.com/office/powerpoint/2010/main" val="35264887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94C7C-B4FA-C173-7EB5-3FCAA16637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Post-event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709F9-6EEF-B5A6-A39D-B9DDA7E68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055853" cy="4351338"/>
          </a:xfrm>
          <a:ln>
            <a:solidFill>
              <a:srgbClr val="00B0F0"/>
            </a:solidFill>
          </a:ln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Based on duration and intensity of performance</a:t>
            </a: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3600" dirty="0"/>
              <a:t>Energy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Protein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Fluid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4079F9-9DCB-7127-BB98-68EB14E5FBE0}"/>
              </a:ext>
            </a:extLst>
          </p:cNvPr>
          <p:cNvSpPr txBox="1"/>
          <p:nvPr/>
        </p:nvSpPr>
        <p:spPr>
          <a:xfrm>
            <a:off x="6998898" y="2477800"/>
            <a:ext cx="3237782" cy="3046988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0000"/>
                </a:solidFill>
              </a:rPr>
              <a:t>Meals &amp; Supplements</a:t>
            </a:r>
          </a:p>
          <a:p>
            <a:endParaRPr lang="en-GB" sz="2400" dirty="0"/>
          </a:p>
          <a:p>
            <a:endParaRPr lang="en-GB" sz="2400" dirty="0"/>
          </a:p>
          <a:p>
            <a:pPr algn="ctr"/>
            <a:r>
              <a:rPr lang="en-GB" sz="2400" dirty="0"/>
              <a:t>Type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Total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Timing </a:t>
            </a:r>
          </a:p>
        </p:txBody>
      </p:sp>
    </p:spTree>
    <p:extLst>
      <p:ext uri="{BB962C8B-B14F-4D97-AF65-F5344CB8AC3E}">
        <p14:creationId xmlns:p14="http://schemas.microsoft.com/office/powerpoint/2010/main" val="22037825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C4986-574F-F024-A013-5D011E144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Other factors-Sustainability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FECE9E-6978-B98F-E2AF-68077CB78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dirty="0"/>
              <a:t>Image of the athlete, team, organisation</a:t>
            </a:r>
          </a:p>
          <a:p>
            <a:pPr>
              <a:lnSpc>
                <a:spcPct val="150000"/>
              </a:lnSpc>
            </a:pPr>
            <a:r>
              <a:rPr lang="en-GB" dirty="0"/>
              <a:t>Reducing meat consumption</a:t>
            </a:r>
          </a:p>
          <a:p>
            <a:pPr>
              <a:lnSpc>
                <a:spcPct val="150000"/>
              </a:lnSpc>
            </a:pPr>
            <a:r>
              <a:rPr lang="en-GB" dirty="0"/>
              <a:t>Managing protein consumption</a:t>
            </a:r>
          </a:p>
          <a:p>
            <a:pPr>
              <a:lnSpc>
                <a:spcPct val="150000"/>
              </a:lnSpc>
            </a:pPr>
            <a:r>
              <a:rPr lang="en-GB" dirty="0"/>
              <a:t>Environmental impact</a:t>
            </a:r>
          </a:p>
          <a:p>
            <a:pPr>
              <a:lnSpc>
                <a:spcPct val="150000"/>
              </a:lnSpc>
            </a:pPr>
            <a:r>
              <a:rPr lang="en-GB" dirty="0"/>
              <a:t>Waste &amp; fad diets</a:t>
            </a:r>
          </a:p>
          <a:p>
            <a:pPr>
              <a:lnSpc>
                <a:spcPct val="150000"/>
              </a:lnSpc>
            </a:pPr>
            <a:r>
              <a:rPr lang="en-GB" dirty="0"/>
              <a:t>Increase food literacy</a:t>
            </a:r>
          </a:p>
          <a:p>
            <a:pPr>
              <a:lnSpc>
                <a:spcPct val="150000"/>
              </a:lnSpc>
            </a:pPr>
            <a:r>
              <a:rPr lang="en-GB" dirty="0"/>
              <a:t>Reduce processed, frozen and canned foods</a:t>
            </a:r>
          </a:p>
        </p:txBody>
      </p:sp>
    </p:spTree>
    <p:extLst>
      <p:ext uri="{BB962C8B-B14F-4D97-AF65-F5344CB8AC3E}">
        <p14:creationId xmlns:p14="http://schemas.microsoft.com/office/powerpoint/2010/main" val="22390802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0D7A0-F34A-4432-6292-F0E5C654B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Health &amp; Hygiene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39438-262E-7700-8BEC-446768ADD0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Sterilising cooking and storing of foods &amp; supplements.</a:t>
            </a:r>
          </a:p>
          <a:p>
            <a:endParaRPr lang="en-GB" dirty="0"/>
          </a:p>
          <a:p>
            <a:r>
              <a:rPr lang="en-GB" dirty="0"/>
              <a:t>Checking use by dates.</a:t>
            </a:r>
          </a:p>
          <a:p>
            <a:endParaRPr lang="en-GB" dirty="0"/>
          </a:p>
          <a:p>
            <a:r>
              <a:rPr lang="en-GB" dirty="0"/>
              <a:t>Managing allergies and reactions to food.</a:t>
            </a:r>
          </a:p>
          <a:p>
            <a:endParaRPr lang="en-GB" dirty="0"/>
          </a:p>
          <a:p>
            <a:r>
              <a:rPr lang="en-GB" dirty="0"/>
              <a:t>Preparation of specific supplements.</a:t>
            </a:r>
          </a:p>
          <a:p>
            <a:endParaRPr lang="en-GB" dirty="0"/>
          </a:p>
          <a:p>
            <a:r>
              <a:rPr lang="en-GB" dirty="0"/>
              <a:t>Efficacy of supplements and drugs.</a:t>
            </a:r>
          </a:p>
          <a:p>
            <a:endParaRPr lang="en-GB" dirty="0"/>
          </a:p>
          <a:p>
            <a:r>
              <a:rPr lang="en-GB" dirty="0"/>
              <a:t>Managing and monitoring non-clinical health concerns and disordered eating.</a:t>
            </a:r>
          </a:p>
          <a:p>
            <a:endParaRPr lang="en-GB" dirty="0"/>
          </a:p>
          <a:p>
            <a:r>
              <a:rPr lang="en-GB" dirty="0"/>
              <a:t>Identification of eating and nutrition-based disorders.</a:t>
            </a:r>
          </a:p>
        </p:txBody>
      </p:sp>
    </p:spTree>
    <p:extLst>
      <p:ext uri="{BB962C8B-B14F-4D97-AF65-F5344CB8AC3E}">
        <p14:creationId xmlns:p14="http://schemas.microsoft.com/office/powerpoint/2010/main" val="19971318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7D81F-BC03-2D62-BDF9-666DD9635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Advice and ergogenics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C8E9ED-85C8-1ECF-B00F-A929FC2F10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Advise on efficacy of nutritional ergogenic strategies.</a:t>
            </a:r>
          </a:p>
          <a:p>
            <a:endParaRPr lang="en-GB" dirty="0"/>
          </a:p>
          <a:p>
            <a:r>
              <a:rPr lang="en-GB" dirty="0"/>
              <a:t>Support in the use and purchase of supplements.</a:t>
            </a:r>
          </a:p>
          <a:p>
            <a:endParaRPr lang="en-GB" dirty="0"/>
          </a:p>
          <a:p>
            <a:r>
              <a:rPr lang="en-GB" dirty="0"/>
              <a:t>Understand WADA and UK anti-doping regulations.</a:t>
            </a:r>
          </a:p>
        </p:txBody>
      </p:sp>
    </p:spTree>
    <p:extLst>
      <p:ext uri="{BB962C8B-B14F-4D97-AF65-F5344CB8AC3E}">
        <p14:creationId xmlns:p14="http://schemas.microsoft.com/office/powerpoint/2010/main" val="11482776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1E5DF-2481-BF80-3DB7-6269D8677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Record Keeping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61634-F922-700B-C7F6-7C4D8FD800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Keep records on the effectiveness of all advice and practice undertaken by the athlete.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Record dietary preferences and intolerances.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Copy medical concerns and comment / onward ref on those that might have dietary associations.</a:t>
            </a:r>
          </a:p>
        </p:txBody>
      </p:sp>
    </p:spTree>
    <p:extLst>
      <p:ext uri="{BB962C8B-B14F-4D97-AF65-F5344CB8AC3E}">
        <p14:creationId xmlns:p14="http://schemas.microsoft.com/office/powerpoint/2010/main" val="5357834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57D93-7AA0-4230-81C7-539482398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Referrals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CECA2-543C-A93B-C18B-312824EBEE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Understand scope and professional codes of practice.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Develop associations and interdisciplinary teams with sport scientists, medical team, coaches, parents etc.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76274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E4375-84A8-D543-E291-4AB802413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Performance &amp; training camps  /venue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57203-7A20-7DFB-90FB-7F99CFF8DC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Appreciate the dietary requirements of all the athletes.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Appreciate the dietary storage and preparations resources of the venue.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Consider potential for cross-infections and gastrointestinal conditions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Liaise with coaching team / athlete to understand the schedule of training, warm up and performance.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Prepare and distribute supplements, dietary schedules etc.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95768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4177B-FB1D-A10C-7F98-499BCB109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88581"/>
          </a:xfrm>
        </p:spPr>
        <p:txBody>
          <a:bodyPr/>
          <a:lstStyle/>
          <a:p>
            <a:pPr algn="ctr"/>
            <a:r>
              <a:rPr lang="en-GB" dirty="0"/>
              <a:t>Barriers to dietary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B0A76-E4F3-00A0-2B70-A2E5469E50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9494"/>
            <a:ext cx="10515600" cy="468746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Sporting inequalities 	N</a:t>
            </a:r>
            <a:r>
              <a:rPr lang="en-GB" dirty="0"/>
              <a:t>utritionist support and healthy eating availability.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Volume 		H</a:t>
            </a:r>
            <a:r>
              <a:rPr lang="en-GB" dirty="0"/>
              <a:t>igh energy &amp; nutrients difficult to consume &amp; expensive.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Time</a:t>
            </a:r>
            <a:r>
              <a:rPr lang="en-GB" dirty="0"/>
              <a:t> 			</a:t>
            </a:r>
            <a:r>
              <a:rPr lang="en-GB" dirty="0">
                <a:solidFill>
                  <a:srgbClr val="FF0000"/>
                </a:solidFill>
              </a:rPr>
              <a:t>B</a:t>
            </a:r>
            <a:r>
              <a:rPr lang="en-GB" dirty="0"/>
              <a:t>efore, during &amp; after activity, time management, travel 					time, time of sessions.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Sport requirements	W</a:t>
            </a:r>
            <a:r>
              <a:rPr lang="en-GB" dirty="0"/>
              <a:t>eight categories, feeding opportunities.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Athlete education</a:t>
            </a:r>
            <a:r>
              <a:rPr lang="en-GB" dirty="0"/>
              <a:t>	</a:t>
            </a:r>
            <a:r>
              <a:rPr lang="en-GB" dirty="0">
                <a:solidFill>
                  <a:srgbClr val="FF0000"/>
                </a:solidFill>
              </a:rPr>
              <a:t>A</a:t>
            </a:r>
            <a:r>
              <a:rPr lang="en-GB" dirty="0"/>
              <a:t>n athlete who understands their diet is more likely to adhere to 			that diet.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Supplementations 	E</a:t>
            </a:r>
            <a:r>
              <a:rPr lang="en-GB" dirty="0"/>
              <a:t>xpensive and need to be check for quality and legality.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25468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A4B7A-D343-920D-C27A-75963E0B6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4075"/>
          </a:xfrm>
        </p:spPr>
        <p:txBody>
          <a:bodyPr/>
          <a:lstStyle/>
          <a:p>
            <a:pPr algn="ctr"/>
            <a:r>
              <a:rPr lang="en-GB" dirty="0"/>
              <a:t>Barriers to dietary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4DDEF-2A8E-81EF-736D-BD57993DF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6234"/>
            <a:ext cx="10515600" cy="475072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Finance  </a:t>
            </a:r>
            <a:r>
              <a:rPr lang="en-GB" dirty="0"/>
              <a:t>		</a:t>
            </a:r>
            <a:r>
              <a:rPr lang="en-GB" dirty="0">
                <a:solidFill>
                  <a:srgbClr val="FF0000"/>
                </a:solidFill>
              </a:rPr>
              <a:t>S</a:t>
            </a:r>
            <a:r>
              <a:rPr lang="en-GB" dirty="0"/>
              <a:t>ourcing and preparing healthy foods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Food access  </a:t>
            </a:r>
            <a:r>
              <a:rPr lang="en-GB" dirty="0"/>
              <a:t>	</a:t>
            </a:r>
            <a:r>
              <a:rPr lang="en-GB" dirty="0">
                <a:solidFill>
                  <a:srgbClr val="FF0000"/>
                </a:solidFill>
              </a:rPr>
              <a:t>T</a:t>
            </a:r>
            <a:r>
              <a:rPr lang="en-GB" dirty="0"/>
              <a:t>raining venue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Lifestyle </a:t>
            </a:r>
            <a:r>
              <a:rPr lang="en-GB" dirty="0"/>
              <a:t> 		</a:t>
            </a:r>
            <a:r>
              <a:rPr lang="en-GB" dirty="0">
                <a:solidFill>
                  <a:srgbClr val="FF0000"/>
                </a:solidFill>
              </a:rPr>
              <a:t>W</a:t>
            </a:r>
            <a:r>
              <a:rPr lang="en-GB" dirty="0"/>
              <a:t>ork, sleep patterns, cooking skills, fast food.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Influencing</a:t>
            </a:r>
            <a:r>
              <a:rPr lang="en-GB" dirty="0"/>
              <a:t>		</a:t>
            </a:r>
            <a:r>
              <a:rPr lang="en-GB" dirty="0">
                <a:solidFill>
                  <a:srgbClr val="FF0000"/>
                </a:solidFill>
              </a:rPr>
              <a:t>R</a:t>
            </a:r>
            <a:r>
              <a:rPr lang="en-GB" dirty="0"/>
              <a:t>elationships between the athlete &amp; nutritionist, 				debunking myths etc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Psychological </a:t>
            </a:r>
            <a:r>
              <a:rPr lang="en-GB" dirty="0"/>
              <a:t>	</a:t>
            </a:r>
            <a:r>
              <a:rPr lang="en-GB" dirty="0">
                <a:solidFill>
                  <a:srgbClr val="FF0000"/>
                </a:solidFill>
              </a:rPr>
              <a:t>B</a:t>
            </a:r>
            <a:r>
              <a:rPr lang="en-GB" dirty="0"/>
              <a:t>ody image &amp; efficacy, Physique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23556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92AFB-A327-6893-F101-831970F34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17569"/>
          </a:xfrm>
        </p:spPr>
        <p:txBody>
          <a:bodyPr/>
          <a:lstStyle/>
          <a:p>
            <a:pPr algn="ctr"/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03F45-5DA7-7ED4-4F6E-DAE484EEAF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7320" y="1189281"/>
            <a:ext cx="11472074" cy="548639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1900" dirty="0">
                <a:solidFill>
                  <a:srgbClr val="FF0000"/>
                </a:solidFill>
                <a:latin typeface="Arial" panose="020B0604020202020204" pitchFamily="34" charset="0"/>
              </a:rPr>
              <a:t>These references consider other aspects of sport &amp; exercise nutrition that may be of interest.</a:t>
            </a:r>
          </a:p>
          <a:p>
            <a:pPr marL="0" indent="0">
              <a:buNone/>
            </a:pPr>
            <a:endParaRPr lang="en-GB" sz="12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GB" sz="2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Gonzalez-Gross, M., Gutierrez, A., Mesa, J. L., Ruiz-Ruiz, J., &amp; Castillo, M. J. (2001). Nutrition in the sport practice: adaptation of the food guide pyramid to the characteristics of athlete’s diet. </a:t>
            </a:r>
            <a:r>
              <a:rPr lang="en-GB" sz="2100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Archivos</a:t>
            </a:r>
            <a:r>
              <a:rPr lang="en-GB" sz="21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100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Latinoamericanos</a:t>
            </a:r>
            <a:r>
              <a:rPr lang="en-GB" sz="21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De </a:t>
            </a:r>
            <a:r>
              <a:rPr lang="en-GB" sz="2100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Nutrición</a:t>
            </a:r>
            <a:r>
              <a:rPr lang="en-GB" sz="2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21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51</a:t>
            </a:r>
            <a:r>
              <a:rPr lang="en-GB" sz="2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(4), 321-331.</a:t>
            </a:r>
          </a:p>
          <a:p>
            <a:endParaRPr lang="en-GB" sz="21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GB" sz="2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Heaney, S., O'Connor, H., Naughton, G., &amp; Gifford, J. (2008). Towards an understanding of the barriers to good nutrition for elite athletes. </a:t>
            </a:r>
            <a:r>
              <a:rPr lang="en-GB" sz="21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International Journal of Sports Science &amp; Coaching</a:t>
            </a:r>
            <a:r>
              <a:rPr lang="en-GB" sz="2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21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</a:t>
            </a:r>
            <a:r>
              <a:rPr lang="en-GB" sz="2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391-401.</a:t>
            </a:r>
          </a:p>
          <a:p>
            <a:endParaRPr lang="en-GB" sz="2100" dirty="0"/>
          </a:p>
          <a:p>
            <a:r>
              <a:rPr lang="en-GB" sz="2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Shifflett, B., Timm, C., &amp; </a:t>
            </a:r>
            <a:r>
              <a:rPr lang="en-GB" sz="21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Kahanov</a:t>
            </a:r>
            <a:r>
              <a:rPr lang="en-GB" sz="2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L. (2002). Understanding of athletes' nutritional needs among athletes, coaches, and athletic trainers. </a:t>
            </a:r>
            <a:r>
              <a:rPr lang="en-GB" sz="21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Research Quarterly for Exercise and Sport</a:t>
            </a:r>
            <a:r>
              <a:rPr lang="en-GB" sz="2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21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73</a:t>
            </a:r>
            <a:r>
              <a:rPr lang="en-GB" sz="2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357-362.</a:t>
            </a:r>
          </a:p>
          <a:p>
            <a:endParaRPr lang="en-GB" sz="21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GB" sz="2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Martin, M. R., Zimmerman, R., &amp; </a:t>
            </a:r>
            <a:r>
              <a:rPr lang="en-GB" sz="21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Ciotto</a:t>
            </a:r>
            <a:r>
              <a:rPr lang="en-GB" sz="2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 (2015). Sport nutritionist: a new sport education role. </a:t>
            </a:r>
            <a:r>
              <a:rPr lang="en-GB" sz="21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Strategies</a:t>
            </a:r>
            <a:r>
              <a:rPr lang="en-GB" sz="2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21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28</a:t>
            </a:r>
            <a:r>
              <a:rPr lang="en-GB" sz="2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40-45.</a:t>
            </a:r>
          </a:p>
          <a:p>
            <a:endParaRPr lang="en-GB" sz="21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GB" sz="2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Bentley, M. R., Mitchell, N., &amp; Backhouse, S. H. (2020). Sports nutrition interventions: A systematic review of behavioural strategies used to promote dietary behaviour change in athletes. </a:t>
            </a:r>
            <a:r>
              <a:rPr lang="en-GB" sz="21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Appetite</a:t>
            </a:r>
            <a:r>
              <a:rPr lang="en-GB" sz="2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21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150</a:t>
            </a:r>
            <a:r>
              <a:rPr lang="en-GB" sz="2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104645.</a:t>
            </a:r>
          </a:p>
          <a:p>
            <a:endParaRPr lang="en-GB" sz="21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GB" sz="2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Koehler, K., &amp; </a:t>
            </a:r>
            <a:r>
              <a:rPr lang="en-GB" sz="21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Drenowatz</a:t>
            </a:r>
            <a:r>
              <a:rPr lang="en-GB" sz="2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 (2019). Integrated role of nutrition and physical activity for lifelong health. </a:t>
            </a:r>
            <a:r>
              <a:rPr lang="en-GB" sz="21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Nutrients</a:t>
            </a:r>
            <a:r>
              <a:rPr lang="en-GB" sz="2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21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11</a:t>
            </a:r>
            <a:r>
              <a:rPr lang="en-GB" sz="2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(7), 1437.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8252999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1309</Words>
  <Application>Microsoft Office PowerPoint</Application>
  <PresentationFormat>Widescreen</PresentationFormat>
  <Paragraphs>347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Google Sans</vt:lpstr>
      <vt:lpstr>Arial</vt:lpstr>
      <vt:lpstr>Arial</vt:lpstr>
      <vt:lpstr>Calibri</vt:lpstr>
      <vt:lpstr>Calibri Light</vt:lpstr>
      <vt:lpstr>Office Theme</vt:lpstr>
      <vt:lpstr>BMSS5002</vt:lpstr>
      <vt:lpstr>PowerPoint Presentation</vt:lpstr>
      <vt:lpstr>Assessments</vt:lpstr>
      <vt:lpstr>Role of the Sport Nutritionist</vt:lpstr>
      <vt:lpstr>Skills of the Sport Nutritionist</vt:lpstr>
      <vt:lpstr>Knowledge and skills of the Sport Nutritionist</vt:lpstr>
      <vt:lpstr>PowerPoint Presentation</vt:lpstr>
      <vt:lpstr>Activity v Nutrition Profiling</vt:lpstr>
      <vt:lpstr>Daily dietary behaviours?</vt:lpstr>
      <vt:lpstr>Healthy Eating</vt:lpstr>
      <vt:lpstr>Dietary Analysis</vt:lpstr>
      <vt:lpstr>Periodisation</vt:lpstr>
      <vt:lpstr>Planning the daily diet</vt:lpstr>
      <vt:lpstr>Pre-event</vt:lpstr>
      <vt:lpstr>During-event</vt:lpstr>
      <vt:lpstr>Post-event</vt:lpstr>
      <vt:lpstr>Other factors-Sustainability</vt:lpstr>
      <vt:lpstr>Health &amp; Hygiene</vt:lpstr>
      <vt:lpstr>Advice and ergogenics</vt:lpstr>
      <vt:lpstr>Record Keeping</vt:lpstr>
      <vt:lpstr>Referrals</vt:lpstr>
      <vt:lpstr>Performance &amp; training camps  /venue</vt:lpstr>
      <vt:lpstr>Barriers to dietary Practice</vt:lpstr>
      <vt:lpstr>Barriers to dietary Practice</vt:lpstr>
      <vt:lpstr>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BMSS5002</dc:title>
  <dc:creator>David Gardner</dc:creator>
  <cp:lastModifiedBy>David Gardner</cp:lastModifiedBy>
  <cp:revision>2</cp:revision>
  <dcterms:created xsi:type="dcterms:W3CDTF">2022-09-29T07:43:43Z</dcterms:created>
  <dcterms:modified xsi:type="dcterms:W3CDTF">2023-10-04T12:16:00Z</dcterms:modified>
</cp:coreProperties>
</file>