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335" r:id="rId2"/>
    <p:sldId id="340" r:id="rId3"/>
    <p:sldId id="341" r:id="rId4"/>
    <p:sldId id="339" r:id="rId5"/>
    <p:sldId id="329" r:id="rId6"/>
    <p:sldId id="326" r:id="rId7"/>
    <p:sldId id="331" r:id="rId8"/>
    <p:sldId id="330" r:id="rId9"/>
    <p:sldId id="333" r:id="rId10"/>
    <p:sldId id="336" r:id="rId11"/>
    <p:sldId id="325" r:id="rId12"/>
    <p:sldId id="338" r:id="rId13"/>
    <p:sldId id="34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6F67CF-432C-4079-80EE-D39867C363FD}" v="82" dt="2021-01-31T20:33:42.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Williams" userId="fc1219c3-c5f8-4252-ae3c-11cabf70f03e" providerId="ADAL" clId="{536F67CF-432C-4079-80EE-D39867C363FD}"/>
    <pc:docChg chg="undo custSel mod addSld delSld modSld sldOrd">
      <pc:chgData name="Emily Williams" userId="fc1219c3-c5f8-4252-ae3c-11cabf70f03e" providerId="ADAL" clId="{536F67CF-432C-4079-80EE-D39867C363FD}" dt="2021-02-01T09:29:47.431" v="767" actId="20577"/>
      <pc:docMkLst>
        <pc:docMk/>
      </pc:docMkLst>
      <pc:sldChg chg="delSp modSp mod">
        <pc:chgData name="Emily Williams" userId="fc1219c3-c5f8-4252-ae3c-11cabf70f03e" providerId="ADAL" clId="{536F67CF-432C-4079-80EE-D39867C363FD}" dt="2021-01-31T19:35:07.846" v="125" actId="1076"/>
        <pc:sldMkLst>
          <pc:docMk/>
          <pc:sldMk cId="2420455298" sldId="325"/>
        </pc:sldMkLst>
        <pc:spChg chg="del">
          <ac:chgData name="Emily Williams" userId="fc1219c3-c5f8-4252-ae3c-11cabf70f03e" providerId="ADAL" clId="{536F67CF-432C-4079-80EE-D39867C363FD}" dt="2021-01-31T19:35:02.159" v="123" actId="478"/>
          <ac:spMkLst>
            <pc:docMk/>
            <pc:sldMk cId="2420455298" sldId="325"/>
            <ac:spMk id="2" creationId="{C88702A4-E7D7-4FE2-A298-C4F17991BF40}"/>
          </ac:spMkLst>
        </pc:spChg>
        <pc:picChg chg="mod">
          <ac:chgData name="Emily Williams" userId="fc1219c3-c5f8-4252-ae3c-11cabf70f03e" providerId="ADAL" clId="{536F67CF-432C-4079-80EE-D39867C363FD}" dt="2021-01-31T19:35:07.846" v="125" actId="1076"/>
          <ac:picMkLst>
            <pc:docMk/>
            <pc:sldMk cId="2420455298" sldId="325"/>
            <ac:picMk id="4" creationId="{90D8800B-05DC-431E-A8AA-AF8F437765B3}"/>
          </ac:picMkLst>
        </pc:picChg>
      </pc:sldChg>
      <pc:sldChg chg="ord">
        <pc:chgData name="Emily Williams" userId="fc1219c3-c5f8-4252-ae3c-11cabf70f03e" providerId="ADAL" clId="{536F67CF-432C-4079-80EE-D39867C363FD}" dt="2021-01-31T15:39:48.663" v="57"/>
        <pc:sldMkLst>
          <pc:docMk/>
          <pc:sldMk cId="3362583268" sldId="326"/>
        </pc:sldMkLst>
      </pc:sldChg>
      <pc:sldChg chg="modSp ord modAnim">
        <pc:chgData name="Emily Williams" userId="fc1219c3-c5f8-4252-ae3c-11cabf70f03e" providerId="ADAL" clId="{536F67CF-432C-4079-80EE-D39867C363FD}" dt="2021-01-31T19:43:00.044" v="216" actId="404"/>
        <pc:sldMkLst>
          <pc:docMk/>
          <pc:sldMk cId="4257397866" sldId="330"/>
        </pc:sldMkLst>
        <pc:spChg chg="mod">
          <ac:chgData name="Emily Williams" userId="fc1219c3-c5f8-4252-ae3c-11cabf70f03e" providerId="ADAL" clId="{536F67CF-432C-4079-80EE-D39867C363FD}" dt="2021-01-31T19:43:00.044" v="216" actId="404"/>
          <ac:spMkLst>
            <pc:docMk/>
            <pc:sldMk cId="4257397866" sldId="330"/>
            <ac:spMk id="3" creationId="{1EF55C32-4093-439C-87EB-EE0B2E8D8994}"/>
          </ac:spMkLst>
        </pc:spChg>
      </pc:sldChg>
      <pc:sldChg chg="modSp mod modAnim">
        <pc:chgData name="Emily Williams" userId="fc1219c3-c5f8-4252-ae3c-11cabf70f03e" providerId="ADAL" clId="{536F67CF-432C-4079-80EE-D39867C363FD}" dt="2021-01-31T19:43:35.567" v="222"/>
        <pc:sldMkLst>
          <pc:docMk/>
          <pc:sldMk cId="1119223487" sldId="331"/>
        </pc:sldMkLst>
        <pc:spChg chg="mod">
          <ac:chgData name="Emily Williams" userId="fc1219c3-c5f8-4252-ae3c-11cabf70f03e" providerId="ADAL" clId="{536F67CF-432C-4079-80EE-D39867C363FD}" dt="2021-01-31T19:42:42.016" v="191" actId="20577"/>
          <ac:spMkLst>
            <pc:docMk/>
            <pc:sldMk cId="1119223487" sldId="331"/>
            <ac:spMk id="3" creationId="{50919D8E-FD1F-4970-A491-5CBAF0E0A812}"/>
          </ac:spMkLst>
        </pc:spChg>
      </pc:sldChg>
      <pc:sldChg chg="modSp mod modAnim">
        <pc:chgData name="Emily Williams" userId="fc1219c3-c5f8-4252-ae3c-11cabf70f03e" providerId="ADAL" clId="{536F67CF-432C-4079-80EE-D39867C363FD}" dt="2021-01-31T20:33:42.046" v="294"/>
        <pc:sldMkLst>
          <pc:docMk/>
          <pc:sldMk cId="1782926027" sldId="333"/>
        </pc:sldMkLst>
        <pc:spChg chg="mod">
          <ac:chgData name="Emily Williams" userId="fc1219c3-c5f8-4252-ae3c-11cabf70f03e" providerId="ADAL" clId="{536F67CF-432C-4079-80EE-D39867C363FD}" dt="2021-01-31T20:32:32.487" v="282" actId="5793"/>
          <ac:spMkLst>
            <pc:docMk/>
            <pc:sldMk cId="1782926027" sldId="333"/>
            <ac:spMk id="3" creationId="{210ECAEF-6382-4465-BA74-918DE926FB8B}"/>
          </ac:spMkLst>
        </pc:spChg>
      </pc:sldChg>
      <pc:sldChg chg="modSp mod">
        <pc:chgData name="Emily Williams" userId="fc1219c3-c5f8-4252-ae3c-11cabf70f03e" providerId="ADAL" clId="{536F67CF-432C-4079-80EE-D39867C363FD}" dt="2021-01-31T19:23:41.968" v="107" actId="20577"/>
        <pc:sldMkLst>
          <pc:docMk/>
          <pc:sldMk cId="0" sldId="335"/>
        </pc:sldMkLst>
        <pc:spChg chg="mod">
          <ac:chgData name="Emily Williams" userId="fc1219c3-c5f8-4252-ae3c-11cabf70f03e" providerId="ADAL" clId="{536F67CF-432C-4079-80EE-D39867C363FD}" dt="2021-01-31T19:23:41.968" v="107" actId="20577"/>
          <ac:spMkLst>
            <pc:docMk/>
            <pc:sldMk cId="0" sldId="335"/>
            <ac:spMk id="2" creationId="{00000000-0000-0000-0000-000000000000}"/>
          </ac:spMkLst>
        </pc:spChg>
      </pc:sldChg>
      <pc:sldChg chg="delSp modSp mod ord">
        <pc:chgData name="Emily Williams" userId="fc1219c3-c5f8-4252-ae3c-11cabf70f03e" providerId="ADAL" clId="{536F67CF-432C-4079-80EE-D39867C363FD}" dt="2021-01-31T20:34:07.885" v="301" actId="1076"/>
        <pc:sldMkLst>
          <pc:docMk/>
          <pc:sldMk cId="2168291656" sldId="336"/>
        </pc:sldMkLst>
        <pc:spChg chg="del">
          <ac:chgData name="Emily Williams" userId="fc1219c3-c5f8-4252-ae3c-11cabf70f03e" providerId="ADAL" clId="{536F67CF-432C-4079-80EE-D39867C363FD}" dt="2021-01-31T20:33:55.746" v="295" actId="478"/>
          <ac:spMkLst>
            <pc:docMk/>
            <pc:sldMk cId="2168291656" sldId="336"/>
            <ac:spMk id="2" creationId="{100895A3-8B36-40DC-BC59-2677F10B48EB}"/>
          </ac:spMkLst>
        </pc:spChg>
        <pc:picChg chg="mod">
          <ac:chgData name="Emily Williams" userId="fc1219c3-c5f8-4252-ae3c-11cabf70f03e" providerId="ADAL" clId="{536F67CF-432C-4079-80EE-D39867C363FD}" dt="2021-01-31T20:34:07.885" v="301" actId="1076"/>
          <ac:picMkLst>
            <pc:docMk/>
            <pc:sldMk cId="2168291656" sldId="336"/>
            <ac:picMk id="4" creationId="{D870EA2C-9735-49FB-9C81-9CDB21D8F628}"/>
          </ac:picMkLst>
        </pc:picChg>
      </pc:sldChg>
      <pc:sldChg chg="modSp new del mod">
        <pc:chgData name="Emily Williams" userId="fc1219c3-c5f8-4252-ae3c-11cabf70f03e" providerId="ADAL" clId="{536F67CF-432C-4079-80EE-D39867C363FD}" dt="2021-01-31T20:28:44.475" v="275" actId="47"/>
        <pc:sldMkLst>
          <pc:docMk/>
          <pc:sldMk cId="2639939336" sldId="337"/>
        </pc:sldMkLst>
        <pc:spChg chg="mod">
          <ac:chgData name="Emily Williams" userId="fc1219c3-c5f8-4252-ae3c-11cabf70f03e" providerId="ADAL" clId="{536F67CF-432C-4079-80EE-D39867C363FD}" dt="2021-01-28T19:23:02.328" v="4" actId="6549"/>
          <ac:spMkLst>
            <pc:docMk/>
            <pc:sldMk cId="2639939336" sldId="337"/>
            <ac:spMk id="3" creationId="{755293FE-F949-4C8B-BCBC-C5C5CCF2D38E}"/>
          </ac:spMkLst>
        </pc:spChg>
      </pc:sldChg>
      <pc:sldChg chg="addSp delSp modSp new mod setBg modAnim">
        <pc:chgData name="Emily Williams" userId="fc1219c3-c5f8-4252-ae3c-11cabf70f03e" providerId="ADAL" clId="{536F67CF-432C-4079-80EE-D39867C363FD}" dt="2021-01-31T19:38:00.432" v="167"/>
        <pc:sldMkLst>
          <pc:docMk/>
          <pc:sldMk cId="1078661490" sldId="338"/>
        </pc:sldMkLst>
        <pc:spChg chg="mod">
          <ac:chgData name="Emily Williams" userId="fc1219c3-c5f8-4252-ae3c-11cabf70f03e" providerId="ADAL" clId="{536F67CF-432C-4079-80EE-D39867C363FD}" dt="2021-01-31T19:36:05.607" v="142" actId="26606"/>
          <ac:spMkLst>
            <pc:docMk/>
            <pc:sldMk cId="1078661490" sldId="338"/>
            <ac:spMk id="2" creationId="{61B02FDF-DDC9-49B1-920E-CF522FF1F5CD}"/>
          </ac:spMkLst>
        </pc:spChg>
        <pc:spChg chg="mod">
          <ac:chgData name="Emily Williams" userId="fc1219c3-c5f8-4252-ae3c-11cabf70f03e" providerId="ADAL" clId="{536F67CF-432C-4079-80EE-D39867C363FD}" dt="2021-01-31T19:36:27.895" v="152" actId="27636"/>
          <ac:spMkLst>
            <pc:docMk/>
            <pc:sldMk cId="1078661490" sldId="338"/>
            <ac:spMk id="3" creationId="{88681FCC-2948-46D7-B280-FE575E049E01}"/>
          </ac:spMkLst>
        </pc:spChg>
        <pc:spChg chg="add del">
          <ac:chgData name="Emily Williams" userId="fc1219c3-c5f8-4252-ae3c-11cabf70f03e" providerId="ADAL" clId="{536F67CF-432C-4079-80EE-D39867C363FD}" dt="2021-01-31T19:36:05.607" v="142" actId="26606"/>
          <ac:spMkLst>
            <pc:docMk/>
            <pc:sldMk cId="1078661490" sldId="338"/>
            <ac:spMk id="8" creationId="{327D73B4-9F5C-4A64-A179-51B9500CB8B5}"/>
          </ac:spMkLst>
        </pc:spChg>
        <pc:spChg chg="add del">
          <ac:chgData name="Emily Williams" userId="fc1219c3-c5f8-4252-ae3c-11cabf70f03e" providerId="ADAL" clId="{536F67CF-432C-4079-80EE-D39867C363FD}" dt="2021-01-31T19:36:05.607" v="142" actId="26606"/>
          <ac:spMkLst>
            <pc:docMk/>
            <pc:sldMk cId="1078661490" sldId="338"/>
            <ac:spMk id="10" creationId="{C1F06963-6374-4B48-844F-071A9BAAAE02}"/>
          </ac:spMkLst>
        </pc:spChg>
        <pc:spChg chg="add del">
          <ac:chgData name="Emily Williams" userId="fc1219c3-c5f8-4252-ae3c-11cabf70f03e" providerId="ADAL" clId="{536F67CF-432C-4079-80EE-D39867C363FD}" dt="2021-01-31T19:36:05.607" v="142" actId="26606"/>
          <ac:spMkLst>
            <pc:docMk/>
            <pc:sldMk cId="1078661490" sldId="338"/>
            <ac:spMk id="12" creationId="{6CB927A4-E432-4310-9CD5-E89FF5063179}"/>
          </ac:spMkLst>
        </pc:spChg>
        <pc:spChg chg="add del">
          <ac:chgData name="Emily Williams" userId="fc1219c3-c5f8-4252-ae3c-11cabf70f03e" providerId="ADAL" clId="{536F67CF-432C-4079-80EE-D39867C363FD}" dt="2021-01-31T19:36:05.607" v="142" actId="26606"/>
          <ac:spMkLst>
            <pc:docMk/>
            <pc:sldMk cId="1078661490" sldId="338"/>
            <ac:spMk id="14" creationId="{1453BF6C-B012-48B7-B4E8-6D7AC7C27D02}"/>
          </ac:spMkLst>
        </pc:spChg>
        <pc:spChg chg="add del">
          <ac:chgData name="Emily Williams" userId="fc1219c3-c5f8-4252-ae3c-11cabf70f03e" providerId="ADAL" clId="{536F67CF-432C-4079-80EE-D39867C363FD}" dt="2021-01-31T19:36:05.607" v="142" actId="26606"/>
          <ac:spMkLst>
            <pc:docMk/>
            <pc:sldMk cId="1078661490" sldId="338"/>
            <ac:spMk id="16" creationId="{E3020543-B24B-4EC4-8FFC-8DD88EEA91A8}"/>
          </ac:spMkLst>
        </pc:spChg>
        <pc:spChg chg="add">
          <ac:chgData name="Emily Williams" userId="fc1219c3-c5f8-4252-ae3c-11cabf70f03e" providerId="ADAL" clId="{536F67CF-432C-4079-80EE-D39867C363FD}" dt="2021-01-31T19:36:05.607" v="142" actId="26606"/>
          <ac:spMkLst>
            <pc:docMk/>
            <pc:sldMk cId="1078661490" sldId="338"/>
            <ac:spMk id="23" creationId="{1B15ED52-F352-441B-82BF-E0EA34836D08}"/>
          </ac:spMkLst>
        </pc:spChg>
        <pc:spChg chg="add">
          <ac:chgData name="Emily Williams" userId="fc1219c3-c5f8-4252-ae3c-11cabf70f03e" providerId="ADAL" clId="{536F67CF-432C-4079-80EE-D39867C363FD}" dt="2021-01-31T19:36:05.607" v="142" actId="26606"/>
          <ac:spMkLst>
            <pc:docMk/>
            <pc:sldMk cId="1078661490" sldId="338"/>
            <ac:spMk id="25" creationId="{3B2E3793-BFE6-45A2-9B7B-E18844431C99}"/>
          </ac:spMkLst>
        </pc:spChg>
        <pc:spChg chg="add">
          <ac:chgData name="Emily Williams" userId="fc1219c3-c5f8-4252-ae3c-11cabf70f03e" providerId="ADAL" clId="{536F67CF-432C-4079-80EE-D39867C363FD}" dt="2021-01-31T19:36:05.607" v="142" actId="26606"/>
          <ac:spMkLst>
            <pc:docMk/>
            <pc:sldMk cId="1078661490" sldId="338"/>
            <ac:spMk id="27" creationId="{BC4C4868-CB8F-4AF9-9CDB-8108F2C19B67}"/>
          </ac:spMkLst>
        </pc:spChg>
        <pc:spChg chg="add">
          <ac:chgData name="Emily Williams" userId="fc1219c3-c5f8-4252-ae3c-11cabf70f03e" providerId="ADAL" clId="{536F67CF-432C-4079-80EE-D39867C363FD}" dt="2021-01-31T19:36:05.607" v="142" actId="26606"/>
          <ac:spMkLst>
            <pc:docMk/>
            <pc:sldMk cId="1078661490" sldId="338"/>
            <ac:spMk id="29" creationId="{375E0459-6403-40CD-989D-56A4407CA12E}"/>
          </ac:spMkLst>
        </pc:spChg>
        <pc:spChg chg="add">
          <ac:chgData name="Emily Williams" userId="fc1219c3-c5f8-4252-ae3c-11cabf70f03e" providerId="ADAL" clId="{536F67CF-432C-4079-80EE-D39867C363FD}" dt="2021-01-31T19:36:05.607" v="142" actId="26606"/>
          <ac:spMkLst>
            <pc:docMk/>
            <pc:sldMk cId="1078661490" sldId="338"/>
            <ac:spMk id="31" creationId="{53E5B1A8-3AC9-4BD1-9BBC-78CA94F2D1BA}"/>
          </ac:spMkLst>
        </pc:spChg>
        <pc:cxnChg chg="add del">
          <ac:chgData name="Emily Williams" userId="fc1219c3-c5f8-4252-ae3c-11cabf70f03e" providerId="ADAL" clId="{536F67CF-432C-4079-80EE-D39867C363FD}" dt="2021-01-31T19:36:05.607" v="142" actId="26606"/>
          <ac:cxnSpMkLst>
            <pc:docMk/>
            <pc:sldMk cId="1078661490" sldId="338"/>
            <ac:cxnSpMk id="18" creationId="{C49DA8F6-BCC1-4447-B54C-57856834B94B}"/>
          </ac:cxnSpMkLst>
        </pc:cxnChg>
      </pc:sldChg>
      <pc:sldChg chg="addSp delSp modSp new mod setBg modAnim modNotesTx">
        <pc:chgData name="Emily Williams" userId="fc1219c3-c5f8-4252-ae3c-11cabf70f03e" providerId="ADAL" clId="{536F67CF-432C-4079-80EE-D39867C363FD}" dt="2021-01-31T20:29:05.531" v="276"/>
        <pc:sldMkLst>
          <pc:docMk/>
          <pc:sldMk cId="192653769" sldId="339"/>
        </pc:sldMkLst>
        <pc:spChg chg="mod">
          <ac:chgData name="Emily Williams" userId="fc1219c3-c5f8-4252-ae3c-11cabf70f03e" providerId="ADAL" clId="{536F67CF-432C-4079-80EE-D39867C363FD}" dt="2021-01-31T20:24:34.352" v="245" actId="1076"/>
          <ac:spMkLst>
            <pc:docMk/>
            <pc:sldMk cId="192653769" sldId="339"/>
            <ac:spMk id="2" creationId="{66F8F43C-FB85-4AF5-BD9A-068FBED37E0F}"/>
          </ac:spMkLst>
        </pc:spChg>
        <pc:spChg chg="add mod">
          <ac:chgData name="Emily Williams" userId="fc1219c3-c5f8-4252-ae3c-11cabf70f03e" providerId="ADAL" clId="{536F67CF-432C-4079-80EE-D39867C363FD}" dt="2021-01-31T20:28:10.409" v="273" actId="1076"/>
          <ac:spMkLst>
            <pc:docMk/>
            <pc:sldMk cId="192653769" sldId="339"/>
            <ac:spMk id="3" creationId="{894026C1-4E8E-4A8A-AB6C-7A1E4708E45E}"/>
          </ac:spMkLst>
        </pc:spChg>
        <pc:spChg chg="del">
          <ac:chgData name="Emily Williams" userId="fc1219c3-c5f8-4252-ae3c-11cabf70f03e" providerId="ADAL" clId="{536F67CF-432C-4079-80EE-D39867C363FD}" dt="2021-01-28T19:27:18.734" v="15" actId="22"/>
          <ac:spMkLst>
            <pc:docMk/>
            <pc:sldMk cId="192653769" sldId="339"/>
            <ac:spMk id="3" creationId="{F87067C8-BFBB-463B-BF0A-F3E526BD21E1}"/>
          </ac:spMkLst>
        </pc:spChg>
        <pc:spChg chg="add mod">
          <ac:chgData name="Emily Williams" userId="fc1219c3-c5f8-4252-ae3c-11cabf70f03e" providerId="ADAL" clId="{536F67CF-432C-4079-80EE-D39867C363FD}" dt="2021-01-31T20:27:24.231" v="263" actId="27636"/>
          <ac:spMkLst>
            <pc:docMk/>
            <pc:sldMk cId="192653769" sldId="339"/>
            <ac:spMk id="9" creationId="{594D8723-60AA-4347-BCED-503AC7A03E29}"/>
          </ac:spMkLst>
        </pc:spChg>
        <pc:spChg chg="add">
          <ac:chgData name="Emily Williams" userId="fc1219c3-c5f8-4252-ae3c-11cabf70f03e" providerId="ADAL" clId="{536F67CF-432C-4079-80EE-D39867C363FD}" dt="2021-01-28T19:27:25.669" v="16" actId="26606"/>
          <ac:spMkLst>
            <pc:docMk/>
            <pc:sldMk cId="192653769" sldId="339"/>
            <ac:spMk id="12" creationId="{1ECAB1E8-8195-4748-BE71-FF806D86892E}"/>
          </ac:spMkLst>
        </pc:spChg>
        <pc:spChg chg="add">
          <ac:chgData name="Emily Williams" userId="fc1219c3-c5f8-4252-ae3c-11cabf70f03e" providerId="ADAL" clId="{536F67CF-432C-4079-80EE-D39867C363FD}" dt="2021-01-28T19:27:25.669" v="16" actId="26606"/>
          <ac:spMkLst>
            <pc:docMk/>
            <pc:sldMk cId="192653769" sldId="339"/>
            <ac:spMk id="14" creationId="{57F6BDD4-E066-4008-8011-6CC31AEB4556}"/>
          </ac:spMkLst>
        </pc:spChg>
        <pc:spChg chg="add">
          <ac:chgData name="Emily Williams" userId="fc1219c3-c5f8-4252-ae3c-11cabf70f03e" providerId="ADAL" clId="{536F67CF-432C-4079-80EE-D39867C363FD}" dt="2021-01-28T19:27:25.669" v="16" actId="26606"/>
          <ac:spMkLst>
            <pc:docMk/>
            <pc:sldMk cId="192653769" sldId="339"/>
            <ac:spMk id="16" creationId="{2711A8FB-68FC-45FC-B01E-38F809E2D439}"/>
          </ac:spMkLst>
        </pc:spChg>
        <pc:spChg chg="add">
          <ac:chgData name="Emily Williams" userId="fc1219c3-c5f8-4252-ae3c-11cabf70f03e" providerId="ADAL" clId="{536F67CF-432C-4079-80EE-D39867C363FD}" dt="2021-01-28T19:27:25.669" v="16" actId="26606"/>
          <ac:spMkLst>
            <pc:docMk/>
            <pc:sldMk cId="192653769" sldId="339"/>
            <ac:spMk id="18" creationId="{2A865FE3-5FC9-4049-87CF-30019C46C0F5}"/>
          </ac:spMkLst>
        </pc:spChg>
        <pc:picChg chg="add mod ord">
          <ac:chgData name="Emily Williams" userId="fc1219c3-c5f8-4252-ae3c-11cabf70f03e" providerId="ADAL" clId="{536F67CF-432C-4079-80EE-D39867C363FD}" dt="2021-01-31T20:28:04.045" v="271" actId="1076"/>
          <ac:picMkLst>
            <pc:docMk/>
            <pc:sldMk cId="192653769" sldId="339"/>
            <ac:picMk id="5" creationId="{4E0A09D7-57AF-4855-8495-9B74EE47D789}"/>
          </ac:picMkLst>
        </pc:picChg>
      </pc:sldChg>
      <pc:sldChg chg="addSp delSp modSp new mod">
        <pc:chgData name="Emily Williams" userId="fc1219c3-c5f8-4252-ae3c-11cabf70f03e" providerId="ADAL" clId="{536F67CF-432C-4079-80EE-D39867C363FD}" dt="2021-01-31T19:23:58.957" v="121" actId="20577"/>
        <pc:sldMkLst>
          <pc:docMk/>
          <pc:sldMk cId="649716022" sldId="340"/>
        </pc:sldMkLst>
        <pc:spChg chg="mod">
          <ac:chgData name="Emily Williams" userId="fc1219c3-c5f8-4252-ae3c-11cabf70f03e" providerId="ADAL" clId="{536F67CF-432C-4079-80EE-D39867C363FD}" dt="2021-01-31T19:23:58.957" v="121" actId="20577"/>
          <ac:spMkLst>
            <pc:docMk/>
            <pc:sldMk cId="649716022" sldId="340"/>
            <ac:spMk id="2" creationId="{0B173C50-64C2-4D7E-9483-5C867321D7FB}"/>
          </ac:spMkLst>
        </pc:spChg>
        <pc:spChg chg="del">
          <ac:chgData name="Emily Williams" userId="fc1219c3-c5f8-4252-ae3c-11cabf70f03e" providerId="ADAL" clId="{536F67CF-432C-4079-80EE-D39867C363FD}" dt="2021-01-28T19:31:33.061" v="55" actId="22"/>
          <ac:spMkLst>
            <pc:docMk/>
            <pc:sldMk cId="649716022" sldId="340"/>
            <ac:spMk id="3" creationId="{6D349D02-3D35-4B77-BE99-F188A383241A}"/>
          </ac:spMkLst>
        </pc:spChg>
        <pc:picChg chg="add mod ord">
          <ac:chgData name="Emily Williams" userId="fc1219c3-c5f8-4252-ae3c-11cabf70f03e" providerId="ADAL" clId="{536F67CF-432C-4079-80EE-D39867C363FD}" dt="2021-01-28T19:31:33.061" v="55" actId="22"/>
          <ac:picMkLst>
            <pc:docMk/>
            <pc:sldMk cId="649716022" sldId="340"/>
            <ac:picMk id="5" creationId="{48594EF1-8D7D-4B9C-A6E2-EC9E04A2A3A2}"/>
          </ac:picMkLst>
        </pc:picChg>
      </pc:sldChg>
      <pc:sldChg chg="modSp add mod ord">
        <pc:chgData name="Emily Williams" userId="fc1219c3-c5f8-4252-ae3c-11cabf70f03e" providerId="ADAL" clId="{536F67CF-432C-4079-80EE-D39867C363FD}" dt="2021-01-31T20:31:39.681" v="278"/>
        <pc:sldMkLst>
          <pc:docMk/>
          <pc:sldMk cId="2650185713" sldId="341"/>
        </pc:sldMkLst>
        <pc:picChg chg="mod">
          <ac:chgData name="Emily Williams" userId="fc1219c3-c5f8-4252-ae3c-11cabf70f03e" providerId="ADAL" clId="{536F67CF-432C-4079-80EE-D39867C363FD}" dt="2021-01-31T19:44:16.100" v="225" actId="1076"/>
          <ac:picMkLst>
            <pc:docMk/>
            <pc:sldMk cId="2650185713" sldId="341"/>
            <ac:picMk id="5" creationId="{3CEE53CD-91A0-41D9-B993-74124130F28C}"/>
          </ac:picMkLst>
        </pc:picChg>
      </pc:sldChg>
      <pc:sldChg chg="modSp new mod">
        <pc:chgData name="Emily Williams" userId="fc1219c3-c5f8-4252-ae3c-11cabf70f03e" providerId="ADAL" clId="{536F67CF-432C-4079-80EE-D39867C363FD}" dt="2021-02-01T09:29:47.431" v="767" actId="20577"/>
        <pc:sldMkLst>
          <pc:docMk/>
          <pc:sldMk cId="238560243" sldId="342"/>
        </pc:sldMkLst>
        <pc:spChg chg="mod">
          <ac:chgData name="Emily Williams" userId="fc1219c3-c5f8-4252-ae3c-11cabf70f03e" providerId="ADAL" clId="{536F67CF-432C-4079-80EE-D39867C363FD}" dt="2021-01-31T21:01:27.410" v="741" actId="1076"/>
          <ac:spMkLst>
            <pc:docMk/>
            <pc:sldMk cId="238560243" sldId="342"/>
            <ac:spMk id="2" creationId="{BFF394FB-B4E5-4318-A3F1-E7E37D38A042}"/>
          </ac:spMkLst>
        </pc:spChg>
        <pc:spChg chg="mod">
          <ac:chgData name="Emily Williams" userId="fc1219c3-c5f8-4252-ae3c-11cabf70f03e" providerId="ADAL" clId="{536F67CF-432C-4079-80EE-D39867C363FD}" dt="2021-02-01T09:29:47.431" v="767" actId="20577"/>
          <ac:spMkLst>
            <pc:docMk/>
            <pc:sldMk cId="238560243" sldId="342"/>
            <ac:spMk id="3" creationId="{E5E74EE8-3E45-4D5D-9F2A-C2882650865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8C90C3-4C82-4EB2-8531-4D0F5B0D9EC4}" type="datetimeFigureOut">
              <a:rPr lang="en-GB" smtClean="0"/>
              <a:t>31/01/2021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D4225E-386D-462F-8E18-AF91E240494F}" type="slidenum">
              <a:rPr lang="en-GB" smtClean="0"/>
              <a:t>‹#›</a:t>
            </a:fld>
            <a:endParaRPr lang="en-GB"/>
          </a:p>
        </p:txBody>
      </p:sp>
    </p:spTree>
    <p:extLst>
      <p:ext uri="{BB962C8B-B14F-4D97-AF65-F5344CB8AC3E}">
        <p14:creationId xmlns:p14="http://schemas.microsoft.com/office/powerpoint/2010/main" val="1451225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4</a:t>
            </a:fld>
            <a:endParaRPr lang="en-GB"/>
          </a:p>
        </p:txBody>
      </p:sp>
    </p:spTree>
    <p:extLst>
      <p:ext uri="{BB962C8B-B14F-4D97-AF65-F5344CB8AC3E}">
        <p14:creationId xmlns:p14="http://schemas.microsoft.com/office/powerpoint/2010/main" val="35105873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98833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1173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8482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67284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3031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5577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3138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7018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8305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6790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788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31/01/2021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943313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4.xml"/><Relationship Id="rId1" Type="http://schemas.openxmlformats.org/officeDocument/2006/relationships/video" Target="https://www.youtube.com/embed/qBbNJktpTQA?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GFVKKTwkANY?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cipd.co.uk/knowledge/strategy/organisational-development/swot-analysis-factsheet/" TargetMode="External"/><Relationship Id="rId2" Type="http://schemas.openxmlformats.org/officeDocument/2006/relationships/hyperlink" Target="https://www.cipd.co.uk/knowledge/strategy/change/management-factsheet/" TargetMode="External"/><Relationship Id="rId1" Type="http://schemas.openxmlformats.org/officeDocument/2006/relationships/slideLayout" Target="../slideLayouts/slideLayout2.xml"/><Relationship Id="rId5" Type="http://schemas.openxmlformats.org/officeDocument/2006/relationships/hyperlink" Target="https://www.cipd.co.uk/knowledge/strategy/analytics/evidence-based-practice-factsheet/" TargetMode="External"/><Relationship Id="rId4" Type="http://schemas.openxmlformats.org/officeDocument/2006/relationships/hyperlink" Target="https://www.cipd.co.uk/knowledge/strategy/hr/strategic-hrm-factsheet/"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0KQ-h6v3-s?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mR9eICQJLXA?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31504" y="908720"/>
            <a:ext cx="8928992" cy="4824536"/>
          </a:xfrm>
        </p:spPr>
        <p:txBody>
          <a:bodyPr>
            <a:normAutofit/>
          </a:bodyPr>
          <a:lstStyle/>
          <a:p>
            <a:r>
              <a:rPr lang="en-GB" altLang="en-US" sz="2400" dirty="0"/>
              <a:t>BA International Hotel Management</a:t>
            </a:r>
            <a:br>
              <a:rPr lang="en-GB" altLang="en-US" sz="2400" dirty="0"/>
            </a:br>
            <a:br>
              <a:rPr lang="en-GB" altLang="en-US" dirty="0"/>
            </a:br>
            <a:r>
              <a:rPr lang="en-GB" dirty="0"/>
              <a:t> </a:t>
            </a:r>
            <a:r>
              <a:rPr lang="en-GB" sz="3100" b="1" dirty="0">
                <a:solidFill>
                  <a:schemeClr val="accent2">
                    <a:lumMod val="20000"/>
                    <a:lumOff val="80000"/>
                  </a:schemeClr>
                </a:solidFill>
              </a:rPr>
              <a:t>Organisational Consultancy</a:t>
            </a:r>
            <a:br>
              <a:rPr lang="en-GB" sz="3100" b="1" dirty="0">
                <a:solidFill>
                  <a:schemeClr val="accent2">
                    <a:lumMod val="20000"/>
                    <a:lumOff val="80000"/>
                  </a:schemeClr>
                </a:solidFill>
              </a:rPr>
            </a:br>
            <a:r>
              <a:rPr lang="en-GB" sz="3100" b="1" dirty="0">
                <a:solidFill>
                  <a:srgbClr val="002060"/>
                </a:solidFill>
              </a:rPr>
              <a:t>Week 4</a:t>
            </a:r>
            <a:br>
              <a:rPr lang="en-GB" sz="3200" b="1" dirty="0">
                <a:solidFill>
                  <a:schemeClr val="accent2">
                    <a:lumMod val="20000"/>
                    <a:lumOff val="80000"/>
                  </a:schemeClr>
                </a:solidFill>
              </a:rPr>
            </a:br>
            <a:br>
              <a:rPr lang="en-GB" sz="4000" b="1" dirty="0"/>
            </a:b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3C50-64C2-4D7E-9483-5C867321D7FB}"/>
              </a:ext>
            </a:extLst>
          </p:cNvPr>
          <p:cNvSpPr>
            <a:spLocks noGrp="1"/>
          </p:cNvSpPr>
          <p:nvPr>
            <p:ph type="title"/>
          </p:nvPr>
        </p:nvSpPr>
        <p:spPr/>
        <p:txBody>
          <a:bodyPr/>
          <a:lstStyle/>
          <a:p>
            <a:r>
              <a:rPr lang="en-GB" dirty="0"/>
              <a:t>Let’s recap</a:t>
            </a:r>
          </a:p>
        </p:txBody>
      </p:sp>
      <p:pic>
        <p:nvPicPr>
          <p:cNvPr id="5" name="Content Placeholder 4">
            <a:extLst>
              <a:ext uri="{FF2B5EF4-FFF2-40B4-BE49-F238E27FC236}">
                <a16:creationId xmlns:a16="http://schemas.microsoft.com/office/drawing/2014/main" id="{48594EF1-8D7D-4B9C-A6E2-EC9E04A2A3A2}"/>
              </a:ext>
            </a:extLst>
          </p:cNvPr>
          <p:cNvPicPr>
            <a:picLocks noGrp="1" noChangeAspect="1"/>
          </p:cNvPicPr>
          <p:nvPr>
            <p:ph idx="1"/>
          </p:nvPr>
        </p:nvPicPr>
        <p:blipFill>
          <a:blip r:embed="rId2"/>
          <a:stretch>
            <a:fillRect/>
          </a:stretch>
        </p:blipFill>
        <p:spPr>
          <a:xfrm>
            <a:off x="4486761" y="1600200"/>
            <a:ext cx="3218478" cy="3916363"/>
          </a:xfrm>
        </p:spPr>
      </p:pic>
    </p:spTree>
    <p:extLst>
      <p:ext uri="{BB962C8B-B14F-4D97-AF65-F5344CB8AC3E}">
        <p14:creationId xmlns:p14="http://schemas.microsoft.com/office/powerpoint/2010/main" val="649716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ere's how hotels could change in post-coronavirus world">
            <a:hlinkClick r:id="" action="ppaction://media"/>
            <a:extLst>
              <a:ext uri="{FF2B5EF4-FFF2-40B4-BE49-F238E27FC236}">
                <a16:creationId xmlns:a16="http://schemas.microsoft.com/office/drawing/2014/main" id="{3CEE53CD-91A0-41D9-B993-74124130F28C}"/>
              </a:ext>
            </a:extLst>
          </p:cNvPr>
          <p:cNvPicPr>
            <a:picLocks noGrp="1" noRot="1" noChangeAspect="1"/>
          </p:cNvPicPr>
          <p:nvPr>
            <p:ph sz="half" idx="1"/>
            <a:videoFile r:link="rId1"/>
          </p:nvPr>
        </p:nvPicPr>
        <p:blipFill>
          <a:blip r:embed="rId3"/>
          <a:stretch>
            <a:fillRect/>
          </a:stretch>
        </p:blipFill>
        <p:spPr>
          <a:xfrm>
            <a:off x="1364120" y="313068"/>
            <a:ext cx="9463759" cy="5345686"/>
          </a:xfrm>
          <a:prstGeom prst="rect">
            <a:avLst/>
          </a:prstGeom>
        </p:spPr>
      </p:pic>
    </p:spTree>
    <p:extLst>
      <p:ext uri="{BB962C8B-B14F-4D97-AF65-F5344CB8AC3E}">
        <p14:creationId xmlns:p14="http://schemas.microsoft.com/office/powerpoint/2010/main" val="265018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843910" y="669635"/>
            <a:ext cx="3410712" cy="1106424"/>
          </a:xfrm>
        </p:spPr>
        <p:txBody>
          <a:bodyPr>
            <a:normAutofit/>
          </a:bodyPr>
          <a:lstStyle/>
          <a:p>
            <a:r>
              <a:rPr lang="en-GB" sz="2800" dirty="0"/>
              <a:t>Kurt Lewin’s Force Field Analysis</a:t>
            </a:r>
          </a:p>
        </p:txBody>
      </p:sp>
      <p:sp>
        <p:nvSpPr>
          <p:cNvPr id="16" name="Rectangle 1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354202" y="2219869"/>
            <a:ext cx="4390127" cy="3889991"/>
          </a:xfrm>
        </p:spPr>
        <p:txBody>
          <a:bodyPr>
            <a:normAutofit fontScale="70000" lnSpcReduction="20000"/>
          </a:bodyPr>
          <a:lstStyle/>
          <a:p>
            <a:endParaRPr lang="en-GB" sz="1400" dirty="0"/>
          </a:p>
          <a:p>
            <a:pPr algn="l"/>
            <a:r>
              <a:rPr lang="en-GB" sz="1400" b="0" i="0" dirty="0">
                <a:solidFill>
                  <a:srgbClr val="000000"/>
                </a:solidFill>
                <a:effectLst/>
                <a:latin typeface="Verdana" panose="020B0604030504040204" pitchFamily="34" charset="0"/>
              </a:rPr>
              <a:t>Let's start with a simple science experiment</a:t>
            </a:r>
          </a:p>
          <a:p>
            <a:pPr algn="l"/>
            <a:r>
              <a:rPr lang="en-GB" sz="1400" b="0" i="0" dirty="0">
                <a:solidFill>
                  <a:srgbClr val="000000"/>
                </a:solidFill>
                <a:effectLst/>
                <a:latin typeface="Verdana" panose="020B0604030504040204" pitchFamily="34" charset="0"/>
              </a:rPr>
              <a:t>You'll need to sit down for this one. You're sitting? Good. Now, what's keeping you in the chair?</a:t>
            </a:r>
          </a:p>
          <a:p>
            <a:pPr algn="l"/>
            <a:r>
              <a:rPr lang="en-GB" sz="1400" b="0" i="0" dirty="0">
                <a:solidFill>
                  <a:srgbClr val="000000"/>
                </a:solidFill>
                <a:effectLst/>
                <a:latin typeface="Verdana" panose="020B0604030504040204" pitchFamily="34" charset="0"/>
              </a:rPr>
              <a:t>Well, there are two answers really. One is gravity which is pushing you down into the chair. A driving force, if you like.</a:t>
            </a:r>
          </a:p>
          <a:p>
            <a:pPr algn="l"/>
            <a:r>
              <a:rPr lang="en-GB" sz="1400" b="0" i="0" dirty="0">
                <a:solidFill>
                  <a:srgbClr val="000000"/>
                </a:solidFill>
                <a:effectLst/>
                <a:latin typeface="Verdana" panose="020B0604030504040204" pitchFamily="34" charset="0"/>
              </a:rPr>
              <a:t>The other is the chair itself, which provides an opposing force, pushing up against gravity, and stopping you falling to the ground.</a:t>
            </a:r>
          </a:p>
          <a:p>
            <a:pPr algn="l"/>
            <a:r>
              <a:rPr lang="en-GB" sz="1400" b="0" i="0" dirty="0">
                <a:solidFill>
                  <a:srgbClr val="000000"/>
                </a:solidFill>
                <a:effectLst/>
                <a:latin typeface="Verdana" panose="020B0604030504040204" pitchFamily="34" charset="0"/>
              </a:rPr>
              <a:t>So it would seem that while you are sitting you're in an equilibrium of sorts.</a:t>
            </a:r>
          </a:p>
          <a:p>
            <a:pPr algn="l"/>
            <a:r>
              <a:rPr lang="en-GB" sz="1400" b="0" i="0" dirty="0">
                <a:solidFill>
                  <a:srgbClr val="000000"/>
                </a:solidFill>
                <a:effectLst/>
                <a:latin typeface="Verdana" panose="020B0604030504040204" pitchFamily="34" charset="0"/>
              </a:rPr>
              <a:t>Two forces keep you there. Gravity pushes down, keeping you in the chair, and the chair resists this, stopping you from falling to the ground.</a:t>
            </a:r>
          </a:p>
          <a:p>
            <a:pPr algn="l"/>
            <a:r>
              <a:rPr lang="en-GB" sz="1400" b="0" i="0" dirty="0">
                <a:solidFill>
                  <a:srgbClr val="000000"/>
                </a:solidFill>
                <a:effectLst/>
                <a:latin typeface="Verdana" panose="020B0604030504040204" pitchFamily="34" charset="0"/>
              </a:rPr>
              <a:t>Two equal forces, a driving force and a resisting or restraining force, working to keep the equilibrium or status quo.</a:t>
            </a:r>
          </a:p>
          <a:p>
            <a:pPr algn="l"/>
            <a:r>
              <a:rPr lang="en-GB" sz="1400" b="0" i="0" dirty="0">
                <a:solidFill>
                  <a:srgbClr val="000000"/>
                </a:solidFill>
                <a:effectLst/>
                <a:latin typeface="Verdana" panose="020B0604030504040204" pitchFamily="34" charset="0"/>
              </a:rPr>
              <a:t>Agreed? Okay, now let's play. Let's say we want to move away from this equilibrium and get you to fall to the floor. What could we do?</a:t>
            </a:r>
          </a:p>
          <a:p>
            <a:pPr algn="l"/>
            <a:r>
              <a:rPr lang="en-GB" sz="1400" b="0" i="0" dirty="0">
                <a:solidFill>
                  <a:srgbClr val="000000"/>
                </a:solidFill>
                <a:effectLst/>
                <a:latin typeface="Verdana" panose="020B0604030504040204" pitchFamily="34" charset="0"/>
              </a:rPr>
              <a:t>Well, on the one hand we could increase the amount of gravity (our driving force). The chair will give way eventually and you will fall.</a:t>
            </a:r>
          </a:p>
          <a:p>
            <a:pPr algn="l"/>
            <a:r>
              <a:rPr lang="en-GB" sz="1400" b="0" i="0" dirty="0">
                <a:solidFill>
                  <a:srgbClr val="000000"/>
                </a:solidFill>
                <a:effectLst/>
                <a:latin typeface="Verdana" panose="020B0604030504040204" pitchFamily="34" charset="0"/>
              </a:rPr>
              <a:t>On the other hand, we could leave gravity alone and decide to weaken the chair (our restraining force) to get the same result.</a:t>
            </a:r>
          </a:p>
          <a:p>
            <a:endParaRPr lang="en-US" sz="1700" dirty="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5550796" y="269744"/>
            <a:ext cx="5708105" cy="4711726"/>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6488585" y="5181497"/>
            <a:ext cx="4089556" cy="1477328"/>
          </a:xfrm>
          <a:prstGeom prst="rect">
            <a:avLst/>
          </a:prstGeom>
          <a:noFill/>
        </p:spPr>
        <p:txBody>
          <a:bodyPr wrap="square" rtlCol="0">
            <a:spAutoFit/>
          </a:bodyPr>
          <a:lstStyle/>
          <a:p>
            <a:r>
              <a:rPr lang="en-GB" dirty="0"/>
              <a:t>What Kurt Lewin proposes is that whenever </a:t>
            </a:r>
            <a:r>
              <a:rPr lang="en-GB" b="1" dirty="0"/>
              <a:t>driving forces</a:t>
            </a:r>
            <a:r>
              <a:rPr lang="en-GB" dirty="0"/>
              <a:t> are stronger than </a:t>
            </a:r>
            <a:r>
              <a:rPr lang="en-GB" b="1" dirty="0"/>
              <a:t>restraining forces</a:t>
            </a:r>
            <a:r>
              <a:rPr lang="en-GB" dirty="0"/>
              <a:t>, the status quo or equilibrium will change.</a:t>
            </a:r>
            <a:endParaRPr lang="en-US" sz="1100" dirty="0"/>
          </a:p>
          <a:p>
            <a:endParaRPr lang="en-GB" dirty="0"/>
          </a:p>
        </p:txBody>
      </p:sp>
    </p:spTree>
    <p:extLst>
      <p:ext uri="{BB962C8B-B14F-4D97-AF65-F5344CB8AC3E}">
        <p14:creationId xmlns:p14="http://schemas.microsoft.com/office/powerpoint/2010/main" val="192653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 calcmode="lin" valueType="num">
                                      <p:cBhvr additive="base">
                                        <p:cTn id="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9">
                                            <p:txEl>
                                              <p:pRg st="8" end="8"/>
                                            </p:txEl>
                                          </p:spTgt>
                                        </p:tgtEl>
                                        <p:attrNameLst>
                                          <p:attrName>style.visibility</p:attrName>
                                        </p:attrNameLst>
                                      </p:cBhvr>
                                      <p:to>
                                        <p:strVal val="visible"/>
                                      </p:to>
                                    </p:set>
                                    <p:anim calcmode="lin" valueType="num">
                                      <p:cBhvr additive="base">
                                        <p:cTn id="49"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9">
                                            <p:txEl>
                                              <p:pRg st="9" end="9"/>
                                            </p:txEl>
                                          </p:spTgt>
                                        </p:tgtEl>
                                        <p:attrNameLst>
                                          <p:attrName>style.visibility</p:attrName>
                                        </p:attrNameLst>
                                      </p:cBhvr>
                                      <p:to>
                                        <p:strVal val="visible"/>
                                      </p:to>
                                    </p:set>
                                    <p:anim calcmode="lin" valueType="num">
                                      <p:cBhvr additive="base">
                                        <p:cTn id="55" dur="500" fill="hold"/>
                                        <p:tgtEl>
                                          <p:spTgt spid="9">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9">
                                            <p:txEl>
                                              <p:pRg st="10" end="10"/>
                                            </p:txEl>
                                          </p:spTgt>
                                        </p:tgtEl>
                                        <p:attrNameLst>
                                          <p:attrName>style.visibility</p:attrName>
                                        </p:attrNameLst>
                                      </p:cBhvr>
                                      <p:to>
                                        <p:strVal val="visible"/>
                                      </p:to>
                                    </p:set>
                                    <p:anim calcmode="lin" valueType="num">
                                      <p:cBhvr additive="base">
                                        <p:cTn id="61" dur="500" fill="hold"/>
                                        <p:tgtEl>
                                          <p:spTgt spid="9">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0" end="0"/>
                                            </p:txEl>
                                          </p:spTgt>
                                        </p:tgtEl>
                                        <p:attrNameLst>
                                          <p:attrName>style.visibility</p:attrName>
                                        </p:attrNameLst>
                                      </p:cBhvr>
                                      <p:to>
                                        <p:strVal val="visible"/>
                                      </p:to>
                                    </p:set>
                                    <p:anim calcmode="lin" valueType="num">
                                      <p:cBhvr additive="base">
                                        <p:cTn id="6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5"/>
                                        </p:tgtEl>
                                        <p:attrNameLst>
                                          <p:attrName>style.visibility</p:attrName>
                                        </p:attrNameLst>
                                      </p:cBhvr>
                                      <p:to>
                                        <p:strVal val="visible"/>
                                      </p:to>
                                    </p:set>
                                    <p:animEffect transition="in" filter="fade">
                                      <p:cBhvr>
                                        <p:cTn id="7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00182-3A20-4C19-9A27-01FFFE5AA43E}"/>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59B77C0B-508A-4CE8-BC82-68E31759413F}"/>
              </a:ext>
            </a:extLst>
          </p:cNvPr>
          <p:cNvSpPr>
            <a:spLocks noGrp="1"/>
          </p:cNvSpPr>
          <p:nvPr>
            <p:ph idx="1"/>
          </p:nvPr>
        </p:nvSpPr>
        <p:spPr/>
        <p:txBody>
          <a:bodyPr>
            <a:normAutofit/>
          </a:bodyPr>
          <a:lstStyle/>
          <a:p>
            <a:r>
              <a:rPr lang="en-GB" sz="2400" b="1" dirty="0">
                <a:solidFill>
                  <a:srgbClr val="58595B"/>
                </a:solidFill>
                <a:latin typeface="Open Sans"/>
              </a:rPr>
              <a:t>A PESTLE analysis is a framework to analyse the key factors (Political, Economic, Sociological, Technological, Legal and Environmental) influencing an organisation from the outside. It offers people professionals insight into the external factors impacting their organisation. The analysis is flexible, so organisations can use it in a range of different scenarios. People professionals and senior managers can use the results to guide strategic decision-making. (CIPD, 2021)</a:t>
            </a:r>
            <a:endParaRPr lang="en-GB" sz="2400" dirty="0"/>
          </a:p>
        </p:txBody>
      </p:sp>
    </p:spTree>
    <p:extLst>
      <p:ext uri="{BB962C8B-B14F-4D97-AF65-F5344CB8AC3E}">
        <p14:creationId xmlns:p14="http://schemas.microsoft.com/office/powerpoint/2010/main" val="2214580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a:hlinkClick r:id="" action="ppaction://media"/>
            <a:extLst>
              <a:ext uri="{FF2B5EF4-FFF2-40B4-BE49-F238E27FC236}">
                <a16:creationId xmlns:a16="http://schemas.microsoft.com/office/drawing/2014/main" id="{74AC9CA4-7661-4336-8265-FA0CA106F33B}"/>
              </a:ext>
            </a:extLst>
          </p:cNvPr>
          <p:cNvPicPr>
            <a:picLocks noGrp="1" noRot="1" noChangeAspect="1"/>
          </p:cNvPicPr>
          <p:nvPr>
            <p:ph idx="1"/>
            <a:videoFile r:link="rId1"/>
          </p:nvPr>
        </p:nvPicPr>
        <p:blipFill>
          <a:blip r:embed="rId3"/>
          <a:stretch>
            <a:fillRect/>
          </a:stretch>
        </p:blipFill>
        <p:spPr>
          <a:xfrm>
            <a:off x="2018611" y="476673"/>
            <a:ext cx="8154779" cy="4607843"/>
          </a:xfrm>
          <a:prstGeom prst="rect">
            <a:avLst/>
          </a:prstGeom>
        </p:spPr>
      </p:pic>
    </p:spTree>
    <p:extLst>
      <p:ext uri="{BB962C8B-B14F-4D97-AF65-F5344CB8AC3E}">
        <p14:creationId xmlns:p14="http://schemas.microsoft.com/office/powerpoint/2010/main" val="336258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241DE-9979-4107-B98A-ACBB595B7DFA}"/>
              </a:ext>
            </a:extLst>
          </p:cNvPr>
          <p:cNvSpPr>
            <a:spLocks noGrp="1"/>
          </p:cNvSpPr>
          <p:nvPr>
            <p:ph type="title"/>
          </p:nvPr>
        </p:nvSpPr>
        <p:spPr>
          <a:xfrm>
            <a:off x="553502" y="0"/>
            <a:ext cx="10972800" cy="1143000"/>
          </a:xfrm>
        </p:spPr>
        <p:txBody>
          <a:bodyPr/>
          <a:lstStyle/>
          <a:p>
            <a:r>
              <a:rPr lang="en-GB" dirty="0"/>
              <a:t>What is it used for?</a:t>
            </a:r>
          </a:p>
        </p:txBody>
      </p:sp>
      <p:sp>
        <p:nvSpPr>
          <p:cNvPr id="3" name="Content Placeholder 2">
            <a:extLst>
              <a:ext uri="{FF2B5EF4-FFF2-40B4-BE49-F238E27FC236}">
                <a16:creationId xmlns:a16="http://schemas.microsoft.com/office/drawing/2014/main" id="{50919D8E-FD1F-4970-A491-5CBAF0E0A812}"/>
              </a:ext>
            </a:extLst>
          </p:cNvPr>
          <p:cNvSpPr>
            <a:spLocks noGrp="1"/>
          </p:cNvSpPr>
          <p:nvPr>
            <p:ph idx="1"/>
          </p:nvPr>
        </p:nvSpPr>
        <p:spPr>
          <a:xfrm>
            <a:off x="158944" y="884948"/>
            <a:ext cx="11874111" cy="4964687"/>
          </a:xfrm>
        </p:spPr>
        <p:txBody>
          <a:bodyPr>
            <a:normAutofit lnSpcReduction="10000"/>
          </a:bodyPr>
          <a:lstStyle/>
          <a:p>
            <a:pPr algn="l"/>
            <a:r>
              <a:rPr lang="en-GB" sz="1600" b="1" i="0" dirty="0">
                <a:solidFill>
                  <a:srgbClr val="5C534A"/>
                </a:solidFill>
                <a:effectLst/>
                <a:latin typeface="Arial" panose="020B0604020202020204" pitchFamily="34" charset="0"/>
                <a:cs typeface="Arial" panose="020B0604020202020204" pitchFamily="34" charset="0"/>
              </a:rPr>
              <a:t>Strategic business planning</a:t>
            </a:r>
          </a:p>
          <a:p>
            <a:pPr lvl="1"/>
            <a:r>
              <a:rPr lang="en-GB" sz="1200" i="0" dirty="0">
                <a:solidFill>
                  <a:srgbClr val="58595B"/>
                </a:solidFill>
                <a:effectLst/>
                <a:latin typeface="Arial" panose="020B0604020202020204" pitchFamily="34" charset="0"/>
                <a:cs typeface="Arial" panose="020B0604020202020204" pitchFamily="34" charset="0"/>
              </a:rPr>
              <a:t>It provides the senior management team with contextual information about the direction in which the business is going, brand positioning, growth targets, and any risks (such as another pandemic) which might bring a decline in productivity. </a:t>
            </a:r>
          </a:p>
          <a:p>
            <a:pPr lvl="1"/>
            <a:r>
              <a:rPr lang="en-GB" sz="1200" i="0" dirty="0">
                <a:solidFill>
                  <a:srgbClr val="58595B"/>
                </a:solidFill>
                <a:effectLst/>
                <a:latin typeface="Arial" panose="020B0604020202020204" pitchFamily="34" charset="0"/>
                <a:cs typeface="Arial" panose="020B0604020202020204" pitchFamily="34" charset="0"/>
              </a:rPr>
              <a:t>It can also help determine the validity of existing products and services and define new product development.</a:t>
            </a:r>
          </a:p>
          <a:p>
            <a:pPr algn="l"/>
            <a:r>
              <a:rPr lang="en-GB" sz="1600" b="1" i="0" dirty="0">
                <a:solidFill>
                  <a:srgbClr val="5C534A"/>
                </a:solidFill>
                <a:effectLst/>
                <a:latin typeface="Arial" panose="020B0604020202020204" pitchFamily="34" charset="0"/>
                <a:cs typeface="Arial" panose="020B0604020202020204" pitchFamily="34" charset="0"/>
              </a:rPr>
              <a:t>Workforce planning - </a:t>
            </a:r>
            <a:r>
              <a:rPr lang="en-GB" sz="1600" b="1" i="0" dirty="0">
                <a:solidFill>
                  <a:srgbClr val="58595B"/>
                </a:solidFill>
                <a:effectLst/>
                <a:latin typeface="Arial" panose="020B0604020202020204" pitchFamily="34" charset="0"/>
                <a:cs typeface="Arial" panose="020B0604020202020204" pitchFamily="34" charset="0"/>
              </a:rPr>
              <a:t>is a business process that aligns business and people strategies. </a:t>
            </a:r>
          </a:p>
          <a:p>
            <a:pPr lvl="1"/>
            <a:r>
              <a:rPr lang="en-GB" sz="1200" i="0" dirty="0">
                <a:solidFill>
                  <a:srgbClr val="58595B"/>
                </a:solidFill>
                <a:effectLst/>
                <a:latin typeface="Arial" panose="020B0604020202020204" pitchFamily="34" charset="0"/>
                <a:cs typeface="Arial" panose="020B0604020202020204" pitchFamily="34" charset="0"/>
              </a:rPr>
              <a:t>identify disruptive changes to business models that may have a profound impact on the future employment landscape. </a:t>
            </a:r>
          </a:p>
          <a:p>
            <a:pPr lvl="1"/>
            <a:r>
              <a:rPr lang="en-GB" sz="1200" i="0" dirty="0">
                <a:solidFill>
                  <a:srgbClr val="58595B"/>
                </a:solidFill>
                <a:effectLst/>
                <a:latin typeface="Arial" panose="020B0604020202020204" pitchFamily="34" charset="0"/>
                <a:cs typeface="Arial" panose="020B0604020202020204" pitchFamily="34" charset="0"/>
              </a:rPr>
              <a:t>Organisations are facing huge changes in their workforce from increased skills gaps, the creation of job roles that did not exist 10 years ago, and job reductions or displacement. </a:t>
            </a:r>
            <a:endParaRPr lang="en-GB" sz="1050" dirty="0">
              <a:solidFill>
                <a:srgbClr val="58595B"/>
              </a:solidFill>
              <a:latin typeface="Arial" panose="020B0604020202020204" pitchFamily="34" charset="0"/>
              <a:cs typeface="Arial" panose="020B0604020202020204" pitchFamily="34" charset="0"/>
            </a:endParaRPr>
          </a:p>
          <a:p>
            <a:pPr algn="l"/>
            <a:r>
              <a:rPr lang="en-GB" sz="1600" b="1" i="0" dirty="0">
                <a:solidFill>
                  <a:srgbClr val="58595B"/>
                </a:solidFill>
                <a:effectLst/>
                <a:latin typeface="Arial" panose="020B0604020202020204" pitchFamily="34" charset="0"/>
                <a:cs typeface="Arial" panose="020B0604020202020204" pitchFamily="34" charset="0"/>
              </a:rPr>
              <a:t>Market Planning – </a:t>
            </a:r>
          </a:p>
          <a:p>
            <a:pPr lvl="1"/>
            <a:r>
              <a:rPr lang="en-GB" sz="1200" i="0" dirty="0">
                <a:solidFill>
                  <a:srgbClr val="58595B"/>
                </a:solidFill>
                <a:effectLst/>
                <a:latin typeface="Arial" panose="020B0604020202020204" pitchFamily="34" charset="0"/>
                <a:cs typeface="Arial" panose="020B0604020202020204" pitchFamily="34" charset="0"/>
              </a:rPr>
              <a:t>provides the essential element of ‘climate’ in the situation analysis phase of the marketing planning process. </a:t>
            </a:r>
          </a:p>
          <a:p>
            <a:pPr lvl="1"/>
            <a:r>
              <a:rPr lang="en-GB" sz="1200" i="0" dirty="0">
                <a:solidFill>
                  <a:srgbClr val="58595B"/>
                </a:solidFill>
                <a:effectLst/>
                <a:latin typeface="Arial" panose="020B0604020202020204" pitchFamily="34" charset="0"/>
                <a:cs typeface="Arial" panose="020B0604020202020204" pitchFamily="34" charset="0"/>
              </a:rPr>
              <a:t>It can help prioritise business activities to accomplish specific marketing objectives within a set timeframe. </a:t>
            </a:r>
          </a:p>
          <a:p>
            <a:pPr algn="l"/>
            <a:r>
              <a:rPr lang="en-GB" sz="1600" b="1" i="0" dirty="0">
                <a:solidFill>
                  <a:srgbClr val="5C534A"/>
                </a:solidFill>
                <a:effectLst/>
                <a:latin typeface="Arial" panose="020B0604020202020204" pitchFamily="34" charset="0"/>
                <a:cs typeface="Arial" panose="020B0604020202020204" pitchFamily="34" charset="0"/>
              </a:rPr>
              <a:t>Product development</a:t>
            </a:r>
          </a:p>
          <a:p>
            <a:pPr lvl="1"/>
            <a:r>
              <a:rPr lang="en-GB" sz="1200" i="0" dirty="0">
                <a:solidFill>
                  <a:srgbClr val="58595B"/>
                </a:solidFill>
                <a:effectLst/>
                <a:latin typeface="Arial" panose="020B0604020202020204" pitchFamily="34" charset="0"/>
                <a:cs typeface="Arial" panose="020B0604020202020204" pitchFamily="34" charset="0"/>
              </a:rPr>
              <a:t>By offering insights on what’s happening externally to an organisation, a PESTLE analysis can help you decide whether to enter or leave a route to market, determine whether your product or service still fulfils a need in the marketplace, or when to launch a new product. </a:t>
            </a:r>
          </a:p>
          <a:p>
            <a:pPr algn="l"/>
            <a:r>
              <a:rPr lang="en-GB" sz="1600" b="1" i="0" dirty="0">
                <a:solidFill>
                  <a:srgbClr val="5C534A"/>
                </a:solidFill>
                <a:effectLst/>
                <a:latin typeface="Arial" panose="020B0604020202020204" pitchFamily="34" charset="0"/>
                <a:cs typeface="Arial" panose="020B0604020202020204" pitchFamily="34" charset="0"/>
              </a:rPr>
              <a:t>Organisational change</a:t>
            </a:r>
          </a:p>
          <a:p>
            <a:pPr lvl="1"/>
            <a:r>
              <a:rPr lang="en-GB" sz="1200" i="0" dirty="0">
                <a:solidFill>
                  <a:srgbClr val="58595B"/>
                </a:solidFill>
                <a:effectLst/>
                <a:latin typeface="Arial" panose="020B0604020202020204" pitchFamily="34" charset="0"/>
                <a:cs typeface="Arial" panose="020B0604020202020204" pitchFamily="34" charset="0"/>
              </a:rPr>
              <a:t>A PESTLE analysis can be a powerful activity for understanding the context for </a:t>
            </a:r>
            <a:r>
              <a:rPr lang="en-GB" sz="1200" i="0" u="sng" dirty="0">
                <a:solidFill>
                  <a:srgbClr val="68297F"/>
                </a:solidFill>
                <a:effectLst/>
                <a:latin typeface="Arial" panose="020B0604020202020204" pitchFamily="34" charset="0"/>
                <a:cs typeface="Arial" panose="020B0604020202020204" pitchFamily="34" charset="0"/>
                <a:hlinkClick r:id="rId2" tooltip="Change management factsheet"/>
              </a:rPr>
              <a:t>change</a:t>
            </a:r>
            <a:r>
              <a:rPr lang="en-GB" sz="1200" i="0" dirty="0">
                <a:solidFill>
                  <a:srgbClr val="58595B"/>
                </a:solidFill>
                <a:effectLst/>
                <a:latin typeface="Arial" panose="020B0604020202020204" pitchFamily="34" charset="0"/>
                <a:cs typeface="Arial" panose="020B0604020202020204" pitchFamily="34" charset="0"/>
              </a:rPr>
              <a:t>, and the potential areas of focus to make change successful. In this situation, PESTLE is most effective when used in association with a </a:t>
            </a:r>
            <a:r>
              <a:rPr lang="en-GB" sz="1200" i="0" u="sng" dirty="0">
                <a:solidFill>
                  <a:srgbClr val="68297F"/>
                </a:solidFill>
                <a:effectLst/>
                <a:latin typeface="Arial" panose="020B0604020202020204" pitchFamily="34" charset="0"/>
                <a:cs typeface="Arial" panose="020B0604020202020204" pitchFamily="34" charset="0"/>
                <a:hlinkClick r:id="rId3" tooltip="SWOT analysis"/>
              </a:rPr>
              <a:t>SWOT analysis</a:t>
            </a:r>
            <a:r>
              <a:rPr lang="en-GB" sz="1200" i="0" dirty="0">
                <a:solidFill>
                  <a:srgbClr val="58595B"/>
                </a:solidFill>
                <a:effectLst/>
                <a:latin typeface="Arial" panose="020B0604020202020204" pitchFamily="34" charset="0"/>
                <a:cs typeface="Arial" panose="020B0604020202020204" pitchFamily="34" charset="0"/>
              </a:rPr>
              <a:t> to provide information about potential opportunities and threats around labour changes; for example, skills shortages and current workforce capabilities. </a:t>
            </a:r>
          </a:p>
          <a:p>
            <a:pPr algn="l"/>
            <a:r>
              <a:rPr lang="en-GB" sz="1600" b="1" i="0" dirty="0">
                <a:solidFill>
                  <a:srgbClr val="5C534A"/>
                </a:solidFill>
                <a:effectLst/>
                <a:latin typeface="Arial" panose="020B0604020202020204" pitchFamily="34" charset="0"/>
                <a:cs typeface="Arial" panose="020B0604020202020204" pitchFamily="34" charset="0"/>
              </a:rPr>
              <a:t>People strategies, reports and projects</a:t>
            </a:r>
          </a:p>
          <a:p>
            <a:pPr lvl="1"/>
            <a:r>
              <a:rPr lang="en-GB" sz="1200" i="0" dirty="0">
                <a:solidFill>
                  <a:srgbClr val="58595B"/>
                </a:solidFill>
                <a:effectLst/>
                <a:latin typeface="Arial" panose="020B0604020202020204" pitchFamily="34" charset="0"/>
                <a:cs typeface="Arial" panose="020B0604020202020204" pitchFamily="34" charset="0"/>
              </a:rPr>
              <a:t>a framework for looking outside the organisation to hypothesise what may or may not happen in future. It can ensure that basic factors are not overlooked or ignored when </a:t>
            </a:r>
            <a:r>
              <a:rPr lang="en-GB" sz="1200" i="0" u="sng" dirty="0">
                <a:solidFill>
                  <a:srgbClr val="68297F"/>
                </a:solidFill>
                <a:effectLst/>
                <a:latin typeface="Arial" panose="020B0604020202020204" pitchFamily="34" charset="0"/>
                <a:cs typeface="Arial" panose="020B0604020202020204" pitchFamily="34" charset="0"/>
                <a:hlinkClick r:id="rId4" tooltip="Strategic human resource management factsheet"/>
              </a:rPr>
              <a:t>aligning people strategies to the broader organisation strategy</a:t>
            </a:r>
            <a:r>
              <a:rPr lang="en-GB" sz="1200" i="0" dirty="0">
                <a:solidFill>
                  <a:srgbClr val="58595B"/>
                </a:solidFill>
                <a:effectLst/>
                <a:latin typeface="Arial" panose="020B0604020202020204" pitchFamily="34" charset="0"/>
                <a:cs typeface="Arial" panose="020B0604020202020204" pitchFamily="34" charset="0"/>
              </a:rPr>
              <a:t>. It can also help in deciding what additional </a:t>
            </a:r>
            <a:r>
              <a:rPr lang="en-GB" sz="1200" i="0" u="sng" dirty="0">
                <a:solidFill>
                  <a:srgbClr val="68297F"/>
                </a:solidFill>
                <a:effectLst/>
                <a:latin typeface="Arial" panose="020B0604020202020204" pitchFamily="34" charset="0"/>
                <a:cs typeface="Arial" panose="020B0604020202020204" pitchFamily="34" charset="0"/>
                <a:hlinkClick r:id="rId5" tooltip="Evidence-based practice for effective decision-making factsheet"/>
              </a:rPr>
              <a:t>evidence-based research</a:t>
            </a:r>
            <a:r>
              <a:rPr lang="en-GB" sz="1200" i="0" dirty="0">
                <a:solidFill>
                  <a:srgbClr val="58595B"/>
                </a:solidFill>
                <a:effectLst/>
                <a:latin typeface="Arial" panose="020B0604020202020204" pitchFamily="34" charset="0"/>
                <a:cs typeface="Arial" panose="020B0604020202020204" pitchFamily="34" charset="0"/>
              </a:rPr>
              <a:t> should be explored.</a:t>
            </a:r>
          </a:p>
          <a:p>
            <a:pPr marL="0" indent="0" algn="r">
              <a:buNone/>
            </a:pPr>
            <a:r>
              <a:rPr lang="en-GB" sz="900" dirty="0"/>
              <a:t>(CIPD, 2021)</a:t>
            </a:r>
          </a:p>
        </p:txBody>
      </p:sp>
    </p:spTree>
    <p:extLst>
      <p:ext uri="{BB962C8B-B14F-4D97-AF65-F5344CB8AC3E}">
        <p14:creationId xmlns:p14="http://schemas.microsoft.com/office/powerpoint/2010/main" val="111922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 calcmode="lin" valueType="num">
                                      <p:cBhvr additive="base">
                                        <p:cTn id="5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2" end="12"/>
                                            </p:txEl>
                                          </p:spTgt>
                                        </p:tgtEl>
                                        <p:attrNameLst>
                                          <p:attrName>style.visibility</p:attrName>
                                        </p:attrNameLst>
                                      </p:cBhvr>
                                      <p:to>
                                        <p:strVal val="visible"/>
                                      </p:to>
                                    </p:set>
                                    <p:anim calcmode="lin" valueType="num">
                                      <p:cBhvr additive="base">
                                        <p:cTn id="6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3">
                                            <p:txEl>
                                              <p:pRg st="13" end="13"/>
                                            </p:txEl>
                                          </p:spTgt>
                                        </p:tgtEl>
                                        <p:attrNameLst>
                                          <p:attrName>style.visibility</p:attrName>
                                        </p:attrNameLst>
                                      </p:cBhvr>
                                      <p:to>
                                        <p:strVal val="visible"/>
                                      </p:to>
                                    </p:set>
                                    <p:anim calcmode="lin" valueType="num">
                                      <p:cBhvr additive="base">
                                        <p:cTn id="6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3">
                                            <p:txEl>
                                              <p:pRg st="14" end="14"/>
                                            </p:txEl>
                                          </p:spTgt>
                                        </p:tgtEl>
                                        <p:attrNameLst>
                                          <p:attrName>style.visibility</p:attrName>
                                        </p:attrNameLst>
                                      </p:cBhvr>
                                      <p:to>
                                        <p:strVal val="visible"/>
                                      </p:to>
                                    </p:set>
                                    <p:anim calcmode="lin" valueType="num">
                                      <p:cBhvr additive="base">
                                        <p:cTn id="7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F55C32-4093-439C-87EB-EE0B2E8D8994}"/>
              </a:ext>
            </a:extLst>
          </p:cNvPr>
          <p:cNvSpPr>
            <a:spLocks noGrp="1"/>
          </p:cNvSpPr>
          <p:nvPr>
            <p:ph idx="1"/>
          </p:nvPr>
        </p:nvSpPr>
        <p:spPr>
          <a:xfrm>
            <a:off x="1981200" y="548681"/>
            <a:ext cx="8686800" cy="4968553"/>
          </a:xfrm>
        </p:spPr>
        <p:txBody>
          <a:bodyPr>
            <a:normAutofit/>
          </a:bodyPr>
          <a:lstStyle/>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Political: </a:t>
            </a:r>
            <a:r>
              <a:rPr lang="en-GB" sz="1600" dirty="0">
                <a:solidFill>
                  <a:srgbClr val="58595B"/>
                </a:solidFill>
                <a:latin typeface="Arial" panose="020B0604020202020204" pitchFamily="34" charset="0"/>
                <a:cs typeface="Arial" panose="020B0604020202020204" pitchFamily="34" charset="0"/>
              </a:rPr>
              <a:t>Tax policy; environmental regulations; trade restrictions and reform; tariffs; political stability </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Economic: </a:t>
            </a:r>
            <a:r>
              <a:rPr lang="en-GB" sz="1600" dirty="0">
                <a:solidFill>
                  <a:srgbClr val="58595B"/>
                </a:solidFill>
                <a:latin typeface="Arial" panose="020B0604020202020204" pitchFamily="34" charset="0"/>
                <a:cs typeface="Arial" panose="020B0604020202020204" pitchFamily="34" charset="0"/>
              </a:rPr>
              <a:t>Economic growth/decline; interest, exchange, inflation and wage rates; minimum wage; working hours; unemployment (local and national); credit availability; cost of living</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Sociological: </a:t>
            </a:r>
            <a:r>
              <a:rPr lang="en-GB" sz="1600" dirty="0">
                <a:solidFill>
                  <a:srgbClr val="58595B"/>
                </a:solidFill>
                <a:latin typeface="Arial" panose="020B0604020202020204" pitchFamily="34" charset="0"/>
                <a:cs typeface="Arial" panose="020B0604020202020204" pitchFamily="34" charset="0"/>
              </a:rPr>
              <a:t>Cultural norms and expectations; health consciousness; population growth rates; age distribution; career attitudes; health and safety</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Technological: </a:t>
            </a:r>
            <a:r>
              <a:rPr lang="en-GB" sz="1600" dirty="0">
                <a:solidFill>
                  <a:srgbClr val="58595B"/>
                </a:solidFill>
                <a:latin typeface="Arial" panose="020B0604020202020204" pitchFamily="34" charset="0"/>
                <a:cs typeface="Arial" panose="020B0604020202020204" pitchFamily="34" charset="0"/>
              </a:rPr>
              <a:t>New technologies are continually emerging (for example, in the fields of robotics and artificial intelligence), and the rate of change itself is increasing. How will this affect the organisation’s products or services? </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Legal: </a:t>
            </a:r>
            <a:r>
              <a:rPr lang="en-GB" sz="1600" dirty="0">
                <a:solidFill>
                  <a:srgbClr val="58595B"/>
                </a:solidFill>
                <a:latin typeface="Arial" panose="020B0604020202020204" pitchFamily="34" charset="0"/>
                <a:cs typeface="Arial" panose="020B0604020202020204" pitchFamily="34" charset="0"/>
              </a:rPr>
              <a:t>Changes to legislation impacting employment, access to materials, quotas, resources, imports/exports, and taxation </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Environmental: </a:t>
            </a:r>
            <a:r>
              <a:rPr lang="en-GB" sz="1600" dirty="0">
                <a:solidFill>
                  <a:srgbClr val="58595B"/>
                </a:solidFill>
                <a:latin typeface="Arial" panose="020B0604020202020204" pitchFamily="34" charset="0"/>
                <a:cs typeface="Arial" panose="020B0604020202020204" pitchFamily="34" charset="0"/>
              </a:rPr>
              <a:t>Global warming and the increased need to switch to sustainable resources; ethical sourcing (both locally and nationally), including supply chain intelligence. Pandemics and other emergencies.</a:t>
            </a:r>
          </a:p>
          <a:p>
            <a:endParaRPr lang="en-GB" sz="1600" dirty="0">
              <a:latin typeface="Arial" panose="020B0604020202020204" pitchFamily="34" charset="0"/>
              <a:cs typeface="Arial" panose="020B0604020202020204" pitchFamily="34" charset="0"/>
            </a:endParaRPr>
          </a:p>
          <a:p>
            <a:pPr marL="0" indent="0">
              <a:buNone/>
            </a:pPr>
            <a:r>
              <a:rPr lang="en-GB" sz="1600" b="1" dirty="0">
                <a:solidFill>
                  <a:srgbClr val="58595B"/>
                </a:solidFill>
                <a:latin typeface="Arial" panose="020B0604020202020204" pitchFamily="34" charset="0"/>
                <a:cs typeface="Arial" panose="020B0604020202020204" pitchFamily="34" charset="0"/>
              </a:rPr>
              <a:t>By analysing those factors, organisations can gain insight into the external influences which may impact their </a:t>
            </a:r>
            <a:r>
              <a:rPr lang="en-GB" sz="1600" b="1" dirty="0">
                <a:solidFill>
                  <a:srgbClr val="FF0000"/>
                </a:solidFill>
                <a:latin typeface="Arial" panose="020B0604020202020204" pitchFamily="34" charset="0"/>
                <a:cs typeface="Arial" panose="020B0604020202020204" pitchFamily="34" charset="0"/>
              </a:rPr>
              <a:t>strategy and business decisions   </a:t>
            </a:r>
            <a:r>
              <a:rPr lang="en-GB" sz="1200" dirty="0">
                <a:latin typeface="Arial" panose="020B0604020202020204" pitchFamily="34" charset="0"/>
                <a:cs typeface="Arial" panose="020B0604020202020204" pitchFamily="34" charset="0"/>
              </a:rPr>
              <a:t>(CIPD, 2021)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739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3D335-00C8-41F0-A669-20DF72016541}"/>
              </a:ext>
            </a:extLst>
          </p:cNvPr>
          <p:cNvSpPr>
            <a:spLocks noGrp="1"/>
          </p:cNvSpPr>
          <p:nvPr>
            <p:ph type="title"/>
          </p:nvPr>
        </p:nvSpPr>
        <p:spPr/>
        <p:txBody>
          <a:bodyPr/>
          <a:lstStyle/>
          <a:p>
            <a:r>
              <a:rPr lang="en-GB" dirty="0"/>
              <a:t>Advantages and Disadvantages</a:t>
            </a:r>
          </a:p>
        </p:txBody>
      </p:sp>
      <p:sp>
        <p:nvSpPr>
          <p:cNvPr id="3" name="Content Placeholder 2">
            <a:extLst>
              <a:ext uri="{FF2B5EF4-FFF2-40B4-BE49-F238E27FC236}">
                <a16:creationId xmlns:a16="http://schemas.microsoft.com/office/drawing/2014/main" id="{210ECAEF-6382-4465-BA74-918DE926FB8B}"/>
              </a:ext>
            </a:extLst>
          </p:cNvPr>
          <p:cNvSpPr>
            <a:spLocks noGrp="1"/>
          </p:cNvSpPr>
          <p:nvPr>
            <p:ph idx="1"/>
          </p:nvPr>
        </p:nvSpPr>
        <p:spPr/>
        <p:txBody>
          <a:bodyPr>
            <a:normAutofit fontScale="47500" lnSpcReduction="20000"/>
          </a:bodyPr>
          <a:lstStyle/>
          <a:p>
            <a:pPr marL="0" indent="0" algn="l">
              <a:buNone/>
            </a:pPr>
            <a:r>
              <a:rPr lang="en-GB" b="1" i="0" dirty="0">
                <a:solidFill>
                  <a:srgbClr val="58595B"/>
                </a:solidFill>
                <a:effectLst/>
                <a:latin typeface="Open Sans"/>
              </a:rPr>
              <a:t>Advantages:</a:t>
            </a:r>
          </a:p>
          <a:p>
            <a:pPr algn="l">
              <a:buFont typeface="Arial" panose="020B0604020202020204" pitchFamily="34" charset="0"/>
              <a:buChar char="•"/>
            </a:pPr>
            <a:r>
              <a:rPr lang="en-GB" b="1" i="0" dirty="0">
                <a:solidFill>
                  <a:srgbClr val="58595B"/>
                </a:solidFill>
                <a:effectLst/>
                <a:latin typeface="Open Sans"/>
              </a:rPr>
              <a:t>It’s a simple framework.</a:t>
            </a:r>
          </a:p>
          <a:p>
            <a:pPr algn="l">
              <a:buFont typeface="Arial" panose="020B0604020202020204" pitchFamily="34" charset="0"/>
              <a:buChar char="•"/>
            </a:pPr>
            <a:r>
              <a:rPr lang="en-GB" b="1" i="0" dirty="0">
                <a:solidFill>
                  <a:srgbClr val="58595B"/>
                </a:solidFill>
                <a:effectLst/>
                <a:latin typeface="Open Sans"/>
              </a:rPr>
              <a:t>It facilitates an understanding of the wider business environment. </a:t>
            </a:r>
          </a:p>
          <a:p>
            <a:pPr algn="l">
              <a:buFont typeface="Arial" panose="020B0604020202020204" pitchFamily="34" charset="0"/>
              <a:buChar char="•"/>
            </a:pPr>
            <a:r>
              <a:rPr lang="en-GB" b="1" i="0" dirty="0">
                <a:solidFill>
                  <a:srgbClr val="58595B"/>
                </a:solidFill>
                <a:effectLst/>
                <a:latin typeface="Open Sans"/>
              </a:rPr>
              <a:t>It encourages the development of external and strategic thinking. </a:t>
            </a:r>
          </a:p>
          <a:p>
            <a:pPr algn="l">
              <a:buFont typeface="Arial" panose="020B0604020202020204" pitchFamily="34" charset="0"/>
              <a:buChar char="•"/>
            </a:pPr>
            <a:r>
              <a:rPr lang="en-GB" b="1" i="0" dirty="0">
                <a:solidFill>
                  <a:srgbClr val="58595B"/>
                </a:solidFill>
                <a:effectLst/>
                <a:latin typeface="Open Sans"/>
              </a:rPr>
              <a:t>It can enable an organisation to anticipate future business threats and take action to avoid or minimise their impact.</a:t>
            </a:r>
          </a:p>
          <a:p>
            <a:pPr algn="l">
              <a:buFont typeface="Arial" panose="020B0604020202020204" pitchFamily="34" charset="0"/>
              <a:buChar char="•"/>
            </a:pPr>
            <a:r>
              <a:rPr lang="en-GB" b="1" i="0" dirty="0">
                <a:solidFill>
                  <a:srgbClr val="58595B"/>
                </a:solidFill>
                <a:effectLst/>
                <a:latin typeface="Open Sans"/>
              </a:rPr>
              <a:t>It can enable an organisation to spot business opportunities and exploit them fully.</a:t>
            </a:r>
          </a:p>
          <a:p>
            <a:pPr marL="0" indent="0" algn="l">
              <a:buNone/>
            </a:pPr>
            <a:endParaRPr lang="en-GB" b="1" i="0" dirty="0">
              <a:solidFill>
                <a:srgbClr val="58595B"/>
              </a:solidFill>
              <a:effectLst/>
              <a:latin typeface="Open Sans"/>
            </a:endParaRPr>
          </a:p>
          <a:p>
            <a:pPr marL="0" indent="0" algn="l">
              <a:buNone/>
            </a:pPr>
            <a:r>
              <a:rPr lang="en-GB" b="1" i="0" dirty="0">
                <a:solidFill>
                  <a:srgbClr val="58595B"/>
                </a:solidFill>
                <a:effectLst/>
                <a:latin typeface="Open Sans"/>
              </a:rPr>
              <a:t>Disadvantages:</a:t>
            </a:r>
          </a:p>
          <a:p>
            <a:pPr algn="l">
              <a:buFont typeface="Arial" panose="020B0604020202020204" pitchFamily="34" charset="0"/>
              <a:buChar char="•"/>
            </a:pPr>
            <a:r>
              <a:rPr lang="en-GB" b="1" i="0" dirty="0">
                <a:solidFill>
                  <a:srgbClr val="58595B"/>
                </a:solidFill>
                <a:effectLst/>
                <a:latin typeface="Open Sans"/>
              </a:rPr>
              <a:t>Some PESTLE analysis users oversimplify the amount of data used for decisions – it’s easy to use insufficient data.</a:t>
            </a:r>
          </a:p>
          <a:p>
            <a:pPr algn="l">
              <a:buFont typeface="Arial" panose="020B0604020202020204" pitchFamily="34" charset="0"/>
              <a:buChar char="•"/>
            </a:pPr>
            <a:r>
              <a:rPr lang="en-GB" b="1" i="0" dirty="0">
                <a:solidFill>
                  <a:srgbClr val="58595B"/>
                </a:solidFill>
                <a:effectLst/>
                <a:latin typeface="Open Sans"/>
              </a:rPr>
              <a:t>The risk of capturing too much data may lead to ‘paralysis by analysis’. </a:t>
            </a:r>
          </a:p>
          <a:p>
            <a:pPr algn="l">
              <a:buFont typeface="Arial" panose="020B0604020202020204" pitchFamily="34" charset="0"/>
              <a:buChar char="•"/>
            </a:pPr>
            <a:r>
              <a:rPr lang="en-GB" b="1" i="0" dirty="0">
                <a:solidFill>
                  <a:srgbClr val="58595B"/>
                </a:solidFill>
                <a:effectLst/>
                <a:latin typeface="Open Sans"/>
              </a:rPr>
              <a:t>The data used may be based on assumptions that later prove to be unfounded. </a:t>
            </a:r>
          </a:p>
          <a:p>
            <a:pPr algn="l">
              <a:buFont typeface="Arial" panose="020B0604020202020204" pitchFamily="34" charset="0"/>
              <a:buChar char="•"/>
            </a:pPr>
            <a:r>
              <a:rPr lang="en-GB" b="1" i="0" dirty="0">
                <a:solidFill>
                  <a:srgbClr val="58595B"/>
                </a:solidFill>
                <a:effectLst/>
                <a:latin typeface="Open Sans"/>
              </a:rPr>
              <a:t>The pace of change makes it increasingly difficult to anticipate developments that may affect an organisation in the future.</a:t>
            </a:r>
          </a:p>
          <a:p>
            <a:pPr algn="l">
              <a:buFont typeface="Arial" panose="020B0604020202020204" pitchFamily="34" charset="0"/>
              <a:buChar char="•"/>
            </a:pPr>
            <a:r>
              <a:rPr lang="en-GB" b="1" i="0" dirty="0">
                <a:solidFill>
                  <a:srgbClr val="58595B"/>
                </a:solidFill>
                <a:effectLst/>
                <a:latin typeface="Open Sans"/>
              </a:rPr>
              <a:t>To be effective, the process needs to be repeated on a regular basis.</a:t>
            </a:r>
          </a:p>
          <a:p>
            <a:endParaRPr lang="en-GB" dirty="0"/>
          </a:p>
        </p:txBody>
      </p:sp>
    </p:spTree>
    <p:extLst>
      <p:ext uri="{BB962C8B-B14F-4D97-AF65-F5344CB8AC3E}">
        <p14:creationId xmlns:p14="http://schemas.microsoft.com/office/powerpoint/2010/main" val="178292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2" end="12"/>
                                            </p:txEl>
                                          </p:spTgt>
                                        </p:tgtEl>
                                        <p:attrNameLst>
                                          <p:attrName>style.visibility</p:attrName>
                                        </p:attrNameLst>
                                      </p:cBhvr>
                                      <p:to>
                                        <p:strVal val="visible"/>
                                      </p:to>
                                    </p:set>
                                    <p:anim calcmode="lin" valueType="num">
                                      <p:cBhvr additive="base">
                                        <p:cTn id="7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 What is PESTLE analysis?">
            <a:hlinkClick r:id="" action="ppaction://media"/>
            <a:extLst>
              <a:ext uri="{FF2B5EF4-FFF2-40B4-BE49-F238E27FC236}">
                <a16:creationId xmlns:a16="http://schemas.microsoft.com/office/drawing/2014/main" id="{D870EA2C-9735-49FB-9C81-9CDB21D8F628}"/>
              </a:ext>
            </a:extLst>
          </p:cNvPr>
          <p:cNvPicPr>
            <a:picLocks noGrp="1" noRot="1" noChangeAspect="1"/>
          </p:cNvPicPr>
          <p:nvPr>
            <p:ph idx="1"/>
            <a:videoFile r:link="rId1"/>
          </p:nvPr>
        </p:nvPicPr>
        <p:blipFill>
          <a:blip r:embed="rId3"/>
          <a:stretch>
            <a:fillRect/>
          </a:stretch>
        </p:blipFill>
        <p:spPr>
          <a:xfrm>
            <a:off x="1849108" y="387077"/>
            <a:ext cx="8646858" cy="4885891"/>
          </a:xfrm>
          <a:prstGeom prst="rect">
            <a:avLst/>
          </a:prstGeom>
        </p:spPr>
      </p:pic>
    </p:spTree>
    <p:extLst>
      <p:ext uri="{BB962C8B-B14F-4D97-AF65-F5344CB8AC3E}">
        <p14:creationId xmlns:p14="http://schemas.microsoft.com/office/powerpoint/2010/main" val="216829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tarbucks SWOT Analysis">
            <a:hlinkClick r:id="" action="ppaction://media"/>
            <a:extLst>
              <a:ext uri="{FF2B5EF4-FFF2-40B4-BE49-F238E27FC236}">
                <a16:creationId xmlns:a16="http://schemas.microsoft.com/office/drawing/2014/main" id="{90D8800B-05DC-431E-A8AA-AF8F437765B3}"/>
              </a:ext>
            </a:extLst>
          </p:cNvPr>
          <p:cNvPicPr>
            <a:picLocks noGrp="1" noRot="1" noChangeAspect="1"/>
          </p:cNvPicPr>
          <p:nvPr>
            <p:ph idx="1"/>
            <a:videoFile r:link="rId1"/>
          </p:nvPr>
        </p:nvPicPr>
        <p:blipFill>
          <a:blip r:embed="rId3"/>
          <a:stretch>
            <a:fillRect/>
          </a:stretch>
        </p:blipFill>
        <p:spPr>
          <a:xfrm>
            <a:off x="1706453" y="246833"/>
            <a:ext cx="9207027" cy="5202414"/>
          </a:xfrm>
          <a:prstGeom prst="rect">
            <a:avLst/>
          </a:prstGeom>
        </p:spPr>
      </p:pic>
    </p:spTree>
    <p:extLst>
      <p:ext uri="{BB962C8B-B14F-4D97-AF65-F5344CB8AC3E}">
        <p14:creationId xmlns:p14="http://schemas.microsoft.com/office/powerpoint/2010/main" val="242045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02FDF-DDC9-49B1-920E-CF522FF1F5C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SWOT</a:t>
            </a:r>
          </a:p>
        </p:txBody>
      </p:sp>
      <p:sp>
        <p:nvSpPr>
          <p:cNvPr id="3" name="Content Placeholder 2">
            <a:extLst>
              <a:ext uri="{FF2B5EF4-FFF2-40B4-BE49-F238E27FC236}">
                <a16:creationId xmlns:a16="http://schemas.microsoft.com/office/drawing/2014/main" id="{88681FCC-2948-46D7-B280-FE575E049E01}"/>
              </a:ext>
            </a:extLst>
          </p:cNvPr>
          <p:cNvSpPr>
            <a:spLocks noGrp="1"/>
          </p:cNvSpPr>
          <p:nvPr>
            <p:ph idx="1"/>
          </p:nvPr>
        </p:nvSpPr>
        <p:spPr>
          <a:xfrm>
            <a:off x="364331" y="1821656"/>
            <a:ext cx="11732646" cy="4741806"/>
          </a:xfrm>
        </p:spPr>
        <p:txBody>
          <a:bodyPr anchor="ctr">
            <a:normAutofit/>
          </a:bodyPr>
          <a:lstStyle/>
          <a:p>
            <a:pPr marL="0" indent="0">
              <a:lnSpc>
                <a:spcPct val="90000"/>
              </a:lnSpc>
              <a:buNone/>
            </a:pPr>
            <a:r>
              <a:rPr lang="en-GB" sz="1500" b="1" i="0" dirty="0">
                <a:effectLst/>
                <a:latin typeface="Open Sans"/>
              </a:rPr>
              <a:t>Advantages include:</a:t>
            </a:r>
          </a:p>
          <a:p>
            <a:pPr>
              <a:lnSpc>
                <a:spcPct val="90000"/>
              </a:lnSpc>
              <a:buFont typeface="Arial" panose="020B0604020202020204" pitchFamily="34" charset="0"/>
              <a:buChar char="•"/>
            </a:pPr>
            <a:r>
              <a:rPr lang="en-GB" sz="1500" b="1" i="0" dirty="0">
                <a:effectLst/>
                <a:latin typeface="Open Sans"/>
              </a:rPr>
              <a:t>It's a simple four box framework.</a:t>
            </a:r>
          </a:p>
          <a:p>
            <a:pPr>
              <a:lnSpc>
                <a:spcPct val="90000"/>
              </a:lnSpc>
              <a:buFont typeface="Arial" panose="020B0604020202020204" pitchFamily="34" charset="0"/>
              <a:buChar char="•"/>
            </a:pPr>
            <a:r>
              <a:rPr lang="en-GB" sz="1500" b="1" i="0" dirty="0">
                <a:effectLst/>
                <a:latin typeface="Open Sans"/>
              </a:rPr>
              <a:t>It facilitates an understanding of the strengths and weaknesses of the organisation.</a:t>
            </a:r>
          </a:p>
          <a:p>
            <a:pPr>
              <a:lnSpc>
                <a:spcPct val="90000"/>
              </a:lnSpc>
              <a:buFont typeface="Arial" panose="020B0604020202020204" pitchFamily="34" charset="0"/>
              <a:buChar char="•"/>
            </a:pPr>
            <a:r>
              <a:rPr lang="en-GB" sz="1500" b="1" i="0" dirty="0">
                <a:effectLst/>
                <a:latin typeface="Open Sans"/>
              </a:rPr>
              <a:t>It encourages the development of strategic thinking.</a:t>
            </a:r>
          </a:p>
          <a:p>
            <a:pPr>
              <a:lnSpc>
                <a:spcPct val="90000"/>
              </a:lnSpc>
              <a:buFont typeface="Arial" panose="020B0604020202020204" pitchFamily="34" charset="0"/>
              <a:buChar char="•"/>
            </a:pPr>
            <a:r>
              <a:rPr lang="en-GB" sz="1500" b="1" i="0" dirty="0">
                <a:effectLst/>
                <a:latin typeface="Open Sans"/>
              </a:rPr>
              <a:t>It enables senior managers to focus on strengths and build opportunities.</a:t>
            </a:r>
          </a:p>
          <a:p>
            <a:pPr>
              <a:lnSpc>
                <a:spcPct val="90000"/>
              </a:lnSpc>
              <a:buFont typeface="Arial" panose="020B0604020202020204" pitchFamily="34" charset="0"/>
              <a:buChar char="•"/>
            </a:pPr>
            <a:r>
              <a:rPr lang="en-GB" sz="1500" b="1" i="0" dirty="0">
                <a:effectLst/>
                <a:latin typeface="Open Sans"/>
              </a:rPr>
              <a:t>It can enable an organisation to anticipate future business threats and take action to avoid or minimise their impact.</a:t>
            </a:r>
          </a:p>
          <a:p>
            <a:pPr>
              <a:lnSpc>
                <a:spcPct val="90000"/>
              </a:lnSpc>
              <a:buFont typeface="Arial" panose="020B0604020202020204" pitchFamily="34" charset="0"/>
              <a:buChar char="•"/>
            </a:pPr>
            <a:r>
              <a:rPr lang="en-GB" sz="1500" b="1" i="0" dirty="0">
                <a:effectLst/>
                <a:latin typeface="Open Sans"/>
              </a:rPr>
              <a:t>It can enable an organisation to spot business opportunities and exploit them fully.</a:t>
            </a:r>
          </a:p>
          <a:p>
            <a:pPr>
              <a:lnSpc>
                <a:spcPct val="90000"/>
              </a:lnSpc>
              <a:buFont typeface="Arial" panose="020B0604020202020204" pitchFamily="34" charset="0"/>
              <a:buChar char="•"/>
            </a:pPr>
            <a:r>
              <a:rPr lang="en-GB" sz="1500" b="1" i="0" dirty="0">
                <a:effectLst/>
                <a:latin typeface="Open Sans"/>
              </a:rPr>
              <a:t>It's flexible.</a:t>
            </a:r>
          </a:p>
          <a:p>
            <a:pPr marL="0" indent="0">
              <a:lnSpc>
                <a:spcPct val="90000"/>
              </a:lnSpc>
              <a:buNone/>
            </a:pPr>
            <a:endParaRPr lang="en-GB" sz="1500" b="1" i="0" dirty="0">
              <a:effectLst/>
              <a:latin typeface="Open Sans"/>
            </a:endParaRPr>
          </a:p>
          <a:p>
            <a:pPr marL="0" indent="0">
              <a:lnSpc>
                <a:spcPct val="90000"/>
              </a:lnSpc>
              <a:buNone/>
            </a:pPr>
            <a:r>
              <a:rPr lang="en-GB" sz="1500" b="1" i="0" dirty="0">
                <a:effectLst/>
                <a:latin typeface="Open Sans"/>
              </a:rPr>
              <a:t>Disadvantages include:</a:t>
            </a:r>
          </a:p>
          <a:p>
            <a:pPr>
              <a:lnSpc>
                <a:spcPct val="90000"/>
              </a:lnSpc>
              <a:buFont typeface="Arial" panose="020B0604020202020204" pitchFamily="34" charset="0"/>
              <a:buChar char="•"/>
            </a:pPr>
            <a:r>
              <a:rPr lang="en-GB" sz="1500" b="1" i="0" dirty="0">
                <a:effectLst/>
                <a:latin typeface="Open Sans"/>
              </a:rPr>
              <a:t>Some SWOT analysis users oversimplify the amount of data used for decisions – it’s easy to use insufficient data.</a:t>
            </a:r>
          </a:p>
          <a:p>
            <a:pPr>
              <a:lnSpc>
                <a:spcPct val="90000"/>
              </a:lnSpc>
              <a:buFont typeface="Arial" panose="020B0604020202020204" pitchFamily="34" charset="0"/>
              <a:buChar char="•"/>
            </a:pPr>
            <a:r>
              <a:rPr lang="en-GB" sz="1500" b="1" i="0" dirty="0">
                <a:effectLst/>
                <a:latin typeface="Open Sans"/>
              </a:rPr>
              <a:t>The risk of capturing too much data may lead to ‘paralysis by analysis’.</a:t>
            </a:r>
          </a:p>
          <a:p>
            <a:pPr>
              <a:lnSpc>
                <a:spcPct val="90000"/>
              </a:lnSpc>
              <a:buFont typeface="Arial" panose="020B0604020202020204" pitchFamily="34" charset="0"/>
              <a:buChar char="•"/>
            </a:pPr>
            <a:r>
              <a:rPr lang="en-GB" sz="1500" b="1" i="0" dirty="0">
                <a:effectLst/>
                <a:latin typeface="Open Sans"/>
              </a:rPr>
              <a:t>The data used may be based on assumptions that later prove to be unfounded.</a:t>
            </a:r>
          </a:p>
          <a:p>
            <a:pPr>
              <a:lnSpc>
                <a:spcPct val="90000"/>
              </a:lnSpc>
              <a:buFont typeface="Arial" panose="020B0604020202020204" pitchFamily="34" charset="0"/>
              <a:buChar char="•"/>
            </a:pPr>
            <a:r>
              <a:rPr lang="en-GB" sz="1500" b="1" i="0" dirty="0">
                <a:effectLst/>
                <a:latin typeface="Open Sans"/>
              </a:rPr>
              <a:t>Access to quality internal data sources can be time consuming and politically difficult (especially in more complex organisations – parent company, etc).</a:t>
            </a:r>
          </a:p>
          <a:p>
            <a:pPr>
              <a:lnSpc>
                <a:spcPct val="90000"/>
              </a:lnSpc>
              <a:buFont typeface="Arial" panose="020B0604020202020204" pitchFamily="34" charset="0"/>
              <a:buChar char="•"/>
            </a:pPr>
            <a:r>
              <a:rPr lang="en-GB" sz="1500" b="1" i="0" dirty="0">
                <a:effectLst/>
                <a:latin typeface="Open Sans"/>
              </a:rPr>
              <a:t>It lacks detailed structure, so key elements may get missed.</a:t>
            </a:r>
          </a:p>
          <a:p>
            <a:pPr>
              <a:lnSpc>
                <a:spcPct val="90000"/>
              </a:lnSpc>
              <a:buFont typeface="Arial" panose="020B0604020202020204" pitchFamily="34" charset="0"/>
              <a:buChar char="•"/>
            </a:pPr>
            <a:r>
              <a:rPr lang="en-GB" sz="1500" b="1" i="0" dirty="0">
                <a:effectLst/>
                <a:latin typeface="Open Sans"/>
              </a:rPr>
              <a:t>The pace of change makes it increasingly difficult to anticipate developments that may affect an organisation in the future.</a:t>
            </a:r>
          </a:p>
          <a:p>
            <a:pPr>
              <a:lnSpc>
                <a:spcPct val="90000"/>
              </a:lnSpc>
              <a:buFont typeface="Arial" panose="020B0604020202020204" pitchFamily="34" charset="0"/>
              <a:buChar char="•"/>
            </a:pPr>
            <a:r>
              <a:rPr lang="en-GB" sz="1500" b="1" i="0" dirty="0">
                <a:effectLst/>
                <a:latin typeface="Open Sans"/>
              </a:rPr>
              <a:t>To be effective, the process needs to be repeated on a regular basis.</a:t>
            </a:r>
          </a:p>
          <a:p>
            <a:pPr>
              <a:lnSpc>
                <a:spcPct val="90000"/>
              </a:lnSpc>
            </a:pPr>
            <a:endParaRPr lang="en-GB" sz="1100" dirty="0"/>
          </a:p>
        </p:txBody>
      </p:sp>
    </p:spTree>
    <p:extLst>
      <p:ext uri="{BB962C8B-B14F-4D97-AF65-F5344CB8AC3E}">
        <p14:creationId xmlns:p14="http://schemas.microsoft.com/office/powerpoint/2010/main" val="107866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 calcmode="lin" valueType="num">
                                      <p:cBhvr additive="base">
                                        <p:cTn id="5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1" end="11"/>
                                            </p:txEl>
                                          </p:spTgt>
                                        </p:tgtEl>
                                        <p:attrNameLst>
                                          <p:attrName>style.visibility</p:attrName>
                                        </p:attrNameLst>
                                      </p:cBhvr>
                                      <p:to>
                                        <p:strVal val="visible"/>
                                      </p:to>
                                    </p:set>
                                    <p:anim calcmode="lin" valueType="num">
                                      <p:cBhvr additive="base">
                                        <p:cTn id="6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 calcmode="lin" valueType="num">
                                      <p:cBhvr additive="base">
                                        <p:cTn id="6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3" end="13"/>
                                            </p:txEl>
                                          </p:spTgt>
                                        </p:tgtEl>
                                        <p:attrNameLst>
                                          <p:attrName>style.visibility</p:attrName>
                                        </p:attrNameLst>
                                      </p:cBhvr>
                                      <p:to>
                                        <p:strVal val="visible"/>
                                      </p:to>
                                    </p:set>
                                    <p:anim calcmode="lin" valueType="num">
                                      <p:cBhvr additive="base">
                                        <p:cTn id="7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14" end="14"/>
                                            </p:txEl>
                                          </p:spTgt>
                                        </p:tgtEl>
                                        <p:attrNameLst>
                                          <p:attrName>style.visibility</p:attrName>
                                        </p:attrNameLst>
                                      </p:cBhvr>
                                      <p:to>
                                        <p:strVal val="visible"/>
                                      </p:to>
                                    </p:set>
                                    <p:anim calcmode="lin" valueType="num">
                                      <p:cBhvr additive="base">
                                        <p:cTn id="7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3">
                                            <p:txEl>
                                              <p:pRg st="15" end="15"/>
                                            </p:txEl>
                                          </p:spTgt>
                                        </p:tgtEl>
                                        <p:attrNameLst>
                                          <p:attrName>style.visibility</p:attrName>
                                        </p:attrNameLst>
                                      </p:cBhvr>
                                      <p:to>
                                        <p:strVal val="visible"/>
                                      </p:to>
                                    </p:set>
                                    <p:anim calcmode="lin" valueType="num">
                                      <p:cBhvr additive="base">
                                        <p:cTn id="8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3">
                                            <p:txEl>
                                              <p:pRg st="16" end="16"/>
                                            </p:txEl>
                                          </p:spTgt>
                                        </p:tgtEl>
                                        <p:attrNameLst>
                                          <p:attrName>style.visibility</p:attrName>
                                        </p:attrNameLst>
                                      </p:cBhvr>
                                      <p:to>
                                        <p:strVal val="visible"/>
                                      </p:to>
                                    </p:set>
                                    <p:anim calcmode="lin" valueType="num">
                                      <p:cBhvr additive="base">
                                        <p:cTn id="91"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394FB-B4E5-4318-A3F1-E7E37D38A042}"/>
              </a:ext>
            </a:extLst>
          </p:cNvPr>
          <p:cNvSpPr>
            <a:spLocks noGrp="1"/>
          </p:cNvSpPr>
          <p:nvPr>
            <p:ph type="title"/>
          </p:nvPr>
        </p:nvSpPr>
        <p:spPr>
          <a:xfrm>
            <a:off x="160815" y="-134879"/>
            <a:ext cx="10972800" cy="1143000"/>
          </a:xfrm>
        </p:spPr>
        <p:txBody>
          <a:bodyPr/>
          <a:lstStyle/>
          <a:p>
            <a:r>
              <a:rPr lang="en-GB" dirty="0"/>
              <a:t>Task</a:t>
            </a:r>
          </a:p>
        </p:txBody>
      </p:sp>
      <p:sp>
        <p:nvSpPr>
          <p:cNvPr id="3" name="Content Placeholder 2">
            <a:extLst>
              <a:ext uri="{FF2B5EF4-FFF2-40B4-BE49-F238E27FC236}">
                <a16:creationId xmlns:a16="http://schemas.microsoft.com/office/drawing/2014/main" id="{E5E74EE8-3E45-4D5D-9F2A-C28826508655}"/>
              </a:ext>
            </a:extLst>
          </p:cNvPr>
          <p:cNvSpPr>
            <a:spLocks noGrp="1"/>
          </p:cNvSpPr>
          <p:nvPr>
            <p:ph idx="1"/>
          </p:nvPr>
        </p:nvSpPr>
        <p:spPr>
          <a:xfrm>
            <a:off x="469354" y="1218735"/>
            <a:ext cx="10972800" cy="3917032"/>
          </a:xfrm>
        </p:spPr>
        <p:txBody>
          <a:bodyPr>
            <a:normAutofit fontScale="92500" lnSpcReduction="20000"/>
          </a:bodyPr>
          <a:lstStyle/>
          <a:p>
            <a:r>
              <a:rPr lang="en-GB" sz="2400" dirty="0"/>
              <a:t>You have been asked to consult on a hotel and complete a PESTLE/SWOT to present to the GM on the performance of the Food and Beverage Department. </a:t>
            </a:r>
          </a:p>
          <a:p>
            <a:endParaRPr lang="en-GB" sz="2400" dirty="0"/>
          </a:p>
          <a:p>
            <a:r>
              <a:rPr lang="en-GB" sz="2400" dirty="0"/>
              <a:t>Jury’s Inn Swindon</a:t>
            </a:r>
          </a:p>
          <a:p>
            <a:r>
              <a:rPr lang="en-GB" sz="2400" dirty="0"/>
              <a:t>Double Tree by Hilton Swindon</a:t>
            </a:r>
          </a:p>
          <a:p>
            <a:r>
              <a:rPr lang="en-GB" sz="2400" dirty="0"/>
              <a:t>Swindon Marriott</a:t>
            </a:r>
          </a:p>
          <a:p>
            <a:r>
              <a:rPr lang="en-GB" sz="2400" dirty="0"/>
              <a:t>Village </a:t>
            </a:r>
            <a:r>
              <a:rPr lang="en-GB" sz="2400"/>
              <a:t>Hotel Swindon</a:t>
            </a:r>
            <a:endParaRPr lang="en-GB" sz="2400" dirty="0"/>
          </a:p>
          <a:p>
            <a:endParaRPr lang="en-GB" sz="2400" dirty="0"/>
          </a:p>
          <a:p>
            <a:r>
              <a:rPr lang="en-GB" sz="2400" dirty="0"/>
              <a:t>What is the problem?</a:t>
            </a:r>
          </a:p>
          <a:p>
            <a:r>
              <a:rPr lang="en-GB" sz="2400" dirty="0"/>
              <a:t>What advice would you give the GM?</a:t>
            </a:r>
          </a:p>
          <a:p>
            <a:r>
              <a:rPr lang="en-GB" sz="2400" dirty="0"/>
              <a:t>How might the staff respond? Barriers you might face</a:t>
            </a:r>
          </a:p>
        </p:txBody>
      </p:sp>
    </p:spTree>
    <p:extLst>
      <p:ext uri="{BB962C8B-B14F-4D97-AF65-F5344CB8AC3E}">
        <p14:creationId xmlns:p14="http://schemas.microsoft.com/office/powerpoint/2010/main" val="2385602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1348</Words>
  <Application>Microsoft Office PowerPoint</Application>
  <PresentationFormat>Widescreen</PresentationFormat>
  <Paragraphs>87</Paragraphs>
  <Slides>13</Slides>
  <Notes>1</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Myriad Pro</vt:lpstr>
      <vt:lpstr>Open Sans</vt:lpstr>
      <vt:lpstr>Arial</vt:lpstr>
      <vt:lpstr>Calibri</vt:lpstr>
      <vt:lpstr>Verdana</vt:lpstr>
      <vt:lpstr>20140311PresentationUWTSDTemplate</vt:lpstr>
      <vt:lpstr>BA International Hotel Management   Organisational Consultancy Week 4  </vt:lpstr>
      <vt:lpstr>Let’s recap</vt:lpstr>
      <vt:lpstr>PowerPoint Presentation</vt:lpstr>
      <vt:lpstr>Kurt Lewin’s Force Field Analysis</vt:lpstr>
      <vt:lpstr>PESTLE Analysis</vt:lpstr>
      <vt:lpstr>PowerPoint Presentation</vt:lpstr>
      <vt:lpstr>What is it used for?</vt:lpstr>
      <vt:lpstr>PowerPoint Presentation</vt:lpstr>
      <vt:lpstr>Advantages and Disadvantages</vt:lpstr>
      <vt:lpstr>PowerPoint Presentation</vt:lpstr>
      <vt:lpstr>PowerPoint Presentation</vt:lpstr>
      <vt:lpstr>SWOT</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Personnel Resoucing &amp; Development (BMIH5005) Week 3 Human Resources Management </dc:title>
  <dc:creator>Emily Williams</dc:creator>
  <cp:lastModifiedBy>Emily Williams</cp:lastModifiedBy>
  <cp:revision>1</cp:revision>
  <dcterms:created xsi:type="dcterms:W3CDTF">2021-01-28T19:27:25Z</dcterms:created>
  <dcterms:modified xsi:type="dcterms:W3CDTF">2021-02-01T09:29:49Z</dcterms:modified>
</cp:coreProperties>
</file>