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62" r:id="rId4"/>
    <p:sldId id="258" r:id="rId5"/>
    <p:sldId id="264" r:id="rId6"/>
    <p:sldId id="259"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67" autoAdjust="0"/>
    <p:restoredTop sz="94660"/>
  </p:normalViewPr>
  <p:slideViewPr>
    <p:cSldViewPr snapToGrid="0">
      <p:cViewPr varScale="1">
        <p:scale>
          <a:sx n="77" d="100"/>
          <a:sy n="77" d="100"/>
        </p:scale>
        <p:origin x="539" y="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A87F5AE1-2239-4A3E-829A-DE179DBB950E}" type="datetimeFigureOut">
              <a:rPr lang="en-US" smtClean="0"/>
              <a:t>6/15/2025</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762B9F23-2A83-4542-B22D-DF6840B38F99}"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3661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7F5AE1-2239-4A3E-829A-DE179DBB950E}"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2B9F23-2A83-4542-B22D-DF6840B38F99}" type="slidenum">
              <a:rPr lang="en-US" smtClean="0"/>
              <a:t>‹#›</a:t>
            </a:fld>
            <a:endParaRPr lang="en-US"/>
          </a:p>
        </p:txBody>
      </p:sp>
    </p:spTree>
    <p:extLst>
      <p:ext uri="{BB962C8B-B14F-4D97-AF65-F5344CB8AC3E}">
        <p14:creationId xmlns:p14="http://schemas.microsoft.com/office/powerpoint/2010/main" val="1706256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5AE1-2239-4A3E-829A-DE179DBB950E}"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2B9F23-2A83-4542-B22D-DF6840B38F99}"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1496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7F5AE1-2239-4A3E-829A-DE179DBB950E}"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2B9F23-2A83-4542-B22D-DF6840B38F99}" type="slidenum">
              <a:rPr lang="en-US" smtClean="0"/>
              <a:t>‹#›</a:t>
            </a:fld>
            <a:endParaRPr lang="en-US"/>
          </a:p>
        </p:txBody>
      </p:sp>
    </p:spTree>
    <p:extLst>
      <p:ext uri="{BB962C8B-B14F-4D97-AF65-F5344CB8AC3E}">
        <p14:creationId xmlns:p14="http://schemas.microsoft.com/office/powerpoint/2010/main" val="1955362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7F5AE1-2239-4A3E-829A-DE179DBB950E}" type="datetimeFigureOut">
              <a:rPr lang="en-US" smtClean="0"/>
              <a:t>6/15/2025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62B9F23-2A83-4542-B22D-DF6840B38F99}" type="slidenum">
              <a:rPr lang="en-US" smtClean="0"/>
              <a:t>‹#›</a:t>
            </a:fld>
            <a:endParaRPr lang="en-US"/>
          </a:p>
        </p:txBody>
      </p:sp>
    </p:spTree>
    <p:extLst>
      <p:ext uri="{BB962C8B-B14F-4D97-AF65-F5344CB8AC3E}">
        <p14:creationId xmlns:p14="http://schemas.microsoft.com/office/powerpoint/2010/main" val="776328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7F5AE1-2239-4A3E-829A-DE179DBB950E}" type="datetimeFigureOut">
              <a:rPr lang="en-US" smtClean="0"/>
              <a:t>6/15/2025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62B9F23-2A83-4542-B22D-DF6840B38F99}" type="slidenum">
              <a:rPr lang="en-US" smtClean="0"/>
              <a:t>‹#›</a:t>
            </a:fld>
            <a:endParaRPr lang="en-US"/>
          </a:p>
        </p:txBody>
      </p:sp>
    </p:spTree>
    <p:extLst>
      <p:ext uri="{BB962C8B-B14F-4D97-AF65-F5344CB8AC3E}">
        <p14:creationId xmlns:p14="http://schemas.microsoft.com/office/powerpoint/2010/main" val="4217503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7F5AE1-2239-4A3E-829A-DE179DBB950E}" type="datetimeFigureOut">
              <a:rPr lang="en-US" smtClean="0"/>
              <a:t>6/15/2025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62B9F23-2A83-4542-B22D-DF6840B38F99}" type="slidenum">
              <a:rPr lang="en-US" smtClean="0"/>
              <a:t>‹#›</a:t>
            </a:fld>
            <a:endParaRPr lang="en-US"/>
          </a:p>
        </p:txBody>
      </p:sp>
    </p:spTree>
    <p:extLst>
      <p:ext uri="{BB962C8B-B14F-4D97-AF65-F5344CB8AC3E}">
        <p14:creationId xmlns:p14="http://schemas.microsoft.com/office/powerpoint/2010/main" val="2705423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7F5AE1-2239-4A3E-829A-DE179DBB950E}"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2B9F23-2A83-4542-B22D-DF6840B38F99}" type="slidenum">
              <a:rPr lang="en-US" smtClean="0"/>
              <a:t>‹#›</a:t>
            </a:fld>
            <a:endParaRPr lang="en-US"/>
          </a:p>
        </p:txBody>
      </p:sp>
    </p:spTree>
    <p:extLst>
      <p:ext uri="{BB962C8B-B14F-4D97-AF65-F5344CB8AC3E}">
        <p14:creationId xmlns:p14="http://schemas.microsoft.com/office/powerpoint/2010/main" val="2659322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7F5AE1-2239-4A3E-829A-DE179DBB950E}"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2B9F23-2A83-4542-B22D-DF6840B38F99}" type="slidenum">
              <a:rPr lang="en-US" smtClean="0"/>
              <a:t>‹#›</a:t>
            </a:fld>
            <a:endParaRPr lang="en-US"/>
          </a:p>
        </p:txBody>
      </p:sp>
    </p:spTree>
    <p:extLst>
      <p:ext uri="{BB962C8B-B14F-4D97-AF65-F5344CB8AC3E}">
        <p14:creationId xmlns:p14="http://schemas.microsoft.com/office/powerpoint/2010/main" val="2479385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7F5AE1-2239-4A3E-829A-DE179DBB950E}"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2B9F23-2A83-4542-B22D-DF6840B38F99}" type="slidenum">
              <a:rPr lang="en-US" smtClean="0"/>
              <a:t>‹#›</a:t>
            </a:fld>
            <a:endParaRPr lang="en-US"/>
          </a:p>
        </p:txBody>
      </p:sp>
    </p:spTree>
    <p:extLst>
      <p:ext uri="{BB962C8B-B14F-4D97-AF65-F5344CB8AC3E}">
        <p14:creationId xmlns:p14="http://schemas.microsoft.com/office/powerpoint/2010/main" val="3587184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7F5AE1-2239-4A3E-829A-DE179DBB950E}"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2B9F23-2A83-4542-B22D-DF6840B38F99}" type="slidenum">
              <a:rPr lang="en-US" smtClean="0"/>
              <a:t>‹#›</a:t>
            </a:fld>
            <a:endParaRPr lang="en-US"/>
          </a:p>
        </p:txBody>
      </p:sp>
    </p:spTree>
    <p:extLst>
      <p:ext uri="{BB962C8B-B14F-4D97-AF65-F5344CB8AC3E}">
        <p14:creationId xmlns:p14="http://schemas.microsoft.com/office/powerpoint/2010/main" val="3202923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A87F5AE1-2239-4A3E-829A-DE179DBB950E}" type="datetimeFigureOut">
              <a:rPr lang="en-US" smtClean="0"/>
              <a:t>6/15/2025</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762B9F23-2A83-4542-B22D-DF6840B38F99}" type="slidenum">
              <a:rPr lang="en-US" smtClean="0"/>
              <a:t>‹#›</a:t>
            </a:fld>
            <a:endParaRPr lang="en-US"/>
          </a:p>
        </p:txBody>
      </p:sp>
    </p:spTree>
    <p:extLst>
      <p:ext uri="{BB962C8B-B14F-4D97-AF65-F5344CB8AC3E}">
        <p14:creationId xmlns:p14="http://schemas.microsoft.com/office/powerpoint/2010/main" val="428700489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pngall.com/leaves-png"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pngall.com/leaves-png"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pngall.com/leaves-png" TargetMode="External"/><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www.pngall.com/leaves-png"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www.pngall.com/leaves-png"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pngall.com/leaves-png" TargetMode="External"/><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hyperlink" Target="https://business.expertjournals.com/23446781-1116/" TargetMode="External"/><Relationship Id="rId13" Type="http://schemas.openxmlformats.org/officeDocument/2006/relationships/hyperlink" Target="https://www.ceeol.com/search/article-detail?id=1252042" TargetMode="External"/><Relationship Id="rId3" Type="http://schemas.openxmlformats.org/officeDocument/2006/relationships/hyperlink" Target="https://www.mdpi.com/2071-1050/12/22/9624" TargetMode="External"/><Relationship Id="rId7" Type="http://schemas.openxmlformats.org/officeDocument/2006/relationships/hyperlink" Target="https://www.mdpi.com/2071-1050/13/6/3164" TargetMode="External"/><Relationship Id="rId12" Type="http://schemas.openxmlformats.org/officeDocument/2006/relationships/hyperlink" Target="https://www.elgaronline.com/edcollchap/book/9781839105388/book-part-9781839105388-14.xml" TargetMode="External"/><Relationship Id="rId2" Type="http://schemas.openxmlformats.org/officeDocument/2006/relationships/hyperlink" Target="https://www.sciencedirect.com/science/article/abs/pii/S0196890423005411" TargetMode="External"/><Relationship Id="rId16" Type="http://schemas.openxmlformats.org/officeDocument/2006/relationships/hyperlink" Target="http://www.pngall.com/leaves-png" TargetMode="External"/><Relationship Id="rId1" Type="http://schemas.openxmlformats.org/officeDocument/2006/relationships/slideLayout" Target="../slideLayouts/slideLayout2.xml"/><Relationship Id="rId6" Type="http://schemas.openxmlformats.org/officeDocument/2006/relationships/hyperlink" Target="https://www.mdpi.com/2071-1050/16/9/3536" TargetMode="External"/><Relationship Id="rId11" Type="http://schemas.openxmlformats.org/officeDocument/2006/relationships/hyperlink" Target="https://www.emerald.com/insight/content/doi/10.1108/meq-03-2022-0090/full/html" TargetMode="External"/><Relationship Id="rId5" Type="http://schemas.openxmlformats.org/officeDocument/2006/relationships/hyperlink" Target="https://fkd.net.ua/index.php/fkd/article/view/3268" TargetMode="External"/><Relationship Id="rId15" Type="http://schemas.openxmlformats.org/officeDocument/2006/relationships/image" Target="../media/image1.png"/><Relationship Id="rId10" Type="http://schemas.openxmlformats.org/officeDocument/2006/relationships/hyperlink" Target="https://www.emerald.com/insight/publication/issn/1477-7835" TargetMode="External"/><Relationship Id="rId4" Type="http://schemas.openxmlformats.org/officeDocument/2006/relationships/hyperlink" Target="https://www.mdpi.com/2071-1050/11/23/6556" TargetMode="External"/><Relationship Id="rId9" Type="http://schemas.openxmlformats.org/officeDocument/2006/relationships/hyperlink" Target="https://www.emerald.com/insight/search?q=Surya%20Prakash" TargetMode="External"/><Relationship Id="rId14" Type="http://schemas.openxmlformats.org/officeDocument/2006/relationships/hyperlink" Target="https://www.mdpi.com/2071-1050/15/2/16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alpha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67938-246F-1ACF-FA7B-771D0217D960}"/>
              </a:ext>
            </a:extLst>
          </p:cNvPr>
          <p:cNvSpPr>
            <a:spLocks noGrp="1"/>
          </p:cNvSpPr>
          <p:nvPr>
            <p:ph type="ctrTitle"/>
          </p:nvPr>
        </p:nvSpPr>
        <p:spPr>
          <a:xfrm>
            <a:off x="1109980" y="882376"/>
            <a:ext cx="9966960" cy="2442715"/>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a:normAutofit/>
          </a:bodyPr>
          <a:lstStyle/>
          <a:p>
            <a:r>
              <a:rPr lang="en-GB" sz="5000" dirty="0">
                <a:solidFill>
                  <a:srgbClr val="0070C0"/>
                </a:solidFill>
              </a:rPr>
              <a:t>Sustainability and Net-Zero in the Hotel Industry</a:t>
            </a:r>
            <a:endParaRPr lang="en-US" sz="5000" dirty="0">
              <a:solidFill>
                <a:srgbClr val="0070C0"/>
              </a:solidFill>
            </a:endParaRPr>
          </a:p>
        </p:txBody>
      </p:sp>
      <p:sp>
        <p:nvSpPr>
          <p:cNvPr id="3" name="Subtitle 2">
            <a:extLst>
              <a:ext uri="{FF2B5EF4-FFF2-40B4-BE49-F238E27FC236}">
                <a16:creationId xmlns:a16="http://schemas.microsoft.com/office/drawing/2014/main" id="{D6101A77-F57A-BB6C-C6C8-7CE3E0CCBBC8}"/>
              </a:ext>
            </a:extLst>
          </p:cNvPr>
          <p:cNvSpPr>
            <a:spLocks noGrp="1"/>
          </p:cNvSpPr>
          <p:nvPr>
            <p:ph type="subTitle" idx="1"/>
          </p:nvPr>
        </p:nvSpPr>
        <p:spPr>
          <a:xfrm>
            <a:off x="1709530" y="3869634"/>
            <a:ext cx="8767860" cy="1938884"/>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Autofit/>
          </a:bodyPr>
          <a:lstStyle/>
          <a:p>
            <a:r>
              <a:rPr lang="en-GB" sz="2000" dirty="0">
                <a:solidFill>
                  <a:schemeClr val="accent1">
                    <a:lumMod val="50000"/>
                  </a:schemeClr>
                </a:solidFill>
              </a:rPr>
              <a:t>BMIH6001</a:t>
            </a:r>
          </a:p>
          <a:p>
            <a:r>
              <a:rPr lang="en-GB" sz="2000" dirty="0">
                <a:solidFill>
                  <a:schemeClr val="accent1">
                    <a:lumMod val="50000"/>
                  </a:schemeClr>
                </a:solidFill>
              </a:rPr>
              <a:t>By Shahekur Rahman</a:t>
            </a:r>
          </a:p>
          <a:p>
            <a:r>
              <a:rPr lang="en-GB" sz="2000" dirty="0">
                <a:solidFill>
                  <a:schemeClr val="accent1">
                    <a:lumMod val="50000"/>
                  </a:schemeClr>
                </a:solidFill>
              </a:rPr>
              <a:t>2210706</a:t>
            </a:r>
          </a:p>
          <a:p>
            <a:r>
              <a:rPr lang="en-GB" sz="2000" dirty="0">
                <a:solidFill>
                  <a:schemeClr val="accent1">
                    <a:lumMod val="50000"/>
                  </a:schemeClr>
                </a:solidFill>
              </a:rPr>
              <a:t>Antoinette Milne</a:t>
            </a:r>
            <a:endParaRPr lang="en-US" sz="2000" dirty="0">
              <a:solidFill>
                <a:schemeClr val="accent1">
                  <a:lumMod val="50000"/>
                </a:schemeClr>
              </a:solidFill>
            </a:endParaRPr>
          </a:p>
        </p:txBody>
      </p:sp>
      <p:pic>
        <p:nvPicPr>
          <p:cNvPr id="4" name="Picture 3">
            <a:extLst>
              <a:ext uri="{FF2B5EF4-FFF2-40B4-BE49-F238E27FC236}">
                <a16:creationId xmlns:a16="http://schemas.microsoft.com/office/drawing/2014/main" id="{CF6BD1A3-EBAE-5194-57A6-D6FF69DD9C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V="1">
            <a:off x="9871985" y="5248009"/>
            <a:ext cx="2287772" cy="1536363"/>
          </a:xfrm>
          <a:prstGeom prst="rect">
            <a:avLst/>
          </a:prstGeom>
        </p:spPr>
      </p:pic>
      <p:pic>
        <p:nvPicPr>
          <p:cNvPr id="5" name="Picture 4">
            <a:extLst>
              <a:ext uri="{FF2B5EF4-FFF2-40B4-BE49-F238E27FC236}">
                <a16:creationId xmlns:a16="http://schemas.microsoft.com/office/drawing/2014/main" id="{9F1C700E-74CE-B7F0-56BF-6389A18432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10800000" flipV="1">
            <a:off x="0" y="0"/>
            <a:ext cx="2287772" cy="1536363"/>
          </a:xfrm>
          <a:prstGeom prst="rect">
            <a:avLst/>
          </a:prstGeom>
        </p:spPr>
      </p:pic>
    </p:spTree>
    <p:extLst>
      <p:ext uri="{BB962C8B-B14F-4D97-AF65-F5344CB8AC3E}">
        <p14:creationId xmlns:p14="http://schemas.microsoft.com/office/powerpoint/2010/main" val="3228134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8D4CA-A81A-A17C-331B-FD7AEBA699B5}"/>
              </a:ext>
            </a:extLst>
          </p:cNvPr>
          <p:cNvSpPr>
            <a:spLocks noGrp="1"/>
          </p:cNvSpPr>
          <p:nvPr>
            <p:ph type="title"/>
          </p:nvPr>
        </p:nvSpPr>
        <p:spPr>
          <a:xfrm>
            <a:off x="1143000" y="609600"/>
            <a:ext cx="9875520" cy="762000"/>
          </a:xfrm>
        </p:spPr>
        <p:txBody>
          <a:bodyPr/>
          <a:lstStyle/>
          <a:p>
            <a:pPr algn="ctr"/>
            <a:r>
              <a:rPr lang="en-GB" dirty="0">
                <a:solidFill>
                  <a:srgbClr val="0070C0"/>
                </a:solidFill>
              </a:rPr>
              <a:t>Introduction</a:t>
            </a:r>
            <a:endParaRPr lang="en-US" dirty="0">
              <a:solidFill>
                <a:srgbClr val="0070C0"/>
              </a:solidFill>
            </a:endParaRPr>
          </a:p>
        </p:txBody>
      </p:sp>
      <p:sp>
        <p:nvSpPr>
          <p:cNvPr id="3" name="Content Placeholder 2">
            <a:extLst>
              <a:ext uri="{FF2B5EF4-FFF2-40B4-BE49-F238E27FC236}">
                <a16:creationId xmlns:a16="http://schemas.microsoft.com/office/drawing/2014/main" id="{A16302ED-C36D-29B9-FCAD-A79D70716107}"/>
              </a:ext>
            </a:extLst>
          </p:cNvPr>
          <p:cNvSpPr>
            <a:spLocks noGrp="1"/>
          </p:cNvSpPr>
          <p:nvPr>
            <p:ph idx="1"/>
          </p:nvPr>
        </p:nvSpPr>
        <p:spPr>
          <a:xfrm>
            <a:off x="1173480" y="1638300"/>
            <a:ext cx="9970769" cy="4457700"/>
          </a:xfrm>
        </p:spPr>
        <p:txBody>
          <a:bodyPr>
            <a:normAutofit/>
          </a:bodyPr>
          <a:lstStyle/>
          <a:p>
            <a:r>
              <a:rPr lang="en-GB" dirty="0">
                <a:solidFill>
                  <a:srgbClr val="002060"/>
                </a:solidFill>
              </a:rPr>
              <a:t>Sustainability in the hotel industry has moved beyond basic environmental practices toward holistic, strategic integration across operations, supply chains, and guest experiences. </a:t>
            </a:r>
          </a:p>
          <a:p>
            <a:r>
              <a:rPr lang="en-GB" dirty="0">
                <a:solidFill>
                  <a:srgbClr val="002060"/>
                </a:solidFill>
              </a:rPr>
              <a:t>Achieving net-zero emissions by balancing greenhouse gases they emit with those they remove from the atmosphere. </a:t>
            </a:r>
          </a:p>
          <a:p>
            <a:r>
              <a:rPr lang="en-GB" dirty="0">
                <a:solidFill>
                  <a:srgbClr val="002060"/>
                </a:solidFill>
              </a:rPr>
              <a:t>Sustainability and net-zero emissions in the hotel and hospitality business are increasingly discussed since it is crucial to using practices that help reduce environmental issues. </a:t>
            </a:r>
          </a:p>
          <a:p>
            <a:r>
              <a:rPr lang="en-GB" dirty="0">
                <a:solidFill>
                  <a:srgbClr val="002060"/>
                </a:solidFill>
              </a:rPr>
              <a:t>Eco-friendly services and practices to ensure the efficient use of resources, minimize waste, and reduce energy consumption.</a:t>
            </a:r>
          </a:p>
          <a:p>
            <a:r>
              <a:rPr lang="en-GB" dirty="0">
                <a:solidFill>
                  <a:srgbClr val="002060"/>
                </a:solidFill>
              </a:rPr>
              <a:t>Focus on the transformation of a hotel as a leading business in ecological sustainability</a:t>
            </a:r>
            <a:endParaRPr lang="en-US" dirty="0"/>
          </a:p>
        </p:txBody>
      </p:sp>
      <p:pic>
        <p:nvPicPr>
          <p:cNvPr id="4" name="Picture 3">
            <a:extLst>
              <a:ext uri="{FF2B5EF4-FFF2-40B4-BE49-F238E27FC236}">
                <a16:creationId xmlns:a16="http://schemas.microsoft.com/office/drawing/2014/main" id="{858CDC4F-414A-4E05-E86F-1F5858FAFD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V="1">
            <a:off x="9623526" y="5081154"/>
            <a:ext cx="2536231" cy="1703217"/>
          </a:xfrm>
          <a:prstGeom prst="rect">
            <a:avLst/>
          </a:prstGeom>
        </p:spPr>
      </p:pic>
    </p:spTree>
    <p:extLst>
      <p:ext uri="{BB962C8B-B14F-4D97-AF65-F5344CB8AC3E}">
        <p14:creationId xmlns:p14="http://schemas.microsoft.com/office/powerpoint/2010/main" val="659631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7A707-420F-C109-BFBA-4867823BCD07}"/>
              </a:ext>
            </a:extLst>
          </p:cNvPr>
          <p:cNvSpPr>
            <a:spLocks noGrp="1"/>
          </p:cNvSpPr>
          <p:nvPr>
            <p:ph type="title"/>
          </p:nvPr>
        </p:nvSpPr>
        <p:spPr>
          <a:xfrm>
            <a:off x="1143000" y="609600"/>
            <a:ext cx="9875520" cy="904875"/>
          </a:xfrm>
        </p:spPr>
        <p:txBody>
          <a:bodyPr/>
          <a:lstStyle/>
          <a:p>
            <a:pPr algn="ctr"/>
            <a:r>
              <a:rPr lang="en-GB" dirty="0">
                <a:solidFill>
                  <a:srgbClr val="0070C0"/>
                </a:solidFill>
              </a:rPr>
              <a:t>Method</a:t>
            </a:r>
            <a:endParaRPr lang="en-US" dirty="0">
              <a:solidFill>
                <a:srgbClr val="0070C0"/>
              </a:solidFill>
            </a:endParaRPr>
          </a:p>
        </p:txBody>
      </p:sp>
      <p:pic>
        <p:nvPicPr>
          <p:cNvPr id="3" name="Picture 2">
            <a:extLst>
              <a:ext uri="{FF2B5EF4-FFF2-40B4-BE49-F238E27FC236}">
                <a16:creationId xmlns:a16="http://schemas.microsoft.com/office/drawing/2014/main" id="{DD1ABC94-AF2C-40F4-FFA9-719B740F32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V="1">
            <a:off x="9871985" y="5248009"/>
            <a:ext cx="2287772" cy="1536363"/>
          </a:xfrm>
          <a:prstGeom prst="rect">
            <a:avLst/>
          </a:prstGeom>
        </p:spPr>
      </p:pic>
      <p:sp>
        <p:nvSpPr>
          <p:cNvPr id="5" name="TextBox 4">
            <a:extLst>
              <a:ext uri="{FF2B5EF4-FFF2-40B4-BE49-F238E27FC236}">
                <a16:creationId xmlns:a16="http://schemas.microsoft.com/office/drawing/2014/main" id="{FF67D72D-6763-AEFD-FA15-2804BD532D69}"/>
              </a:ext>
            </a:extLst>
          </p:cNvPr>
          <p:cNvSpPr txBox="1"/>
          <p:nvPr/>
        </p:nvSpPr>
        <p:spPr>
          <a:xfrm>
            <a:off x="1142999" y="1447800"/>
            <a:ext cx="10525126" cy="3667671"/>
          </a:xfrm>
          <a:prstGeom prst="rect">
            <a:avLst/>
          </a:prstGeom>
          <a:noFill/>
        </p:spPr>
        <p:txBody>
          <a:bodyPr wrap="square">
            <a:spAutoFit/>
          </a:bodyPr>
          <a:lstStyle/>
          <a:p>
            <a:pPr marL="285750" indent="-285750">
              <a:lnSpc>
                <a:spcPct val="115000"/>
              </a:lnSpc>
              <a:spcAft>
                <a:spcPts val="800"/>
              </a:spcAft>
              <a:buFont typeface="Arial" panose="020B0604020202020204" pitchFamily="34" charset="0"/>
              <a:buChar char="•"/>
            </a:pPr>
            <a:r>
              <a:rPr lang="en-US" sz="1800" kern="1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 mixed-methods research design to examine sustainability practices and net-zero strategies within the hotel industry. </a:t>
            </a:r>
            <a:endParaRPr lang="en-US" kern="100"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US" sz="1800" kern="1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 purposive sampling approach was adopted to select ten hotel brands operating in diverse geographic locations </a:t>
            </a:r>
          </a:p>
          <a:p>
            <a:pPr marL="285750" indent="-285750">
              <a:lnSpc>
                <a:spcPct val="115000"/>
              </a:lnSpc>
              <a:spcAft>
                <a:spcPts val="800"/>
              </a:spcAft>
              <a:buFont typeface="Arial" panose="020B0604020202020204" pitchFamily="34" charset="0"/>
              <a:buChar char="•"/>
            </a:pPr>
            <a:r>
              <a:rPr lang="en-US" sz="1800" kern="1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Data collection involved three main methods: Content analysis of secondary data including corporate sustainability reports, environmental impact disclosures, and industry benchmarks. </a:t>
            </a:r>
          </a:p>
          <a:p>
            <a:pPr marL="285750" indent="-285750">
              <a:lnSpc>
                <a:spcPct val="115000"/>
              </a:lnSpc>
              <a:spcAft>
                <a:spcPts val="800"/>
              </a:spcAft>
              <a:buFont typeface="Arial" panose="020B0604020202020204" pitchFamily="34" charset="0"/>
              <a:buChar char="•"/>
            </a:pPr>
            <a:r>
              <a:rPr lang="en-US" sz="1800" kern="1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Qualitative data research were transcribed and analyzed thematically allowing for the identification of patterns related to carbon reduction, energy efficiency, and stakeholder engagement. </a:t>
            </a:r>
          </a:p>
          <a:p>
            <a:pPr marL="285750" indent="-285750">
              <a:lnSpc>
                <a:spcPct val="115000"/>
              </a:lnSpc>
              <a:spcAft>
                <a:spcPts val="800"/>
              </a:spcAft>
              <a:buFont typeface="Arial" panose="020B0604020202020204" pitchFamily="34" charset="0"/>
              <a:buChar char="•"/>
            </a:pPr>
            <a:r>
              <a:rPr lang="en-US" sz="1800" kern="1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Quantitative survey data were analyzed to generate descriptive statistics and explore correlations between guest perceptions and operational practices. </a:t>
            </a:r>
            <a:endParaRPr lang="en-US" sz="1800" kern="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52391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4B347-0883-76F7-A1DB-E5B1030352D3}"/>
              </a:ext>
            </a:extLst>
          </p:cNvPr>
          <p:cNvSpPr>
            <a:spLocks noGrp="1"/>
          </p:cNvSpPr>
          <p:nvPr>
            <p:ph type="title"/>
          </p:nvPr>
        </p:nvSpPr>
        <p:spPr>
          <a:xfrm>
            <a:off x="1143000" y="609600"/>
            <a:ext cx="9875520" cy="942975"/>
          </a:xfrm>
        </p:spPr>
        <p:txBody>
          <a:bodyPr/>
          <a:lstStyle/>
          <a:p>
            <a:pPr algn="ctr"/>
            <a:r>
              <a:rPr lang="en-GB" dirty="0">
                <a:solidFill>
                  <a:srgbClr val="0070C0"/>
                </a:solidFill>
              </a:rPr>
              <a:t>Curren Trends in Sustainability</a:t>
            </a:r>
            <a:endParaRPr lang="en-US" dirty="0">
              <a:solidFill>
                <a:srgbClr val="0070C0"/>
              </a:solidFill>
            </a:endParaRPr>
          </a:p>
        </p:txBody>
      </p:sp>
      <p:sp>
        <p:nvSpPr>
          <p:cNvPr id="3" name="Content Placeholder 2">
            <a:extLst>
              <a:ext uri="{FF2B5EF4-FFF2-40B4-BE49-F238E27FC236}">
                <a16:creationId xmlns:a16="http://schemas.microsoft.com/office/drawing/2014/main" id="{6484F28B-F6F9-FC3A-9FDF-055B67B0A9CE}"/>
              </a:ext>
            </a:extLst>
          </p:cNvPr>
          <p:cNvSpPr>
            <a:spLocks noGrp="1"/>
          </p:cNvSpPr>
          <p:nvPr>
            <p:ph idx="1"/>
          </p:nvPr>
        </p:nvSpPr>
        <p:spPr>
          <a:xfrm>
            <a:off x="1143000" y="1752600"/>
            <a:ext cx="9872871" cy="4343400"/>
          </a:xfrm>
        </p:spPr>
        <p:txBody>
          <a:bodyPr>
            <a:normAutofit fontScale="92500" lnSpcReduction="20000"/>
          </a:bodyPr>
          <a:lstStyle/>
          <a:p>
            <a:r>
              <a:rPr lang="en-GB" dirty="0">
                <a:solidFill>
                  <a:srgbClr val="002060"/>
                </a:solidFill>
              </a:rPr>
              <a:t>Focusing on waste agility and energy efficiencies</a:t>
            </a:r>
          </a:p>
          <a:p>
            <a:r>
              <a:rPr lang="en-GB" dirty="0">
                <a:solidFill>
                  <a:srgbClr val="002060"/>
                </a:solidFill>
              </a:rPr>
              <a:t>Standard practices include innovative waste management strategies such as recycling and the use of biodegradable materials usage to minimize hotel activities destructibility on environment (</a:t>
            </a:r>
            <a:r>
              <a:rPr lang="en-GB" dirty="0" err="1">
                <a:solidFill>
                  <a:srgbClr val="002060"/>
                </a:solidFill>
              </a:rPr>
              <a:t>Papallou</a:t>
            </a:r>
            <a:r>
              <a:rPr lang="en-GB" dirty="0">
                <a:solidFill>
                  <a:srgbClr val="002060"/>
                </a:solidFill>
              </a:rPr>
              <a:t>, </a:t>
            </a:r>
            <a:r>
              <a:rPr lang="en-GB" dirty="0" err="1">
                <a:solidFill>
                  <a:srgbClr val="002060"/>
                </a:solidFill>
              </a:rPr>
              <a:t>Katafygiotou</a:t>
            </a:r>
            <a:r>
              <a:rPr lang="en-GB" dirty="0">
                <a:solidFill>
                  <a:srgbClr val="002060"/>
                </a:solidFill>
              </a:rPr>
              <a:t> and Dimopoulos, 2024). </a:t>
            </a:r>
          </a:p>
          <a:p>
            <a:r>
              <a:rPr lang="en-GB" dirty="0">
                <a:solidFill>
                  <a:srgbClr val="002060"/>
                </a:solidFill>
              </a:rPr>
              <a:t>Energy efficiency is accomplished through investment on innovative technologies, LED lights and smart energy systems (Alipour, </a:t>
            </a:r>
            <a:r>
              <a:rPr lang="en-GB" dirty="0" err="1">
                <a:solidFill>
                  <a:srgbClr val="002060"/>
                </a:solidFill>
              </a:rPr>
              <a:t>Safaeimanesh</a:t>
            </a:r>
            <a:r>
              <a:rPr lang="en-GB" dirty="0">
                <a:solidFill>
                  <a:srgbClr val="002060"/>
                </a:solidFill>
              </a:rPr>
              <a:t> and Soosan, 2019). </a:t>
            </a:r>
          </a:p>
          <a:p>
            <a:r>
              <a:rPr lang="en-GB" dirty="0">
                <a:solidFill>
                  <a:srgbClr val="002060"/>
                </a:solidFill>
              </a:rPr>
              <a:t>Increasing use of renewable energy serves a major trend in the hotel sector aimed at sustainability. </a:t>
            </a:r>
          </a:p>
          <a:p>
            <a:r>
              <a:rPr lang="en-GB" dirty="0">
                <a:solidFill>
                  <a:srgbClr val="002060"/>
                </a:solidFill>
              </a:rPr>
              <a:t>These are based on innovations for energy efficiency, they also work together to decrease carbon footprints and drive continuous efforts toward the net-zero emissions goal (Bera et al., 2025). </a:t>
            </a:r>
          </a:p>
          <a:p>
            <a:r>
              <a:rPr lang="en-GB" dirty="0">
                <a:solidFill>
                  <a:srgbClr val="002060"/>
                </a:solidFill>
              </a:rPr>
              <a:t>Application of hybrid renewable energy systems, designed specifically to meet the hotel’s needs, demonstrates compliance with climate targets set around the world and increased operational cost efficiency for such businesses (Abdelhady, 2023). </a:t>
            </a:r>
            <a:endParaRPr lang="en-US" dirty="0">
              <a:solidFill>
                <a:srgbClr val="002060"/>
              </a:solidFill>
            </a:endParaRPr>
          </a:p>
        </p:txBody>
      </p:sp>
      <p:pic>
        <p:nvPicPr>
          <p:cNvPr id="12" name="Picture 11">
            <a:extLst>
              <a:ext uri="{FF2B5EF4-FFF2-40B4-BE49-F238E27FC236}">
                <a16:creationId xmlns:a16="http://schemas.microsoft.com/office/drawing/2014/main" id="{54E9ADCC-2F69-91F9-6FAB-D5D560112E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V="1">
            <a:off x="9871985" y="5248009"/>
            <a:ext cx="2287772" cy="1536363"/>
          </a:xfrm>
          <a:prstGeom prst="rect">
            <a:avLst/>
          </a:prstGeom>
        </p:spPr>
      </p:pic>
    </p:spTree>
    <p:extLst>
      <p:ext uri="{BB962C8B-B14F-4D97-AF65-F5344CB8AC3E}">
        <p14:creationId xmlns:p14="http://schemas.microsoft.com/office/powerpoint/2010/main" val="456731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ow is Hotel Industry adopting IoT based Sustainable Development? - Zenatix  by Schneider Electric">
            <a:extLst>
              <a:ext uri="{FF2B5EF4-FFF2-40B4-BE49-F238E27FC236}">
                <a16:creationId xmlns:a16="http://schemas.microsoft.com/office/drawing/2014/main" id="{C69C79ED-A934-2F44-0615-B9BD32C11A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0763" y="933450"/>
            <a:ext cx="10148887" cy="5114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400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F7E2F-DC2B-7FBE-74A3-903AC964B5DC}"/>
              </a:ext>
            </a:extLst>
          </p:cNvPr>
          <p:cNvSpPr>
            <a:spLocks noGrp="1"/>
          </p:cNvSpPr>
          <p:nvPr>
            <p:ph type="title"/>
          </p:nvPr>
        </p:nvSpPr>
        <p:spPr>
          <a:xfrm>
            <a:off x="1143000" y="609600"/>
            <a:ext cx="9875520" cy="876300"/>
          </a:xfrm>
        </p:spPr>
        <p:txBody>
          <a:bodyPr/>
          <a:lstStyle/>
          <a:p>
            <a:pPr algn="ctr"/>
            <a:r>
              <a:rPr lang="en-GB" dirty="0">
                <a:solidFill>
                  <a:srgbClr val="0070C0"/>
                </a:solidFill>
              </a:rPr>
              <a:t>PESTLE Analysis</a:t>
            </a:r>
            <a:endParaRPr lang="en-US" dirty="0">
              <a:solidFill>
                <a:srgbClr val="0070C0"/>
              </a:solidFill>
            </a:endParaRPr>
          </a:p>
        </p:txBody>
      </p:sp>
      <p:sp>
        <p:nvSpPr>
          <p:cNvPr id="3" name="Content Placeholder 2">
            <a:extLst>
              <a:ext uri="{FF2B5EF4-FFF2-40B4-BE49-F238E27FC236}">
                <a16:creationId xmlns:a16="http://schemas.microsoft.com/office/drawing/2014/main" id="{E423DF72-BC9A-164A-0908-114C347EF8CA}"/>
              </a:ext>
            </a:extLst>
          </p:cNvPr>
          <p:cNvSpPr>
            <a:spLocks noGrp="1"/>
          </p:cNvSpPr>
          <p:nvPr>
            <p:ph idx="1"/>
          </p:nvPr>
        </p:nvSpPr>
        <p:spPr>
          <a:xfrm>
            <a:off x="1143000" y="1657350"/>
            <a:ext cx="10315575" cy="4438650"/>
          </a:xfrm>
        </p:spPr>
        <p:txBody>
          <a:bodyPr>
            <a:normAutofit fontScale="77500" lnSpcReduction="20000"/>
          </a:bodyPr>
          <a:lstStyle/>
          <a:p>
            <a:r>
              <a:rPr lang="en-GB" dirty="0">
                <a:solidFill>
                  <a:srgbClr val="002060"/>
                </a:solidFill>
              </a:rPr>
              <a:t>Political- From political perspective, a challenge that can be anticipated due to differences in countries’ regulations is that hotels may not be able to achieve a consistent standard of sustainability across their operations (Zhao, Mei and Guo, 2023). political instability, conflict, or economic downturns in different regions. The political landscape can also be seen as an opportunity.</a:t>
            </a:r>
          </a:p>
          <a:p>
            <a:r>
              <a:rPr lang="en-GB" dirty="0">
                <a:solidFill>
                  <a:srgbClr val="002060"/>
                </a:solidFill>
              </a:rPr>
              <a:t>Economical- Upfront costs of retrofitting buildings, installing renewables, or adopting circular practices can be high. Inflation, interest rates, and economic slowdowns can delay sustainability investments</a:t>
            </a:r>
          </a:p>
          <a:p>
            <a:r>
              <a:rPr lang="en-GB" dirty="0">
                <a:solidFill>
                  <a:srgbClr val="002060"/>
                </a:solidFill>
              </a:rPr>
              <a:t>Social- Travellers’ increasing concern for the environment turns in to an opportunity for hotels as they need to align their operations with their customers’ preferences. This development would boost hotel patronage while also supporting sustainable projects initiated by communities (Zhao, Mei and Guo, 2023). Minimise environmental footprint and contribute to local communities.</a:t>
            </a:r>
          </a:p>
          <a:p>
            <a:r>
              <a:rPr lang="en-GB" dirty="0">
                <a:solidFill>
                  <a:srgbClr val="002060"/>
                </a:solidFill>
              </a:rPr>
              <a:t>Technological- The cost of technology can be expensive at the outset (Pereira, et al, 2021). The rapid pace of technological advancements presents the challenge of keeping up with these innovations and integrating them into hotel sustainability practices.</a:t>
            </a:r>
          </a:p>
          <a:p>
            <a:r>
              <a:rPr lang="en-GB" dirty="0">
                <a:solidFill>
                  <a:srgbClr val="002060"/>
                </a:solidFill>
              </a:rPr>
              <a:t>Legal- Environmental benchmarks (e.g., carbon disclosures, waste management). Risk of fines or loss of license</a:t>
            </a:r>
          </a:p>
          <a:p>
            <a:r>
              <a:rPr lang="en-GB" dirty="0">
                <a:solidFill>
                  <a:srgbClr val="002060"/>
                </a:solidFill>
              </a:rPr>
              <a:t>Environmental- Carbon emissions (heating, cooling, transport, waste)—making net zero a critical goal. Reducing single-use plastics.</a:t>
            </a:r>
            <a:endParaRPr lang="en-US" dirty="0">
              <a:solidFill>
                <a:srgbClr val="002060"/>
              </a:solidFill>
            </a:endParaRPr>
          </a:p>
        </p:txBody>
      </p:sp>
      <p:pic>
        <p:nvPicPr>
          <p:cNvPr id="4" name="Picture 3">
            <a:extLst>
              <a:ext uri="{FF2B5EF4-FFF2-40B4-BE49-F238E27FC236}">
                <a16:creationId xmlns:a16="http://schemas.microsoft.com/office/drawing/2014/main" id="{39000E77-B4D8-E209-CC32-037CFC9B94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V="1">
            <a:off x="10639425" y="5763386"/>
            <a:ext cx="1520332" cy="1020985"/>
          </a:xfrm>
          <a:prstGeom prst="rect">
            <a:avLst/>
          </a:prstGeom>
        </p:spPr>
      </p:pic>
    </p:spTree>
    <p:extLst>
      <p:ext uri="{BB962C8B-B14F-4D97-AF65-F5344CB8AC3E}">
        <p14:creationId xmlns:p14="http://schemas.microsoft.com/office/powerpoint/2010/main" val="503208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84FED-212D-A440-FC5B-000D953A6CDA}"/>
              </a:ext>
            </a:extLst>
          </p:cNvPr>
          <p:cNvSpPr>
            <a:spLocks noGrp="1"/>
          </p:cNvSpPr>
          <p:nvPr>
            <p:ph type="title"/>
          </p:nvPr>
        </p:nvSpPr>
        <p:spPr/>
        <p:txBody>
          <a:bodyPr/>
          <a:lstStyle/>
          <a:p>
            <a:pPr algn="ctr"/>
            <a:r>
              <a:rPr lang="en-GB" dirty="0">
                <a:solidFill>
                  <a:srgbClr val="0070C0"/>
                </a:solidFill>
              </a:rPr>
              <a:t>Conclusion</a:t>
            </a:r>
            <a:endParaRPr lang="en-US" dirty="0">
              <a:solidFill>
                <a:srgbClr val="0070C0"/>
              </a:solidFill>
            </a:endParaRPr>
          </a:p>
        </p:txBody>
      </p:sp>
      <p:pic>
        <p:nvPicPr>
          <p:cNvPr id="3" name="Picture 2">
            <a:extLst>
              <a:ext uri="{FF2B5EF4-FFF2-40B4-BE49-F238E27FC236}">
                <a16:creationId xmlns:a16="http://schemas.microsoft.com/office/drawing/2014/main" id="{D6BF51B2-B807-C648-0940-60E7AF88E14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V="1">
            <a:off x="9871985" y="5248009"/>
            <a:ext cx="2287772" cy="1536363"/>
          </a:xfrm>
          <a:prstGeom prst="rect">
            <a:avLst/>
          </a:prstGeom>
        </p:spPr>
      </p:pic>
      <p:sp>
        <p:nvSpPr>
          <p:cNvPr id="5" name="TextBox 4">
            <a:extLst>
              <a:ext uri="{FF2B5EF4-FFF2-40B4-BE49-F238E27FC236}">
                <a16:creationId xmlns:a16="http://schemas.microsoft.com/office/drawing/2014/main" id="{9FBAEEA2-E352-5A26-19F3-D4B82D134AD5}"/>
              </a:ext>
            </a:extLst>
          </p:cNvPr>
          <p:cNvSpPr txBox="1"/>
          <p:nvPr/>
        </p:nvSpPr>
        <p:spPr>
          <a:xfrm>
            <a:off x="1571625" y="2038350"/>
            <a:ext cx="9239250" cy="2862322"/>
          </a:xfrm>
          <a:prstGeom prst="rect">
            <a:avLst/>
          </a:prstGeom>
          <a:noFill/>
        </p:spPr>
        <p:txBody>
          <a:bodyPr wrap="square">
            <a:spAutoFit/>
          </a:bodyPr>
          <a:lstStyle/>
          <a:p>
            <a:r>
              <a:rPr lang="en-GB" dirty="0">
                <a:solidFill>
                  <a:srgbClr val="002060"/>
                </a:solidFill>
                <a:latin typeface="Arial" panose="020B0604020202020204" pitchFamily="34" charset="0"/>
                <a:ea typeface="Calibri" panose="020F0502020204030204" pitchFamily="34" charset="0"/>
              </a:rPr>
              <a:t>T</a:t>
            </a:r>
            <a:r>
              <a:rPr lang="en-GB" sz="1800" dirty="0">
                <a:solidFill>
                  <a:srgbClr val="002060"/>
                </a:solidFill>
                <a:effectLst/>
                <a:latin typeface="Arial" panose="020B0604020202020204" pitchFamily="34" charset="0"/>
                <a:ea typeface="Calibri" panose="020F0502020204030204" pitchFamily="34" charset="0"/>
              </a:rPr>
              <a:t>he commitment of the hotel sector to sustainability and net-zero emissions is a promising strategy towards the resolution of environmental issues raised. The primary strategies for this are carbon offsetting, energy management systems, renewable energy, smart technologies, cooperation with environmental organizations, challenges, and innovative solutions as guided by them, and PEST analysis components as interdependent: political, economic, social, and technological issues. The overview of the situation suggests that after such steps as promoting sustainability, a hotel has a better position on the environment and economy perspectives, which also provides competitive benefits and profits for its development and participation in global ecologic initiatives and movements.</a:t>
            </a:r>
            <a:endParaRPr lang="en-US" dirty="0">
              <a:solidFill>
                <a:srgbClr val="002060"/>
              </a:solidFill>
            </a:endParaRPr>
          </a:p>
        </p:txBody>
      </p:sp>
    </p:spTree>
    <p:extLst>
      <p:ext uri="{BB962C8B-B14F-4D97-AF65-F5344CB8AC3E}">
        <p14:creationId xmlns:p14="http://schemas.microsoft.com/office/powerpoint/2010/main" val="1293429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accent1">
            <a:alpha val="36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59985-00F5-5720-0BF0-FA02C28029A0}"/>
              </a:ext>
            </a:extLst>
          </p:cNvPr>
          <p:cNvSpPr>
            <a:spLocks noGrp="1"/>
          </p:cNvSpPr>
          <p:nvPr>
            <p:ph type="title"/>
          </p:nvPr>
        </p:nvSpPr>
        <p:spPr>
          <a:xfrm>
            <a:off x="1143000" y="609600"/>
            <a:ext cx="9875520" cy="759428"/>
          </a:xfrm>
        </p:spPr>
        <p:txBody>
          <a:bodyPr/>
          <a:lstStyle/>
          <a:p>
            <a:pPr algn="ctr"/>
            <a:r>
              <a:rPr lang="en-GB" dirty="0">
                <a:solidFill>
                  <a:srgbClr val="0070C0"/>
                </a:solidFill>
              </a:rPr>
              <a:t>References</a:t>
            </a:r>
            <a:endParaRPr lang="en-US" dirty="0">
              <a:solidFill>
                <a:srgbClr val="0070C0"/>
              </a:solidFill>
            </a:endParaRPr>
          </a:p>
        </p:txBody>
      </p:sp>
      <p:sp>
        <p:nvSpPr>
          <p:cNvPr id="7" name="Content Placeholder 6">
            <a:extLst>
              <a:ext uri="{FF2B5EF4-FFF2-40B4-BE49-F238E27FC236}">
                <a16:creationId xmlns:a16="http://schemas.microsoft.com/office/drawing/2014/main" id="{A8569C1A-E0DA-DA1C-74C1-05C24A05F9B7}"/>
              </a:ext>
            </a:extLst>
          </p:cNvPr>
          <p:cNvSpPr>
            <a:spLocks noGrp="1"/>
          </p:cNvSpPr>
          <p:nvPr>
            <p:ph idx="1"/>
          </p:nvPr>
        </p:nvSpPr>
        <p:spPr>
          <a:xfrm>
            <a:off x="704850" y="1504950"/>
            <a:ext cx="10868025" cy="4591050"/>
          </a:xfrm>
        </p:spPr>
        <p:txBody>
          <a:bodyPr>
            <a:normAutofit fontScale="32500" lnSpcReduction="20000"/>
          </a:bodyPr>
          <a:lstStyle/>
          <a:p>
            <a:r>
              <a:rPr lang="en-GB" sz="2800" dirty="0">
                <a:solidFill>
                  <a:srgbClr val="002060"/>
                </a:solidFill>
                <a:latin typeface="Arial" panose="020B0604020202020204" pitchFamily="34" charset="0"/>
                <a:cs typeface="Arial" panose="020B0604020202020204" pitchFamily="34" charset="0"/>
              </a:rPr>
              <a:t>Abdelhady, S. (2023) “Techno-economic study and the optimal hybrid renewable energy system design for a hotel building with net zero energy and net zero carbon emissions,” </a:t>
            </a:r>
            <a:r>
              <a:rPr lang="en-GB" sz="2800" i="1" dirty="0">
                <a:solidFill>
                  <a:srgbClr val="002060"/>
                </a:solidFill>
                <a:latin typeface="Arial" panose="020B0604020202020204" pitchFamily="34" charset="0"/>
                <a:cs typeface="Arial" panose="020B0604020202020204" pitchFamily="34" charset="0"/>
              </a:rPr>
              <a:t>Energy Conversion and Management</a:t>
            </a:r>
            <a:r>
              <a:rPr lang="en-GB" sz="2800" dirty="0">
                <a:solidFill>
                  <a:srgbClr val="002060"/>
                </a:solidFill>
                <a:latin typeface="Arial" panose="020B0604020202020204" pitchFamily="34" charset="0"/>
                <a:cs typeface="Arial" panose="020B0604020202020204" pitchFamily="34" charset="0"/>
              </a:rPr>
              <a:t>, 289, p. 117195. Available at: </a:t>
            </a:r>
            <a:r>
              <a:rPr lang="en-GB" sz="2800" u="sng" dirty="0">
                <a:solidFill>
                  <a:srgbClr val="00206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Techno-economic study and the optimal hybrid renewable energy system design for a hotel building with net zero energy and net zero carbon emissions - ScienceDirect</a:t>
            </a:r>
            <a:r>
              <a:rPr lang="en-GB" sz="2800" dirty="0">
                <a:solidFill>
                  <a:srgbClr val="002060"/>
                </a:solidFill>
                <a:latin typeface="Arial" panose="020B0604020202020204" pitchFamily="34" charset="0"/>
                <a:cs typeface="Arial" panose="020B0604020202020204" pitchFamily="34" charset="0"/>
              </a:rPr>
              <a:t> [Accessed on 18 May 2025]</a:t>
            </a:r>
            <a:endParaRPr lang="en-US" sz="2800" dirty="0">
              <a:solidFill>
                <a:srgbClr val="002060"/>
              </a:solidFill>
              <a:latin typeface="Arial" panose="020B0604020202020204" pitchFamily="34" charset="0"/>
              <a:cs typeface="Arial" panose="020B0604020202020204" pitchFamily="34" charset="0"/>
            </a:endParaRPr>
          </a:p>
          <a:p>
            <a:r>
              <a:rPr lang="en-GB" sz="2800" dirty="0">
                <a:solidFill>
                  <a:srgbClr val="002060"/>
                </a:solidFill>
                <a:latin typeface="Arial" panose="020B0604020202020204" pitchFamily="34" charset="0"/>
                <a:cs typeface="Arial" panose="020B0604020202020204" pitchFamily="34" charset="0"/>
              </a:rPr>
              <a:t>Abdou, A.H., Hassan, T.H. and El Dief, M.M. (2020) “A description of green hotel practices and their role in achieving sustainable development,” </a:t>
            </a:r>
            <a:r>
              <a:rPr lang="en-GB" sz="2800" i="1" dirty="0">
                <a:solidFill>
                  <a:srgbClr val="002060"/>
                </a:solidFill>
                <a:latin typeface="Arial" panose="020B0604020202020204" pitchFamily="34" charset="0"/>
                <a:cs typeface="Arial" panose="020B0604020202020204" pitchFamily="34" charset="0"/>
              </a:rPr>
              <a:t>Sustainability</a:t>
            </a:r>
            <a:r>
              <a:rPr lang="en-GB" sz="2800" dirty="0">
                <a:solidFill>
                  <a:srgbClr val="002060"/>
                </a:solidFill>
                <a:latin typeface="Arial" panose="020B0604020202020204" pitchFamily="34" charset="0"/>
                <a:cs typeface="Arial" panose="020B0604020202020204" pitchFamily="34" charset="0"/>
              </a:rPr>
              <a:t>, 12(22), p. 9624. Available at: </a:t>
            </a:r>
            <a:r>
              <a:rPr lang="en-GB" sz="2800" u="sng" dirty="0">
                <a:solidFill>
                  <a:srgbClr val="00206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 Description of Green Hotel Practices and Their Role in Achieving Sustainable Development</a:t>
            </a:r>
            <a:r>
              <a:rPr lang="en-GB" sz="2800" dirty="0">
                <a:solidFill>
                  <a:srgbClr val="002060"/>
                </a:solidFill>
                <a:latin typeface="Arial" panose="020B0604020202020204" pitchFamily="34" charset="0"/>
                <a:cs typeface="Arial" panose="020B0604020202020204" pitchFamily="34" charset="0"/>
              </a:rPr>
              <a:t> [Accessed on 19 May 2025]</a:t>
            </a:r>
            <a:endParaRPr lang="en-US" sz="2800" dirty="0">
              <a:solidFill>
                <a:srgbClr val="002060"/>
              </a:solidFill>
              <a:latin typeface="Arial" panose="020B0604020202020204" pitchFamily="34" charset="0"/>
              <a:cs typeface="Arial" panose="020B0604020202020204" pitchFamily="34" charset="0"/>
            </a:endParaRPr>
          </a:p>
          <a:p>
            <a:r>
              <a:rPr lang="en-GB" sz="2800" dirty="0">
                <a:solidFill>
                  <a:srgbClr val="002060"/>
                </a:solidFill>
                <a:latin typeface="Arial" panose="020B0604020202020204" pitchFamily="34" charset="0"/>
                <a:cs typeface="Arial" panose="020B0604020202020204" pitchFamily="34" charset="0"/>
              </a:rPr>
              <a:t>Alipour, H., </a:t>
            </a:r>
            <a:r>
              <a:rPr lang="en-GB" sz="2800" dirty="0" err="1">
                <a:solidFill>
                  <a:srgbClr val="002060"/>
                </a:solidFill>
                <a:latin typeface="Arial" panose="020B0604020202020204" pitchFamily="34" charset="0"/>
                <a:cs typeface="Arial" panose="020B0604020202020204" pitchFamily="34" charset="0"/>
              </a:rPr>
              <a:t>Safaeimanesh</a:t>
            </a:r>
            <a:r>
              <a:rPr lang="en-GB" sz="2800" dirty="0">
                <a:solidFill>
                  <a:srgbClr val="002060"/>
                </a:solidFill>
                <a:latin typeface="Arial" panose="020B0604020202020204" pitchFamily="34" charset="0"/>
                <a:cs typeface="Arial" panose="020B0604020202020204" pitchFamily="34" charset="0"/>
              </a:rPr>
              <a:t>, F. and Soosan, A. (2019) “Investigating sustainable practices in hotel industry-from employees’ perspective: Evidence from a Mediterranean Island,” </a:t>
            </a:r>
            <a:r>
              <a:rPr lang="en-GB" sz="2800" i="1" dirty="0">
                <a:solidFill>
                  <a:srgbClr val="002060"/>
                </a:solidFill>
                <a:latin typeface="Arial" panose="020B0604020202020204" pitchFamily="34" charset="0"/>
                <a:cs typeface="Arial" panose="020B0604020202020204" pitchFamily="34" charset="0"/>
              </a:rPr>
              <a:t>Sustainability</a:t>
            </a:r>
            <a:r>
              <a:rPr lang="en-GB" sz="2800" dirty="0">
                <a:solidFill>
                  <a:srgbClr val="002060"/>
                </a:solidFill>
                <a:latin typeface="Arial" panose="020B0604020202020204" pitchFamily="34" charset="0"/>
                <a:cs typeface="Arial" panose="020B0604020202020204" pitchFamily="34" charset="0"/>
              </a:rPr>
              <a:t>, 11(23), p. 6556. Available at: </a:t>
            </a:r>
            <a:r>
              <a:rPr lang="en-GB" sz="2800" u="sng" dirty="0">
                <a:solidFill>
                  <a:srgbClr val="00206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Investigating Sustainable Practices in Hotel Industry-from Employees’ Perspective: Evidence from a Mediterranean Island</a:t>
            </a:r>
            <a:r>
              <a:rPr lang="en-GB" sz="2800" dirty="0">
                <a:solidFill>
                  <a:srgbClr val="002060"/>
                </a:solidFill>
                <a:latin typeface="Arial" panose="020B0604020202020204" pitchFamily="34" charset="0"/>
                <a:cs typeface="Arial" panose="020B0604020202020204" pitchFamily="34" charset="0"/>
              </a:rPr>
              <a:t> [Accessed on 18 May 2025]</a:t>
            </a:r>
            <a:endParaRPr lang="en-US" sz="2800" dirty="0">
              <a:solidFill>
                <a:srgbClr val="002060"/>
              </a:solidFill>
              <a:latin typeface="Arial" panose="020B0604020202020204" pitchFamily="34" charset="0"/>
              <a:cs typeface="Arial" panose="020B0604020202020204" pitchFamily="34" charset="0"/>
            </a:endParaRPr>
          </a:p>
          <a:p>
            <a:r>
              <a:rPr lang="en-GB" sz="2800" dirty="0" err="1">
                <a:solidFill>
                  <a:srgbClr val="002060"/>
                </a:solidFill>
                <a:latin typeface="Arial" panose="020B0604020202020204" pitchFamily="34" charset="0"/>
                <a:cs typeface="Arial" panose="020B0604020202020204" pitchFamily="34" charset="0"/>
              </a:rPr>
              <a:t>Pambuk</a:t>
            </a:r>
            <a:r>
              <a:rPr lang="en-GB" sz="2800" dirty="0">
                <a:solidFill>
                  <a:srgbClr val="002060"/>
                </a:solidFill>
                <a:latin typeface="Arial" panose="020B0604020202020204" pitchFamily="34" charset="0"/>
                <a:cs typeface="Arial" panose="020B0604020202020204" pitchFamily="34" charset="0"/>
              </a:rPr>
              <a:t>, С., Ustenko, І. and </a:t>
            </a:r>
            <a:r>
              <a:rPr lang="en-GB" sz="2800" dirty="0" err="1">
                <a:solidFill>
                  <a:srgbClr val="002060"/>
                </a:solidFill>
                <a:latin typeface="Arial" panose="020B0604020202020204" pitchFamily="34" charset="0"/>
                <a:cs typeface="Arial" panose="020B0604020202020204" pitchFamily="34" charset="0"/>
              </a:rPr>
              <a:t>Маrdar</a:t>
            </a:r>
            <a:r>
              <a:rPr lang="en-GB" sz="2800" dirty="0">
                <a:solidFill>
                  <a:srgbClr val="002060"/>
                </a:solidFill>
                <a:latin typeface="Arial" panose="020B0604020202020204" pitchFamily="34" charset="0"/>
                <a:cs typeface="Arial" panose="020B0604020202020204" pitchFamily="34" charset="0"/>
              </a:rPr>
              <a:t>, М. (2021) “Marketing substantiation, organizational and economic characteristics of small business in the provision of hotel services,” </a:t>
            </a:r>
            <a:r>
              <a:rPr lang="en-GB" sz="2800" i="1" dirty="0">
                <a:solidFill>
                  <a:srgbClr val="002060"/>
                </a:solidFill>
                <a:latin typeface="Arial" panose="020B0604020202020204" pitchFamily="34" charset="0"/>
                <a:cs typeface="Arial" panose="020B0604020202020204" pitchFamily="34" charset="0"/>
              </a:rPr>
              <a:t>Financial and credit activity problems of theory and practice</a:t>
            </a:r>
            <a:r>
              <a:rPr lang="en-GB" sz="2800" dirty="0">
                <a:solidFill>
                  <a:srgbClr val="002060"/>
                </a:solidFill>
                <a:latin typeface="Arial" panose="020B0604020202020204" pitchFamily="34" charset="0"/>
                <a:cs typeface="Arial" panose="020B0604020202020204" pitchFamily="34" charset="0"/>
              </a:rPr>
              <a:t>, 4(39), pp. 439–450. Available at: </a:t>
            </a:r>
            <a:r>
              <a:rPr lang="en-GB" sz="2800" u="sng" dirty="0">
                <a:solidFill>
                  <a:srgbClr val="00206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MARKETING SUBSTANTIATION, ORGANIZATIONAL AND ECONOMIC CHARACTERISTICS OF SMALL BUSINESS IN THE PROVISION OF HOTEL SERVICES | Financial and credit activity problems of theory and practice</a:t>
            </a:r>
            <a:r>
              <a:rPr lang="en-GB" sz="2800" dirty="0">
                <a:solidFill>
                  <a:srgbClr val="002060"/>
                </a:solidFill>
                <a:latin typeface="Arial" panose="020B0604020202020204" pitchFamily="34" charset="0"/>
                <a:cs typeface="Arial" panose="020B0604020202020204" pitchFamily="34" charset="0"/>
              </a:rPr>
              <a:t> [Accessed on 18 May 2025]</a:t>
            </a:r>
            <a:endParaRPr lang="en-US" sz="2800" dirty="0">
              <a:solidFill>
                <a:srgbClr val="002060"/>
              </a:solidFill>
              <a:latin typeface="Arial" panose="020B0604020202020204" pitchFamily="34" charset="0"/>
              <a:cs typeface="Arial" panose="020B0604020202020204" pitchFamily="34" charset="0"/>
            </a:endParaRPr>
          </a:p>
          <a:p>
            <a:r>
              <a:rPr lang="en-GB" sz="2800" dirty="0" err="1">
                <a:solidFill>
                  <a:srgbClr val="002060"/>
                </a:solidFill>
                <a:latin typeface="Arial" panose="020B0604020202020204" pitchFamily="34" charset="0"/>
                <a:cs typeface="Arial" panose="020B0604020202020204" pitchFamily="34" charset="0"/>
              </a:rPr>
              <a:t>Papallou</a:t>
            </a:r>
            <a:r>
              <a:rPr lang="en-GB" sz="2800" dirty="0">
                <a:solidFill>
                  <a:srgbClr val="002060"/>
                </a:solidFill>
                <a:latin typeface="Arial" panose="020B0604020202020204" pitchFamily="34" charset="0"/>
                <a:cs typeface="Arial" panose="020B0604020202020204" pitchFamily="34" charset="0"/>
              </a:rPr>
              <a:t>, E., </a:t>
            </a:r>
            <a:r>
              <a:rPr lang="en-GB" sz="2800" dirty="0" err="1">
                <a:solidFill>
                  <a:srgbClr val="002060"/>
                </a:solidFill>
                <a:latin typeface="Arial" panose="020B0604020202020204" pitchFamily="34" charset="0"/>
                <a:cs typeface="Arial" panose="020B0604020202020204" pitchFamily="34" charset="0"/>
              </a:rPr>
              <a:t>Katafygiotou</a:t>
            </a:r>
            <a:r>
              <a:rPr lang="en-GB" sz="2800" dirty="0">
                <a:solidFill>
                  <a:srgbClr val="002060"/>
                </a:solidFill>
                <a:latin typeface="Arial" panose="020B0604020202020204" pitchFamily="34" charset="0"/>
                <a:cs typeface="Arial" panose="020B0604020202020204" pitchFamily="34" charset="0"/>
              </a:rPr>
              <a:t>, M. and Dimopoulos, T. (2024) “Emerging sustainability trends in tourist facilities: A comparative assessment of multiple hotels and resorts,” </a:t>
            </a:r>
            <a:r>
              <a:rPr lang="en-GB" sz="2800" i="1" dirty="0">
                <a:solidFill>
                  <a:srgbClr val="002060"/>
                </a:solidFill>
                <a:latin typeface="Arial" panose="020B0604020202020204" pitchFamily="34" charset="0"/>
                <a:cs typeface="Arial" panose="020B0604020202020204" pitchFamily="34" charset="0"/>
              </a:rPr>
              <a:t>Sustainability</a:t>
            </a:r>
            <a:r>
              <a:rPr lang="en-GB" sz="2800" dirty="0">
                <a:solidFill>
                  <a:srgbClr val="002060"/>
                </a:solidFill>
                <a:latin typeface="Arial" panose="020B0604020202020204" pitchFamily="34" charset="0"/>
                <a:cs typeface="Arial" panose="020B0604020202020204" pitchFamily="34" charset="0"/>
              </a:rPr>
              <a:t>, 16(9), p. 3536. Available at: </a:t>
            </a:r>
            <a:r>
              <a:rPr lang="en-GB" sz="2800" u="sng" dirty="0">
                <a:solidFill>
                  <a:srgbClr val="00206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Emerging Sustainability Trends in Tourist Facilities: A Comparative Assessment of Multiple Hotels and Resorts</a:t>
            </a:r>
            <a:r>
              <a:rPr lang="en-GB" sz="2800" dirty="0">
                <a:solidFill>
                  <a:srgbClr val="002060"/>
                </a:solidFill>
                <a:latin typeface="Arial" panose="020B0604020202020204" pitchFamily="34" charset="0"/>
                <a:cs typeface="Arial" panose="020B0604020202020204" pitchFamily="34" charset="0"/>
              </a:rPr>
              <a:t> [Accessed on 18 May 2025]</a:t>
            </a:r>
            <a:endParaRPr lang="en-US" sz="2800" dirty="0">
              <a:solidFill>
                <a:srgbClr val="002060"/>
              </a:solidFill>
              <a:latin typeface="Arial" panose="020B0604020202020204" pitchFamily="34" charset="0"/>
              <a:cs typeface="Arial" panose="020B0604020202020204" pitchFamily="34" charset="0"/>
            </a:endParaRPr>
          </a:p>
          <a:p>
            <a:r>
              <a:rPr lang="en-GB" sz="2800" dirty="0">
                <a:solidFill>
                  <a:srgbClr val="002060"/>
                </a:solidFill>
                <a:latin typeface="Arial" panose="020B0604020202020204" pitchFamily="34" charset="0"/>
                <a:cs typeface="Arial" panose="020B0604020202020204" pitchFamily="34" charset="0"/>
              </a:rPr>
              <a:t>Pereira, V., et al. (2021) Sustainability Practices in Hospitality: Case Study of a Luxury Hotel in </a:t>
            </a:r>
            <a:r>
              <a:rPr lang="en-GB" sz="2800" dirty="0" err="1">
                <a:solidFill>
                  <a:srgbClr val="002060"/>
                </a:solidFill>
                <a:latin typeface="Arial" panose="020B0604020202020204" pitchFamily="34" charset="0"/>
                <a:cs typeface="Arial" panose="020B0604020202020204" pitchFamily="34" charset="0"/>
              </a:rPr>
              <a:t>Arrábida</a:t>
            </a:r>
            <a:r>
              <a:rPr lang="en-GB" sz="2800" dirty="0">
                <a:solidFill>
                  <a:srgbClr val="002060"/>
                </a:solidFill>
                <a:latin typeface="Arial" panose="020B0604020202020204" pitchFamily="34" charset="0"/>
                <a:cs typeface="Arial" panose="020B0604020202020204" pitchFamily="34" charset="0"/>
              </a:rPr>
              <a:t> Natural Park.  Sustainability, Vol 13 (6). PP 3164. Available at: </a:t>
            </a:r>
            <a:r>
              <a:rPr lang="en-GB" sz="2800" u="sng" dirty="0">
                <a:solidFill>
                  <a:srgbClr val="F59E0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Sustainability Practices in Hospitality: Case Study of a Luxury Hotel in </a:t>
            </a:r>
            <a:r>
              <a:rPr lang="en-GB" sz="2800" u="sng" dirty="0" err="1">
                <a:solidFill>
                  <a:srgbClr val="F59E0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Arrábida</a:t>
            </a:r>
            <a:r>
              <a:rPr lang="en-GB" sz="2800" u="sng" dirty="0">
                <a:solidFill>
                  <a:srgbClr val="00206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 Natural Park</a:t>
            </a:r>
            <a:r>
              <a:rPr lang="en-GB" sz="2800" dirty="0">
                <a:solidFill>
                  <a:srgbClr val="002060"/>
                </a:solidFill>
                <a:latin typeface="Arial" panose="020B0604020202020204" pitchFamily="34" charset="0"/>
                <a:cs typeface="Arial" panose="020B0604020202020204" pitchFamily="34" charset="0"/>
              </a:rPr>
              <a:t> [Accessed on 19 May 2025]</a:t>
            </a:r>
            <a:endParaRPr lang="en-US" sz="2800" dirty="0">
              <a:solidFill>
                <a:srgbClr val="002060"/>
              </a:solidFill>
              <a:latin typeface="Arial" panose="020B0604020202020204" pitchFamily="34" charset="0"/>
              <a:cs typeface="Arial" panose="020B0604020202020204" pitchFamily="34" charset="0"/>
            </a:endParaRPr>
          </a:p>
          <a:p>
            <a:r>
              <a:rPr lang="en-GB" sz="2800" dirty="0">
                <a:solidFill>
                  <a:srgbClr val="002060"/>
                </a:solidFill>
                <a:latin typeface="Arial" panose="020B0604020202020204" pitchFamily="34" charset="0"/>
                <a:cs typeface="Arial" panose="020B0604020202020204" pitchFamily="34" charset="0"/>
              </a:rPr>
              <a:t>POPȘA, R.E. (2023) “Importance of Sustainability in the Hotel Industry,” </a:t>
            </a:r>
            <a:r>
              <a:rPr lang="en-GB" sz="2800" i="1" dirty="0">
                <a:solidFill>
                  <a:srgbClr val="002060"/>
                </a:solidFill>
                <a:latin typeface="Arial" panose="020B0604020202020204" pitchFamily="34" charset="0"/>
                <a:cs typeface="Arial" panose="020B0604020202020204" pitchFamily="34" charset="0"/>
              </a:rPr>
              <a:t>Expert Journal of Business and Management</a:t>
            </a:r>
            <a:r>
              <a:rPr lang="en-GB" sz="2800" dirty="0">
                <a:solidFill>
                  <a:srgbClr val="002060"/>
                </a:solidFill>
                <a:latin typeface="Arial" panose="020B0604020202020204" pitchFamily="34" charset="0"/>
                <a:cs typeface="Arial" panose="020B0604020202020204" pitchFamily="34" charset="0"/>
              </a:rPr>
              <a:t>, 11(2). Available at: </a:t>
            </a:r>
            <a:r>
              <a:rPr lang="en-GB" sz="2800" u="sng" dirty="0">
                <a:solidFill>
                  <a:srgbClr val="00206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Importance of Sustainability in the Hotel Industry - Expert Journal of Business and Management</a:t>
            </a:r>
            <a:r>
              <a:rPr lang="en-GB" sz="2800" dirty="0">
                <a:solidFill>
                  <a:srgbClr val="002060"/>
                </a:solidFill>
                <a:latin typeface="Arial" panose="020B0604020202020204" pitchFamily="34" charset="0"/>
                <a:cs typeface="Arial" panose="020B0604020202020204" pitchFamily="34" charset="0"/>
              </a:rPr>
              <a:t> [Accessed on 20 May 2025]</a:t>
            </a:r>
            <a:endParaRPr lang="en-US" sz="2800" dirty="0">
              <a:solidFill>
                <a:srgbClr val="002060"/>
              </a:solidFill>
              <a:latin typeface="Arial" panose="020B0604020202020204" pitchFamily="34" charset="0"/>
              <a:cs typeface="Arial" panose="020B0604020202020204" pitchFamily="34" charset="0"/>
            </a:endParaRPr>
          </a:p>
          <a:p>
            <a:r>
              <a:rPr lang="en-GB" sz="2800" u="sng" dirty="0">
                <a:solidFill>
                  <a:srgbClr val="002060"/>
                </a:solidFill>
                <a:latin typeface="Arial" panose="020B0604020202020204" pitchFamily="34" charset="0"/>
                <a:cs typeface="Arial" panose="020B0604020202020204" pitchFamily="34" charset="0"/>
                <a:hlinkClick r:id="rId9" tooltip="Surya Prakash">
                  <a:extLst>
                    <a:ext uri="{A12FA001-AC4F-418D-AE19-62706E023703}">
                      <ahyp:hlinkClr xmlns:ahyp="http://schemas.microsoft.com/office/drawing/2018/hyperlinkcolor" val="tx"/>
                    </a:ext>
                  </a:extLst>
                </a:hlinkClick>
              </a:rPr>
              <a:t>Prakash, S.</a:t>
            </a:r>
            <a:r>
              <a:rPr lang="en-GB" sz="2800" dirty="0">
                <a:solidFill>
                  <a:srgbClr val="002060"/>
                </a:solidFill>
                <a:latin typeface="Arial" panose="020B0604020202020204" pitchFamily="34" charset="0"/>
                <a:cs typeface="Arial" panose="020B0604020202020204" pitchFamily="34" charset="0"/>
              </a:rPr>
              <a:t>, et al. (2023), Adopting green and sustainable practices in the hotel industry operations- an analysis of critical performance indicators for improved environmental quality, </a:t>
            </a:r>
            <a:r>
              <a:rPr lang="en-GB" sz="2800" u="sng" dirty="0">
                <a:solidFill>
                  <a:srgbClr val="002060"/>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Management of Environmental Quality</a:t>
            </a:r>
            <a:r>
              <a:rPr lang="en-GB" sz="2800" dirty="0">
                <a:solidFill>
                  <a:srgbClr val="002060"/>
                </a:solidFill>
                <a:latin typeface="Arial" panose="020B0604020202020204" pitchFamily="34" charset="0"/>
                <a:cs typeface="Arial" panose="020B0604020202020204" pitchFamily="34" charset="0"/>
              </a:rPr>
              <a:t>, Vol. 34 (4), PP. 1057-1076. Available at: </a:t>
            </a:r>
            <a:r>
              <a:rPr lang="en-GB" sz="2800" u="sng" dirty="0">
                <a:solidFill>
                  <a:srgbClr val="002060"/>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Adopting green and sustainable practices in the hotel industry operations- an analysis of critical performance indicators for improved environmental quality | Emerald Insight</a:t>
            </a:r>
            <a:r>
              <a:rPr lang="en-GB" sz="2800" dirty="0">
                <a:solidFill>
                  <a:srgbClr val="002060"/>
                </a:solidFill>
                <a:latin typeface="Arial" panose="020B0604020202020204" pitchFamily="34" charset="0"/>
                <a:cs typeface="Arial" panose="020B0604020202020204" pitchFamily="34" charset="0"/>
              </a:rPr>
              <a:t> [Accessed on 20 May 2025]</a:t>
            </a:r>
            <a:endParaRPr lang="en-US" sz="2800" dirty="0">
              <a:solidFill>
                <a:srgbClr val="002060"/>
              </a:solidFill>
              <a:latin typeface="Arial" panose="020B0604020202020204" pitchFamily="34" charset="0"/>
              <a:cs typeface="Arial" panose="020B0604020202020204" pitchFamily="34" charset="0"/>
            </a:endParaRPr>
          </a:p>
          <a:p>
            <a:r>
              <a:rPr lang="en-GB" sz="2800" dirty="0">
                <a:solidFill>
                  <a:srgbClr val="002060"/>
                </a:solidFill>
                <a:latin typeface="Arial" panose="020B0604020202020204" pitchFamily="34" charset="0"/>
                <a:cs typeface="Arial" panose="020B0604020202020204" pitchFamily="34" charset="0"/>
              </a:rPr>
              <a:t>Prideaux, B. (2024) </a:t>
            </a:r>
            <a:r>
              <a:rPr lang="en-GB" sz="2800" i="1" dirty="0">
                <a:solidFill>
                  <a:srgbClr val="002060"/>
                </a:solidFill>
                <a:latin typeface="Arial" panose="020B0604020202020204" pitchFamily="34" charset="0"/>
                <a:cs typeface="Arial" panose="020B0604020202020204" pitchFamily="34" charset="0"/>
              </a:rPr>
              <a:t>Transition to net zero greenhouse gas emissions: a future crisis event and a future tourism opportunity</a:t>
            </a:r>
            <a:r>
              <a:rPr lang="en-GB" sz="2800" dirty="0">
                <a:solidFill>
                  <a:srgbClr val="002060"/>
                </a:solidFill>
                <a:latin typeface="Arial" panose="020B0604020202020204" pitchFamily="34" charset="0"/>
                <a:cs typeface="Arial" panose="020B0604020202020204" pitchFamily="34" charset="0"/>
              </a:rPr>
              <a:t>, </a:t>
            </a:r>
            <a:r>
              <a:rPr lang="en-GB" sz="2800" i="1" dirty="0">
                <a:solidFill>
                  <a:srgbClr val="002060"/>
                </a:solidFill>
                <a:latin typeface="Arial" panose="020B0604020202020204" pitchFamily="34" charset="0"/>
                <a:cs typeface="Arial" panose="020B0604020202020204" pitchFamily="34" charset="0"/>
              </a:rPr>
              <a:t>Handbook on crisis and disaster management in tourism</a:t>
            </a:r>
            <a:r>
              <a:rPr lang="en-GB" sz="2800" dirty="0">
                <a:solidFill>
                  <a:srgbClr val="002060"/>
                </a:solidFill>
                <a:latin typeface="Arial" panose="020B0604020202020204" pitchFamily="34" charset="0"/>
                <a:cs typeface="Arial" panose="020B0604020202020204" pitchFamily="34" charset="0"/>
              </a:rPr>
              <a:t>. Edward Elgar Publishing, pp. 112–128. Available at: </a:t>
            </a:r>
            <a:r>
              <a:rPr lang="en-GB" sz="2800" u="sng" dirty="0">
                <a:solidFill>
                  <a:srgbClr val="002060"/>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Chapter 8: Transition to net zero greenhouse gas emissions: a future crisis event and a future tourism opportunity in: Handbook on Crisis and Disaster Management in Tourism</a:t>
            </a:r>
            <a:r>
              <a:rPr lang="en-GB" sz="2800" dirty="0">
                <a:solidFill>
                  <a:srgbClr val="002060"/>
                </a:solidFill>
                <a:latin typeface="Arial" panose="020B0604020202020204" pitchFamily="34" charset="0"/>
                <a:cs typeface="Arial" panose="020B0604020202020204" pitchFamily="34" charset="0"/>
              </a:rPr>
              <a:t> [Accessed on 19 May 2025]</a:t>
            </a:r>
            <a:endParaRPr lang="en-US" sz="2800" dirty="0">
              <a:solidFill>
                <a:srgbClr val="002060"/>
              </a:solidFill>
              <a:latin typeface="Arial" panose="020B0604020202020204" pitchFamily="34" charset="0"/>
              <a:cs typeface="Arial" panose="020B0604020202020204" pitchFamily="34" charset="0"/>
            </a:endParaRPr>
          </a:p>
          <a:p>
            <a:r>
              <a:rPr lang="en-GB" sz="2800" dirty="0" err="1">
                <a:solidFill>
                  <a:srgbClr val="002060"/>
                </a:solidFill>
                <a:latin typeface="Arial" panose="020B0604020202020204" pitchFamily="34" charset="0"/>
                <a:cs typeface="Arial" panose="020B0604020202020204" pitchFamily="34" charset="0"/>
              </a:rPr>
              <a:t>Vavrova</a:t>
            </a:r>
            <a:r>
              <a:rPr lang="en-GB" sz="2800" dirty="0">
                <a:solidFill>
                  <a:srgbClr val="002060"/>
                </a:solidFill>
                <a:latin typeface="Arial" panose="020B0604020202020204" pitchFamily="34" charset="0"/>
                <a:cs typeface="Arial" panose="020B0604020202020204" pitchFamily="34" charset="0"/>
              </a:rPr>
              <a:t>, J. et al. (2024) </a:t>
            </a:r>
            <a:r>
              <a:rPr lang="en-US" sz="2800" dirty="0">
                <a:solidFill>
                  <a:srgbClr val="002060"/>
                </a:solidFill>
                <a:latin typeface="Arial" panose="020B0604020202020204" pitchFamily="34" charset="0"/>
                <a:cs typeface="Arial" panose="020B0604020202020204" pitchFamily="34" charset="0"/>
              </a:rPr>
              <a:t>Assessing sustainable practices and managerial approaches in the hotel industry: A comparative case study. Journal of Entrepreneurship, Management and Innovation. Vol 20 (3), PP 46-61. Available at: </a:t>
            </a:r>
            <a:r>
              <a:rPr lang="en-GB" sz="2800" u="sng" dirty="0">
                <a:solidFill>
                  <a:srgbClr val="002060"/>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CEEOL - Article Detail</a:t>
            </a:r>
            <a:r>
              <a:rPr lang="en-US" sz="2800" dirty="0">
                <a:solidFill>
                  <a:srgbClr val="002060"/>
                </a:solidFill>
                <a:latin typeface="Arial" panose="020B0604020202020204" pitchFamily="34" charset="0"/>
                <a:cs typeface="Arial" panose="020B0604020202020204" pitchFamily="34" charset="0"/>
              </a:rPr>
              <a:t> </a:t>
            </a:r>
            <a:r>
              <a:rPr lang="en-GB" sz="2800" dirty="0">
                <a:solidFill>
                  <a:srgbClr val="002060"/>
                </a:solidFill>
                <a:latin typeface="Arial" panose="020B0604020202020204" pitchFamily="34" charset="0"/>
                <a:cs typeface="Arial" panose="020B0604020202020204" pitchFamily="34" charset="0"/>
              </a:rPr>
              <a:t>[Accessed on 20 May 2025]</a:t>
            </a:r>
            <a:endParaRPr lang="en-US" sz="2800" dirty="0">
              <a:solidFill>
                <a:srgbClr val="002060"/>
              </a:solidFill>
              <a:latin typeface="Arial" panose="020B0604020202020204" pitchFamily="34" charset="0"/>
              <a:cs typeface="Arial" panose="020B0604020202020204" pitchFamily="34" charset="0"/>
            </a:endParaRPr>
          </a:p>
          <a:p>
            <a:r>
              <a:rPr lang="en-GB" sz="2800" dirty="0">
                <a:solidFill>
                  <a:srgbClr val="002060"/>
                </a:solidFill>
                <a:latin typeface="Arial" panose="020B0604020202020204" pitchFamily="34" charset="0"/>
                <a:cs typeface="Arial" panose="020B0604020202020204" pitchFamily="34" charset="0"/>
              </a:rPr>
              <a:t>Zhao, Y., Mei, X. and Guo, J. (2023) “Influence of sustainable environment based on a SWOT-PEST model on sports tourism service integration development,” </a:t>
            </a:r>
            <a:r>
              <a:rPr lang="en-GB" sz="2800" i="1" dirty="0">
                <a:solidFill>
                  <a:srgbClr val="002060"/>
                </a:solidFill>
                <a:latin typeface="Arial" panose="020B0604020202020204" pitchFamily="34" charset="0"/>
                <a:cs typeface="Arial" panose="020B0604020202020204" pitchFamily="34" charset="0"/>
              </a:rPr>
              <a:t>Sustainability</a:t>
            </a:r>
            <a:r>
              <a:rPr lang="en-GB" sz="2800" dirty="0">
                <a:solidFill>
                  <a:srgbClr val="002060"/>
                </a:solidFill>
                <a:latin typeface="Arial" panose="020B0604020202020204" pitchFamily="34" charset="0"/>
                <a:cs typeface="Arial" panose="020B0604020202020204" pitchFamily="34" charset="0"/>
              </a:rPr>
              <a:t>, 15(2), p. 1632. Available at: </a:t>
            </a:r>
            <a:r>
              <a:rPr lang="en-GB" sz="2800" u="sng" dirty="0">
                <a:solidFill>
                  <a:srgbClr val="002060"/>
                </a:solidFill>
                <a:latin typeface="Arial" panose="020B060402020202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Influence of Sustainable Environment Based on a SWOT-PEST Model on Sports Tourism Service Integration Development</a:t>
            </a:r>
            <a:r>
              <a:rPr lang="en-GB" sz="2800" dirty="0">
                <a:solidFill>
                  <a:srgbClr val="002060"/>
                </a:solidFill>
                <a:latin typeface="Arial" panose="020B0604020202020204" pitchFamily="34" charset="0"/>
                <a:cs typeface="Arial" panose="020B0604020202020204" pitchFamily="34" charset="0"/>
              </a:rPr>
              <a:t> [Accessed on 20 May 2025]</a:t>
            </a:r>
            <a:endParaRPr lang="en-US" sz="2800" dirty="0">
              <a:solidFill>
                <a:srgbClr val="002060"/>
              </a:solidFill>
              <a:latin typeface="Arial" panose="020B0604020202020204" pitchFamily="34" charset="0"/>
              <a:cs typeface="Arial" panose="020B0604020202020204" pitchFamily="34" charset="0"/>
            </a:endParaRPr>
          </a:p>
          <a:p>
            <a:endParaRPr lang="en-US" dirty="0"/>
          </a:p>
        </p:txBody>
      </p:sp>
      <p:pic>
        <p:nvPicPr>
          <p:cNvPr id="3" name="Picture 2">
            <a:extLst>
              <a:ext uri="{FF2B5EF4-FFF2-40B4-BE49-F238E27FC236}">
                <a16:creationId xmlns:a16="http://schemas.microsoft.com/office/drawing/2014/main" id="{794EF7B2-D946-469E-79FB-F33D98C6C43F}"/>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flipV="1">
            <a:off x="10401299" y="5603472"/>
            <a:ext cx="1758457" cy="1180899"/>
          </a:xfrm>
          <a:prstGeom prst="rect">
            <a:avLst/>
          </a:prstGeom>
        </p:spPr>
      </p:pic>
    </p:spTree>
    <p:extLst>
      <p:ext uri="{BB962C8B-B14F-4D97-AF65-F5344CB8AC3E}">
        <p14:creationId xmlns:p14="http://schemas.microsoft.com/office/powerpoint/2010/main" val="19320758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Basis</Template>
  <TotalTime>71</TotalTime>
  <Words>1504</Words>
  <Application>Microsoft Office PowerPoint</Application>
  <PresentationFormat>Widescreen</PresentationFormat>
  <Paragraphs>45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Corbel</vt:lpstr>
      <vt:lpstr>Basis</vt:lpstr>
      <vt:lpstr>Sustainability and Net-Zero in the Hotel Industry</vt:lpstr>
      <vt:lpstr>Introduction</vt:lpstr>
      <vt:lpstr>Method</vt:lpstr>
      <vt:lpstr>Curren Trends in Sustainability</vt:lpstr>
      <vt:lpstr>PowerPoint Presentation</vt:lpstr>
      <vt:lpstr>PESTLE Analysis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Jasmin Begum</dc:creator>
  <cp:lastModifiedBy>Jasmin Begum</cp:lastModifiedBy>
  <cp:revision>2</cp:revision>
  <dcterms:created xsi:type="dcterms:W3CDTF">2025-06-15T18:44:15Z</dcterms:created>
  <dcterms:modified xsi:type="dcterms:W3CDTF">2025-06-15T19:55:54Z</dcterms:modified>
</cp:coreProperties>
</file>