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324" r:id="rId2"/>
    <p:sldId id="325" r:id="rId3"/>
    <p:sldId id="326" r:id="rId4"/>
    <p:sldId id="327" r:id="rId5"/>
    <p:sldId id="328" r:id="rId6"/>
    <p:sldId id="329" r:id="rId7"/>
    <p:sldId id="330" r:id="rId8"/>
    <p:sldId id="331" r:id="rId9"/>
    <p:sldId id="332" r:id="rId10"/>
    <p:sldId id="333" r:id="rId11"/>
    <p:sldId id="334" r:id="rId12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7143" autoAdjust="0"/>
  </p:normalViewPr>
  <p:slideViewPr>
    <p:cSldViewPr>
      <p:cViewPr varScale="1">
        <p:scale>
          <a:sx n="113" d="100"/>
          <a:sy n="113" d="100"/>
        </p:scale>
        <p:origin x="1512" y="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8709BB0-7288-4F03-B4D7-42841535B43F}" type="datetimeFigureOut">
              <a:rPr lang="en-GB"/>
              <a:pPr>
                <a:defRPr/>
              </a:pPr>
              <a:t>03/09/2020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2E31CC-605F-422D-98E0-4F4E8A5024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494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E928F1-E05B-44FC-8F58-74BE3086B143}" type="datetimeFigureOut">
              <a:rPr lang="en-US"/>
              <a:pPr>
                <a:defRPr/>
              </a:pPr>
              <a:t>9/3/2020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97C6B4-D8CB-46A3-9106-3A014F3A07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7232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603615" y="4492414"/>
            <a:ext cx="5335270" cy="438912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604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715CC0-40EF-4047-8AD4-75B1EEF68782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502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6246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FA07CB-6F63-4657-BAF1-E8264EDAA46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4886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6451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C984FF-C0FE-4C63-9B80-07D4E68CAFA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780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665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C175D5-57D0-4E12-B538-580EC87540CB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693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686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CEAFFA-367C-411C-9A5F-DF3B8585D700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915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706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F3CCC0-31CF-4179-B9E2-8E52BB92A1E7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961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/>
              <a:t>The most straightforward.</a:t>
            </a:r>
          </a:p>
          <a:p>
            <a:pPr>
              <a:spcBef>
                <a:spcPct val="0"/>
              </a:spcBef>
            </a:pPr>
            <a:r>
              <a:rPr lang="en-GB"/>
              <a:t>Our reference list appears at the end of your submission</a:t>
            </a:r>
            <a:endParaRPr lang="en-US"/>
          </a:p>
        </p:txBody>
      </p:sp>
      <p:sp>
        <p:nvSpPr>
          <p:cNvPr id="727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356B0F-5953-4069-8798-9092DAAC72F4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775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/>
              <a:t>A little more complex but the same format still applies</a:t>
            </a:r>
            <a:endParaRPr lang="en-US"/>
          </a:p>
        </p:txBody>
      </p:sp>
      <p:sp>
        <p:nvSpPr>
          <p:cNvPr id="747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8E3D048-0AF0-432B-A6B9-0DF806C2DE87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9402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/>
              <a:t>Just checking everyone’s awake – the quotation is as fictional as one of Austen’s novels!</a:t>
            </a:r>
          </a:p>
          <a:p>
            <a:pPr>
              <a:spcBef>
                <a:spcPct val="0"/>
              </a:spcBef>
            </a:pPr>
            <a:r>
              <a:rPr lang="en-GB"/>
              <a:t>Ephemeral – hence the date.</a:t>
            </a:r>
          </a:p>
          <a:p>
            <a:pPr>
              <a:spcBef>
                <a:spcPct val="0"/>
              </a:spcBef>
            </a:pPr>
            <a:r>
              <a:rPr lang="en-GB"/>
              <a:t>Avoid commercial sites BusinessBalls etc – always seek out the primary source</a:t>
            </a:r>
            <a:endParaRPr lang="en-US"/>
          </a:p>
        </p:txBody>
      </p:sp>
      <p:sp>
        <p:nvSpPr>
          <p:cNvPr id="768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6ED0B5-BE70-4425-B0BA-5BD8EF7B9A06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388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788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280D81D-B083-4C2A-83FE-46AE449FC7D3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2237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/>
              <a:t>Always attempt to refer to the primary source</a:t>
            </a:r>
          </a:p>
          <a:p>
            <a:pPr>
              <a:spcBef>
                <a:spcPct val="0"/>
              </a:spcBef>
            </a:pPr>
            <a:r>
              <a:rPr lang="en-GB"/>
              <a:t>When in doubt – confer with your tutor</a:t>
            </a:r>
          </a:p>
          <a:p>
            <a:pPr>
              <a:spcBef>
                <a:spcPct val="0"/>
              </a:spcBef>
            </a:pPr>
            <a:r>
              <a:rPr lang="en-GB"/>
              <a:t>Check those on-line assets available to you also</a:t>
            </a:r>
            <a:endParaRPr lang="en-US"/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892569-EA3B-443A-83C0-5A95E50669DD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2319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EFF2B-9DAE-463B-95B3-A90D76C2F756}" type="datetimeFigureOut">
              <a:rPr lang="en-GB"/>
              <a:pPr>
                <a:defRPr/>
              </a:pPr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66E36-7BE5-40B6-870F-52C36D5A51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C96B-2679-457C-8CDE-756C3066EFEB}" type="datetimeFigureOut">
              <a:rPr lang="en-GB"/>
              <a:pPr>
                <a:defRPr/>
              </a:pPr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2A12-5EC9-49C6-B5D5-86545E56A2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8797-1441-4EC9-B935-E98729C145DC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0E7-AA1C-40FE-8015-D9BA3F56876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DFF2B-F427-4280-A467-F7CF1DD2E18C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9636-9858-4C8A-9624-4A43A79107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6DBBC-EE08-4CC8-A434-36078AB00833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C628-965A-496B-83BD-202C919742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1E0E-A615-4F66-AA19-678ADE52AE30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D89C-38D9-4EB6-B34E-3F131173DA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5240-28BD-4366-9D69-7539C926BB4D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D12C-B961-4F28-9DBA-C501218DBA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45F2-8EB3-4507-AFDD-0FCDA9B50827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C66DB-97CB-402A-8EF5-DC0187FE57C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B0C3-4A83-47D4-8059-759F7DB853ED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D2B8-CA74-4CBE-8D4A-E1D7640BFBB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4410E-4521-4409-856A-2E26048CAD10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9F04-0953-4597-B93C-18B1C7A614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EBE5C-99B0-4D09-9277-03358ABEA013}" type="datetimeFigureOut">
              <a:rPr lang="en-GB"/>
              <a:pPr>
                <a:defRPr/>
              </a:pPr>
              <a:t>03/09/2020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9A366-E1A3-469E-9FA7-85E07945C77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62" r:id="rId7"/>
    <p:sldLayoutId id="2147483655" r:id="rId8"/>
    <p:sldLayoutId id="2147483654" r:id="rId9"/>
    <p:sldLayoutId id="2147483653" r:id="rId10"/>
    <p:sldLayoutId id="21474836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hyperlink" Target="http://www.pemberley.com/janeinfo/litallus.html" TargetMode="Externa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088" y="1484313"/>
            <a:ext cx="7777162" cy="37861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800" b="1" dirty="0" err="1">
                <a:solidFill>
                  <a:srgbClr val="FFFFFF"/>
                </a:solidFill>
                <a:latin typeface="+mn-lt"/>
                <a:ea typeface="+mj-ea"/>
                <a:cs typeface="+mj-cs"/>
              </a:rPr>
              <a:t>Llên-ladrad</a:t>
            </a:r>
            <a:r>
              <a:rPr lang="en-GB" sz="4800" b="1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 a </a:t>
            </a:r>
            <a:r>
              <a:rPr lang="en-GB" sz="4800" b="1" dirty="0" err="1">
                <a:solidFill>
                  <a:srgbClr val="FFFFFF"/>
                </a:solidFill>
                <a:latin typeface="+mn-lt"/>
                <a:ea typeface="+mj-ea"/>
                <a:cs typeface="+mj-cs"/>
              </a:rPr>
              <a:t>Chyfeirnodi</a:t>
            </a:r>
            <a:endParaRPr lang="en-GB" sz="4800" b="1" dirty="0">
              <a:solidFill>
                <a:srgbClr val="FFFFFF"/>
              </a:solidFill>
              <a:latin typeface="+mn-lt"/>
              <a:ea typeface="+mj-ea"/>
              <a:cs typeface="+mj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4800" b="1" dirty="0">
              <a:solidFill>
                <a:srgbClr val="FFFFFF"/>
              </a:solidFill>
              <a:latin typeface="+mn-lt"/>
              <a:ea typeface="+mj-ea"/>
              <a:cs typeface="+mj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800" b="1" i="1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Plagiarism and Referencing</a:t>
            </a:r>
            <a:r>
              <a:rPr lang="en-GB" sz="4800" b="1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/>
            </a:r>
            <a:br>
              <a:rPr lang="en-GB" sz="4800" b="1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</a:br>
            <a:r>
              <a:rPr lang="en-GB" sz="4800" b="1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/>
            </a:r>
            <a:br>
              <a:rPr lang="en-GB" sz="4800" b="1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</a:br>
            <a:endParaRPr lang="en-GB" sz="48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937"/>
    </mc:Choice>
    <mc:Fallback>
      <p:transition spd="slow" advTm="39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TextBox 3"/>
          <p:cNvSpPr txBox="1">
            <a:spLocks noChangeArrowheads="1"/>
          </p:cNvSpPr>
          <p:nvPr/>
        </p:nvSpPr>
        <p:spPr bwMode="auto">
          <a:xfrm>
            <a:off x="684213" y="476250"/>
            <a:ext cx="8064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>
              <a:latin typeface="Myriad Pro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4213" y="635000"/>
            <a:ext cx="8064500" cy="56007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Diffiniad</a:t>
            </a:r>
            <a:r>
              <a:rPr lang="en-GB" sz="32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o </a:t>
            </a:r>
            <a:r>
              <a:rPr lang="en-GB" sz="32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Lên</a:t>
            </a:r>
            <a:r>
              <a:rPr lang="en-GB" sz="32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ladrad</a:t>
            </a:r>
            <a:r>
              <a:rPr lang="en-GB" sz="32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i="1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Plagiarism defined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i="1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solidFill>
                  <a:prstClr val="black"/>
                </a:solidFill>
                <a:latin typeface="+mn-lt"/>
                <a:cs typeface="+mn-cs"/>
              </a:rPr>
              <a:t>"uses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gain".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i="1" dirty="0">
                <a:solidFill>
                  <a:prstClr val="black"/>
                </a:solidFill>
                <a:latin typeface="+mn-lt"/>
                <a:cs typeface="+mn-cs"/>
              </a:rPr>
              <a:t>Fishman, 2010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i="1" dirty="0">
              <a:latin typeface="+mn-lt"/>
              <a:cs typeface="+mn-cs"/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72"/>
    </mc:Choice>
    <mc:Fallback>
      <p:transition spd="slow" advTm="24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650" y="549275"/>
            <a:ext cx="7777163" cy="46228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Sut</a:t>
            </a:r>
            <a:r>
              <a:rPr lang="en-GB" sz="32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ddylid</a:t>
            </a:r>
            <a:r>
              <a:rPr lang="en-GB" sz="32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cyfeirnodi</a:t>
            </a:r>
            <a:r>
              <a:rPr lang="en-GB" sz="32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i="1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So how should I cite this?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prstClr val="black"/>
                </a:solidFill>
                <a:latin typeface="+mn-lt"/>
                <a:cs typeface="+mn-cs"/>
              </a:rPr>
              <a:t>Fishman, T. (2010) </a:t>
            </a:r>
            <a:r>
              <a:rPr lang="en-GB" sz="3200" i="1" dirty="0" err="1">
                <a:solidFill>
                  <a:srgbClr val="FF0000"/>
                </a:solidFill>
                <a:latin typeface="+mn-lt"/>
                <a:cs typeface="+mn-cs"/>
              </a:rPr>
              <a:t>dyfynwyd</a:t>
            </a:r>
            <a:r>
              <a:rPr lang="en-GB" sz="3200" i="1" dirty="0">
                <a:solidFill>
                  <a:srgbClr val="FF0000"/>
                </a:solidFill>
                <a:latin typeface="+mn-lt"/>
                <a:cs typeface="+mn-cs"/>
              </a:rPr>
              <a:t> </a:t>
            </a:r>
            <a:r>
              <a:rPr lang="en-GB" sz="3200" i="1" dirty="0" err="1">
                <a:solidFill>
                  <a:srgbClr val="FF0000"/>
                </a:solidFill>
                <a:latin typeface="+mn-lt"/>
                <a:cs typeface="+mn-cs"/>
              </a:rPr>
              <a:t>yn</a:t>
            </a:r>
            <a:r>
              <a:rPr lang="en-GB" sz="3200" i="1" dirty="0">
                <a:solidFill>
                  <a:srgbClr val="FF0000"/>
                </a:solidFill>
                <a:latin typeface="+mn-lt"/>
                <a:cs typeface="+mn-cs"/>
              </a:rPr>
              <a:t> </a:t>
            </a:r>
            <a:r>
              <a:rPr lang="en-GB" sz="3200" dirty="0">
                <a:solidFill>
                  <a:prstClr val="black"/>
                </a:solidFill>
                <a:latin typeface="+mn-lt"/>
                <a:cs typeface="+mn-cs"/>
              </a:rPr>
              <a:t>/ cited in </a:t>
            </a:r>
            <a:r>
              <a:rPr lang="en-GB" sz="3200" dirty="0" err="1">
                <a:solidFill>
                  <a:prstClr val="black"/>
                </a:solidFill>
                <a:latin typeface="+mn-lt"/>
                <a:cs typeface="+mn-cs"/>
              </a:rPr>
              <a:t>Fearn</a:t>
            </a:r>
            <a:r>
              <a:rPr lang="en-GB" sz="3200" dirty="0">
                <a:solidFill>
                  <a:prstClr val="black"/>
                </a:solidFill>
                <a:latin typeface="+mn-lt"/>
                <a:cs typeface="+mn-cs"/>
              </a:rPr>
              <a:t>, H. ‘Is it plagiarism? Well it is rather difficult to say.’ [</a:t>
            </a:r>
            <a:r>
              <a:rPr lang="en-GB" sz="3200" i="1" dirty="0" err="1">
                <a:solidFill>
                  <a:srgbClr val="FF0000"/>
                </a:solidFill>
                <a:latin typeface="+mn-lt"/>
                <a:cs typeface="+mn-cs"/>
              </a:rPr>
              <a:t>Ar</a:t>
            </a:r>
            <a:r>
              <a:rPr lang="en-GB" sz="3200" i="1" dirty="0">
                <a:solidFill>
                  <a:srgbClr val="FF0000"/>
                </a:solidFill>
                <a:latin typeface="+mn-lt"/>
                <a:cs typeface="+mn-cs"/>
              </a:rPr>
              <a:t> </a:t>
            </a:r>
            <a:r>
              <a:rPr lang="en-GB" sz="3200" i="1" dirty="0" err="1">
                <a:solidFill>
                  <a:srgbClr val="FF0000"/>
                </a:solidFill>
                <a:latin typeface="+mn-lt"/>
                <a:cs typeface="+mn-cs"/>
              </a:rPr>
              <a:t>lein</a:t>
            </a:r>
            <a:r>
              <a:rPr lang="en-GB" sz="3200" i="1" dirty="0">
                <a:solidFill>
                  <a:srgbClr val="FF0000"/>
                </a:solidFill>
                <a:latin typeface="+mn-lt"/>
                <a:cs typeface="+mn-cs"/>
              </a:rPr>
              <a:t> </a:t>
            </a:r>
            <a:r>
              <a:rPr lang="en-GB" sz="3200" dirty="0">
                <a:solidFill>
                  <a:prstClr val="black"/>
                </a:solidFill>
                <a:latin typeface="+mn-lt"/>
                <a:cs typeface="+mn-cs"/>
              </a:rPr>
              <a:t>/ Online], Available: http://www.timeshighereducation.co.uk/412292.article [</a:t>
            </a:r>
            <a:r>
              <a:rPr lang="en-GB" sz="3200" i="1" dirty="0">
                <a:solidFill>
                  <a:srgbClr val="FF0000"/>
                </a:solidFill>
                <a:latin typeface="+mn-lt"/>
                <a:cs typeface="+mn-cs"/>
              </a:rPr>
              <a:t>29 </a:t>
            </a:r>
            <a:r>
              <a:rPr lang="en-GB" sz="3200" i="1" dirty="0" err="1">
                <a:solidFill>
                  <a:srgbClr val="FF0000"/>
                </a:solidFill>
                <a:latin typeface="+mn-lt"/>
                <a:cs typeface="+mn-cs"/>
              </a:rPr>
              <a:t>Ebrill</a:t>
            </a:r>
            <a:r>
              <a:rPr lang="en-GB" sz="3200" i="1" dirty="0">
                <a:solidFill>
                  <a:srgbClr val="FF0000"/>
                </a:solidFill>
                <a:latin typeface="+mn-lt"/>
                <a:cs typeface="+mn-cs"/>
              </a:rPr>
              <a:t> 2013 </a:t>
            </a:r>
            <a:r>
              <a:rPr lang="en-GB" sz="3200" dirty="0">
                <a:solidFill>
                  <a:prstClr val="black"/>
                </a:solidFill>
                <a:latin typeface="+mn-lt"/>
                <a:cs typeface="+mn-cs"/>
              </a:rPr>
              <a:t>/ 29 April 2013]</a:t>
            </a:r>
            <a:endParaRPr lang="en-US" sz="3200" dirty="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latin typeface="+mn-lt"/>
              <a:cs typeface="+mn-cs"/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77"/>
    </mc:Choice>
    <mc:Fallback>
      <p:transition spd="slow" advTm="15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488" y="2554288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</a:rPr>
              <a:t>Camymddygiad</a:t>
            </a:r>
            <a:r>
              <a:rPr lang="en-GB" dirty="0">
                <a:solidFill>
                  <a:schemeClr val="tx1"/>
                </a:solidFill>
              </a:rPr>
              <a:t> / </a:t>
            </a:r>
            <a:r>
              <a:rPr lang="en-GB" i="1" dirty="0">
                <a:solidFill>
                  <a:schemeClr val="tx1"/>
                </a:solidFill>
              </a:rPr>
              <a:t>Misconduct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59338" y="36893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</a:rPr>
              <a:t>Camddefnydd</a:t>
            </a:r>
            <a:r>
              <a:rPr lang="en-GB" dirty="0">
                <a:solidFill>
                  <a:schemeClr val="tx1"/>
                </a:solidFill>
              </a:rPr>
              <a:t> / </a:t>
            </a:r>
            <a:r>
              <a:rPr lang="en-GB" i="1" dirty="0">
                <a:solidFill>
                  <a:schemeClr val="tx1"/>
                </a:solidFill>
              </a:rPr>
              <a:t>Misuse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175" y="4470400"/>
            <a:ext cx="21971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</a:rPr>
              <a:t>Camddealltwlriaeth</a:t>
            </a:r>
            <a:r>
              <a:rPr lang="en-GB" dirty="0">
                <a:solidFill>
                  <a:schemeClr val="tx1"/>
                </a:solidFill>
              </a:rPr>
              <a:t> / </a:t>
            </a:r>
            <a:r>
              <a:rPr lang="en-GB" i="1" dirty="0">
                <a:solidFill>
                  <a:schemeClr val="tx1"/>
                </a:solidFill>
              </a:rPr>
              <a:t>Misunderstanding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325" y="333375"/>
            <a:ext cx="2209800" cy="13382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</a:rPr>
              <a:t>Twyll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bwriadol</a:t>
            </a:r>
            <a:r>
              <a:rPr lang="en-GB" dirty="0">
                <a:solidFill>
                  <a:schemeClr val="tx1"/>
                </a:solidFill>
              </a:rPr>
              <a:t> – </a:t>
            </a:r>
            <a:r>
              <a:rPr lang="en-GB" dirty="0" err="1">
                <a:solidFill>
                  <a:schemeClr val="tx1"/>
                </a:solidFill>
              </a:rPr>
              <a:t>bwriad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dwyllo</a:t>
            </a:r>
            <a:r>
              <a:rPr lang="en-GB" dirty="0">
                <a:solidFill>
                  <a:schemeClr val="tx1"/>
                </a:solidFill>
              </a:rPr>
              <a:t> / </a:t>
            </a:r>
            <a:r>
              <a:rPr lang="en-GB" i="1" dirty="0">
                <a:solidFill>
                  <a:schemeClr val="tx1"/>
                </a:solidFill>
              </a:rPr>
              <a:t>Deliberate cheating – intent to deceive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455738"/>
            <a:ext cx="2176463" cy="15271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</a:rPr>
              <a:t>Gwybod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rheolau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gwenud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camgymeriad</a:t>
            </a:r>
            <a:r>
              <a:rPr lang="en-GB" dirty="0">
                <a:solidFill>
                  <a:schemeClr val="tx1"/>
                </a:solidFill>
              </a:rPr>
              <a:t>. / </a:t>
            </a:r>
            <a:r>
              <a:rPr lang="en-GB" i="1" dirty="0">
                <a:solidFill>
                  <a:schemeClr val="tx1"/>
                </a:solidFill>
              </a:rPr>
              <a:t>Knows the rules and makes a mistake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20925"/>
            <a:ext cx="1981200" cy="16256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</a:rPr>
              <a:t>Ddim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gwybod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rheolau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torri</a:t>
            </a:r>
            <a:r>
              <a:rPr lang="en-GB" dirty="0">
                <a:solidFill>
                  <a:schemeClr val="tx1"/>
                </a:solidFill>
              </a:rPr>
              <a:t>. / </a:t>
            </a:r>
            <a:r>
              <a:rPr lang="en-GB" i="1" dirty="0">
                <a:solidFill>
                  <a:schemeClr val="tx1"/>
                </a:solidFill>
              </a:rPr>
              <a:t>Doesn’t know the rules and breaks them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3550" y="188913"/>
            <a:ext cx="8299450" cy="11382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Sbectrwm</a:t>
            </a:r>
            <a:r>
              <a:rPr lang="en-GB" sz="3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3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Llên-ladrad</a:t>
            </a:r>
            <a:endParaRPr lang="en-GB" sz="3400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400" i="1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A spectrum of plagiarism</a:t>
            </a:r>
            <a:endParaRPr lang="en-GB" sz="3400" i="1" dirty="0">
              <a:latin typeface="+mn-lt"/>
              <a:cs typeface="+mn-cs"/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550" y="1751013"/>
            <a:ext cx="8375650" cy="3233737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051050" y="1643063"/>
            <a:ext cx="2600325" cy="40624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5292725" y="1096963"/>
            <a:ext cx="2447925" cy="40322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18"/>
    </mc:Choice>
    <mc:Fallback>
      <p:transition spd="slow" advTm="44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188" y="549275"/>
            <a:ext cx="7993062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600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600" dirty="0">
              <a:latin typeface="+mn-lt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9388" y="620713"/>
            <a:ext cx="4248150" cy="47085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cap="all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R</a:t>
            </a:r>
            <a:r>
              <a:rPr lang="en-GB" sz="32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HAI ENGHREIFFTIAU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cap="all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Copïo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heb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ddangos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mai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copi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yw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e.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Talu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rhywun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arall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i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wneud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drosoch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Dim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danogs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eich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ffynonellau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(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gair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neu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weithred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)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ddigon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clir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Gweithio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gydag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eraill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a dim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cydnabod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rhannu’r</a:t>
            </a:r>
            <a:r>
              <a:rPr lang="en-GB" sz="24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+mn-lt"/>
                <a:ea typeface="+mj-ea"/>
                <a:cs typeface="+mj-cs"/>
              </a:rPr>
              <a:t>gwaith</a:t>
            </a:r>
            <a:endParaRPr lang="en-GB" sz="2400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800" cap="all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43438" y="619125"/>
            <a:ext cx="4176712" cy="46466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cap="all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Some examples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cap="all" dirty="0">
              <a:solidFill>
                <a:prstClr val="black"/>
              </a:solidFill>
              <a:latin typeface="+mn-lt"/>
              <a:ea typeface="+mj-ea"/>
              <a:cs typeface="+mj-cs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prstClr val="black"/>
                </a:solidFill>
                <a:latin typeface="+mn-lt"/>
                <a:cs typeface="+mn-cs"/>
              </a:rPr>
              <a:t>Copying without showing it is a copy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prstClr val="black"/>
                </a:solidFill>
                <a:latin typeface="+mn-lt"/>
                <a:cs typeface="+mn-cs"/>
              </a:rPr>
              <a:t>Paying someone to do it for you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prstClr val="black"/>
                </a:solidFill>
                <a:latin typeface="+mn-lt"/>
                <a:cs typeface="+mn-cs"/>
              </a:rPr>
              <a:t>Not showing your sources (words and work) transparently enough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solidFill>
                  <a:prstClr val="black"/>
                </a:solidFill>
                <a:latin typeface="+mn-lt"/>
                <a:cs typeface="+mn-cs"/>
              </a:rPr>
              <a:t>Working closely with others and not acknowledging the shared work 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188"/>
    </mc:Choice>
    <mc:Fallback>
      <p:transition spd="slow" advTm="36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3438" y="476250"/>
            <a:ext cx="4176712" cy="4525963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3800" b="1" dirty="0">
                <a:solidFill>
                  <a:prstClr val="black"/>
                </a:solidFill>
                <a:ea typeface="+mj-ea"/>
                <a:cs typeface="+mj-cs"/>
              </a:rPr>
              <a:t>Harvard Referencing - </a:t>
            </a:r>
          </a:p>
          <a:p>
            <a:pPr mar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3800" b="1" dirty="0">
                <a:solidFill>
                  <a:prstClr val="black"/>
                </a:solidFill>
                <a:ea typeface="+mj-ea"/>
                <a:cs typeface="+mj-cs"/>
              </a:rPr>
              <a:t>7 questions</a:t>
            </a:r>
          </a:p>
          <a:p>
            <a:pPr mar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A reference is complete when we know:</a:t>
            </a:r>
          </a:p>
          <a:p>
            <a:pPr marL="514350" indent="-4572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Who wrote it or edited it?</a:t>
            </a:r>
          </a:p>
          <a:p>
            <a:pPr marL="514350" indent="-4572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When was it published?</a:t>
            </a:r>
          </a:p>
          <a:p>
            <a:pPr marL="514350" indent="-4572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What’s it called?</a:t>
            </a:r>
          </a:p>
          <a:p>
            <a:pPr marL="514350" indent="-4572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What kind of a source is it (book, article, website)?</a:t>
            </a:r>
          </a:p>
          <a:p>
            <a:pPr marL="514350" indent="-4572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Where was it published?</a:t>
            </a:r>
          </a:p>
          <a:p>
            <a:pPr marL="514350" indent="-4572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Who published it?</a:t>
            </a:r>
          </a:p>
          <a:p>
            <a:pPr marL="514350" indent="-45720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What page is the relevant material on?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50825" y="476250"/>
            <a:ext cx="4249738" cy="51101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latin typeface="+mn-lt"/>
                <a:cs typeface="+mn-cs"/>
              </a:rPr>
              <a:t>Cyfeirnodi</a:t>
            </a:r>
            <a:r>
              <a:rPr lang="en-GB" sz="2400" b="1" dirty="0">
                <a:latin typeface="+mn-lt"/>
                <a:cs typeface="+mn-cs"/>
              </a:rPr>
              <a:t> Harvard – 7 </a:t>
            </a:r>
            <a:r>
              <a:rPr lang="en-GB" sz="2400" b="1" dirty="0" err="1">
                <a:latin typeface="+mn-lt"/>
                <a:cs typeface="+mn-cs"/>
              </a:rPr>
              <a:t>Cwestiwn</a:t>
            </a:r>
            <a:endParaRPr lang="en-GB" sz="2400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latin typeface="+mn-lt"/>
                <a:cs typeface="+mn-cs"/>
              </a:rPr>
              <a:t>Mae </a:t>
            </a:r>
            <a:r>
              <a:rPr lang="en-GB" sz="2000" dirty="0" err="1">
                <a:latin typeface="+mn-lt"/>
                <a:cs typeface="+mn-cs"/>
              </a:rPr>
              <a:t>cyfeirnod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yn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gyflwan</a:t>
            </a:r>
            <a:r>
              <a:rPr lang="en-GB" sz="2000" dirty="0">
                <a:latin typeface="+mn-lt"/>
                <a:cs typeface="+mn-cs"/>
              </a:rPr>
              <a:t> pan </a:t>
            </a:r>
            <a:r>
              <a:rPr lang="en-GB" sz="2000" dirty="0" err="1">
                <a:latin typeface="+mn-lt"/>
                <a:cs typeface="+mn-cs"/>
              </a:rPr>
              <a:t>fyddwn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yn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gwybod</a:t>
            </a:r>
            <a:r>
              <a:rPr lang="en-GB" sz="2000" dirty="0">
                <a:latin typeface="+mn-lt"/>
                <a:cs typeface="+mn-cs"/>
              </a:rPr>
              <a:t>: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>
                <a:latin typeface="+mn-lt"/>
                <a:cs typeface="+mn-cs"/>
              </a:rPr>
              <a:t>Pwy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ysgrifennodd</a:t>
            </a:r>
            <a:r>
              <a:rPr lang="en-GB" sz="2000" dirty="0">
                <a:latin typeface="+mn-lt"/>
                <a:cs typeface="+mn-cs"/>
              </a:rPr>
              <a:t> / </a:t>
            </a:r>
            <a:r>
              <a:rPr lang="en-GB" sz="2000" dirty="0" err="1">
                <a:latin typeface="+mn-lt"/>
                <a:cs typeface="+mn-cs"/>
              </a:rPr>
              <a:t>olygodd</a:t>
            </a:r>
            <a:r>
              <a:rPr lang="en-GB" sz="2000" dirty="0">
                <a:latin typeface="+mn-lt"/>
                <a:cs typeface="+mn-cs"/>
              </a:rPr>
              <a:t> y </a:t>
            </a:r>
            <a:r>
              <a:rPr lang="en-GB" sz="2000" dirty="0" err="1">
                <a:latin typeface="+mn-lt"/>
                <a:cs typeface="+mn-cs"/>
              </a:rPr>
              <a:t>gwaith</a:t>
            </a:r>
            <a:r>
              <a:rPr lang="en-GB" sz="2000" dirty="0">
                <a:latin typeface="+mn-lt"/>
                <a:cs typeface="+mn-cs"/>
              </a:rPr>
              <a:t>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>
                <a:latin typeface="+mn-lt"/>
                <a:cs typeface="+mn-cs"/>
              </a:rPr>
              <a:t>Pryd</a:t>
            </a:r>
            <a:r>
              <a:rPr lang="en-GB" sz="2000" dirty="0">
                <a:latin typeface="+mn-lt"/>
                <a:cs typeface="+mn-cs"/>
              </a:rPr>
              <a:t> y </a:t>
            </a:r>
            <a:r>
              <a:rPr lang="en-GB" sz="2000" dirty="0" err="1">
                <a:latin typeface="+mn-lt"/>
                <a:cs typeface="+mn-cs"/>
              </a:rPr>
              <a:t>cyhoeddwyd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ef</a:t>
            </a:r>
            <a:r>
              <a:rPr lang="en-GB" sz="2000" dirty="0">
                <a:latin typeface="+mn-lt"/>
                <a:cs typeface="+mn-cs"/>
              </a:rPr>
              <a:t>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>
                <a:latin typeface="+mn-lt"/>
                <a:cs typeface="+mn-cs"/>
              </a:rPr>
              <a:t>Beth </a:t>
            </a:r>
            <a:r>
              <a:rPr lang="en-GB" sz="2000" dirty="0" err="1">
                <a:latin typeface="+mn-lt"/>
                <a:cs typeface="+mn-cs"/>
              </a:rPr>
              <a:t>yw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ei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enw</a:t>
            </a:r>
            <a:r>
              <a:rPr lang="en-GB" sz="2000" dirty="0">
                <a:latin typeface="+mn-lt"/>
                <a:cs typeface="+mn-cs"/>
              </a:rPr>
              <a:t>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>
                <a:latin typeface="+mn-lt"/>
                <a:cs typeface="+mn-cs"/>
              </a:rPr>
              <a:t>Beth </a:t>
            </a:r>
            <a:r>
              <a:rPr lang="en-GB" sz="2000" dirty="0" err="1">
                <a:latin typeface="+mn-lt"/>
                <a:cs typeface="+mn-cs"/>
              </a:rPr>
              <a:t>yw’r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ffynhonnell</a:t>
            </a:r>
            <a:r>
              <a:rPr lang="en-GB" sz="2000" dirty="0">
                <a:latin typeface="+mn-lt"/>
                <a:cs typeface="+mn-cs"/>
              </a:rPr>
              <a:t> (</a:t>
            </a:r>
            <a:r>
              <a:rPr lang="en-GB" sz="2000" dirty="0" err="1">
                <a:latin typeface="+mn-lt"/>
                <a:cs typeface="+mn-cs"/>
              </a:rPr>
              <a:t>llyfr</a:t>
            </a:r>
            <a:r>
              <a:rPr lang="en-GB" sz="2000" dirty="0">
                <a:latin typeface="+mn-lt"/>
                <a:cs typeface="+mn-cs"/>
              </a:rPr>
              <a:t>, </a:t>
            </a:r>
            <a:r>
              <a:rPr lang="en-GB" sz="2000" dirty="0" err="1">
                <a:latin typeface="+mn-lt"/>
                <a:cs typeface="+mn-cs"/>
              </a:rPr>
              <a:t>erthygl</a:t>
            </a:r>
            <a:r>
              <a:rPr lang="en-GB" sz="2000" dirty="0">
                <a:latin typeface="+mn-lt"/>
                <a:cs typeface="+mn-cs"/>
              </a:rPr>
              <a:t>, </a:t>
            </a:r>
            <a:r>
              <a:rPr lang="en-GB" sz="2000" dirty="0" err="1">
                <a:latin typeface="+mn-lt"/>
                <a:cs typeface="+mn-cs"/>
              </a:rPr>
              <a:t>gwefan</a:t>
            </a:r>
            <a:r>
              <a:rPr lang="en-GB" sz="2000" dirty="0">
                <a:latin typeface="+mn-lt"/>
                <a:cs typeface="+mn-cs"/>
              </a:rPr>
              <a:t>)?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>
                <a:latin typeface="+mn-lt"/>
                <a:cs typeface="+mn-cs"/>
              </a:rPr>
              <a:t>Ble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cyhoeddwyd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ef</a:t>
            </a:r>
            <a:r>
              <a:rPr lang="en-GB" sz="2000" dirty="0">
                <a:latin typeface="+mn-lt"/>
                <a:cs typeface="+mn-cs"/>
              </a:rPr>
              <a:t>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>
                <a:latin typeface="+mn-lt"/>
                <a:cs typeface="+mn-cs"/>
              </a:rPr>
              <a:t>Pwy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gyhoeddodd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ef</a:t>
            </a:r>
            <a:r>
              <a:rPr lang="en-GB" sz="2000" dirty="0">
                <a:latin typeface="+mn-lt"/>
                <a:cs typeface="+mn-cs"/>
              </a:rPr>
              <a:t>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>
                <a:latin typeface="+mn-lt"/>
                <a:cs typeface="+mn-cs"/>
              </a:rPr>
              <a:t>Ar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ba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dudalen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mae’r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deunydd</a:t>
            </a:r>
            <a:r>
              <a:rPr lang="en-GB" sz="2000" dirty="0">
                <a:latin typeface="+mn-lt"/>
                <a:cs typeface="+mn-cs"/>
              </a:rPr>
              <a:t> y </a:t>
            </a:r>
            <a:r>
              <a:rPr lang="en-GB" sz="2000" dirty="0" err="1">
                <a:latin typeface="+mn-lt"/>
                <a:cs typeface="+mn-cs"/>
              </a:rPr>
              <a:t>cyfeiriwyd</a:t>
            </a:r>
            <a:r>
              <a:rPr lang="en-GB" sz="2000" dirty="0">
                <a:latin typeface="+mn-lt"/>
                <a:cs typeface="+mn-cs"/>
              </a:rPr>
              <a:t> </a:t>
            </a:r>
            <a:r>
              <a:rPr lang="en-GB" sz="2000" dirty="0" err="1">
                <a:latin typeface="+mn-lt"/>
                <a:cs typeface="+mn-cs"/>
              </a:rPr>
              <a:t>ato</a:t>
            </a:r>
            <a:r>
              <a:rPr lang="en-GB" sz="2000" dirty="0">
                <a:latin typeface="+mn-lt"/>
                <a:cs typeface="+mn-cs"/>
              </a:rPr>
              <a:t>?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>
              <a:latin typeface="+mn-lt"/>
              <a:cs typeface="+mn-cs"/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p:transition spd="slow" advTm="101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/>
              <a:t>Cyfeirnodi Llyfrau</a:t>
            </a:r>
            <a:br>
              <a:rPr lang="en-GB" sz="3600"/>
            </a:br>
            <a:r>
              <a:rPr lang="en-GB" sz="3600" i="1"/>
              <a:t>Referencing Books</a:t>
            </a:r>
            <a:endParaRPr lang="en-US" sz="3600" i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</a:t>
            </a:r>
            <a:r>
              <a:rPr lang="en-GB" i="1" dirty="0"/>
              <a:t>In the text: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‘what distinguishes stylistics from literary criticism on the one hand...’ (</a:t>
            </a:r>
            <a:r>
              <a:rPr lang="en-GB" dirty="0" err="1"/>
              <a:t>Widdowson</a:t>
            </a:r>
            <a:r>
              <a:rPr lang="en-GB" dirty="0"/>
              <a:t>, 1975:3). (</a:t>
            </a:r>
            <a:r>
              <a:rPr lang="en-GB" i="1" dirty="0" err="1">
                <a:solidFill>
                  <a:srgbClr val="FF0000"/>
                </a:solidFill>
              </a:rPr>
              <a:t>neu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tud</a:t>
            </a:r>
            <a:r>
              <a:rPr lang="en-GB" i="1" dirty="0">
                <a:solidFill>
                  <a:srgbClr val="FF0000"/>
                </a:solidFill>
              </a:rPr>
              <a:t>. 3 </a:t>
            </a:r>
            <a:r>
              <a:rPr lang="en-GB" dirty="0"/>
              <a:t>/ or p.3)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rhestr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gyfeirnodi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i="1" dirty="0"/>
              <a:t>/ In the reference list: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err="1"/>
              <a:t>Widdowson</a:t>
            </a:r>
            <a:r>
              <a:rPr lang="en-GB" dirty="0"/>
              <a:t>, H.G. (1975) </a:t>
            </a:r>
            <a:r>
              <a:rPr lang="en-GB" i="1" dirty="0"/>
              <a:t>Stylistics and the Teaching of Literature</a:t>
            </a:r>
            <a:r>
              <a:rPr lang="en-GB" dirty="0"/>
              <a:t>. London: Longman</a:t>
            </a:r>
            <a:endParaRPr lang="en-US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48"/>
    </mc:Choice>
    <mc:Fallback>
      <p:transition spd="slow" advTm="14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/>
              <a:t>Cyfeirnodi Erthyglau mewn Cyfnodolion </a:t>
            </a:r>
            <a:r>
              <a:rPr lang="en-GB" sz="3600" i="1"/>
              <a:t>Referencing Journal Articles</a:t>
            </a:r>
            <a:endParaRPr lang="en-US" sz="3600" i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</a:t>
            </a:r>
            <a:r>
              <a:rPr lang="en-GB" i="1" dirty="0"/>
              <a:t>In the text: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‘keeping silent while someone else discloses facilitates dominance’ (Jenkins and Kramer, 1978:80)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rhestr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gyfeirnodi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</a:t>
            </a:r>
            <a:r>
              <a:rPr lang="en-GB" i="1" dirty="0"/>
              <a:t>In the reference list: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Jenkins, L. and Kramer, C. (1978) ‘Small Group Processes: Learning from Women’ </a:t>
            </a:r>
            <a:r>
              <a:rPr lang="en-GB" i="1" dirty="0"/>
              <a:t>Women’s Studies International Quarterly</a:t>
            </a:r>
            <a:r>
              <a:rPr lang="en-GB" dirty="0"/>
              <a:t> 1(1):67-84.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Mwy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na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dau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awdur</a:t>
            </a:r>
            <a:r>
              <a:rPr lang="en-GB" i="1" dirty="0">
                <a:solidFill>
                  <a:srgbClr val="FF0000"/>
                </a:solidFill>
              </a:rPr>
              <a:t>?  </a:t>
            </a:r>
            <a:r>
              <a:rPr lang="en-GB" dirty="0"/>
              <a:t>/ </a:t>
            </a:r>
            <a:r>
              <a:rPr lang="en-GB" i="1" dirty="0"/>
              <a:t>More than two authors?</a:t>
            </a:r>
            <a:endParaRPr lang="en-US" i="1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2"/>
    </mc:Choice>
    <mc:Fallback>
      <p:transition spd="slow" advTm="6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/>
              <a:t>Cyfeirnodi Gwefannau</a:t>
            </a:r>
            <a:br>
              <a:rPr lang="en-GB" sz="3600"/>
            </a:br>
            <a:r>
              <a:rPr lang="en-GB" sz="3600" i="1"/>
              <a:t>Referencing Websites</a:t>
            </a:r>
            <a:endParaRPr lang="en-US" sz="3600" i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i="1" dirty="0" err="1">
                <a:solidFill>
                  <a:srgbClr val="FF0000"/>
                </a:solidFill>
              </a:rPr>
              <a:t>Yn</a:t>
            </a:r>
            <a:r>
              <a:rPr lang="en-GB" sz="2400" i="1" dirty="0">
                <a:solidFill>
                  <a:srgbClr val="FF0000"/>
                </a:solidFill>
              </a:rPr>
              <a:t> y </a:t>
            </a:r>
            <a:r>
              <a:rPr lang="en-GB" sz="2400" i="1" dirty="0" err="1">
                <a:solidFill>
                  <a:srgbClr val="FF0000"/>
                </a:solidFill>
              </a:rPr>
              <a:t>testun</a:t>
            </a:r>
            <a:r>
              <a:rPr lang="en-GB" sz="2400" i="1" dirty="0">
                <a:solidFill>
                  <a:srgbClr val="FF0000"/>
                </a:solidFill>
              </a:rPr>
              <a:t>: </a:t>
            </a:r>
            <a:r>
              <a:rPr lang="en-GB" sz="2400" dirty="0"/>
              <a:t>/ </a:t>
            </a:r>
            <a:r>
              <a:rPr lang="en-GB" sz="2400" i="1" dirty="0"/>
              <a:t>In the text: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/>
              <a:t>‘Jane Austen was a wonderful gymnast’ (</a:t>
            </a:r>
            <a:r>
              <a:rPr lang="en-GB" sz="2400" i="1" dirty="0"/>
              <a:t>The Republic of Pemberley</a:t>
            </a:r>
            <a:r>
              <a:rPr lang="en-GB" sz="2400" dirty="0"/>
              <a:t>, </a:t>
            </a:r>
            <a:r>
              <a:rPr lang="en-GB" sz="2400" i="1" dirty="0">
                <a:solidFill>
                  <a:srgbClr val="FF0000"/>
                </a:solidFill>
              </a:rPr>
              <a:t>dim </a:t>
            </a:r>
            <a:r>
              <a:rPr lang="en-GB" sz="2400" i="1" dirty="0" err="1">
                <a:solidFill>
                  <a:srgbClr val="FF0000"/>
                </a:solidFill>
              </a:rPr>
              <a:t>dyddiad</a:t>
            </a:r>
            <a:r>
              <a:rPr lang="en-GB" sz="2400" i="1" dirty="0"/>
              <a:t> </a:t>
            </a:r>
            <a:r>
              <a:rPr lang="en-GB" sz="2400" dirty="0"/>
              <a:t>/ no date) (</a:t>
            </a:r>
            <a:r>
              <a:rPr lang="en-GB" sz="2400" i="1" dirty="0" err="1">
                <a:solidFill>
                  <a:srgbClr val="FF0000"/>
                </a:solidFill>
              </a:rPr>
              <a:t>neu</a:t>
            </a:r>
            <a:r>
              <a:rPr lang="en-GB" sz="2400" i="1" dirty="0">
                <a:solidFill>
                  <a:srgbClr val="FF0000"/>
                </a:solidFill>
              </a:rPr>
              <a:t> D.D. </a:t>
            </a:r>
            <a:r>
              <a:rPr lang="en-GB" sz="2400" dirty="0"/>
              <a:t>or N.D.)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i="1" dirty="0" err="1">
                <a:solidFill>
                  <a:srgbClr val="FF0000"/>
                </a:solidFill>
              </a:rPr>
              <a:t>Yn</a:t>
            </a:r>
            <a:r>
              <a:rPr lang="en-GB" sz="2400" i="1" dirty="0">
                <a:solidFill>
                  <a:srgbClr val="FF0000"/>
                </a:solidFill>
              </a:rPr>
              <a:t> y </a:t>
            </a:r>
            <a:r>
              <a:rPr lang="en-GB" sz="2400" i="1" dirty="0" err="1">
                <a:solidFill>
                  <a:srgbClr val="FF0000"/>
                </a:solidFill>
              </a:rPr>
              <a:t>rhestr</a:t>
            </a:r>
            <a:r>
              <a:rPr lang="en-GB" sz="2400" i="1" dirty="0">
                <a:solidFill>
                  <a:srgbClr val="FF0000"/>
                </a:solidFill>
              </a:rPr>
              <a:t> </a:t>
            </a:r>
            <a:r>
              <a:rPr lang="en-GB" sz="2400" i="1" dirty="0" err="1">
                <a:solidFill>
                  <a:srgbClr val="FF0000"/>
                </a:solidFill>
              </a:rPr>
              <a:t>gyfeirnodi</a:t>
            </a:r>
            <a:r>
              <a:rPr lang="en-GB" sz="2400" i="1" dirty="0">
                <a:solidFill>
                  <a:srgbClr val="FF0000"/>
                </a:solidFill>
              </a:rPr>
              <a:t>: </a:t>
            </a:r>
            <a:r>
              <a:rPr lang="en-GB" sz="2400" dirty="0"/>
              <a:t>/ </a:t>
            </a:r>
            <a:r>
              <a:rPr lang="en-GB" sz="2400" i="1" dirty="0"/>
              <a:t>In the reference list: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The Republic of Pemberley (no date) ‘Allusions to books and authors in Jane Austen’s writings’</a:t>
            </a:r>
            <a:r>
              <a:rPr lang="en-GB" sz="2400" i="1" dirty="0"/>
              <a:t> </a:t>
            </a:r>
            <a:r>
              <a:rPr lang="en-GB" sz="2400" i="1" dirty="0" err="1">
                <a:solidFill>
                  <a:srgbClr val="FF0000"/>
                </a:solidFill>
              </a:rPr>
              <a:t>yn</a:t>
            </a:r>
            <a:r>
              <a:rPr lang="en-GB" sz="2400" i="1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/ in </a:t>
            </a:r>
            <a:r>
              <a:rPr lang="en-GB" sz="2400" i="1" dirty="0"/>
              <a:t>The Republic of Pemberley</a:t>
            </a:r>
            <a:r>
              <a:rPr lang="en-GB" sz="2400" dirty="0"/>
              <a:t>. [</a:t>
            </a:r>
            <a:r>
              <a:rPr lang="en-GB" sz="2400" i="1" dirty="0" err="1">
                <a:solidFill>
                  <a:srgbClr val="FF0000"/>
                </a:solidFill>
              </a:rPr>
              <a:t>Ar</a:t>
            </a:r>
            <a:r>
              <a:rPr lang="en-GB" sz="2400" i="1" dirty="0">
                <a:solidFill>
                  <a:srgbClr val="FF0000"/>
                </a:solidFill>
              </a:rPr>
              <a:t> </a:t>
            </a:r>
            <a:r>
              <a:rPr lang="en-GB" sz="2400" i="1" dirty="0" err="1">
                <a:solidFill>
                  <a:srgbClr val="FF0000"/>
                </a:solidFill>
              </a:rPr>
              <a:t>lein</a:t>
            </a:r>
            <a:r>
              <a:rPr lang="en-GB" sz="2400" i="1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/ Online], </a:t>
            </a:r>
            <a:r>
              <a:rPr lang="en-GB" sz="2400" dirty="0" err="1">
                <a:solidFill>
                  <a:srgbClr val="FF0000"/>
                </a:solidFill>
              </a:rPr>
              <a:t>Ar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gael</a:t>
            </a:r>
            <a:r>
              <a:rPr lang="en-GB" sz="2400" dirty="0">
                <a:solidFill>
                  <a:srgbClr val="FF0000"/>
                </a:solidFill>
              </a:rPr>
              <a:t> : </a:t>
            </a:r>
            <a:r>
              <a:rPr lang="en-GB" sz="2400" dirty="0"/>
              <a:t>/ Available: </a:t>
            </a:r>
            <a:r>
              <a:rPr lang="en-GB" sz="2400" dirty="0">
                <a:hlinkClick r:id="rId5"/>
              </a:rPr>
              <a:t>http://www.pemberley.com/janeinfo/litallus.html</a:t>
            </a:r>
            <a:r>
              <a:rPr lang="en-GB" sz="2400" dirty="0"/>
              <a:t> (</a:t>
            </a:r>
            <a:r>
              <a:rPr lang="en-GB" sz="2400" dirty="0" err="1">
                <a:solidFill>
                  <a:srgbClr val="FF0000"/>
                </a:solidFill>
              </a:rPr>
              <a:t>mynediad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/ accessed: 1.4.2013)</a:t>
            </a:r>
            <a:endParaRPr lang="en-US" sz="2400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14"/>
    </mc:Choice>
    <mc:Fallback>
      <p:transition spd="slow" advTm="8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/>
              <a:t>Cyfeirnodi Papurau Newydd</a:t>
            </a:r>
            <a:br>
              <a:rPr lang="en-GB" sz="3600"/>
            </a:br>
            <a:r>
              <a:rPr lang="en-GB" sz="3600"/>
              <a:t>Referencing Newspapers</a:t>
            </a:r>
            <a:endParaRPr lang="en-US" sz="36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In the text: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‘John Prescott played the male chauvinist pig’ (</a:t>
            </a:r>
            <a:r>
              <a:rPr lang="en-GB" i="1" dirty="0"/>
              <a:t>The Guardian</a:t>
            </a:r>
            <a:r>
              <a:rPr lang="en-GB" dirty="0"/>
              <a:t>, 2000:23).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rhestr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gyfeirnodi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In the reference list: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/>
              <a:t>The Guardian </a:t>
            </a:r>
            <a:r>
              <a:rPr lang="en-GB" dirty="0"/>
              <a:t>(2000) ‘Editorial’, 28 November:23.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Dalier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sylw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i="1" dirty="0" err="1">
                <a:solidFill>
                  <a:srgbClr val="FF0000"/>
                </a:solidFill>
              </a:rPr>
              <a:t>Os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oes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awdur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Note: if the writer’s name is given: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‘he adopted a standard macho attitude’ (</a:t>
            </a:r>
            <a:r>
              <a:rPr lang="en-GB" dirty="0" err="1"/>
              <a:t>Voynet</a:t>
            </a:r>
            <a:r>
              <a:rPr lang="en-GB" dirty="0"/>
              <a:t>, 2000:23)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err="1"/>
              <a:t>Voynet</a:t>
            </a:r>
            <a:r>
              <a:rPr lang="en-GB" dirty="0"/>
              <a:t>, D. (2000) ‘Dear John’, </a:t>
            </a:r>
            <a:r>
              <a:rPr lang="en-GB" i="1" dirty="0"/>
              <a:t>The Guardian</a:t>
            </a:r>
            <a:r>
              <a:rPr lang="en-GB" dirty="0"/>
              <a:t>, 28 November:23.</a:t>
            </a:r>
            <a:endParaRPr lang="en-US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83"/>
    </mc:Choice>
    <mc:Fallback>
      <p:transition spd="slow" advTm="8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/>
              <a:t>Cyfeirnod eilaidd</a:t>
            </a:r>
            <a:br>
              <a:rPr lang="en-GB" sz="3600"/>
            </a:br>
            <a:r>
              <a:rPr lang="en-GB" sz="3600" i="1"/>
              <a:t>Secondary References</a:t>
            </a:r>
            <a:endParaRPr lang="en-US" sz="3600" i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Nodwch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fod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rhestr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gyfeirnodi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cynnwys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gwaith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edrychoch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arno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Note, the references list the work you actually looked at: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‘each of us has to learn to see’ (Williams 1975, </a:t>
            </a:r>
            <a:r>
              <a:rPr lang="en-GB" i="1" dirty="0" err="1">
                <a:solidFill>
                  <a:srgbClr val="FF0000"/>
                </a:solidFill>
              </a:rPr>
              <a:t>dyfynnwyd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dirty="0"/>
              <a:t>/ cited in Spender, 1985, p.140)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i="1" dirty="0" err="1">
                <a:solidFill>
                  <a:srgbClr val="FF0000"/>
                </a:solidFill>
              </a:rPr>
              <a:t>Yn</a:t>
            </a:r>
            <a:r>
              <a:rPr lang="en-GB" i="1" dirty="0">
                <a:solidFill>
                  <a:srgbClr val="FF0000"/>
                </a:solidFill>
              </a:rPr>
              <a:t> y </a:t>
            </a:r>
            <a:r>
              <a:rPr lang="en-GB" i="1" dirty="0" err="1">
                <a:solidFill>
                  <a:srgbClr val="FF0000"/>
                </a:solidFill>
              </a:rPr>
              <a:t>rhestr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gyfeirnodi</a:t>
            </a:r>
            <a:r>
              <a:rPr lang="en-GB" i="1" dirty="0">
                <a:solidFill>
                  <a:srgbClr val="FF0000"/>
                </a:solidFill>
              </a:rPr>
              <a:t>: </a:t>
            </a:r>
            <a:r>
              <a:rPr lang="en-GB" dirty="0"/>
              <a:t>/ In the reference list: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Spender, D. (1985) </a:t>
            </a:r>
            <a:r>
              <a:rPr lang="en-GB" i="1" dirty="0"/>
              <a:t>Man Made Language.</a:t>
            </a:r>
            <a:r>
              <a:rPr lang="en-GB" dirty="0"/>
              <a:t> London : </a:t>
            </a:r>
            <a:r>
              <a:rPr lang="en-GB" dirty="0" err="1"/>
              <a:t>Routledge</a:t>
            </a: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07"/>
    </mc:Choice>
    <mc:Fallback>
      <p:transition spd="slow" advTm="110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13050</TotalTime>
  <Words>909</Words>
  <Application>Microsoft Office PowerPoint</Application>
  <PresentationFormat>On-screen Show (4:3)</PresentationFormat>
  <Paragraphs>110</Paragraphs>
  <Slides>11</Slides>
  <Notes>11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201500625PowerPointPresentationTemplate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Cyfeirnodi Llyfrau Referencing Books</vt:lpstr>
      <vt:lpstr>Cyfeirnodi Erthyglau mewn Cyfnodolion Referencing Journal Articles</vt:lpstr>
      <vt:lpstr>Cyfeirnodi Gwefannau Referencing Websites</vt:lpstr>
      <vt:lpstr>Cyfeirnodi Papurau Newydd Referencing Newspapers</vt:lpstr>
      <vt:lpstr>Cyfeirnod eilaidd Secondary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Sarah Loxdale</cp:lastModifiedBy>
  <cp:revision>291</cp:revision>
  <cp:lastPrinted>2020-02-10T14:16:01Z</cp:lastPrinted>
  <dcterms:created xsi:type="dcterms:W3CDTF">2015-04-14T15:21:28Z</dcterms:created>
  <dcterms:modified xsi:type="dcterms:W3CDTF">2020-09-03T14:40:36Z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7229cbeb-97a7-4015-b356-27fcaf61cfc8</vt:lpwstr>
  </property>
</Properties>
</file>