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285" r:id="rId3"/>
    <p:sldId id="261" r:id="rId4"/>
    <p:sldId id="286" r:id="rId5"/>
    <p:sldId id="287" r:id="rId6"/>
    <p:sldId id="288" r:id="rId7"/>
    <p:sldId id="289" r:id="rId8"/>
    <p:sldId id="290" r:id="rId9"/>
    <p:sldId id="291" r:id="rId10"/>
    <p:sldId id="292" r:id="rId11"/>
    <p:sldId id="293" r:id="rId12"/>
    <p:sldId id="294" r:id="rId13"/>
    <p:sldId id="259" r:id="rId14"/>
    <p:sldId id="260"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75" autoAdjust="0"/>
    <p:restoredTop sz="93347" autoAdjust="0"/>
  </p:normalViewPr>
  <p:slideViewPr>
    <p:cSldViewPr>
      <p:cViewPr varScale="1">
        <p:scale>
          <a:sx n="118" d="100"/>
          <a:sy n="118" d="100"/>
        </p:scale>
        <p:origin x="1352"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p>
            <a:fld id="{23C51AF3-37AF-4B7F-A0F9-5BE4E69ABCFD}" type="slidenum">
              <a:rPr lang="en-US" altLang="en-US"/>
              <a:pPr/>
              <a:t>3</a:t>
            </a:fld>
            <a:endParaRPr lang="en-US" altLang="en-US" dirty="0"/>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p:spPr>
        <p:txBody>
          <a:bodyPr/>
          <a:lstStyle/>
          <a:p>
            <a:endParaRPr lang="en-US" altLang="en-US" dirty="0"/>
          </a:p>
        </p:txBody>
      </p:sp>
    </p:spTree>
    <p:extLst>
      <p:ext uri="{BB962C8B-B14F-4D97-AF65-F5344CB8AC3E}">
        <p14:creationId xmlns:p14="http://schemas.microsoft.com/office/powerpoint/2010/main" val="4099161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p>
            <a:fld id="{D25B389D-585D-4B7D-8C08-DF2EDAB2FDB6}" type="slidenum">
              <a:rPr lang="en-US" altLang="en-US"/>
              <a:pPr/>
              <a:t>13</a:t>
            </a:fld>
            <a:endParaRPr lang="en-US" altLang="en-US" dirty="0"/>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p:spPr>
        <p:txBody>
          <a:bodyPr/>
          <a:lstStyle/>
          <a:p>
            <a:endParaRPr lang="en-US" altLang="en-US" dirty="0"/>
          </a:p>
        </p:txBody>
      </p:sp>
    </p:spTree>
    <p:extLst>
      <p:ext uri="{BB962C8B-B14F-4D97-AF65-F5344CB8AC3E}">
        <p14:creationId xmlns:p14="http://schemas.microsoft.com/office/powerpoint/2010/main" val="1514466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p>
            <a:fld id="{880F0766-FB4C-4701-923F-9FB4232709EB}" type="slidenum">
              <a:rPr lang="en-US" altLang="en-US"/>
              <a:pPr/>
              <a:t>14</a:t>
            </a:fld>
            <a:endParaRPr lang="en-US" altLang="en-US" dirty="0"/>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p:spPr>
        <p:txBody>
          <a:bodyPr/>
          <a:lstStyle/>
          <a:p>
            <a:endParaRPr lang="en-US" altLang="en-US" dirty="0"/>
          </a:p>
        </p:txBody>
      </p:sp>
    </p:spTree>
    <p:extLst>
      <p:ext uri="{BB962C8B-B14F-4D97-AF65-F5344CB8AC3E}">
        <p14:creationId xmlns:p14="http://schemas.microsoft.com/office/powerpoint/2010/main" val="34444220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17/06/2020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17/06/2020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17/06/2020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17/06/2020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17/06/2020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17/06/2020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17/06/2020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17/06/2020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17/06/2020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17/06/2020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17/06/2020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17/06/2020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theinvestorsbook.com/business.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theinvestorsbook.com/demand-in-economics.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theinvestorsbook.com/recruitment.html" TargetMode="External"/><Relationship Id="rId2" Type="http://schemas.openxmlformats.org/officeDocument/2006/relationships/hyperlink" Target="https://theinvestorsbook.com/demand-forecasting.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dirty="0"/>
              <a:t>LCBB5003</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Management Economics</a:t>
            </a:r>
          </a:p>
          <a:p>
            <a:pPr eaLnBrk="1" hangingPunct="1"/>
            <a:r>
              <a:rPr lang="en-GB" altLang="en-US" dirty="0">
                <a:solidFill>
                  <a:schemeClr val="accent2"/>
                </a:solidFill>
              </a:rPr>
              <a:t>Week - 1</a:t>
            </a:r>
          </a:p>
          <a:p>
            <a:pPr eaLnBrk="1" hangingPunct="1"/>
            <a:endParaRPr lang="en-GB" altLang="en-US" dirty="0">
              <a:solidFill>
                <a:schemeClr val="accent2"/>
              </a:solidFill>
            </a:endParaRPr>
          </a:p>
          <a:p>
            <a:pPr eaLnBrk="1" hangingPunct="1"/>
            <a:r>
              <a:rPr lang="en-GB" altLang="en-US" sz="4800" b="1" dirty="0">
                <a:solidFill>
                  <a:schemeClr val="accent2"/>
                </a:solidFill>
              </a:rPr>
              <a:t>Introduction &amp; scope of Management Economics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1D4D244-5EF7-0549-AA3E-EC64B1247576}"/>
              </a:ext>
            </a:extLst>
          </p:cNvPr>
          <p:cNvSpPr>
            <a:spLocks noGrp="1"/>
          </p:cNvSpPr>
          <p:nvPr>
            <p:ph type="title"/>
          </p:nvPr>
        </p:nvSpPr>
        <p:spPr/>
        <p:txBody>
          <a:bodyPr/>
          <a:lstStyle/>
          <a:p>
            <a:r>
              <a:rPr lang="en-US" dirty="0"/>
              <a:t>Managerial Economics</a:t>
            </a:r>
          </a:p>
        </p:txBody>
      </p:sp>
      <p:sp>
        <p:nvSpPr>
          <p:cNvPr id="6" name="Content Placeholder 5">
            <a:extLst>
              <a:ext uri="{FF2B5EF4-FFF2-40B4-BE49-F238E27FC236}">
                <a16:creationId xmlns:a16="http://schemas.microsoft.com/office/drawing/2014/main" id="{05F16349-3A7F-1F48-97B1-6D0B4B67D1C3}"/>
              </a:ext>
            </a:extLst>
          </p:cNvPr>
          <p:cNvSpPr>
            <a:spLocks noGrp="1"/>
          </p:cNvSpPr>
          <p:nvPr>
            <p:ph idx="1"/>
          </p:nvPr>
        </p:nvSpPr>
        <p:spPr>
          <a:xfrm>
            <a:off x="457200" y="1470484"/>
            <a:ext cx="8229600" cy="3917032"/>
          </a:xfrm>
        </p:spPr>
        <p:txBody>
          <a:bodyPr/>
          <a:lstStyle/>
          <a:p>
            <a:pPr marL="0" indent="0" algn="just">
              <a:buNone/>
            </a:pPr>
            <a:r>
              <a:rPr lang="en-GB" dirty="0"/>
              <a:t>Managerial economics is a stream of management studies which emphasises solving </a:t>
            </a:r>
            <a:r>
              <a:rPr lang="en-GB" dirty="0">
                <a:hlinkClick r:id="rId2">
                  <a:extLst>
                    <a:ext uri="{A12FA001-AC4F-418D-AE19-62706E023703}">
                      <ahyp:hlinkClr xmlns:ahyp="http://schemas.microsoft.com/office/drawing/2018/hyperlinkcolor" val="tx"/>
                    </a:ext>
                  </a:extLst>
                </a:hlinkClick>
              </a:rPr>
              <a:t>business</a:t>
            </a:r>
            <a:r>
              <a:rPr lang="en-GB" dirty="0"/>
              <a:t> problems and decision-making by applying the theories and principles of microeconomics and macroeconomics. </a:t>
            </a:r>
          </a:p>
          <a:p>
            <a:pPr marL="0" indent="0" algn="just">
              <a:buNone/>
            </a:pPr>
            <a:r>
              <a:rPr lang="en-GB" dirty="0"/>
              <a:t>It is a specialised stream dealing with the organisation’s internal issues by using various economic theories.</a:t>
            </a:r>
            <a:endParaRPr lang="en-US" dirty="0"/>
          </a:p>
        </p:txBody>
      </p:sp>
      <p:sp>
        <p:nvSpPr>
          <p:cNvPr id="3" name="Date Placeholder 2">
            <a:extLst>
              <a:ext uri="{FF2B5EF4-FFF2-40B4-BE49-F238E27FC236}">
                <a16:creationId xmlns:a16="http://schemas.microsoft.com/office/drawing/2014/main" id="{FFB5312E-E261-A44D-83C2-9CF4889BB2A0}"/>
              </a:ext>
            </a:extLst>
          </p:cNvPr>
          <p:cNvSpPr>
            <a:spLocks noGrp="1"/>
          </p:cNvSpPr>
          <p:nvPr>
            <p:ph type="dt" sz="half" idx="10"/>
          </p:nvPr>
        </p:nvSpPr>
        <p:spPr/>
        <p:txBody>
          <a:bodyPr/>
          <a:lstStyle/>
          <a:p>
            <a:pPr>
              <a:defRPr/>
            </a:pPr>
            <a:fld id="{D58B45E6-64D3-4C5F-BDB6-A1B894EEEA29}" type="datetime1">
              <a:rPr lang="en-GB" altLang="en-US" smtClean="0"/>
              <a:pPr>
                <a:defRPr/>
              </a:pPr>
              <a:t>17/06/2020</a:t>
            </a:fld>
            <a:endParaRPr lang="en-GB" altLang="en-US"/>
          </a:p>
        </p:txBody>
      </p:sp>
      <p:sp>
        <p:nvSpPr>
          <p:cNvPr id="4" name="Slide Number Placeholder 3">
            <a:extLst>
              <a:ext uri="{FF2B5EF4-FFF2-40B4-BE49-F238E27FC236}">
                <a16:creationId xmlns:a16="http://schemas.microsoft.com/office/drawing/2014/main" id="{8BDB3BD5-6D86-7A4C-84CB-22138069C09A}"/>
              </a:ext>
            </a:extLst>
          </p:cNvPr>
          <p:cNvSpPr>
            <a:spLocks noGrp="1"/>
          </p:cNvSpPr>
          <p:nvPr>
            <p:ph type="sldNum" sz="quarter" idx="12"/>
          </p:nvPr>
        </p:nvSpPr>
        <p:spPr/>
        <p:txBody>
          <a:bodyPr/>
          <a:lstStyle/>
          <a:p>
            <a:pPr>
              <a:defRPr/>
            </a:pPr>
            <a:fld id="{FAF5663D-1B9D-48C8-BD8E-835F92F174D7}" type="slidenum">
              <a:rPr lang="en-GB" altLang="en-US" smtClean="0"/>
              <a:pPr>
                <a:defRPr/>
              </a:pPr>
              <a:t>2</a:t>
            </a:fld>
            <a:endParaRPr lang="en-GB" altLang="en-US"/>
          </a:p>
        </p:txBody>
      </p:sp>
    </p:spTree>
    <p:extLst>
      <p:ext uri="{BB962C8B-B14F-4D97-AF65-F5344CB8AC3E}">
        <p14:creationId xmlns:p14="http://schemas.microsoft.com/office/powerpoint/2010/main" val="2286878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04800" y="381000"/>
            <a:ext cx="4419600" cy="609600"/>
          </a:xfrm>
        </p:spPr>
        <p:txBody>
          <a:bodyPr/>
          <a:lstStyle/>
          <a:p>
            <a:pPr eaLnBrk="1" fontAlgn="auto" hangingPunct="1">
              <a:spcAft>
                <a:spcPts val="0"/>
              </a:spcAft>
              <a:defRPr/>
            </a:pPr>
            <a:r>
              <a:rPr lang="en-US" sz="2400" dirty="0">
                <a:solidFill>
                  <a:schemeClr val="tx1"/>
                </a:solidFill>
                <a:ea typeface="+mj-ea"/>
              </a:rPr>
              <a:t>DECISION EXAMPLES</a:t>
            </a:r>
          </a:p>
        </p:txBody>
      </p:sp>
      <p:sp>
        <p:nvSpPr>
          <p:cNvPr id="7171" name="Text Box 3"/>
          <p:cNvSpPr txBox="1">
            <a:spLocks noChangeArrowheads="1"/>
          </p:cNvSpPr>
          <p:nvPr/>
        </p:nvSpPr>
        <p:spPr bwMode="auto">
          <a:xfrm>
            <a:off x="8194675" y="269875"/>
            <a:ext cx="565150" cy="457200"/>
          </a:xfrm>
          <a:prstGeom prst="rect">
            <a:avLst/>
          </a:prstGeom>
          <a:noFill/>
          <a:ln w="9525">
            <a:noFill/>
            <a:miter lim="800000"/>
            <a:headEnd/>
            <a:tailEnd/>
          </a:ln>
        </p:spPr>
        <p:txBody>
          <a:bodyPr wrap="none">
            <a:spAutoFit/>
          </a:bodyPr>
          <a:lstStyle/>
          <a:p>
            <a:r>
              <a:rPr lang="en-US" altLang="en-US" dirty="0"/>
              <a:t>1.2</a:t>
            </a:r>
          </a:p>
        </p:txBody>
      </p:sp>
      <p:sp>
        <p:nvSpPr>
          <p:cNvPr id="7172" name="Text Box 4"/>
          <p:cNvSpPr txBox="1">
            <a:spLocks noChangeArrowheads="1"/>
          </p:cNvSpPr>
          <p:nvPr/>
        </p:nvSpPr>
        <p:spPr bwMode="auto">
          <a:xfrm>
            <a:off x="584078" y="1108246"/>
            <a:ext cx="8280644" cy="5780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New Roman" charset="0"/>
                <a:ea typeface="ＭＳ Ｐゴシック" charset="0"/>
              </a:defRPr>
            </a:lvl1pPr>
            <a:lvl2pPr marL="742950" indent="-285750">
              <a:defRPr sz="2400">
                <a:solidFill>
                  <a:schemeClr val="tx1"/>
                </a:solidFill>
                <a:latin typeface="Times New Roman" charset="0"/>
                <a:ea typeface="ＭＳ Ｐゴシック" charset="0"/>
              </a:defRPr>
            </a:lvl2pPr>
            <a:lvl3pPr marL="1143000" indent="-228600">
              <a:defRPr sz="2400">
                <a:solidFill>
                  <a:schemeClr val="tx1"/>
                </a:solidFill>
                <a:latin typeface="Times New Roman" charset="0"/>
                <a:ea typeface="ＭＳ Ｐゴシック" charset="0"/>
              </a:defRPr>
            </a:lvl3pPr>
            <a:lvl4pPr marL="1600200" indent="-228600">
              <a:defRPr sz="2400">
                <a:solidFill>
                  <a:schemeClr val="tx1"/>
                </a:solidFill>
                <a:latin typeface="Times New Roman" charset="0"/>
                <a:ea typeface="ＭＳ Ｐゴシック" charset="0"/>
              </a:defRPr>
            </a:lvl4pPr>
            <a:lvl5pPr marL="2057400" indent="-22860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defRPr/>
            </a:pPr>
            <a:r>
              <a:rPr lang="en-US" dirty="0"/>
              <a:t>1. Multinational Production and Pricing</a:t>
            </a:r>
          </a:p>
          <a:p>
            <a:pPr>
              <a:defRPr/>
            </a:pPr>
            <a:r>
              <a:rPr lang="en-US" dirty="0"/>
              <a:t>	Car Manufacturer, costs, prices, quantities</a:t>
            </a:r>
          </a:p>
          <a:p>
            <a:pPr>
              <a:defRPr/>
            </a:pPr>
            <a:r>
              <a:rPr lang="en-US" dirty="0"/>
              <a:t>2. Market Entry</a:t>
            </a:r>
          </a:p>
          <a:p>
            <a:pPr>
              <a:defRPr/>
            </a:pPr>
            <a:r>
              <a:rPr lang="en-US" dirty="0"/>
              <a:t>	Apple TV, competition, profitability</a:t>
            </a:r>
          </a:p>
          <a:p>
            <a:pPr marL="457200" indent="-457200">
              <a:buFontTx/>
              <a:buAutoNum type="arabicPeriod" startAt="3"/>
              <a:defRPr/>
            </a:pPr>
            <a:r>
              <a:rPr lang="en-US" dirty="0"/>
              <a:t>Building a New Bridge</a:t>
            </a:r>
          </a:p>
          <a:p>
            <a:pPr lvl="1" indent="0">
              <a:defRPr/>
            </a:pPr>
            <a:r>
              <a:rPr lang="en-US" dirty="0"/>
              <a:t>   Benefits, costs, environmental effects</a:t>
            </a:r>
          </a:p>
          <a:p>
            <a:pPr marL="457200" indent="-457200">
              <a:buFontTx/>
              <a:buAutoNum type="arabicPeriod" startAt="3"/>
              <a:defRPr/>
            </a:pPr>
            <a:r>
              <a:rPr lang="en-US" dirty="0"/>
              <a:t>A Regulatory Problem</a:t>
            </a:r>
          </a:p>
          <a:p>
            <a:pPr>
              <a:defRPr/>
            </a:pPr>
            <a:r>
              <a:rPr lang="en-US" dirty="0"/>
              <a:t>	From coal to other sources, availability, environmental issues</a:t>
            </a:r>
          </a:p>
          <a:p>
            <a:pPr marL="457200" indent="-457200">
              <a:buFontTx/>
              <a:buAutoNum type="arabicPeriod" startAt="3"/>
              <a:defRPr/>
            </a:pPr>
            <a:r>
              <a:rPr lang="en-US" dirty="0"/>
              <a:t>An R&amp;D Decision</a:t>
            </a:r>
          </a:p>
          <a:p>
            <a:pPr>
              <a:defRPr/>
            </a:pPr>
            <a:r>
              <a:rPr lang="en-US" dirty="0"/>
              <a:t>	</a:t>
            </a:r>
            <a:r>
              <a:rPr lang="en-US" dirty="0" err="1"/>
              <a:t>Pharma</a:t>
            </a:r>
            <a:r>
              <a:rPr lang="en-US" dirty="0"/>
              <a:t> companies, technology companies</a:t>
            </a:r>
          </a:p>
          <a:p>
            <a:pPr marL="457200" indent="-457200">
              <a:buFontTx/>
              <a:buAutoNum type="arabicPeriod" startAt="3"/>
              <a:defRPr/>
            </a:pPr>
            <a:r>
              <a:rPr lang="en-US" dirty="0"/>
              <a:t>Deepwater horizon drilling</a:t>
            </a:r>
          </a:p>
          <a:p>
            <a:pPr>
              <a:lnSpc>
                <a:spcPct val="140000"/>
              </a:lnSpc>
              <a:defRPr/>
            </a:pPr>
            <a:r>
              <a:rPr lang="en-US" dirty="0"/>
              <a:t>	</a:t>
            </a:r>
          </a:p>
          <a:p>
            <a:pPr>
              <a:defRPr/>
            </a:pPr>
            <a:endParaRPr lang="en-US" dirty="0"/>
          </a:p>
          <a:p>
            <a:pPr>
              <a:defRPr/>
            </a:pPr>
            <a:endParaRPr lang="en-US" dirty="0"/>
          </a:p>
        </p:txBody>
      </p:sp>
    </p:spTree>
    <p:extLst>
      <p:ext uri="{BB962C8B-B14F-4D97-AF65-F5344CB8AC3E}">
        <p14:creationId xmlns:p14="http://schemas.microsoft.com/office/powerpoint/2010/main" val="35798668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1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73B6D15-3D3A-F644-A447-6054F886581C}"/>
              </a:ext>
            </a:extLst>
          </p:cNvPr>
          <p:cNvSpPr>
            <a:spLocks noGrp="1"/>
          </p:cNvSpPr>
          <p:nvPr>
            <p:ph type="title"/>
          </p:nvPr>
        </p:nvSpPr>
        <p:spPr/>
        <p:txBody>
          <a:bodyPr/>
          <a:lstStyle/>
          <a:p>
            <a:r>
              <a:rPr lang="en-GB" dirty="0"/>
              <a:t>Types of Managerial Economics</a:t>
            </a:r>
            <a:br>
              <a:rPr lang="en-GB" dirty="0"/>
            </a:br>
            <a:endParaRPr lang="en-US" dirty="0"/>
          </a:p>
        </p:txBody>
      </p:sp>
      <p:sp>
        <p:nvSpPr>
          <p:cNvPr id="6" name="Content Placeholder 5">
            <a:extLst>
              <a:ext uri="{FF2B5EF4-FFF2-40B4-BE49-F238E27FC236}">
                <a16:creationId xmlns:a16="http://schemas.microsoft.com/office/drawing/2014/main" id="{546E315B-478B-AC40-A536-BC33B7A0B4CE}"/>
              </a:ext>
            </a:extLst>
          </p:cNvPr>
          <p:cNvSpPr>
            <a:spLocks noGrp="1"/>
          </p:cNvSpPr>
          <p:nvPr>
            <p:ph idx="1"/>
          </p:nvPr>
        </p:nvSpPr>
        <p:spPr/>
        <p:txBody>
          <a:bodyPr/>
          <a:lstStyle/>
          <a:p>
            <a:pPr marL="0" indent="0">
              <a:buNone/>
            </a:pPr>
            <a:r>
              <a:rPr lang="en-GB" sz="2400" dirty="0"/>
              <a:t>All managers take the concept of managerial economics differently. </a:t>
            </a:r>
          </a:p>
          <a:p>
            <a:pPr marL="0" indent="0">
              <a:buNone/>
            </a:pPr>
            <a:endParaRPr lang="en-GB" sz="2400" dirty="0"/>
          </a:p>
          <a:p>
            <a:pPr marL="0" indent="0">
              <a:buNone/>
            </a:pPr>
            <a:r>
              <a:rPr lang="en-GB" sz="2400" dirty="0"/>
              <a:t>Some may be more focused on customer’s satisfaction while others may prioritize efficient production.</a:t>
            </a:r>
          </a:p>
          <a:p>
            <a:pPr marL="0" indent="0">
              <a:buNone/>
            </a:pPr>
            <a:r>
              <a:rPr lang="en-GB" sz="2400" i="1" dirty="0"/>
              <a:t>Broadly speaking there are 3 type of Managerial economics </a:t>
            </a:r>
          </a:p>
          <a:p>
            <a:pPr marL="457200" indent="-457200">
              <a:buAutoNum type="arabicPeriod"/>
            </a:pPr>
            <a:r>
              <a:rPr lang="en-GB" sz="2400" i="1" dirty="0"/>
              <a:t>Liberal Managerialism </a:t>
            </a:r>
          </a:p>
          <a:p>
            <a:pPr marL="457200" indent="-457200">
              <a:buAutoNum type="arabicPeriod"/>
            </a:pPr>
            <a:r>
              <a:rPr lang="en-GB" sz="2400" i="1" dirty="0"/>
              <a:t>Normative Managerialism</a:t>
            </a:r>
          </a:p>
          <a:p>
            <a:pPr marL="457200" indent="-457200">
              <a:buAutoNum type="arabicPeriod"/>
            </a:pPr>
            <a:r>
              <a:rPr lang="en-GB" sz="2400" i="1" dirty="0"/>
              <a:t>Radical Managerialism</a:t>
            </a:r>
          </a:p>
        </p:txBody>
      </p:sp>
      <p:sp>
        <p:nvSpPr>
          <p:cNvPr id="3" name="Date Placeholder 2">
            <a:extLst>
              <a:ext uri="{FF2B5EF4-FFF2-40B4-BE49-F238E27FC236}">
                <a16:creationId xmlns:a16="http://schemas.microsoft.com/office/drawing/2014/main" id="{E70387E2-6989-3945-A800-E24A92E1554C}"/>
              </a:ext>
            </a:extLst>
          </p:cNvPr>
          <p:cNvSpPr>
            <a:spLocks noGrp="1"/>
          </p:cNvSpPr>
          <p:nvPr>
            <p:ph type="dt" sz="half" idx="10"/>
          </p:nvPr>
        </p:nvSpPr>
        <p:spPr/>
        <p:txBody>
          <a:bodyPr/>
          <a:lstStyle/>
          <a:p>
            <a:pPr>
              <a:defRPr/>
            </a:pPr>
            <a:fld id="{D58B45E6-64D3-4C5F-BDB6-A1B894EEEA29}" type="datetime1">
              <a:rPr lang="en-GB" altLang="en-US" smtClean="0"/>
              <a:pPr>
                <a:defRPr/>
              </a:pPr>
              <a:t>17/06/2020</a:t>
            </a:fld>
            <a:endParaRPr lang="en-GB" altLang="en-US"/>
          </a:p>
        </p:txBody>
      </p:sp>
      <p:sp>
        <p:nvSpPr>
          <p:cNvPr id="4" name="Slide Number Placeholder 3">
            <a:extLst>
              <a:ext uri="{FF2B5EF4-FFF2-40B4-BE49-F238E27FC236}">
                <a16:creationId xmlns:a16="http://schemas.microsoft.com/office/drawing/2014/main" id="{74F54F2D-F7F6-2F47-A456-FB5EBA8A3CBB}"/>
              </a:ext>
            </a:extLst>
          </p:cNvPr>
          <p:cNvSpPr>
            <a:spLocks noGrp="1"/>
          </p:cNvSpPr>
          <p:nvPr>
            <p:ph type="sldNum" sz="quarter" idx="12"/>
          </p:nvPr>
        </p:nvSpPr>
        <p:spPr/>
        <p:txBody>
          <a:bodyPr/>
          <a:lstStyle/>
          <a:p>
            <a:pPr>
              <a:defRPr/>
            </a:pPr>
            <a:fld id="{FAF5663D-1B9D-48C8-BD8E-835F92F174D7}" type="slidenum">
              <a:rPr lang="en-GB" altLang="en-US" smtClean="0"/>
              <a:pPr>
                <a:defRPr/>
              </a:pPr>
              <a:t>4</a:t>
            </a:fld>
            <a:endParaRPr lang="en-GB" altLang="en-US"/>
          </a:p>
        </p:txBody>
      </p:sp>
    </p:spTree>
    <p:extLst>
      <p:ext uri="{BB962C8B-B14F-4D97-AF65-F5344CB8AC3E}">
        <p14:creationId xmlns:p14="http://schemas.microsoft.com/office/powerpoint/2010/main" val="780996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EA443DD-5468-DC49-A997-5B08568C223F}"/>
              </a:ext>
            </a:extLst>
          </p:cNvPr>
          <p:cNvSpPr>
            <a:spLocks noGrp="1"/>
          </p:cNvSpPr>
          <p:nvPr>
            <p:ph type="title"/>
          </p:nvPr>
        </p:nvSpPr>
        <p:spPr/>
        <p:txBody>
          <a:bodyPr/>
          <a:lstStyle/>
          <a:p>
            <a:r>
              <a:rPr lang="en-GB" b="1" dirty="0"/>
              <a:t>Liberal Managerialism</a:t>
            </a:r>
            <a:endParaRPr lang="en-US" dirty="0"/>
          </a:p>
        </p:txBody>
      </p:sp>
      <p:sp>
        <p:nvSpPr>
          <p:cNvPr id="6" name="Content Placeholder 5">
            <a:extLst>
              <a:ext uri="{FF2B5EF4-FFF2-40B4-BE49-F238E27FC236}">
                <a16:creationId xmlns:a16="http://schemas.microsoft.com/office/drawing/2014/main" id="{76F2EF68-3A13-3440-9834-67A36D120B4A}"/>
              </a:ext>
            </a:extLst>
          </p:cNvPr>
          <p:cNvSpPr>
            <a:spLocks noGrp="1"/>
          </p:cNvSpPr>
          <p:nvPr>
            <p:ph idx="1"/>
          </p:nvPr>
        </p:nvSpPr>
        <p:spPr/>
        <p:txBody>
          <a:bodyPr/>
          <a:lstStyle/>
          <a:p>
            <a:pPr marL="0" indent="0">
              <a:buNone/>
            </a:pPr>
            <a:r>
              <a:rPr lang="en-GB" dirty="0"/>
              <a:t>A market is a democratic place where people are liberal to make their choices and decisions. The organisation and the managers have to function according to the customer’s </a:t>
            </a:r>
            <a:r>
              <a:rPr lang="en-GB" dirty="0">
                <a:hlinkClick r:id="rId2">
                  <a:extLst>
                    <a:ext uri="{A12FA001-AC4F-418D-AE19-62706E023703}">
                      <ahyp:hlinkClr xmlns:ahyp="http://schemas.microsoft.com/office/drawing/2018/hyperlinkcolor" val="tx"/>
                    </a:ext>
                  </a:extLst>
                </a:hlinkClick>
              </a:rPr>
              <a:t>demand</a:t>
            </a:r>
            <a:r>
              <a:rPr lang="en-GB" dirty="0"/>
              <a:t> and market trend; else it may lead to business failures.</a:t>
            </a:r>
            <a:endParaRPr lang="en-US" dirty="0"/>
          </a:p>
          <a:p>
            <a:pPr marL="0" indent="0">
              <a:buNone/>
            </a:pPr>
            <a:endParaRPr lang="en-US" dirty="0"/>
          </a:p>
        </p:txBody>
      </p:sp>
      <p:sp>
        <p:nvSpPr>
          <p:cNvPr id="3" name="Date Placeholder 2">
            <a:extLst>
              <a:ext uri="{FF2B5EF4-FFF2-40B4-BE49-F238E27FC236}">
                <a16:creationId xmlns:a16="http://schemas.microsoft.com/office/drawing/2014/main" id="{F78DA206-1FBD-1147-BC78-BE85C3927FDA}"/>
              </a:ext>
            </a:extLst>
          </p:cNvPr>
          <p:cNvSpPr>
            <a:spLocks noGrp="1"/>
          </p:cNvSpPr>
          <p:nvPr>
            <p:ph type="dt" sz="half" idx="10"/>
          </p:nvPr>
        </p:nvSpPr>
        <p:spPr/>
        <p:txBody>
          <a:bodyPr/>
          <a:lstStyle/>
          <a:p>
            <a:pPr>
              <a:defRPr/>
            </a:pPr>
            <a:fld id="{D58B45E6-64D3-4C5F-BDB6-A1B894EEEA29}" type="datetime1">
              <a:rPr lang="en-GB" altLang="en-US" smtClean="0"/>
              <a:pPr>
                <a:defRPr/>
              </a:pPr>
              <a:t>17/06/2020</a:t>
            </a:fld>
            <a:endParaRPr lang="en-GB" altLang="en-US"/>
          </a:p>
        </p:txBody>
      </p:sp>
      <p:sp>
        <p:nvSpPr>
          <p:cNvPr id="4" name="Slide Number Placeholder 3">
            <a:extLst>
              <a:ext uri="{FF2B5EF4-FFF2-40B4-BE49-F238E27FC236}">
                <a16:creationId xmlns:a16="http://schemas.microsoft.com/office/drawing/2014/main" id="{C1D074EE-0C35-5845-9466-961EE9C83835}"/>
              </a:ext>
            </a:extLst>
          </p:cNvPr>
          <p:cNvSpPr>
            <a:spLocks noGrp="1"/>
          </p:cNvSpPr>
          <p:nvPr>
            <p:ph type="sldNum" sz="quarter" idx="12"/>
          </p:nvPr>
        </p:nvSpPr>
        <p:spPr/>
        <p:txBody>
          <a:bodyPr/>
          <a:lstStyle/>
          <a:p>
            <a:pPr>
              <a:defRPr/>
            </a:pPr>
            <a:fld id="{FAF5663D-1B9D-48C8-BD8E-835F92F174D7}" type="slidenum">
              <a:rPr lang="en-GB" altLang="en-US" smtClean="0"/>
              <a:pPr>
                <a:defRPr/>
              </a:pPr>
              <a:t>5</a:t>
            </a:fld>
            <a:endParaRPr lang="en-GB" altLang="en-US"/>
          </a:p>
        </p:txBody>
      </p:sp>
    </p:spTree>
    <p:extLst>
      <p:ext uri="{BB962C8B-B14F-4D97-AF65-F5344CB8AC3E}">
        <p14:creationId xmlns:p14="http://schemas.microsoft.com/office/powerpoint/2010/main" val="1741194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5033879-931C-8145-A3AF-6AA57B66958B}"/>
              </a:ext>
            </a:extLst>
          </p:cNvPr>
          <p:cNvSpPr>
            <a:spLocks noGrp="1"/>
          </p:cNvSpPr>
          <p:nvPr>
            <p:ph type="title"/>
          </p:nvPr>
        </p:nvSpPr>
        <p:spPr/>
        <p:txBody>
          <a:bodyPr/>
          <a:lstStyle/>
          <a:p>
            <a:r>
              <a:rPr lang="en-GB" b="1" dirty="0"/>
              <a:t>Normative Managerialism</a:t>
            </a:r>
            <a:endParaRPr lang="en-US" dirty="0"/>
          </a:p>
        </p:txBody>
      </p:sp>
      <p:sp>
        <p:nvSpPr>
          <p:cNvPr id="6" name="Content Placeholder 5">
            <a:extLst>
              <a:ext uri="{FF2B5EF4-FFF2-40B4-BE49-F238E27FC236}">
                <a16:creationId xmlns:a16="http://schemas.microsoft.com/office/drawing/2014/main" id="{C43AFE14-415B-6843-8D85-ECF0BB9F6F6F}"/>
              </a:ext>
            </a:extLst>
          </p:cNvPr>
          <p:cNvSpPr>
            <a:spLocks noGrp="1"/>
          </p:cNvSpPr>
          <p:nvPr>
            <p:ph idx="1"/>
          </p:nvPr>
        </p:nvSpPr>
        <p:spPr/>
        <p:txBody>
          <a:bodyPr/>
          <a:lstStyle/>
          <a:p>
            <a:pPr marL="0" indent="0">
              <a:buNone/>
            </a:pPr>
            <a:r>
              <a:rPr lang="en-GB" dirty="0"/>
              <a:t>The normative view of managerial economics states that administrative decisions are based on real-life experiences and practices. They have a practical approach to demand analysis, </a:t>
            </a:r>
            <a:r>
              <a:rPr lang="en-GB" dirty="0">
                <a:hlinkClick r:id="rId2">
                  <a:extLst>
                    <a:ext uri="{A12FA001-AC4F-418D-AE19-62706E023703}">
                      <ahyp:hlinkClr xmlns:ahyp="http://schemas.microsoft.com/office/drawing/2018/hyperlinkcolor" val="tx"/>
                    </a:ext>
                  </a:extLst>
                </a:hlinkClick>
              </a:rPr>
              <a:t>forecasting</a:t>
            </a:r>
            <a:r>
              <a:rPr lang="en-GB" dirty="0"/>
              <a:t>, cost management, product design and promotion, </a:t>
            </a:r>
            <a:r>
              <a:rPr lang="en-GB" dirty="0">
                <a:hlinkClick r:id="rId3">
                  <a:extLst>
                    <a:ext uri="{A12FA001-AC4F-418D-AE19-62706E023703}">
                      <ahyp:hlinkClr xmlns:ahyp="http://schemas.microsoft.com/office/drawing/2018/hyperlinkcolor" val="tx"/>
                    </a:ext>
                  </a:extLst>
                </a:hlinkClick>
              </a:rPr>
              <a:t>recruitment</a:t>
            </a:r>
            <a:r>
              <a:rPr lang="en-GB" dirty="0"/>
              <a:t>, etc.</a:t>
            </a:r>
            <a:endParaRPr lang="en-US" dirty="0"/>
          </a:p>
        </p:txBody>
      </p:sp>
      <p:sp>
        <p:nvSpPr>
          <p:cNvPr id="3" name="Date Placeholder 2">
            <a:extLst>
              <a:ext uri="{FF2B5EF4-FFF2-40B4-BE49-F238E27FC236}">
                <a16:creationId xmlns:a16="http://schemas.microsoft.com/office/drawing/2014/main" id="{F422B188-35AE-3D4C-9D7B-1110CE7483EC}"/>
              </a:ext>
            </a:extLst>
          </p:cNvPr>
          <p:cNvSpPr>
            <a:spLocks noGrp="1"/>
          </p:cNvSpPr>
          <p:nvPr>
            <p:ph type="dt" sz="half" idx="10"/>
          </p:nvPr>
        </p:nvSpPr>
        <p:spPr/>
        <p:txBody>
          <a:bodyPr/>
          <a:lstStyle/>
          <a:p>
            <a:pPr>
              <a:defRPr/>
            </a:pPr>
            <a:fld id="{D58B45E6-64D3-4C5F-BDB6-A1B894EEEA29}" type="datetime1">
              <a:rPr lang="en-GB" altLang="en-US" smtClean="0"/>
              <a:pPr>
                <a:defRPr/>
              </a:pPr>
              <a:t>17/06/2020</a:t>
            </a:fld>
            <a:endParaRPr lang="en-GB" altLang="en-US"/>
          </a:p>
        </p:txBody>
      </p:sp>
      <p:sp>
        <p:nvSpPr>
          <p:cNvPr id="4" name="Slide Number Placeholder 3">
            <a:extLst>
              <a:ext uri="{FF2B5EF4-FFF2-40B4-BE49-F238E27FC236}">
                <a16:creationId xmlns:a16="http://schemas.microsoft.com/office/drawing/2014/main" id="{9EF859E1-EAEE-5543-A819-58B7F1B17C43}"/>
              </a:ext>
            </a:extLst>
          </p:cNvPr>
          <p:cNvSpPr>
            <a:spLocks noGrp="1"/>
          </p:cNvSpPr>
          <p:nvPr>
            <p:ph type="sldNum" sz="quarter" idx="12"/>
          </p:nvPr>
        </p:nvSpPr>
        <p:spPr/>
        <p:txBody>
          <a:bodyPr/>
          <a:lstStyle/>
          <a:p>
            <a:pPr>
              <a:defRPr/>
            </a:pPr>
            <a:fld id="{FAF5663D-1B9D-48C8-BD8E-835F92F174D7}" type="slidenum">
              <a:rPr lang="en-GB" altLang="en-US" smtClean="0"/>
              <a:pPr>
                <a:defRPr/>
              </a:pPr>
              <a:t>6</a:t>
            </a:fld>
            <a:endParaRPr lang="en-GB" altLang="en-US"/>
          </a:p>
        </p:txBody>
      </p:sp>
    </p:spTree>
    <p:extLst>
      <p:ext uri="{BB962C8B-B14F-4D97-AF65-F5344CB8AC3E}">
        <p14:creationId xmlns:p14="http://schemas.microsoft.com/office/powerpoint/2010/main" val="2804683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3340B29-400E-504E-9E85-AA1F8AF32116}"/>
              </a:ext>
            </a:extLst>
          </p:cNvPr>
          <p:cNvSpPr>
            <a:spLocks noGrp="1"/>
          </p:cNvSpPr>
          <p:nvPr>
            <p:ph type="title"/>
          </p:nvPr>
        </p:nvSpPr>
        <p:spPr/>
        <p:txBody>
          <a:bodyPr/>
          <a:lstStyle/>
          <a:p>
            <a:r>
              <a:rPr lang="en-GB" b="1" dirty="0"/>
              <a:t>Radical Managerialism</a:t>
            </a:r>
            <a:br>
              <a:rPr lang="en-GB" dirty="0"/>
            </a:br>
            <a:endParaRPr lang="en-US" dirty="0"/>
          </a:p>
        </p:txBody>
      </p:sp>
      <p:sp>
        <p:nvSpPr>
          <p:cNvPr id="6" name="Content Placeholder 5">
            <a:extLst>
              <a:ext uri="{FF2B5EF4-FFF2-40B4-BE49-F238E27FC236}">
                <a16:creationId xmlns:a16="http://schemas.microsoft.com/office/drawing/2014/main" id="{E57DAB65-A15D-294D-8B6E-5AA80EA87235}"/>
              </a:ext>
            </a:extLst>
          </p:cNvPr>
          <p:cNvSpPr>
            <a:spLocks noGrp="1"/>
          </p:cNvSpPr>
          <p:nvPr>
            <p:ph idx="1"/>
          </p:nvPr>
        </p:nvSpPr>
        <p:spPr/>
        <p:txBody>
          <a:bodyPr/>
          <a:lstStyle/>
          <a:p>
            <a:r>
              <a:rPr lang="en-GB" dirty="0"/>
              <a:t>Managers must have a revolutionary attitude towards business problems, i.e. they must make decisions to change the present situation or condition. They focus more on the customer’s requirement and satisfaction rather than only profit maximisation.</a:t>
            </a:r>
          </a:p>
          <a:p>
            <a:endParaRPr lang="en-US" dirty="0"/>
          </a:p>
        </p:txBody>
      </p:sp>
      <p:sp>
        <p:nvSpPr>
          <p:cNvPr id="3" name="Date Placeholder 2">
            <a:extLst>
              <a:ext uri="{FF2B5EF4-FFF2-40B4-BE49-F238E27FC236}">
                <a16:creationId xmlns:a16="http://schemas.microsoft.com/office/drawing/2014/main" id="{CC2D2D6A-6F6C-4247-9AAC-1A204A6B1341}"/>
              </a:ext>
            </a:extLst>
          </p:cNvPr>
          <p:cNvSpPr>
            <a:spLocks noGrp="1"/>
          </p:cNvSpPr>
          <p:nvPr>
            <p:ph type="dt" sz="half" idx="10"/>
          </p:nvPr>
        </p:nvSpPr>
        <p:spPr/>
        <p:txBody>
          <a:bodyPr/>
          <a:lstStyle/>
          <a:p>
            <a:pPr>
              <a:defRPr/>
            </a:pPr>
            <a:fld id="{D58B45E6-64D3-4C5F-BDB6-A1B894EEEA29}" type="datetime1">
              <a:rPr lang="en-GB" altLang="en-US" smtClean="0"/>
              <a:pPr>
                <a:defRPr/>
              </a:pPr>
              <a:t>17/06/2020</a:t>
            </a:fld>
            <a:endParaRPr lang="en-GB" altLang="en-US"/>
          </a:p>
        </p:txBody>
      </p:sp>
      <p:sp>
        <p:nvSpPr>
          <p:cNvPr id="4" name="Slide Number Placeholder 3">
            <a:extLst>
              <a:ext uri="{FF2B5EF4-FFF2-40B4-BE49-F238E27FC236}">
                <a16:creationId xmlns:a16="http://schemas.microsoft.com/office/drawing/2014/main" id="{E1FFAE51-11EC-9642-A301-553F912543F7}"/>
              </a:ext>
            </a:extLst>
          </p:cNvPr>
          <p:cNvSpPr>
            <a:spLocks noGrp="1"/>
          </p:cNvSpPr>
          <p:nvPr>
            <p:ph type="sldNum" sz="quarter" idx="12"/>
          </p:nvPr>
        </p:nvSpPr>
        <p:spPr/>
        <p:txBody>
          <a:bodyPr/>
          <a:lstStyle/>
          <a:p>
            <a:pPr>
              <a:defRPr/>
            </a:pPr>
            <a:fld id="{FAF5663D-1B9D-48C8-BD8E-835F92F174D7}" type="slidenum">
              <a:rPr lang="en-GB" altLang="en-US" smtClean="0"/>
              <a:pPr>
                <a:defRPr/>
              </a:pPr>
              <a:t>7</a:t>
            </a:fld>
            <a:endParaRPr lang="en-GB" altLang="en-US"/>
          </a:p>
        </p:txBody>
      </p:sp>
    </p:spTree>
    <p:extLst>
      <p:ext uri="{BB962C8B-B14F-4D97-AF65-F5344CB8AC3E}">
        <p14:creationId xmlns:p14="http://schemas.microsoft.com/office/powerpoint/2010/main" val="1015862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B3897A7-69DB-9648-8647-B2695C7B0918}"/>
              </a:ext>
            </a:extLst>
          </p:cNvPr>
          <p:cNvSpPr>
            <a:spLocks noGrp="1"/>
          </p:cNvSpPr>
          <p:nvPr>
            <p:ph type="title"/>
          </p:nvPr>
        </p:nvSpPr>
        <p:spPr/>
        <p:txBody>
          <a:bodyPr/>
          <a:lstStyle/>
          <a:p>
            <a:r>
              <a:rPr lang="en-GB" sz="2800" b="1" dirty="0"/>
              <a:t>Managerial Decision Making Process (5 Steps)</a:t>
            </a:r>
            <a:br>
              <a:rPr lang="en-GB" sz="2800" b="1" dirty="0"/>
            </a:br>
            <a:endParaRPr lang="en-US" sz="2800" dirty="0"/>
          </a:p>
        </p:txBody>
      </p:sp>
      <p:sp>
        <p:nvSpPr>
          <p:cNvPr id="6" name="Content Placeholder 5">
            <a:extLst>
              <a:ext uri="{FF2B5EF4-FFF2-40B4-BE49-F238E27FC236}">
                <a16:creationId xmlns:a16="http://schemas.microsoft.com/office/drawing/2014/main" id="{F12FD289-2A23-C64A-A72C-67DDCFF196D5}"/>
              </a:ext>
            </a:extLst>
          </p:cNvPr>
          <p:cNvSpPr>
            <a:spLocks noGrp="1"/>
          </p:cNvSpPr>
          <p:nvPr>
            <p:ph idx="1"/>
          </p:nvPr>
        </p:nvSpPr>
        <p:spPr/>
        <p:txBody>
          <a:bodyPr/>
          <a:lstStyle/>
          <a:p>
            <a:pPr marL="514350" indent="-514350">
              <a:buFont typeface="+mj-lt"/>
              <a:buAutoNum type="arabicPeriod"/>
            </a:pPr>
            <a:r>
              <a:rPr lang="en-GB" sz="2800" dirty="0"/>
              <a:t>Establishing the Objective:</a:t>
            </a:r>
          </a:p>
          <a:p>
            <a:pPr marL="514350" indent="-514350">
              <a:buFont typeface="+mj-lt"/>
              <a:buAutoNum type="arabicPeriod"/>
            </a:pPr>
            <a:r>
              <a:rPr lang="en-GB" sz="2800" dirty="0"/>
              <a:t>Defining the Problem:</a:t>
            </a:r>
          </a:p>
          <a:p>
            <a:pPr marL="514350" indent="-514350">
              <a:buFont typeface="+mj-lt"/>
              <a:buAutoNum type="arabicPeriod"/>
            </a:pPr>
            <a:r>
              <a:rPr lang="en-GB" sz="2800" dirty="0"/>
              <a:t>Identifying Possible Alternative Solutions (i.e. Alternative Courses of Action):</a:t>
            </a:r>
          </a:p>
          <a:p>
            <a:pPr marL="514350" indent="-514350">
              <a:buFont typeface="+mj-lt"/>
              <a:buAutoNum type="arabicPeriod"/>
            </a:pPr>
            <a:r>
              <a:rPr lang="en-GB" sz="2800" dirty="0"/>
              <a:t>Evaluating Alternative Courses of Action:</a:t>
            </a:r>
          </a:p>
          <a:p>
            <a:pPr marL="514350" indent="-514350">
              <a:buFont typeface="+mj-lt"/>
              <a:buAutoNum type="arabicPeriod"/>
            </a:pPr>
            <a:r>
              <a:rPr lang="en-GB" sz="2800" dirty="0"/>
              <a:t>Implementing the Decision:</a:t>
            </a:r>
          </a:p>
          <a:p>
            <a:pPr marL="0" indent="0">
              <a:buNone/>
            </a:pPr>
            <a:endParaRPr lang="en-US" dirty="0"/>
          </a:p>
        </p:txBody>
      </p:sp>
      <p:sp>
        <p:nvSpPr>
          <p:cNvPr id="3" name="Date Placeholder 2">
            <a:extLst>
              <a:ext uri="{FF2B5EF4-FFF2-40B4-BE49-F238E27FC236}">
                <a16:creationId xmlns:a16="http://schemas.microsoft.com/office/drawing/2014/main" id="{D7ACD504-2AF8-1643-B8CF-9011DDFABD72}"/>
              </a:ext>
            </a:extLst>
          </p:cNvPr>
          <p:cNvSpPr>
            <a:spLocks noGrp="1"/>
          </p:cNvSpPr>
          <p:nvPr>
            <p:ph type="dt" sz="half" idx="10"/>
          </p:nvPr>
        </p:nvSpPr>
        <p:spPr/>
        <p:txBody>
          <a:bodyPr/>
          <a:lstStyle/>
          <a:p>
            <a:pPr>
              <a:defRPr/>
            </a:pPr>
            <a:fld id="{D58B45E6-64D3-4C5F-BDB6-A1B894EEEA29}" type="datetime1">
              <a:rPr lang="en-GB" altLang="en-US" smtClean="0"/>
              <a:pPr>
                <a:defRPr/>
              </a:pPr>
              <a:t>17/06/2020</a:t>
            </a:fld>
            <a:endParaRPr lang="en-GB" altLang="en-US"/>
          </a:p>
        </p:txBody>
      </p:sp>
      <p:sp>
        <p:nvSpPr>
          <p:cNvPr id="4" name="Slide Number Placeholder 3">
            <a:extLst>
              <a:ext uri="{FF2B5EF4-FFF2-40B4-BE49-F238E27FC236}">
                <a16:creationId xmlns:a16="http://schemas.microsoft.com/office/drawing/2014/main" id="{99417B15-CA7E-9041-AEB5-CA9BF4A7081E}"/>
              </a:ext>
            </a:extLst>
          </p:cNvPr>
          <p:cNvSpPr>
            <a:spLocks noGrp="1"/>
          </p:cNvSpPr>
          <p:nvPr>
            <p:ph type="sldNum" sz="quarter" idx="12"/>
          </p:nvPr>
        </p:nvSpPr>
        <p:spPr/>
        <p:txBody>
          <a:bodyPr/>
          <a:lstStyle/>
          <a:p>
            <a:pPr>
              <a:defRPr/>
            </a:pPr>
            <a:fld id="{FAF5663D-1B9D-48C8-BD8E-835F92F174D7}" type="slidenum">
              <a:rPr lang="en-GB" altLang="en-US" smtClean="0"/>
              <a:pPr>
                <a:defRPr/>
              </a:pPr>
              <a:t>8</a:t>
            </a:fld>
            <a:endParaRPr lang="en-GB" altLang="en-US"/>
          </a:p>
        </p:txBody>
      </p:sp>
    </p:spTree>
    <p:extLst>
      <p:ext uri="{BB962C8B-B14F-4D97-AF65-F5344CB8AC3E}">
        <p14:creationId xmlns:p14="http://schemas.microsoft.com/office/powerpoint/2010/main" val="2695920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4FEEC-21FF-B347-B329-60B4EA7D81EE}"/>
              </a:ext>
            </a:extLst>
          </p:cNvPr>
          <p:cNvSpPr>
            <a:spLocks noGrp="1"/>
          </p:cNvSpPr>
          <p:nvPr>
            <p:ph type="title"/>
          </p:nvPr>
        </p:nvSpPr>
        <p:spPr/>
        <p:txBody>
          <a:bodyPr/>
          <a:lstStyle/>
          <a:p>
            <a:r>
              <a:rPr lang="en-GB" dirty="0"/>
              <a:t>Scope of Management Economics</a:t>
            </a:r>
            <a:endParaRPr lang="en-US" dirty="0"/>
          </a:p>
        </p:txBody>
      </p:sp>
      <p:sp>
        <p:nvSpPr>
          <p:cNvPr id="3" name="Content Placeholder 2">
            <a:extLst>
              <a:ext uri="{FF2B5EF4-FFF2-40B4-BE49-F238E27FC236}">
                <a16:creationId xmlns:a16="http://schemas.microsoft.com/office/drawing/2014/main" id="{F4D48AB8-4F73-4B43-B187-E072D7B74097}"/>
              </a:ext>
            </a:extLst>
          </p:cNvPr>
          <p:cNvSpPr>
            <a:spLocks noGrp="1"/>
          </p:cNvSpPr>
          <p:nvPr>
            <p:ph idx="1"/>
          </p:nvPr>
        </p:nvSpPr>
        <p:spPr/>
        <p:txBody>
          <a:bodyPr/>
          <a:lstStyle/>
          <a:p>
            <a:pPr marL="0" indent="0">
              <a:buNone/>
            </a:pPr>
            <a:r>
              <a:rPr lang="en-GB" b="1" dirty="0"/>
              <a:t>1. Demand analysis and forecasting: </a:t>
            </a:r>
          </a:p>
          <a:p>
            <a:pPr marL="0" indent="0">
              <a:buNone/>
            </a:pPr>
            <a:r>
              <a:rPr lang="en-GB" sz="2400" dirty="0"/>
              <a:t>Unless and until knowing the demand for a product how can we think of producing that product. Therefore demand analysis is something which is necessary for the production function to happen. Demand analysis helps in analysing the various types of demand which enables the manager to arrive at reasonable estimates of demand for product of his company. Managers not only assess the current demand but he/she has to take into account the future demand also.</a:t>
            </a:r>
            <a:endParaRPr lang="en-US" sz="2400" dirty="0"/>
          </a:p>
        </p:txBody>
      </p:sp>
      <p:sp>
        <p:nvSpPr>
          <p:cNvPr id="4" name="Date Placeholder 3">
            <a:extLst>
              <a:ext uri="{FF2B5EF4-FFF2-40B4-BE49-F238E27FC236}">
                <a16:creationId xmlns:a16="http://schemas.microsoft.com/office/drawing/2014/main" id="{AE318DEF-67FF-BC4C-920F-F3CB0BAC213E}"/>
              </a:ext>
            </a:extLst>
          </p:cNvPr>
          <p:cNvSpPr>
            <a:spLocks noGrp="1"/>
          </p:cNvSpPr>
          <p:nvPr>
            <p:ph type="dt" sz="half" idx="10"/>
          </p:nvPr>
        </p:nvSpPr>
        <p:spPr/>
        <p:txBody>
          <a:bodyPr/>
          <a:lstStyle/>
          <a:p>
            <a:pPr>
              <a:defRPr/>
            </a:pPr>
            <a:fld id="{2303D31F-598B-47EE-BA37-93F097A3D676}" type="datetime1">
              <a:rPr lang="en-GB" altLang="en-US" smtClean="0"/>
              <a:pPr>
                <a:defRPr/>
              </a:pPr>
              <a:t>17/06/2020</a:t>
            </a:fld>
            <a:endParaRPr lang="en-GB" altLang="en-US"/>
          </a:p>
        </p:txBody>
      </p:sp>
      <p:sp>
        <p:nvSpPr>
          <p:cNvPr id="5" name="Slide Number Placeholder 4">
            <a:extLst>
              <a:ext uri="{FF2B5EF4-FFF2-40B4-BE49-F238E27FC236}">
                <a16:creationId xmlns:a16="http://schemas.microsoft.com/office/drawing/2014/main" id="{A0699AA4-2AB6-834F-A1C9-F9E41E31F5D2}"/>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282680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17651-EDE1-BF48-A047-EF4C92FCB2C5}"/>
              </a:ext>
            </a:extLst>
          </p:cNvPr>
          <p:cNvSpPr>
            <a:spLocks noGrp="1"/>
          </p:cNvSpPr>
          <p:nvPr>
            <p:ph type="title"/>
          </p:nvPr>
        </p:nvSpPr>
        <p:spPr/>
        <p:txBody>
          <a:bodyPr/>
          <a:lstStyle/>
          <a:p>
            <a:r>
              <a:rPr lang="en-GB" dirty="0"/>
              <a:t>2. Production function:</a:t>
            </a:r>
            <a:endParaRPr lang="en-US" dirty="0"/>
          </a:p>
        </p:txBody>
      </p:sp>
      <p:sp>
        <p:nvSpPr>
          <p:cNvPr id="3" name="Content Placeholder 2">
            <a:extLst>
              <a:ext uri="{FF2B5EF4-FFF2-40B4-BE49-F238E27FC236}">
                <a16:creationId xmlns:a16="http://schemas.microsoft.com/office/drawing/2014/main" id="{FCF67B21-DD97-9643-8A60-5B131ACE4AC1}"/>
              </a:ext>
            </a:extLst>
          </p:cNvPr>
          <p:cNvSpPr>
            <a:spLocks noGrp="1"/>
          </p:cNvSpPr>
          <p:nvPr>
            <p:ph idx="1"/>
          </p:nvPr>
        </p:nvSpPr>
        <p:spPr/>
        <p:txBody>
          <a:bodyPr/>
          <a:lstStyle/>
          <a:p>
            <a:r>
              <a:rPr lang="en-GB" sz="2800" dirty="0"/>
              <a:t>Conversion of inputs into outputs is known as production function. With limited resources we have to make the alternative uses of this limited resource. </a:t>
            </a:r>
          </a:p>
          <a:p>
            <a:r>
              <a:rPr lang="en-GB" sz="2800" dirty="0"/>
              <a:t>Factor of production called as inputs is combined in a particular way to get the maximum output. When the price of input rises the firm is forced to work out a combination of inputs to ensure the least cost combination.</a:t>
            </a:r>
            <a:endParaRPr lang="en-US" sz="2800" dirty="0"/>
          </a:p>
        </p:txBody>
      </p:sp>
      <p:sp>
        <p:nvSpPr>
          <p:cNvPr id="4" name="Date Placeholder 3">
            <a:extLst>
              <a:ext uri="{FF2B5EF4-FFF2-40B4-BE49-F238E27FC236}">
                <a16:creationId xmlns:a16="http://schemas.microsoft.com/office/drawing/2014/main" id="{A70BE917-BE26-1048-9604-821C3B9F8EFE}"/>
              </a:ext>
            </a:extLst>
          </p:cNvPr>
          <p:cNvSpPr>
            <a:spLocks noGrp="1"/>
          </p:cNvSpPr>
          <p:nvPr>
            <p:ph type="dt" sz="half" idx="10"/>
          </p:nvPr>
        </p:nvSpPr>
        <p:spPr/>
        <p:txBody>
          <a:bodyPr/>
          <a:lstStyle/>
          <a:p>
            <a:pPr>
              <a:defRPr/>
            </a:pPr>
            <a:fld id="{2303D31F-598B-47EE-BA37-93F097A3D676}" type="datetime1">
              <a:rPr lang="en-GB" altLang="en-US" smtClean="0"/>
              <a:pPr>
                <a:defRPr/>
              </a:pPr>
              <a:t>17/06/2020</a:t>
            </a:fld>
            <a:endParaRPr lang="en-GB" altLang="en-US"/>
          </a:p>
        </p:txBody>
      </p:sp>
      <p:sp>
        <p:nvSpPr>
          <p:cNvPr id="5" name="Slide Number Placeholder 4">
            <a:extLst>
              <a:ext uri="{FF2B5EF4-FFF2-40B4-BE49-F238E27FC236}">
                <a16:creationId xmlns:a16="http://schemas.microsoft.com/office/drawing/2014/main" id="{5BE8EBEC-8952-CB4A-9C04-7866B83A8CC1}"/>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159164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4BD88-A061-C542-BA36-E8BAF988D965}"/>
              </a:ext>
            </a:extLst>
          </p:cNvPr>
          <p:cNvSpPr>
            <a:spLocks noGrp="1"/>
          </p:cNvSpPr>
          <p:nvPr>
            <p:ph type="title"/>
          </p:nvPr>
        </p:nvSpPr>
        <p:spPr/>
        <p:txBody>
          <a:bodyPr/>
          <a:lstStyle/>
          <a:p>
            <a:r>
              <a:rPr lang="en-GB" dirty="0"/>
              <a:t>3. Cost analysis:</a:t>
            </a:r>
            <a:endParaRPr lang="en-US" dirty="0"/>
          </a:p>
        </p:txBody>
      </p:sp>
      <p:sp>
        <p:nvSpPr>
          <p:cNvPr id="3" name="Content Placeholder 2">
            <a:extLst>
              <a:ext uri="{FF2B5EF4-FFF2-40B4-BE49-F238E27FC236}">
                <a16:creationId xmlns:a16="http://schemas.microsoft.com/office/drawing/2014/main" id="{7BDEE622-6C8A-334D-BD7A-41E07984813E}"/>
              </a:ext>
            </a:extLst>
          </p:cNvPr>
          <p:cNvSpPr>
            <a:spLocks noGrp="1"/>
          </p:cNvSpPr>
          <p:nvPr>
            <p:ph idx="1"/>
          </p:nvPr>
        </p:nvSpPr>
        <p:spPr/>
        <p:txBody>
          <a:bodyPr/>
          <a:lstStyle/>
          <a:p>
            <a:pPr marL="0" indent="0">
              <a:buNone/>
            </a:pPr>
            <a:r>
              <a:rPr lang="en-GB" sz="2800" dirty="0"/>
              <a:t>Cost analysis is helpful in understanding the cost of a particular product. It takes into account all the costs incurred while producing a particular product. Under cost analysis we will take into account determinants of costs, method of estimating costs, the relationship between cost and output, the forecast of the cost, profit, these terms are very vital to any firm or business.</a:t>
            </a:r>
            <a:endParaRPr lang="en-US" sz="2800" dirty="0"/>
          </a:p>
        </p:txBody>
      </p:sp>
      <p:sp>
        <p:nvSpPr>
          <p:cNvPr id="4" name="Date Placeholder 3">
            <a:extLst>
              <a:ext uri="{FF2B5EF4-FFF2-40B4-BE49-F238E27FC236}">
                <a16:creationId xmlns:a16="http://schemas.microsoft.com/office/drawing/2014/main" id="{4DCB54B6-D644-1043-AB8A-674EC343BF21}"/>
              </a:ext>
            </a:extLst>
          </p:cNvPr>
          <p:cNvSpPr>
            <a:spLocks noGrp="1"/>
          </p:cNvSpPr>
          <p:nvPr>
            <p:ph type="dt" sz="half" idx="10"/>
          </p:nvPr>
        </p:nvSpPr>
        <p:spPr/>
        <p:txBody>
          <a:bodyPr/>
          <a:lstStyle/>
          <a:p>
            <a:pPr>
              <a:defRPr/>
            </a:pPr>
            <a:fld id="{2303D31F-598B-47EE-BA37-93F097A3D676}" type="datetime1">
              <a:rPr lang="en-GB" altLang="en-US" smtClean="0"/>
              <a:pPr>
                <a:defRPr/>
              </a:pPr>
              <a:t>17/06/2020</a:t>
            </a:fld>
            <a:endParaRPr lang="en-GB" altLang="en-US"/>
          </a:p>
        </p:txBody>
      </p:sp>
      <p:sp>
        <p:nvSpPr>
          <p:cNvPr id="5" name="Slide Number Placeholder 4">
            <a:extLst>
              <a:ext uri="{FF2B5EF4-FFF2-40B4-BE49-F238E27FC236}">
                <a16:creationId xmlns:a16="http://schemas.microsoft.com/office/drawing/2014/main" id="{BFE75C9C-89EB-6140-9C1F-2800BA99E342}"/>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40537615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0A303-F4CC-D748-B4C5-969FA933F2E8}"/>
              </a:ext>
            </a:extLst>
          </p:cNvPr>
          <p:cNvSpPr>
            <a:spLocks noGrp="1"/>
          </p:cNvSpPr>
          <p:nvPr>
            <p:ph type="title"/>
          </p:nvPr>
        </p:nvSpPr>
        <p:spPr/>
        <p:txBody>
          <a:bodyPr/>
          <a:lstStyle/>
          <a:p>
            <a:r>
              <a:rPr lang="en-GB" dirty="0"/>
              <a:t>4. Inventory Management:</a:t>
            </a:r>
            <a:endParaRPr lang="en-US" dirty="0"/>
          </a:p>
        </p:txBody>
      </p:sp>
      <p:sp>
        <p:nvSpPr>
          <p:cNvPr id="3" name="Content Placeholder 2">
            <a:extLst>
              <a:ext uri="{FF2B5EF4-FFF2-40B4-BE49-F238E27FC236}">
                <a16:creationId xmlns:a16="http://schemas.microsoft.com/office/drawing/2014/main" id="{6624ACE6-96F5-5545-B533-E0ABF9635826}"/>
              </a:ext>
            </a:extLst>
          </p:cNvPr>
          <p:cNvSpPr>
            <a:spLocks noGrp="1"/>
          </p:cNvSpPr>
          <p:nvPr>
            <p:ph idx="1"/>
          </p:nvPr>
        </p:nvSpPr>
        <p:spPr/>
        <p:txBody>
          <a:bodyPr/>
          <a:lstStyle/>
          <a:p>
            <a:pPr marL="0" indent="0">
              <a:buNone/>
            </a:pPr>
            <a:r>
              <a:rPr lang="en-GB" sz="2800" dirty="0"/>
              <a:t>Well the actual meaning of the term inventory is stock. It refers to stock of raw materials which a firm keeps. Now here the question arises how much of the inventory is ideal. Managerial economic helps the manager to take decision about holding of optimum level of stock of raw material and finished goods over a period of time so that in inventory management problem may be solved</a:t>
            </a:r>
            <a:endParaRPr lang="en-US" sz="2800" dirty="0"/>
          </a:p>
        </p:txBody>
      </p:sp>
      <p:sp>
        <p:nvSpPr>
          <p:cNvPr id="4" name="Date Placeholder 3">
            <a:extLst>
              <a:ext uri="{FF2B5EF4-FFF2-40B4-BE49-F238E27FC236}">
                <a16:creationId xmlns:a16="http://schemas.microsoft.com/office/drawing/2014/main" id="{CD205362-CC77-7A40-B457-26398F2F9FFE}"/>
              </a:ext>
            </a:extLst>
          </p:cNvPr>
          <p:cNvSpPr>
            <a:spLocks noGrp="1"/>
          </p:cNvSpPr>
          <p:nvPr>
            <p:ph type="dt" sz="half" idx="10"/>
          </p:nvPr>
        </p:nvSpPr>
        <p:spPr/>
        <p:txBody>
          <a:bodyPr/>
          <a:lstStyle/>
          <a:p>
            <a:pPr>
              <a:defRPr/>
            </a:pPr>
            <a:fld id="{2303D31F-598B-47EE-BA37-93F097A3D676}" type="datetime1">
              <a:rPr lang="en-GB" altLang="en-US" smtClean="0"/>
              <a:pPr>
                <a:defRPr/>
              </a:pPr>
              <a:t>17/06/2020</a:t>
            </a:fld>
            <a:endParaRPr lang="en-GB" altLang="en-US"/>
          </a:p>
        </p:txBody>
      </p:sp>
      <p:sp>
        <p:nvSpPr>
          <p:cNvPr id="5" name="Slide Number Placeholder 4">
            <a:extLst>
              <a:ext uri="{FF2B5EF4-FFF2-40B4-BE49-F238E27FC236}">
                <a16:creationId xmlns:a16="http://schemas.microsoft.com/office/drawing/2014/main" id="{0E53E53B-CE7F-0142-8AD5-5FDCD9F06324}"/>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545988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04800" y="152400"/>
            <a:ext cx="4419600" cy="609600"/>
          </a:xfrm>
        </p:spPr>
        <p:txBody>
          <a:bodyPr/>
          <a:lstStyle/>
          <a:p>
            <a:pPr eaLnBrk="1" fontAlgn="auto" hangingPunct="1">
              <a:spcAft>
                <a:spcPts val="0"/>
              </a:spcAft>
              <a:defRPr/>
            </a:pPr>
            <a:r>
              <a:rPr lang="en-US" sz="2400" dirty="0">
                <a:solidFill>
                  <a:schemeClr val="tx1"/>
                </a:solidFill>
                <a:ea typeface="+mj-ea"/>
              </a:rPr>
              <a:t>OBJECTIVES &amp; TRADEOFFS</a:t>
            </a:r>
          </a:p>
        </p:txBody>
      </p:sp>
      <p:sp>
        <p:nvSpPr>
          <p:cNvPr id="9219" name="Text Box 4"/>
          <p:cNvSpPr txBox="1">
            <a:spLocks noChangeArrowheads="1"/>
          </p:cNvSpPr>
          <p:nvPr/>
        </p:nvSpPr>
        <p:spPr bwMode="auto">
          <a:xfrm>
            <a:off x="725488" y="923925"/>
            <a:ext cx="2412840" cy="941796"/>
          </a:xfrm>
          <a:prstGeom prst="rect">
            <a:avLst/>
          </a:prstGeom>
          <a:noFill/>
          <a:ln w="9525">
            <a:noFill/>
            <a:miter lim="800000"/>
            <a:headEnd/>
            <a:tailEnd/>
          </a:ln>
        </p:spPr>
        <p:txBody>
          <a:bodyPr wrap="none">
            <a:spAutoFit/>
          </a:bodyPr>
          <a:lstStyle/>
          <a:p>
            <a:r>
              <a:rPr lang="en-US" altLang="en-US" dirty="0">
                <a:solidFill>
                  <a:schemeClr val="tx2"/>
                </a:solidFill>
              </a:rPr>
              <a:t>Firm</a:t>
            </a:r>
            <a:r>
              <a:rPr lang="ja-JP" altLang="en-US" dirty="0">
                <a:solidFill>
                  <a:schemeClr val="tx2"/>
                </a:solidFill>
              </a:rPr>
              <a:t>’</a:t>
            </a:r>
            <a:r>
              <a:rPr lang="en-US" altLang="ja-JP" dirty="0">
                <a:solidFill>
                  <a:schemeClr val="tx2"/>
                </a:solidFill>
              </a:rPr>
              <a:t>s Objective:</a:t>
            </a:r>
          </a:p>
          <a:p>
            <a:pPr>
              <a:lnSpc>
                <a:spcPct val="130000"/>
              </a:lnSpc>
            </a:pPr>
            <a:r>
              <a:rPr lang="en-US" altLang="en-US" b="1" dirty="0">
                <a:solidFill>
                  <a:schemeClr val="tx2"/>
                </a:solidFill>
              </a:rPr>
              <a:t>Maximum Profit</a:t>
            </a:r>
            <a:endParaRPr lang="en-US" altLang="en-US" dirty="0">
              <a:solidFill>
                <a:schemeClr val="tx2"/>
              </a:solidFill>
            </a:endParaRPr>
          </a:p>
        </p:txBody>
      </p:sp>
      <p:sp>
        <p:nvSpPr>
          <p:cNvPr id="9220" name="Text Box 5"/>
          <p:cNvSpPr txBox="1">
            <a:spLocks noChangeArrowheads="1"/>
          </p:cNvSpPr>
          <p:nvPr/>
        </p:nvSpPr>
        <p:spPr bwMode="auto">
          <a:xfrm>
            <a:off x="706438" y="2206625"/>
            <a:ext cx="2650084" cy="1680460"/>
          </a:xfrm>
          <a:prstGeom prst="rect">
            <a:avLst/>
          </a:prstGeom>
          <a:noFill/>
          <a:ln w="9525">
            <a:noFill/>
            <a:miter lim="800000"/>
            <a:headEnd/>
            <a:tailEnd/>
          </a:ln>
        </p:spPr>
        <p:txBody>
          <a:bodyPr wrap="none">
            <a:spAutoFit/>
          </a:bodyPr>
          <a:lstStyle/>
          <a:p>
            <a:r>
              <a:rPr lang="en-US" altLang="en-US" dirty="0">
                <a:solidFill>
                  <a:schemeClr val="tx2"/>
                </a:solidFill>
              </a:rPr>
              <a:t>Societal Objectives:</a:t>
            </a:r>
          </a:p>
          <a:p>
            <a:pPr>
              <a:lnSpc>
                <a:spcPct val="130000"/>
              </a:lnSpc>
            </a:pPr>
            <a:r>
              <a:rPr lang="en-US" altLang="en-US" b="1" dirty="0">
                <a:solidFill>
                  <a:schemeClr val="tx2"/>
                </a:solidFill>
              </a:rPr>
              <a:t>Maximal Welfare</a:t>
            </a:r>
            <a:endParaRPr lang="en-US" altLang="en-US" dirty="0">
              <a:solidFill>
                <a:schemeClr val="tx2"/>
              </a:solidFill>
            </a:endParaRPr>
          </a:p>
          <a:p>
            <a:r>
              <a:rPr lang="en-US" altLang="en-US" dirty="0">
                <a:solidFill>
                  <a:schemeClr val="tx2"/>
                </a:solidFill>
              </a:rPr>
              <a:t>(Benefits - Costs)</a:t>
            </a:r>
          </a:p>
          <a:p>
            <a:endParaRPr lang="en-US" altLang="en-US" dirty="0">
              <a:solidFill>
                <a:schemeClr val="tx2"/>
              </a:solidFill>
            </a:endParaRPr>
          </a:p>
        </p:txBody>
      </p:sp>
      <p:sp>
        <p:nvSpPr>
          <p:cNvPr id="5126" name="Text Box 6"/>
          <p:cNvSpPr txBox="1">
            <a:spLocks noChangeArrowheads="1"/>
          </p:cNvSpPr>
          <p:nvPr/>
        </p:nvSpPr>
        <p:spPr bwMode="auto">
          <a:xfrm>
            <a:off x="3802065" y="2225675"/>
            <a:ext cx="4308475" cy="931863"/>
          </a:xfrm>
          <a:prstGeom prst="rect">
            <a:avLst/>
          </a:prstGeom>
          <a:noFill/>
          <a:ln w="9525">
            <a:noFill/>
            <a:miter lim="800000"/>
            <a:headEnd/>
            <a:tailEnd/>
          </a:ln>
        </p:spPr>
        <p:txBody>
          <a:bodyPr wrap="none">
            <a:spAutoFit/>
          </a:bodyPr>
          <a:lstStyle/>
          <a:p>
            <a:r>
              <a:rPr lang="en-US" altLang="en-US" dirty="0"/>
              <a:t>Government regulatory initiatives</a:t>
            </a:r>
          </a:p>
          <a:p>
            <a:pPr>
              <a:lnSpc>
                <a:spcPct val="130000"/>
              </a:lnSpc>
            </a:pPr>
            <a:r>
              <a:rPr lang="en-US" altLang="en-US" dirty="0"/>
              <a:t>and Macroeconomic policies</a:t>
            </a:r>
          </a:p>
        </p:txBody>
      </p:sp>
      <p:sp>
        <p:nvSpPr>
          <p:cNvPr id="5127" name="Text Box 7"/>
          <p:cNvSpPr txBox="1">
            <a:spLocks noChangeArrowheads="1"/>
          </p:cNvSpPr>
          <p:nvPr/>
        </p:nvSpPr>
        <p:spPr bwMode="auto">
          <a:xfrm>
            <a:off x="800100" y="4084638"/>
            <a:ext cx="2816225" cy="457200"/>
          </a:xfrm>
          <a:prstGeom prst="rect">
            <a:avLst/>
          </a:prstGeom>
          <a:noFill/>
          <a:ln w="9525">
            <a:noFill/>
            <a:miter lim="800000"/>
            <a:headEnd/>
            <a:tailEnd/>
          </a:ln>
        </p:spPr>
        <p:txBody>
          <a:bodyPr wrap="none">
            <a:spAutoFit/>
          </a:bodyPr>
          <a:lstStyle/>
          <a:p>
            <a:r>
              <a:rPr lang="en-US" altLang="en-US" b="1" dirty="0"/>
              <a:t>Economic Tradeoffs</a:t>
            </a:r>
            <a:endParaRPr lang="en-US" altLang="en-US" dirty="0"/>
          </a:p>
        </p:txBody>
      </p:sp>
      <p:sp>
        <p:nvSpPr>
          <p:cNvPr id="5128" name="Text Box 8"/>
          <p:cNvSpPr txBox="1">
            <a:spLocks noChangeArrowheads="1"/>
          </p:cNvSpPr>
          <p:nvPr/>
        </p:nvSpPr>
        <p:spPr bwMode="auto">
          <a:xfrm>
            <a:off x="554038" y="4772025"/>
            <a:ext cx="3940175" cy="1187450"/>
          </a:xfrm>
          <a:prstGeom prst="rect">
            <a:avLst/>
          </a:prstGeom>
          <a:noFill/>
          <a:ln w="9525">
            <a:noFill/>
            <a:miter lim="800000"/>
            <a:headEnd/>
            <a:tailEnd/>
          </a:ln>
        </p:spPr>
        <p:txBody>
          <a:bodyPr wrap="none">
            <a:spAutoFit/>
          </a:bodyPr>
          <a:lstStyle/>
          <a:p>
            <a:r>
              <a:rPr lang="en-US" altLang="en-US" dirty="0"/>
              <a:t>Benefits versus Costs</a:t>
            </a:r>
          </a:p>
          <a:p>
            <a:r>
              <a:rPr lang="en-US" altLang="en-US" dirty="0"/>
              <a:t>Long-Term versus Short-Term</a:t>
            </a:r>
          </a:p>
          <a:p>
            <a:r>
              <a:rPr lang="en-US" altLang="en-US" dirty="0"/>
              <a:t>Risk versus Return</a:t>
            </a:r>
          </a:p>
        </p:txBody>
      </p:sp>
      <p:sp>
        <p:nvSpPr>
          <p:cNvPr id="5129" name="Text Box 9"/>
          <p:cNvSpPr txBox="1">
            <a:spLocks noChangeArrowheads="1"/>
          </p:cNvSpPr>
          <p:nvPr/>
        </p:nvSpPr>
        <p:spPr bwMode="auto">
          <a:xfrm>
            <a:off x="5270502" y="4084638"/>
            <a:ext cx="2460625" cy="457200"/>
          </a:xfrm>
          <a:prstGeom prst="rect">
            <a:avLst/>
          </a:prstGeom>
          <a:noFill/>
          <a:ln w="9525">
            <a:noFill/>
            <a:miter lim="800000"/>
            <a:headEnd/>
            <a:tailEnd/>
          </a:ln>
        </p:spPr>
        <p:txBody>
          <a:bodyPr wrap="none">
            <a:spAutoFit/>
          </a:bodyPr>
          <a:lstStyle/>
          <a:p>
            <a:r>
              <a:rPr lang="en-US" altLang="en-US" b="1" dirty="0"/>
              <a:t>Conflicting Goals</a:t>
            </a:r>
            <a:endParaRPr lang="en-US" altLang="en-US" dirty="0"/>
          </a:p>
        </p:txBody>
      </p:sp>
      <p:sp>
        <p:nvSpPr>
          <p:cNvPr id="5130" name="Text Box 10"/>
          <p:cNvSpPr txBox="1">
            <a:spLocks noChangeArrowheads="1"/>
          </p:cNvSpPr>
          <p:nvPr/>
        </p:nvSpPr>
        <p:spPr bwMode="auto">
          <a:xfrm>
            <a:off x="5270500" y="4722813"/>
            <a:ext cx="2817813" cy="1570037"/>
          </a:xfrm>
          <a:prstGeom prst="rect">
            <a:avLst/>
          </a:prstGeom>
          <a:noFill/>
          <a:ln w="9525">
            <a:noFill/>
            <a:miter lim="800000"/>
            <a:headEnd/>
            <a:tailEnd/>
          </a:ln>
        </p:spPr>
        <p:txBody>
          <a:bodyPr>
            <a:spAutoFit/>
          </a:bodyPr>
          <a:lstStyle/>
          <a:p>
            <a:r>
              <a:rPr lang="en-US" altLang="en-US" b="1" dirty="0">
                <a:solidFill>
                  <a:schemeClr val="tx2"/>
                </a:solidFill>
              </a:rPr>
              <a:t>Automobile Regulation:</a:t>
            </a:r>
          </a:p>
          <a:p>
            <a:r>
              <a:rPr lang="en-US" altLang="en-US" b="1" dirty="0">
                <a:solidFill>
                  <a:schemeClr val="tx2"/>
                </a:solidFill>
              </a:rPr>
              <a:t>Safety, Emissions,</a:t>
            </a:r>
          </a:p>
          <a:p>
            <a:r>
              <a:rPr lang="en-US" altLang="en-US" b="1" dirty="0">
                <a:solidFill>
                  <a:schemeClr val="tx2"/>
                </a:solidFill>
              </a:rPr>
              <a:t>Fuel Economy</a:t>
            </a:r>
            <a:endParaRPr lang="en-US" altLang="en-US" dirty="0">
              <a:solidFill>
                <a:schemeClr val="tx2"/>
              </a:solidFill>
            </a:endParaRPr>
          </a:p>
        </p:txBody>
      </p:sp>
      <p:sp>
        <p:nvSpPr>
          <p:cNvPr id="9226" name="Text Box 12"/>
          <p:cNvSpPr txBox="1">
            <a:spLocks noChangeArrowheads="1"/>
          </p:cNvSpPr>
          <p:nvPr/>
        </p:nvSpPr>
        <p:spPr bwMode="auto">
          <a:xfrm>
            <a:off x="8194675" y="269875"/>
            <a:ext cx="565150" cy="457200"/>
          </a:xfrm>
          <a:prstGeom prst="rect">
            <a:avLst/>
          </a:prstGeom>
          <a:noFill/>
          <a:ln w="9525">
            <a:noFill/>
            <a:miter lim="800000"/>
            <a:headEnd/>
            <a:tailEnd/>
          </a:ln>
        </p:spPr>
        <p:txBody>
          <a:bodyPr wrap="none">
            <a:spAutoFit/>
          </a:bodyPr>
          <a:lstStyle/>
          <a:p>
            <a:r>
              <a:rPr lang="en-US" altLang="en-US" dirty="0"/>
              <a:t>1.4</a:t>
            </a:r>
          </a:p>
        </p:txBody>
      </p:sp>
    </p:spTree>
    <p:extLst>
      <p:ext uri="{BB962C8B-B14F-4D97-AF65-F5344CB8AC3E}">
        <p14:creationId xmlns:p14="http://schemas.microsoft.com/office/powerpoint/2010/main" val="26706037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12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512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51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6" grpId="0" autoUpdateAnimBg="0"/>
      <p:bldP spid="5127" grpId="0" autoUpdateAnimBg="0"/>
      <p:bldP spid="5128" grpId="0" autoUpdateAnimBg="0"/>
      <p:bldP spid="5129" grpId="0" autoUpdateAnimBg="0"/>
      <p:bldP spid="5130"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304799" y="246742"/>
            <a:ext cx="5515429" cy="515257"/>
          </a:xfrm>
        </p:spPr>
        <p:txBody>
          <a:bodyPr>
            <a:normAutofit/>
          </a:bodyPr>
          <a:lstStyle/>
          <a:p>
            <a:pPr eaLnBrk="1" fontAlgn="auto" hangingPunct="1">
              <a:spcAft>
                <a:spcPts val="0"/>
              </a:spcAft>
              <a:defRPr/>
            </a:pPr>
            <a:r>
              <a:rPr lang="en-US" sz="2400" dirty="0">
                <a:solidFill>
                  <a:schemeClr val="tx1"/>
                </a:solidFill>
                <a:ea typeface="+mj-ea"/>
              </a:rPr>
              <a:t>DECISION MAKING UNDER UNCERTAINTY</a:t>
            </a:r>
          </a:p>
        </p:txBody>
      </p:sp>
      <p:sp>
        <p:nvSpPr>
          <p:cNvPr id="10243" name="Text Box 4"/>
          <p:cNvSpPr txBox="1">
            <a:spLocks noChangeArrowheads="1"/>
          </p:cNvSpPr>
          <p:nvPr/>
        </p:nvSpPr>
        <p:spPr bwMode="auto">
          <a:xfrm>
            <a:off x="581474" y="1089025"/>
            <a:ext cx="4797425" cy="822325"/>
          </a:xfrm>
          <a:prstGeom prst="rect">
            <a:avLst/>
          </a:prstGeom>
          <a:noFill/>
          <a:ln w="9525">
            <a:noFill/>
            <a:miter lim="800000"/>
            <a:headEnd/>
            <a:tailEnd/>
          </a:ln>
        </p:spPr>
        <p:txBody>
          <a:bodyPr wrap="none">
            <a:spAutoFit/>
          </a:bodyPr>
          <a:lstStyle/>
          <a:p>
            <a:r>
              <a:rPr lang="en-US" altLang="en-US" dirty="0"/>
              <a:t>Distinguishing between:</a:t>
            </a:r>
          </a:p>
          <a:p>
            <a:r>
              <a:rPr lang="en-US" altLang="en-US" dirty="0"/>
              <a:t> Good Decisions and Good Outcomes</a:t>
            </a:r>
          </a:p>
        </p:txBody>
      </p:sp>
      <p:sp>
        <p:nvSpPr>
          <p:cNvPr id="10244" name="Text Box 5"/>
          <p:cNvSpPr txBox="1">
            <a:spLocks noChangeArrowheads="1"/>
          </p:cNvSpPr>
          <p:nvPr/>
        </p:nvSpPr>
        <p:spPr bwMode="auto">
          <a:xfrm>
            <a:off x="419100" y="2411413"/>
            <a:ext cx="2055813" cy="822325"/>
          </a:xfrm>
          <a:prstGeom prst="rect">
            <a:avLst/>
          </a:prstGeom>
          <a:noFill/>
          <a:ln w="9525">
            <a:noFill/>
            <a:miter lim="800000"/>
            <a:headEnd/>
            <a:tailEnd/>
          </a:ln>
        </p:spPr>
        <p:txBody>
          <a:bodyPr wrap="none">
            <a:spAutoFit/>
          </a:bodyPr>
          <a:lstStyle/>
          <a:p>
            <a:r>
              <a:rPr lang="en-US" altLang="en-US" b="1" dirty="0"/>
              <a:t>Decision Steps</a:t>
            </a:r>
            <a:endParaRPr lang="en-US" altLang="en-US" dirty="0"/>
          </a:p>
          <a:p>
            <a:endParaRPr lang="en-US" altLang="en-US" dirty="0"/>
          </a:p>
        </p:txBody>
      </p:sp>
      <p:sp>
        <p:nvSpPr>
          <p:cNvPr id="6150" name="Text Box 6"/>
          <p:cNvSpPr txBox="1">
            <a:spLocks noChangeArrowheads="1"/>
          </p:cNvSpPr>
          <p:nvPr/>
        </p:nvSpPr>
        <p:spPr bwMode="auto">
          <a:xfrm>
            <a:off x="754063" y="3117850"/>
            <a:ext cx="3808412" cy="1114425"/>
          </a:xfrm>
          <a:prstGeom prst="rect">
            <a:avLst/>
          </a:prstGeom>
          <a:noFill/>
          <a:ln w="9525">
            <a:noFill/>
            <a:miter lim="800000"/>
            <a:headEnd/>
            <a:tailEnd/>
          </a:ln>
        </p:spPr>
        <p:txBody>
          <a:bodyPr wrap="none">
            <a:spAutoFit/>
          </a:bodyPr>
          <a:lstStyle/>
          <a:p>
            <a:r>
              <a:rPr lang="en-US" altLang="en-US" dirty="0"/>
              <a:t>Assessing Possible Outcomes</a:t>
            </a:r>
          </a:p>
          <a:p>
            <a:pPr>
              <a:lnSpc>
                <a:spcPct val="80000"/>
              </a:lnSpc>
            </a:pPr>
            <a:endParaRPr lang="en-US" altLang="en-US" dirty="0"/>
          </a:p>
          <a:p>
            <a:r>
              <a:rPr lang="en-US" altLang="en-US" dirty="0"/>
              <a:t>Quantifying Uncertainty</a:t>
            </a:r>
          </a:p>
        </p:txBody>
      </p:sp>
      <p:sp>
        <p:nvSpPr>
          <p:cNvPr id="6151" name="Text Box 7"/>
          <p:cNvSpPr txBox="1">
            <a:spLocks noChangeArrowheads="1"/>
          </p:cNvSpPr>
          <p:nvPr/>
        </p:nvSpPr>
        <p:spPr bwMode="auto">
          <a:xfrm>
            <a:off x="784225" y="4510088"/>
            <a:ext cx="5630863" cy="1114425"/>
          </a:xfrm>
          <a:prstGeom prst="rect">
            <a:avLst/>
          </a:prstGeom>
          <a:noFill/>
          <a:ln w="9525">
            <a:noFill/>
            <a:miter lim="800000"/>
            <a:headEnd/>
            <a:tailEnd/>
          </a:ln>
        </p:spPr>
        <p:txBody>
          <a:bodyPr wrap="none">
            <a:spAutoFit/>
          </a:bodyPr>
          <a:lstStyle/>
          <a:p>
            <a:r>
              <a:rPr lang="en-US" altLang="en-US" dirty="0"/>
              <a:t>Acquiring and Interpreting New Information</a:t>
            </a:r>
          </a:p>
          <a:p>
            <a:pPr>
              <a:lnSpc>
                <a:spcPct val="80000"/>
              </a:lnSpc>
            </a:pPr>
            <a:endParaRPr lang="en-US" altLang="en-US" dirty="0"/>
          </a:p>
          <a:p>
            <a:r>
              <a:rPr lang="en-US" altLang="en-US" dirty="0"/>
              <a:t>Determining whether Risks are Acceptable</a:t>
            </a:r>
          </a:p>
        </p:txBody>
      </p:sp>
      <p:sp>
        <p:nvSpPr>
          <p:cNvPr id="10247" name="Text Box 8"/>
          <p:cNvSpPr txBox="1">
            <a:spLocks noChangeArrowheads="1"/>
          </p:cNvSpPr>
          <p:nvPr/>
        </p:nvSpPr>
        <p:spPr bwMode="auto">
          <a:xfrm>
            <a:off x="8194675" y="168275"/>
            <a:ext cx="565150" cy="457200"/>
          </a:xfrm>
          <a:prstGeom prst="rect">
            <a:avLst/>
          </a:prstGeom>
          <a:noFill/>
          <a:ln w="9525">
            <a:noFill/>
            <a:miter lim="800000"/>
            <a:headEnd/>
            <a:tailEnd/>
          </a:ln>
        </p:spPr>
        <p:txBody>
          <a:bodyPr wrap="none">
            <a:spAutoFit/>
          </a:bodyPr>
          <a:lstStyle/>
          <a:p>
            <a:r>
              <a:rPr lang="en-US" altLang="en-US" dirty="0"/>
              <a:t>1.5</a:t>
            </a:r>
          </a:p>
        </p:txBody>
      </p:sp>
    </p:spTree>
    <p:extLst>
      <p:ext uri="{BB962C8B-B14F-4D97-AF65-F5344CB8AC3E}">
        <p14:creationId xmlns:p14="http://schemas.microsoft.com/office/powerpoint/2010/main" val="26495419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15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61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0" grpId="0" autoUpdateAnimBg="0"/>
      <p:bldP spid="6151" grpId="0" autoUpdateAnimBg="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2174</TotalTime>
  <Words>763</Words>
  <Application>Microsoft Macintosh PowerPoint</Application>
  <PresentationFormat>On-screen Show (4:3)</PresentationFormat>
  <Paragraphs>104</Paragraphs>
  <Slides>14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Myriad Pro</vt:lpstr>
      <vt:lpstr>Times New Roman</vt:lpstr>
      <vt:lpstr>Verdana</vt:lpstr>
      <vt:lpstr>20140311PresentationUWTSDTemplate</vt:lpstr>
      <vt:lpstr>LCBB5003</vt:lpstr>
      <vt:lpstr>Managerial Economics</vt:lpstr>
      <vt:lpstr>DECISION EXAMPLES</vt:lpstr>
      <vt:lpstr>Types of Managerial Economics </vt:lpstr>
      <vt:lpstr>Liberal Managerialism</vt:lpstr>
      <vt:lpstr>Normative Managerialism</vt:lpstr>
      <vt:lpstr>Radical Managerialism </vt:lpstr>
      <vt:lpstr>Managerial Decision Making Process (5 Steps) </vt:lpstr>
      <vt:lpstr>Scope of Management Economics</vt:lpstr>
      <vt:lpstr>2. Production function:</vt:lpstr>
      <vt:lpstr>3. Cost analysis:</vt:lpstr>
      <vt:lpstr>4. Inventory Management:</vt:lpstr>
      <vt:lpstr>OBJECTIVES &amp; TRADEOFFS</vt:lpstr>
      <vt:lpstr>DECISION MAKING UNDER UNCERTAINTY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BMC Training</cp:lastModifiedBy>
  <cp:revision>129</cp:revision>
  <cp:lastPrinted>2018-07-09T15:27:01Z</cp:lastPrinted>
  <dcterms:created xsi:type="dcterms:W3CDTF">2002-10-07T19:43:58Z</dcterms:created>
  <dcterms:modified xsi:type="dcterms:W3CDTF">2020-06-17T11:35:40Z</dcterms:modified>
</cp:coreProperties>
</file>