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6"/>
  </p:notesMasterIdLst>
  <p:sldIdLst>
    <p:sldId id="256" r:id="rId2"/>
    <p:sldId id="359" r:id="rId3"/>
    <p:sldId id="374" r:id="rId4"/>
    <p:sldId id="381" r:id="rId5"/>
    <p:sldId id="382" r:id="rId6"/>
    <p:sldId id="416"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86" r:id="rId26"/>
    <p:sldId id="337" r:id="rId27"/>
    <p:sldId id="334" r:id="rId28"/>
    <p:sldId id="313" r:id="rId29"/>
    <p:sldId id="384" r:id="rId30"/>
    <p:sldId id="371" r:id="rId31"/>
    <p:sldId id="308" r:id="rId32"/>
    <p:sldId id="310" r:id="rId33"/>
    <p:sldId id="326" r:id="rId34"/>
    <p:sldId id="407" r:id="rId35"/>
    <p:sldId id="408" r:id="rId36"/>
    <p:sldId id="370" r:id="rId37"/>
    <p:sldId id="376" r:id="rId38"/>
    <p:sldId id="392" r:id="rId39"/>
    <p:sldId id="369" r:id="rId40"/>
    <p:sldId id="414" r:id="rId41"/>
    <p:sldId id="415" r:id="rId42"/>
    <p:sldId id="393" r:id="rId43"/>
    <p:sldId id="373" r:id="rId44"/>
    <p:sldId id="406" r:id="rId45"/>
  </p:sldIdLst>
  <p:sldSz cx="12192000" cy="6858000"/>
  <p:notesSz cx="7102475" cy="9388475"/>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C5ED90-53F0-4900-8E40-B842330E88C0}" v="1" dt="2026-07-22T08:20:00.0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94" autoAdjust="0"/>
    <p:restoredTop sz="94692"/>
  </p:normalViewPr>
  <p:slideViewPr>
    <p:cSldViewPr snapToGrid="0">
      <p:cViewPr varScale="1">
        <p:scale>
          <a:sx n="91" d="100"/>
          <a:sy n="91" d="100"/>
        </p:scale>
        <p:origin x="96" y="330"/>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dirty="0">
              <a:solidFill>
                <a:srgbClr val="000000"/>
              </a:solidFill>
              <a:effectLst/>
              <a:uFillTx/>
              <a:latin typeface="Calibri"/>
            </a:rPr>
            <a:t>Gwyliwch y 4 clip fideo “Mwy na geiriau” a defnyddiwch y rhain i helpu eich </a:t>
          </a:r>
          <a:r>
            <a:rPr lang="en-GB" sz="2200" b="0" i="0" u="none" strike="noStrike" cap="none" baseline="0" dirty="0" err="1">
              <a:solidFill>
                <a:srgbClr val="000000"/>
              </a:solidFill>
              <a:effectLst/>
              <a:uFillTx/>
              <a:latin typeface="Calibri"/>
            </a:rPr>
            <a:t>adlewyrchu</a:t>
          </a:r>
          <a:r>
            <a:rPr lang="cy" sz="2200" b="0" i="0" u="none" strike="noStrike" cap="none" baseline="0" dirty="0">
              <a:solidFill>
                <a:srgbClr val="000000"/>
              </a:solidFill>
              <a:effectLst/>
              <a:uFillTx/>
              <a:latin typeface="Calibri"/>
            </a:rPr>
            <a:t>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en-GB" sz="2200" b="0" i="0" u="none" strike="noStrike" cap="none" baseline="0" dirty="0" err="1">
              <a:solidFill>
                <a:srgbClr val="000000"/>
              </a:solidFill>
              <a:effectLst/>
              <a:uFillTx/>
              <a:latin typeface="Calibri"/>
            </a:rPr>
            <a:t>Adlewyrchwch</a:t>
          </a:r>
          <a:r>
            <a:rPr lang="cy" sz="2200" b="0" i="0" u="none" strike="noStrike" cap="none" baseline="0" dirty="0">
              <a:solidFill>
                <a:srgbClr val="000000"/>
              </a:solidFill>
              <a:effectLst/>
              <a:uFillTx/>
              <a:latin typeface="Calibri"/>
            </a:rPr>
            <a:t>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dirty="0">
              <a:effectLst/>
              <a:uFillTx/>
            </a:rPr>
            <a:t>Cofiwch gynnwys egwyddorion y “</a:t>
          </a:r>
          <a:r>
            <a:rPr lang="en-GB" b="0" i="0" u="none" strike="noStrike" cap="none" baseline="0" dirty="0" err="1">
              <a:effectLst/>
              <a:uFillTx/>
            </a:rPr>
            <a:t>Cynnig</a:t>
          </a:r>
          <a:r>
            <a:rPr lang="en-GB" b="0" i="0" u="none" strike="noStrike" cap="none" baseline="0" dirty="0">
              <a:effectLst/>
              <a:uFillTx/>
            </a:rPr>
            <a:t> </a:t>
          </a:r>
          <a:r>
            <a:rPr lang="en-GB" b="0" i="0" u="none" strike="noStrike" cap="none" baseline="0" dirty="0" err="1">
              <a:effectLst/>
              <a:uFillTx/>
            </a:rPr>
            <a:t>Gweithredol</a:t>
          </a:r>
          <a:r>
            <a:rPr lang="cy" b="0" i="0" u="none" strike="noStrike" cap="none" baseline="0" dirty="0">
              <a:effectLst/>
              <a:uFillTx/>
            </a:rPr>
            <a:t>”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Gwyliwch y 4 clip fideo “Mwy na geiriau” a defnyddiwch y rhain i helpu eich </a:t>
          </a:r>
          <a:r>
            <a:rPr lang="en-GB" sz="2200" b="0" i="0" u="none" strike="noStrike" kern="1200" cap="none" baseline="0" dirty="0" err="1">
              <a:solidFill>
                <a:srgbClr val="000000"/>
              </a:solidFill>
              <a:effectLst/>
              <a:uFillTx/>
              <a:latin typeface="Calibri"/>
            </a:rPr>
            <a:t>adlewyrchu</a:t>
          </a:r>
          <a:r>
            <a:rPr lang="cy" sz="2200" b="0" i="0" u="none" strike="noStrike" kern="1200" cap="none" baseline="0" dirty="0">
              <a:solidFill>
                <a:srgbClr val="000000"/>
              </a:solidFill>
              <a:effectLst/>
              <a:uFillTx/>
              <a:latin typeface="Calibri"/>
            </a:rPr>
            <a:t>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b="0" i="0" u="none" strike="noStrike" kern="1200" cap="none" baseline="0" dirty="0" err="1">
              <a:solidFill>
                <a:srgbClr val="000000"/>
              </a:solidFill>
              <a:effectLst/>
              <a:uFillTx/>
              <a:latin typeface="Calibri"/>
            </a:rPr>
            <a:t>Adlewyrchwch</a:t>
          </a:r>
          <a:r>
            <a:rPr lang="cy" sz="2200" b="0" i="0" u="none" strike="noStrike" kern="1200" cap="none" baseline="0" dirty="0">
              <a:solidFill>
                <a:srgbClr val="000000"/>
              </a:solidFill>
              <a:effectLst/>
              <a:uFillTx/>
              <a:latin typeface="Calibri"/>
            </a:rPr>
            <a:t>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effectLst/>
              <a:uFillTx/>
            </a:rPr>
            <a:t>Cofiwch gynnwys egwyddorion y “</a:t>
          </a:r>
          <a:r>
            <a:rPr lang="en-GB" sz="2200" b="0" i="0" u="none" strike="noStrike" kern="1200" cap="none" baseline="0" dirty="0" err="1">
              <a:effectLst/>
              <a:uFillTx/>
            </a:rPr>
            <a:t>Cynnig</a:t>
          </a:r>
          <a:r>
            <a:rPr lang="en-GB" sz="2200" b="0" i="0" u="none" strike="noStrike" kern="1200" cap="none" baseline="0" dirty="0">
              <a:effectLst/>
              <a:uFillTx/>
            </a:rPr>
            <a:t> </a:t>
          </a:r>
          <a:r>
            <a:rPr lang="en-GB" sz="2200" b="0" i="0" u="none" strike="noStrike" kern="1200" cap="none" baseline="0" dirty="0" err="1">
              <a:effectLst/>
              <a:uFillTx/>
            </a:rPr>
            <a:t>Gweithredol</a:t>
          </a:r>
          <a:r>
            <a:rPr lang="cy" sz="2200" b="0" i="0" u="none" strike="noStrike" kern="1200" cap="none" baseline="0" dirty="0">
              <a:effectLst/>
              <a:uFillTx/>
            </a:rPr>
            <a:t>”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22/07/2026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Atgoffwch nhw bod yn rhaid iddynt gyfeirio at sut y cawsant ganiatâd ac effaith yr arsylwad yn adran cyflwyniad/cyd-destun tasg 2 neu eu bod mewn perygl o fethu. </a:t>
            </a:r>
          </a:p>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25</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200" b="0" i="1" u="none" strike="noStrike" cap="none" baseline="0" dirty="0">
              <a:solidFill>
                <a:srgbClr val="000000"/>
              </a:solidFill>
              <a:effectLst/>
              <a:uFillTx/>
              <a:latin typeface="Arial"/>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29</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DBF4F466-905D-45F7-B994-5C5B45A5DD83}" type="slidenum">
              <a:rPr lang="en-GB" smtClean="0"/>
              <a:t>30</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31</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 </a:t>
            </a:r>
          </a:p>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36</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37</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38</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39</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39687545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44</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22/07/2026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22/07/2026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22/07/2026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22/07/2026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22/07/2026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22/07/2026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22/07/2026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22/07/2026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22/07/2026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22/07/2026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22/07/2026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22/07/2026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19.png"/><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3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dirty="0">
                <a:solidFill>
                  <a:srgbClr val="FFFFFF"/>
                </a:solidFill>
                <a:effectLst/>
                <a:uFillTx/>
                <a:latin typeface="Calibri"/>
              </a:rPr>
              <a:t>DAPP - Rhaglen Gadarnhau</a:t>
            </a:r>
            <a:br>
              <a:rPr sz="2400" dirty="0"/>
            </a:br>
            <a:r>
              <a:rPr lang="cy" sz="2400" b="0" i="0" u="none" strike="noStrike" cap="none" baseline="0" dirty="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FFFFFF"/>
                </a:solidFill>
                <a:effectLst/>
                <a:uFillTx/>
                <a:latin typeface="Calibri"/>
              </a:rPr>
              <a:t>PORTH AGORED - </a:t>
            </a:r>
            <a:r>
              <a:rPr lang="en-GB" sz="1100" b="0" i="0" u="none" strike="noStrike" cap="none" baseline="0" dirty="0" err="1">
                <a:solidFill>
                  <a:srgbClr val="FFFFFF"/>
                </a:solidFill>
                <a:effectLst/>
                <a:uFillTx/>
                <a:latin typeface="Calibri"/>
              </a:rPr>
              <a:t>Cadarnhau</a:t>
            </a:r>
            <a:r>
              <a:rPr lang="cy" sz="1100" b="0" i="0" u="none" strike="noStrike" cap="none" baseline="0" dirty="0">
                <a:solidFill>
                  <a:srgbClr val="FFFFFF"/>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dirty="0">
                <a:solidFill>
                  <a:srgbClr val="000000"/>
                </a:solidFill>
                <a:effectLst/>
                <a:uFillTx/>
                <a:latin typeface="Calibri"/>
              </a:rPr>
              <a:t>Cyfrinachedd </a:t>
            </a:r>
          </a:p>
          <a:p>
            <a:r>
              <a:rPr lang="cy" sz="2200" b="0" i="0" u="none" strike="noStrike" cap="none" baseline="0" dirty="0">
                <a:solidFill>
                  <a:srgbClr val="000000"/>
                </a:solidFill>
                <a:effectLst/>
                <a:uFillTx/>
                <a:latin typeface="Calibri"/>
              </a:rPr>
              <a:t>Parch </a:t>
            </a:r>
          </a:p>
          <a:p>
            <a:r>
              <a:rPr lang="cy" sz="2200" b="0" i="0" u="none" strike="noStrike" cap="none" baseline="0" dirty="0">
                <a:solidFill>
                  <a:srgbClr val="000000"/>
                </a:solidFill>
                <a:effectLst/>
                <a:uFillTx/>
                <a:latin typeface="Calibri"/>
              </a:rPr>
              <a:t>Un sgwrs/un person yn siarad ar y tro</a:t>
            </a:r>
          </a:p>
          <a:p>
            <a:r>
              <a:rPr lang="cy" sz="2200" b="0" i="0" u="none" strike="noStrike" cap="none" baseline="0" dirty="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dirty="0">
                <a:solidFill>
                  <a:srgbClr val="000000"/>
                </a:solidFill>
                <a:effectLst/>
                <a:uFillTx/>
                <a:latin typeface="Calibri"/>
              </a:rPr>
              <a:t>Cymryd rhan – sicrhewch eich bod yn cyfrannu ac yn canolbwyntio.</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a:solidFill>
                  <a:srgbClr val="000000"/>
                </a:solidFill>
                <a:effectLst/>
                <a:uFillTx/>
                <a:latin typeface="Calibri Light"/>
              </a:rPr>
              <a:t>Nodau</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yn cynnwys ymarfer gwrth-wahaniaethol a gwrth-ormesol.</a:t>
            </a:r>
            <a:r>
              <a:rPr lang="en-US" sz="2400" dirty="0">
                <a:highlight>
                  <a:srgbClr val="FFFF00"/>
                </a:highlight>
              </a:rPr>
              <a:t> </a:t>
            </a:r>
            <a:r>
              <a:rPr lang="cy" sz="2400" b="0" i="0" u="none" strike="noStrike" cap="none" baseline="0" dirty="0">
                <a:solidFill>
                  <a:srgbClr val="000000"/>
                </a:solidFill>
                <a:effectLst/>
                <a:highlight>
                  <a:srgbClr val="FFFF00"/>
                </a:highlight>
                <a:uFillTx/>
              </a:rPr>
              <a:t>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 eraill yn y portffolio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fontScale="92500"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 </a:t>
            </a:r>
            <a:r>
              <a:rPr lang="en-GB" sz="1900" dirty="0">
                <a:latin typeface="Arial" charset="0"/>
              </a:rPr>
              <a:t>a </a:t>
            </a:r>
            <a:r>
              <a:rPr lang="en-GB" sz="1900" dirty="0" err="1">
                <a:latin typeface="Arial" charset="0"/>
              </a:rPr>
              <a:t>chynnwys</a:t>
            </a:r>
            <a:r>
              <a:rPr lang="en-GB" sz="1900" dirty="0">
                <a:latin typeface="Arial" charset="0"/>
              </a:rPr>
              <a:t> </a:t>
            </a:r>
            <a:r>
              <a:rPr lang="en-GB" sz="1900" dirty="0" err="1">
                <a:latin typeface="Arial" charset="0"/>
              </a:rPr>
              <a:t>ystyriaeth</a:t>
            </a:r>
            <a:r>
              <a:rPr lang="en-GB" sz="1900" dirty="0">
                <a:latin typeface="Arial" charset="0"/>
              </a:rPr>
              <a:t> o ran </a:t>
            </a:r>
            <a:r>
              <a:rPr lang="en-GB" sz="1900" dirty="0" err="1">
                <a:latin typeface="Arial" charset="0"/>
              </a:rPr>
              <a:t>sut</a:t>
            </a:r>
            <a:r>
              <a:rPr lang="en-GB" sz="1900" dirty="0">
                <a:latin typeface="Arial" charset="0"/>
              </a:rPr>
              <a:t> y </a:t>
            </a:r>
            <a:r>
              <a:rPr lang="en-GB" sz="1900" dirty="0" err="1">
                <a:latin typeface="Arial" charset="0"/>
              </a:rPr>
              <a:t>gallai’r</a:t>
            </a:r>
            <a:r>
              <a:rPr lang="en-GB" sz="1900" dirty="0">
                <a:latin typeface="Arial" charset="0"/>
              </a:rPr>
              <a:t> </a:t>
            </a:r>
            <a:r>
              <a:rPr lang="en-GB" sz="1900" dirty="0" err="1">
                <a:latin typeface="Arial" charset="0"/>
              </a:rPr>
              <a:t>arsylwad</a:t>
            </a:r>
            <a:r>
              <a:rPr lang="en-GB" sz="1900" dirty="0">
                <a:latin typeface="Arial" charset="0"/>
              </a:rPr>
              <a:t> </a:t>
            </a:r>
            <a:r>
              <a:rPr lang="en-GB" sz="1900" dirty="0" err="1">
                <a:latin typeface="Arial" charset="0"/>
              </a:rPr>
              <a:t>effeithio</a:t>
            </a:r>
            <a:r>
              <a:rPr lang="en-GB" sz="1900" dirty="0">
                <a:latin typeface="Arial" charset="0"/>
              </a:rPr>
              <a:t> </a:t>
            </a:r>
            <a:r>
              <a:rPr lang="en-GB" sz="1900" dirty="0" err="1">
                <a:latin typeface="Arial" charset="0"/>
              </a:rPr>
              <a:t>ar</a:t>
            </a:r>
            <a:r>
              <a:rPr lang="en-GB" sz="1900" dirty="0">
                <a:latin typeface="Arial" charset="0"/>
              </a:rPr>
              <a:t> yr </a:t>
            </a:r>
            <a:r>
              <a:rPr lang="en-GB" sz="1900" dirty="0" err="1">
                <a:latin typeface="Arial" charset="0"/>
              </a:rPr>
              <a:t>unigolyn</a:t>
            </a:r>
            <a:r>
              <a:rPr lang="en-GB" sz="1900" dirty="0">
                <a:latin typeface="Arial" charset="0"/>
              </a:rPr>
              <a:t>/</a:t>
            </a:r>
            <a:r>
              <a:rPr lang="en-GB" sz="1900" dirty="0" err="1">
                <a:latin typeface="Arial" charset="0"/>
              </a:rPr>
              <a:t>unigolion</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a:t>
            </a:r>
            <a:r>
              <a:rPr lang="en-GB" sz="1900" b="0" i="0" u="none" strike="noStrike" cap="none" baseline="0" dirty="0" err="1">
                <a:solidFill>
                  <a:srgbClr val="000000"/>
                </a:solidFill>
                <a:effectLst/>
                <a:uFillTx/>
                <a:latin typeface="Arial"/>
              </a:rPr>
              <a:t>Cynnig</a:t>
            </a:r>
            <a:r>
              <a:rPr lang="en-GB" sz="1900" b="0" i="0" u="none" strike="noStrike" cap="none" baseline="0" dirty="0">
                <a:solidFill>
                  <a:srgbClr val="000000"/>
                </a:solidFill>
                <a:effectLst/>
                <a:uFillTx/>
                <a:latin typeface="Arial"/>
              </a:rPr>
              <a:t> </a:t>
            </a:r>
            <a:r>
              <a:rPr lang="en-GB" sz="1900" b="0" i="0" u="none" strike="noStrike" cap="none" baseline="0" dirty="0" err="1">
                <a:solidFill>
                  <a:srgbClr val="000000"/>
                </a:solidFill>
                <a:effectLst/>
                <a:uFillTx/>
                <a:latin typeface="Arial"/>
              </a:rPr>
              <a:t>Gweithredol</a:t>
            </a:r>
            <a:r>
              <a:rPr lang="cy" sz="1900" b="0" i="0" u="none" strike="noStrike" cap="none" baseline="0" dirty="0">
                <a:solidFill>
                  <a:srgbClr val="000000"/>
                </a:solidFill>
                <a:effectLst/>
                <a:uFillTx/>
                <a:latin typeface="Arial"/>
              </a:rPr>
              <a:t> </a:t>
            </a:r>
            <a:r>
              <a:rPr lang="cy" sz="2000" b="0" i="0" u="none" strike="noStrike" cap="none" baseline="0" dirty="0">
                <a:solidFill>
                  <a:srgbClr val="000000"/>
                </a:solidFill>
                <a:effectLst/>
                <a:uFillTx/>
                <a:latin typeface="Calibri"/>
              </a:rPr>
              <a:t>a chyfeirio at “Mwy na Geiriau” (Llywodraeth Cymru, 2022-2027). </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Dylai'r arsylwr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dirty="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cydsyniad/caniatâd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Adlewyrchwch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a:t>
            </a:r>
            <a:r>
              <a:rPr lang="en-GB" sz="2400" b="0" i="0" u="none" strike="noStrike" cap="none" baseline="0" dirty="0" err="1">
                <a:solidFill>
                  <a:srgbClr val="000000"/>
                </a:solidFill>
                <a:effectLst/>
                <a:uFillTx/>
                <a:latin typeface="Calibri"/>
              </a:rPr>
              <a:t>Cynnig</a:t>
            </a:r>
            <a:r>
              <a:rPr lang="en-GB" sz="2400" b="0" i="0" u="none" strike="noStrike" cap="none" baseline="0" dirty="0">
                <a:solidFill>
                  <a:srgbClr val="000000"/>
                </a:solidFill>
                <a:effectLst/>
                <a:uFillTx/>
                <a:latin typeface="Calibri"/>
              </a:rPr>
              <a:t> </a:t>
            </a:r>
            <a:r>
              <a:rPr lang="en-GB" sz="2400" b="0" i="0" u="none" strike="noStrike" cap="none" baseline="0" dirty="0" err="1">
                <a:solidFill>
                  <a:srgbClr val="000000"/>
                </a:solidFill>
                <a:effectLst/>
                <a:uFillTx/>
                <a:latin typeface="Calibri"/>
              </a:rPr>
              <a:t>Gweithredol</a:t>
            </a:r>
            <a:r>
              <a:rPr lang="cy" sz="2400" b="0" i="0" u="none" strike="noStrike" cap="none" baseline="0" dirty="0">
                <a:solidFill>
                  <a:srgbClr val="000000"/>
                </a:solidFill>
                <a:effectLst/>
                <a:uFillTx/>
                <a:latin typeface="Calibri"/>
              </a:rPr>
              <a:t>” a chyfeirio at “Mwy na Geiriau” (Llywodraeth Cymru, 2022-2027)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495310" y="275835"/>
            <a:ext cx="10515600" cy="1325563"/>
          </a:xfrm>
        </p:spPr>
        <p:txBody>
          <a:bodyPr>
            <a:normAutofit/>
          </a:bodyPr>
          <a:lstStyle/>
          <a:p>
            <a:r>
              <a:rPr lang="cy" sz="4400" b="1" i="0" u="none" strike="noStrike" cap="none" baseline="0" dirty="0">
                <a:effectLst/>
                <a:uFillTx/>
                <a:latin typeface="Calibri Light"/>
              </a:rPr>
              <a:t>Caniatâd/Cydsyniad</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495310" y="1690688"/>
            <a:ext cx="5181600" cy="4351338"/>
          </a:xfrm>
        </p:spPr>
        <p:txBody>
          <a:bodyPr>
            <a:normAutofit fontScale="92500" lnSpcReduction="20000"/>
          </a:bodyPr>
          <a:lstStyle/>
          <a:p>
            <a:r>
              <a:rPr lang="cy" b="1" dirty="0">
                <a:latin typeface="Arial"/>
              </a:rPr>
              <a:t>Rhaid cael </a:t>
            </a:r>
            <a:r>
              <a:rPr lang="cy" sz="2800" b="1" i="0" u="none" strike="noStrike" cap="none" baseline="0" dirty="0">
                <a:effectLst/>
                <a:uFillTx/>
                <a:latin typeface="Arial"/>
              </a:rPr>
              <a:t>caniatâd</a:t>
            </a:r>
            <a:r>
              <a:rPr lang="cy" sz="2800" b="0" i="0" u="none" strike="noStrike" cap="none" baseline="0" dirty="0">
                <a:effectLst/>
                <a:uFillTx/>
                <a:latin typeface="Arial"/>
              </a:rPr>
              <a:t> yr unigolyn </a:t>
            </a:r>
            <a:r>
              <a:rPr lang="cy" sz="2800" i="0" u="none" strike="noStrike" cap="none" baseline="0" dirty="0">
                <a:effectLst/>
                <a:uFillTx/>
                <a:latin typeface="Arial"/>
              </a:rPr>
              <a:t>cyn i'r arsylwad ddigwydd a rhaid gwirio eto cyn dechrau’r arsylwad.</a:t>
            </a:r>
          </a:p>
          <a:p>
            <a:r>
              <a:rPr lang="cy" sz="2800" i="0" u="none" strike="noStrike" cap="none" baseline="0" dirty="0">
                <a:effectLst/>
                <a:uFillTx/>
                <a:latin typeface="Arial"/>
              </a:rPr>
              <a:t> Rhaid trafod effaith yr arsylwad ar yr unigolyn yn adran “cyd-destun” Tasg 2. </a:t>
            </a:r>
          </a:p>
          <a:p>
            <a:r>
              <a:rPr lang="cy" sz="2800" b="0" i="0" u="none" strike="noStrike" cap="none" baseline="0" dirty="0">
                <a:effectLst/>
                <a:uFillTx/>
                <a:latin typeface="Arial"/>
              </a:rPr>
              <a:t>Trafodwch/paratowch yr unigolyn/teulu/gofalwr ar gyfer y cais am adborth ar ôl yr arsylwad. Dywedwch wrth yr unigolyn ei bod yn iawn rhoi beirniadaeth adeiladol. </a:t>
            </a:r>
          </a:p>
          <a:p>
            <a:endParaRPr lang="cy" dirty="0">
              <a:latin typeface="Arial"/>
            </a:endParaRPr>
          </a:p>
          <a:p>
            <a:endParaRPr lang="cy" sz="2800" b="0" i="0" u="none" strike="noStrike" cap="none" baseline="0" dirty="0">
              <a:effectLst/>
              <a:uFillTx/>
              <a:latin typeface="Arial"/>
            </a:endParaRP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515090" y="782157"/>
            <a:ext cx="5181600" cy="5574193"/>
          </a:xfrm>
        </p:spPr>
        <p:txBody>
          <a:bodyPr>
            <a:normAutofit fontScale="92500" lnSpcReduction="20000"/>
          </a:bodyPr>
          <a:lstStyle/>
          <a:p>
            <a:r>
              <a:rPr lang="cy" sz="2800" b="0" i="0" u="none" strike="noStrike" cap="none" baseline="0" dirty="0">
                <a:effectLst/>
                <a:uFillTx/>
                <a:latin typeface="Calibri"/>
              </a:rPr>
              <a:t>Dylai’r unigolyn roi cysyniad/caniatâd (er y gallai fod yn berthnasol gofyn i ofalwyr hefyd). Os nad yw’r unigolyn yn gallu rhoi cydsyniad oherwydd galluedd, yna dylai dysgwyr ystyried ai hwn yw’r darn cywir o waith i’w arsylwi. </a:t>
            </a:r>
          </a:p>
          <a:p>
            <a:r>
              <a:rPr lang="en-GB" dirty="0" err="1">
                <a:latin typeface="Calibri"/>
              </a:rPr>
              <a:t>Fodd</a:t>
            </a:r>
            <a:r>
              <a:rPr lang="en-GB" dirty="0">
                <a:latin typeface="Calibri"/>
              </a:rPr>
              <a:t> </a:t>
            </a:r>
            <a:r>
              <a:rPr lang="en-GB" dirty="0" err="1">
                <a:latin typeface="Calibri"/>
              </a:rPr>
              <a:t>bynnag</a:t>
            </a:r>
            <a:r>
              <a:rPr lang="en-GB" dirty="0">
                <a:latin typeface="Calibri"/>
              </a:rPr>
              <a:t>, </a:t>
            </a:r>
            <a:r>
              <a:rPr lang="en-GB" dirty="0" err="1">
                <a:latin typeface="Calibri"/>
              </a:rPr>
              <a:t>os</a:t>
            </a:r>
            <a:r>
              <a:rPr lang="en-GB" dirty="0">
                <a:latin typeface="Calibri"/>
              </a:rPr>
              <a:t> </a:t>
            </a:r>
            <a:r>
              <a:rPr lang="en-GB" dirty="0" err="1">
                <a:latin typeface="Calibri"/>
              </a:rPr>
              <a:t>penderfynir</a:t>
            </a:r>
            <a:r>
              <a:rPr lang="en-GB" dirty="0">
                <a:latin typeface="Calibri"/>
              </a:rPr>
              <a:t> </a:t>
            </a:r>
            <a:r>
              <a:rPr lang="en-GB" dirty="0" err="1">
                <a:latin typeface="Calibri"/>
              </a:rPr>
              <a:t>ei</a:t>
            </a:r>
            <a:r>
              <a:rPr lang="en-GB" dirty="0">
                <a:latin typeface="Calibri"/>
              </a:rPr>
              <a:t> </a:t>
            </a:r>
            <a:r>
              <a:rPr lang="en-GB" dirty="0" err="1">
                <a:latin typeface="Calibri"/>
              </a:rPr>
              <a:t>fod</a:t>
            </a:r>
            <a:r>
              <a:rPr lang="en-GB" dirty="0">
                <a:latin typeface="Calibri"/>
              </a:rPr>
              <a:t> </a:t>
            </a:r>
            <a:r>
              <a:rPr lang="en-GB" dirty="0" err="1">
                <a:latin typeface="Calibri"/>
              </a:rPr>
              <a:t>yn</a:t>
            </a:r>
            <a:r>
              <a:rPr lang="en-GB" dirty="0">
                <a:latin typeface="Calibri"/>
              </a:rPr>
              <a:t> </a:t>
            </a:r>
            <a:r>
              <a:rPr lang="en-GB" dirty="0" err="1">
                <a:latin typeface="Calibri"/>
              </a:rPr>
              <a:t>berthnasol</a:t>
            </a:r>
            <a:r>
              <a:rPr lang="en-GB" dirty="0">
                <a:latin typeface="Calibri"/>
              </a:rPr>
              <a:t> i </a:t>
            </a:r>
            <a:r>
              <a:rPr lang="en-GB" dirty="0" err="1">
                <a:latin typeface="Calibri"/>
              </a:rPr>
              <a:t>wneud</a:t>
            </a:r>
            <a:r>
              <a:rPr lang="en-GB" dirty="0">
                <a:latin typeface="Calibri"/>
              </a:rPr>
              <a:t> yr </a:t>
            </a:r>
            <a:r>
              <a:rPr lang="en-GB" dirty="0" err="1">
                <a:latin typeface="Calibri"/>
              </a:rPr>
              <a:t>arsylwad</a:t>
            </a:r>
            <a:r>
              <a:rPr lang="en-GB" dirty="0">
                <a:latin typeface="Calibri"/>
              </a:rPr>
              <a:t> </a:t>
            </a:r>
            <a:r>
              <a:rPr lang="en-GB" dirty="0" err="1">
                <a:latin typeface="Calibri"/>
              </a:rPr>
              <a:t>gyda</a:t>
            </a:r>
            <a:r>
              <a:rPr lang="en-GB" dirty="0">
                <a:latin typeface="Calibri"/>
              </a:rPr>
              <a:t> </a:t>
            </a:r>
            <a:r>
              <a:rPr lang="en-GB" dirty="0" err="1">
                <a:latin typeface="Calibri"/>
              </a:rPr>
              <a:t>rhywun</a:t>
            </a:r>
            <a:r>
              <a:rPr lang="en-GB" dirty="0">
                <a:latin typeface="Calibri"/>
              </a:rPr>
              <a:t> </a:t>
            </a:r>
            <a:r>
              <a:rPr lang="en-GB" dirty="0" err="1">
                <a:latin typeface="Calibri"/>
              </a:rPr>
              <a:t>sydd</a:t>
            </a:r>
            <a:r>
              <a:rPr lang="en-GB" dirty="0">
                <a:latin typeface="Calibri"/>
              </a:rPr>
              <a:t> ag </a:t>
            </a:r>
            <a:r>
              <a:rPr lang="en-GB" dirty="0" err="1">
                <a:latin typeface="Calibri"/>
              </a:rPr>
              <a:t>anhawsterau</a:t>
            </a:r>
            <a:r>
              <a:rPr lang="en-GB" dirty="0">
                <a:latin typeface="Calibri"/>
              </a:rPr>
              <a:t> </a:t>
            </a:r>
            <a:r>
              <a:rPr lang="en-GB" dirty="0" err="1">
                <a:latin typeface="Calibri"/>
              </a:rPr>
              <a:t>galluedd</a:t>
            </a:r>
            <a:r>
              <a:rPr lang="en-GB" dirty="0">
                <a:latin typeface="Calibri"/>
              </a:rPr>
              <a:t>, </a:t>
            </a:r>
            <a:r>
              <a:rPr lang="en-GB" dirty="0" err="1">
                <a:latin typeface="Calibri"/>
              </a:rPr>
              <a:t>bydd</a:t>
            </a:r>
            <a:r>
              <a:rPr lang="en-GB" dirty="0">
                <a:latin typeface="Calibri"/>
              </a:rPr>
              <a:t> </a:t>
            </a:r>
            <a:r>
              <a:rPr lang="en-GB" dirty="0" err="1">
                <a:latin typeface="Calibri"/>
              </a:rPr>
              <a:t>rhaid</a:t>
            </a:r>
            <a:r>
              <a:rPr lang="en-GB" dirty="0">
                <a:latin typeface="Calibri"/>
              </a:rPr>
              <a:t> i chi </a:t>
            </a:r>
            <a:r>
              <a:rPr lang="en-GB" dirty="0" err="1">
                <a:latin typeface="Calibri"/>
              </a:rPr>
              <a:t>fod</a:t>
            </a:r>
            <a:r>
              <a:rPr lang="en-GB" dirty="0">
                <a:latin typeface="Calibri"/>
              </a:rPr>
              <a:t> </a:t>
            </a:r>
            <a:r>
              <a:rPr lang="en-GB" dirty="0" err="1">
                <a:latin typeface="Calibri"/>
              </a:rPr>
              <a:t>yn</a:t>
            </a:r>
            <a:r>
              <a:rPr lang="en-GB" dirty="0">
                <a:latin typeface="Calibri"/>
              </a:rPr>
              <a:t> </a:t>
            </a:r>
            <a:r>
              <a:rPr lang="en-GB" dirty="0" err="1">
                <a:latin typeface="Calibri"/>
              </a:rPr>
              <a:t>glir</a:t>
            </a:r>
            <a:r>
              <a:rPr lang="en-GB" dirty="0">
                <a:latin typeface="Calibri"/>
              </a:rPr>
              <a:t> </a:t>
            </a:r>
            <a:r>
              <a:rPr lang="en-GB" dirty="0" err="1">
                <a:latin typeface="Calibri"/>
              </a:rPr>
              <a:t>iawn</a:t>
            </a:r>
            <a:r>
              <a:rPr lang="en-GB" dirty="0">
                <a:latin typeface="Calibri"/>
              </a:rPr>
              <a:t> am </a:t>
            </a:r>
            <a:r>
              <a:rPr lang="en-GB" dirty="0" err="1">
                <a:latin typeface="Calibri"/>
              </a:rPr>
              <a:t>geisio</a:t>
            </a:r>
            <a:r>
              <a:rPr lang="en-GB" dirty="0">
                <a:latin typeface="Calibri"/>
              </a:rPr>
              <a:t> </a:t>
            </a:r>
            <a:r>
              <a:rPr lang="en-GB" dirty="0" err="1">
                <a:latin typeface="Calibri"/>
              </a:rPr>
              <a:t>sicrhau</a:t>
            </a:r>
            <a:r>
              <a:rPr lang="en-GB" dirty="0">
                <a:latin typeface="Calibri"/>
              </a:rPr>
              <a:t> </a:t>
            </a:r>
            <a:r>
              <a:rPr lang="en-GB" dirty="0" err="1">
                <a:latin typeface="Calibri"/>
              </a:rPr>
              <a:t>eich</a:t>
            </a:r>
            <a:r>
              <a:rPr lang="en-GB" dirty="0">
                <a:latin typeface="Calibri"/>
              </a:rPr>
              <a:t> bod </a:t>
            </a:r>
            <a:r>
              <a:rPr lang="en-GB" dirty="0" err="1">
                <a:latin typeface="Calibri"/>
              </a:rPr>
              <a:t>yn</a:t>
            </a:r>
            <a:r>
              <a:rPr lang="en-GB" dirty="0">
                <a:latin typeface="Calibri"/>
              </a:rPr>
              <a:t> </a:t>
            </a:r>
            <a:r>
              <a:rPr lang="en-GB" dirty="0" err="1">
                <a:latin typeface="Calibri"/>
              </a:rPr>
              <a:t>cynnwys</a:t>
            </a:r>
            <a:r>
              <a:rPr lang="en-GB" dirty="0">
                <a:latin typeface="Calibri"/>
              </a:rPr>
              <a:t> y </a:t>
            </a:r>
            <a:r>
              <a:rPr lang="en-GB" dirty="0" err="1">
                <a:latin typeface="Calibri"/>
              </a:rPr>
              <a:t>unigolyn</a:t>
            </a:r>
            <a:r>
              <a:rPr lang="en-GB" dirty="0">
                <a:latin typeface="Calibri"/>
              </a:rPr>
              <a:t> </a:t>
            </a:r>
            <a:r>
              <a:rPr lang="en-GB" dirty="0" err="1">
                <a:latin typeface="Calibri"/>
              </a:rPr>
              <a:t>a’u</a:t>
            </a:r>
            <a:r>
              <a:rPr lang="en-GB" dirty="0">
                <a:latin typeface="Calibri"/>
              </a:rPr>
              <a:t> </a:t>
            </a:r>
            <a:r>
              <a:rPr lang="en-GB" dirty="0" err="1">
                <a:latin typeface="Calibri"/>
              </a:rPr>
              <a:t>cadw</a:t>
            </a:r>
            <a:r>
              <a:rPr lang="en-GB" dirty="0">
                <a:latin typeface="Calibri"/>
              </a:rPr>
              <a:t> </a:t>
            </a:r>
            <a:r>
              <a:rPr lang="en-GB" dirty="0" err="1">
                <a:latin typeface="Calibri"/>
              </a:rPr>
              <a:t>yn</a:t>
            </a:r>
            <a:r>
              <a:rPr lang="en-GB" dirty="0">
                <a:latin typeface="Calibri"/>
              </a:rPr>
              <a:t> </a:t>
            </a:r>
            <a:r>
              <a:rPr lang="en-GB" dirty="0" err="1">
                <a:latin typeface="Calibri"/>
              </a:rPr>
              <a:t>ganolog</a:t>
            </a:r>
            <a:r>
              <a:rPr lang="en-GB" dirty="0">
                <a:latin typeface="Calibri"/>
              </a:rPr>
              <a:t> </a:t>
            </a:r>
            <a:r>
              <a:rPr lang="en-GB" dirty="0" err="1">
                <a:latin typeface="Calibri"/>
              </a:rPr>
              <a:t>i’r</a:t>
            </a:r>
            <a:r>
              <a:rPr lang="en-GB" dirty="0">
                <a:latin typeface="Calibri"/>
              </a:rPr>
              <a:t> </a:t>
            </a:r>
            <a:r>
              <a:rPr lang="en-GB" dirty="0" err="1">
                <a:latin typeface="Calibri"/>
              </a:rPr>
              <a:t>arsylwad</a:t>
            </a:r>
            <a:r>
              <a:rPr lang="en-GB" dirty="0">
                <a:latin typeface="Calibri"/>
              </a:rPr>
              <a:t> a </a:t>
            </a:r>
            <a:r>
              <a:rPr lang="en-GB" dirty="0" err="1">
                <a:latin typeface="Calibri"/>
              </a:rPr>
              <a:t>sut</a:t>
            </a:r>
            <a:r>
              <a:rPr lang="en-GB" dirty="0">
                <a:latin typeface="Calibri"/>
              </a:rPr>
              <a:t> </a:t>
            </a:r>
            <a:r>
              <a:rPr lang="en-GB" dirty="0" err="1">
                <a:latin typeface="Calibri"/>
              </a:rPr>
              <a:t>gwnaethoch</a:t>
            </a:r>
            <a:r>
              <a:rPr lang="en-GB" dirty="0">
                <a:latin typeface="Calibri"/>
              </a:rPr>
              <a:t> </a:t>
            </a:r>
            <a:r>
              <a:rPr lang="en-GB" dirty="0" err="1">
                <a:latin typeface="Calibri"/>
              </a:rPr>
              <a:t>ddod</a:t>
            </a:r>
            <a:r>
              <a:rPr lang="en-GB" dirty="0">
                <a:latin typeface="Calibri"/>
              </a:rPr>
              <a:t> </a:t>
            </a:r>
            <a:r>
              <a:rPr lang="en-GB" dirty="0" err="1">
                <a:latin typeface="Calibri"/>
              </a:rPr>
              <a:t>i’r</a:t>
            </a:r>
            <a:r>
              <a:rPr lang="en-GB" dirty="0">
                <a:latin typeface="Calibri"/>
              </a:rPr>
              <a:t> </a:t>
            </a:r>
            <a:r>
              <a:rPr lang="en-GB" dirty="0" err="1">
                <a:latin typeface="Calibri"/>
              </a:rPr>
              <a:t>casgliad</a:t>
            </a:r>
            <a:r>
              <a:rPr lang="en-GB" dirty="0">
                <a:latin typeface="Calibri"/>
              </a:rPr>
              <a:t> </a:t>
            </a:r>
            <a:r>
              <a:rPr lang="en-GB" dirty="0" err="1">
                <a:latin typeface="Calibri"/>
              </a:rPr>
              <a:t>ynghylch</a:t>
            </a:r>
            <a:r>
              <a:rPr lang="en-GB" dirty="0">
                <a:latin typeface="Calibri"/>
              </a:rPr>
              <a:t> </a:t>
            </a:r>
            <a:r>
              <a:rPr lang="en-GB" dirty="0" err="1">
                <a:latin typeface="Calibri"/>
              </a:rPr>
              <a:t>pwy</a:t>
            </a:r>
            <a:r>
              <a:rPr lang="en-GB" dirty="0">
                <a:latin typeface="Calibri"/>
              </a:rPr>
              <a:t> </a:t>
            </a:r>
            <a:r>
              <a:rPr lang="en-GB" dirty="0" err="1">
                <a:latin typeface="Calibri"/>
              </a:rPr>
              <a:t>ddylai</a:t>
            </a:r>
            <a:r>
              <a:rPr lang="en-GB" dirty="0">
                <a:latin typeface="Calibri"/>
              </a:rPr>
              <a:t> </a:t>
            </a:r>
            <a:r>
              <a:rPr lang="en-GB" dirty="0" err="1">
                <a:latin typeface="Calibri"/>
              </a:rPr>
              <a:t>roi</a:t>
            </a:r>
            <a:r>
              <a:rPr lang="en-GB" dirty="0">
                <a:latin typeface="Calibri"/>
              </a:rPr>
              <a:t> </a:t>
            </a:r>
            <a:r>
              <a:rPr lang="en-GB" dirty="0" err="1">
                <a:latin typeface="Calibri"/>
              </a:rPr>
              <a:t>caniatâd</a:t>
            </a:r>
            <a:r>
              <a:rPr lang="en-GB" dirty="0">
                <a:latin typeface="Calibri"/>
              </a:rPr>
              <a:t>/</a:t>
            </a:r>
            <a:r>
              <a:rPr lang="en-GB" dirty="0" err="1">
                <a:latin typeface="Calibri"/>
              </a:rPr>
              <a:t>cytundeb</a:t>
            </a:r>
            <a:r>
              <a:rPr lang="en-GB" dirty="0">
                <a:latin typeface="Calibri"/>
              </a:rPr>
              <a:t>.</a:t>
            </a:r>
            <a:endParaRPr lang="cy" dirty="0">
              <a:latin typeface="Calibri"/>
            </a:endParaRPr>
          </a:p>
          <a:p>
            <a:pPr marL="0" indent="0">
              <a:buNone/>
            </a:pPr>
            <a:endParaRPr lang="cy" sz="2800" b="0" i="0" u="none" strike="noStrike" cap="none" baseline="0" dirty="0">
              <a:effectLst/>
              <a:uFillTx/>
              <a:latin typeface="Calibri"/>
            </a:endParaRPr>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498910" cy="365125"/>
          </a:xfrm>
        </p:spPr>
        <p:txBody>
          <a:bodyPr>
            <a:normAutofit/>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a:solidFill>
                <a:schemeClr val="tx1">
                  <a:lumMod val="50000"/>
                  <a:lumOff val="50000"/>
                </a:schemeClr>
              </a:solidFill>
            </a:endParaRPr>
          </a:p>
        </p:txBody>
      </p:sp>
    </p:spTree>
    <p:extLst>
      <p:ext uri="{BB962C8B-B14F-4D97-AF65-F5344CB8AC3E}">
        <p14:creationId xmlns:p14="http://schemas.microsoft.com/office/powerpoint/2010/main" val="3079311786"/>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6612" y="271462"/>
            <a:ext cx="10515600" cy="1325563"/>
          </a:xfrm>
        </p:spPr>
        <p:txBody>
          <a:bodyPr>
            <a:normAutofit/>
          </a:bodyPr>
          <a:lstStyle/>
          <a:p>
            <a:r>
              <a:rPr lang="cy" b="1" i="0" u="none" strike="noStrike" cap="none" baseline="0" dirty="0">
                <a:solidFill>
                  <a:srgbClr val="000000"/>
                </a:solidFill>
                <a:effectLst/>
                <a:uFillTx/>
                <a:latin typeface="Arial"/>
              </a:rPr>
              <a:t>Canlyniadau Dysgu GCC </a:t>
            </a:r>
            <a:br>
              <a:rPr dirty="0"/>
            </a:br>
            <a:r>
              <a:rPr lang="cy" b="0" i="0" u="none" strike="noStrike" cap="none" baseline="0" dirty="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847850"/>
            <a:ext cx="10515600" cy="823912"/>
          </a:xfrm>
        </p:spPr>
        <p:txBody>
          <a:bodyPr>
            <a:noAutofit/>
          </a:bodyPr>
          <a:lstStyle/>
          <a:p>
            <a:r>
              <a:rPr lang="cy" b="0" i="0" u="none" strike="noStrike" cap="none" baseline="0" dirty="0">
                <a:solidFill>
                  <a:srgbClr val="000000"/>
                </a:solidFill>
                <a:effectLst/>
                <a:uFillTx/>
                <a:latin typeface="Calibri"/>
              </a:rPr>
              <a:t>Dyma'r 2 ganlyniad dysgu i ddangos tysiolaeth ar eu cyfer. Yna caiff y rhain eu dadansoddi ymhellach yn “feini prawf asesu” sy’n rhoi mwy o fanylion am sut i wneud hyn.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671762"/>
            <a:ext cx="5157787"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1.2.</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Defnyddio dull sy’n canolbwyntio ar y dinesydd, ac ar ganlyniadau, i wneud asesiadau amrywiol er mwyn hybu a chefnogi llesiant</a:t>
            </a: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688818"/>
            <a:ext cx="5183188"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0" u="none" strike="noStrike" cap="none" baseline="0" dirty="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2.1.</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Cyfathrebu’n effeithiol gyda phobl sydd angen gofal a chymorth a’u gofalwyr</a:t>
            </a: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a:t>
            </a:r>
            <a:r>
              <a:rPr lang="en-GB" sz="1600" b="0" i="0" u="none" strike="noStrike" cap="none" baseline="0" dirty="0" err="1">
                <a:solidFill>
                  <a:srgbClr val="000000"/>
                </a:solidFill>
                <a:effectLst/>
                <a:uFillTx/>
                <a:latin typeface="Arial"/>
              </a:rPr>
              <a:t>Cynnig</a:t>
            </a:r>
            <a:r>
              <a:rPr lang="en-GB" sz="1600" b="0" i="0" u="none" strike="noStrike" cap="none" baseline="0" dirty="0">
                <a:solidFill>
                  <a:srgbClr val="000000"/>
                </a:solidFill>
                <a:effectLst/>
                <a:uFillTx/>
                <a:latin typeface="Arial"/>
              </a:rPr>
              <a:t> </a:t>
            </a:r>
            <a:r>
              <a:rPr lang="en-GB" sz="1600" b="0" i="0" u="none" strike="noStrike" cap="none" baseline="0" dirty="0" err="1">
                <a:solidFill>
                  <a:srgbClr val="000000"/>
                </a:solidFill>
                <a:effectLst/>
                <a:uFillTx/>
                <a:latin typeface="Arial"/>
              </a:rPr>
              <a:t>Gweithredol</a:t>
            </a:r>
            <a:r>
              <a:rPr lang="cy" sz="1600" b="0" i="0" u="none" strike="noStrike" cap="none" baseline="0" dirty="0">
                <a:solidFill>
                  <a:srgbClr val="000000"/>
                </a:solidFill>
                <a:effectLst/>
                <a:uFillTx/>
                <a:latin typeface="Arial"/>
              </a:rPr>
              <a:t>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dirty="0">
                <a:solidFill>
                  <a:srgbClr val="000000"/>
                </a:solidFill>
                <a:effectLst/>
                <a:uFillTx/>
                <a:latin typeface="Arial"/>
              </a:rPr>
              <a:t>Diffiniad o Gydweithio a Cydgynhyrchu</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927329" y="1948294"/>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5703683"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405383" y="493986"/>
            <a:ext cx="5142603" cy="6054298"/>
          </a:xfrm>
        </p:spPr>
        <p:txBody>
          <a:bodyPr>
            <a:normAutofit/>
          </a:bodyPr>
          <a:lstStyle/>
          <a:p>
            <a:pPr marL="109537" indent="0">
              <a:buNone/>
              <a:tabLst>
                <a:tab pos="3883025" algn="l"/>
              </a:tabLst>
            </a:pPr>
            <a:r>
              <a:rPr lang="cy" sz="2400" b="0" i="0" u="none" strike="noStrike" cap="none" baseline="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a:solidFill>
                  <a:srgbClr val="000000"/>
                </a:solidFill>
                <a:effectLst/>
                <a:uFillTx/>
                <a:latin typeface="Arial"/>
              </a:rPr>
              <a:t>Bydd amrywiaeth o 'ddatrysiadau'</a:t>
            </a:r>
          </a:p>
          <a:p>
            <a:pPr>
              <a:buFontTx/>
              <a:buChar char="•"/>
              <a:tabLst>
                <a:tab pos="3883025" algn="l"/>
              </a:tabLst>
            </a:pPr>
            <a:r>
              <a:rPr lang="cy" sz="2400" b="0" i="0" u="none" strike="noStrike" cap="none" baseline="0">
                <a:solidFill>
                  <a:srgbClr val="000000"/>
                </a:solidFill>
                <a:effectLst/>
                <a:uFillTx/>
                <a:latin typeface="Arial"/>
              </a:rPr>
              <a:t>Bydd pethau'n newid</a:t>
            </a:r>
          </a:p>
          <a:p>
            <a:pPr>
              <a:buFontTx/>
              <a:buChar char="•"/>
              <a:tabLst>
                <a:tab pos="3883025" algn="l"/>
              </a:tabLst>
            </a:pPr>
            <a:r>
              <a:rPr lang="cy" sz="2400" b="0" i="0" u="none" strike="noStrike" cap="none" baseline="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a:solidFill>
                  <a:srgbClr val="000000"/>
                </a:solidFill>
                <a:effectLst/>
                <a:uFillTx/>
                <a:latin typeface="Arial"/>
              </a:rPr>
              <a:t>Bydd llawer o safbwyntiau eraill ar sefyllfa.</a:t>
            </a:r>
          </a:p>
          <a:p>
            <a:pPr marL="0" indent="0">
              <a:buNone/>
              <a:tabLst>
                <a:tab pos="3883025" algn="l"/>
              </a:tabLst>
            </a:pPr>
            <a:r>
              <a:rPr lang="cy" sz="1700" b="0" i="1" u="none" strike="noStrike" cap="none" baseline="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TextBox 4">
            <a:extLst>
              <a:ext uri="{FF2B5EF4-FFF2-40B4-BE49-F238E27FC236}">
                <a16:creationId xmlns:a16="http://schemas.microsoft.com/office/drawing/2014/main" id="{4F813C86-A747-C19D-67D9-5FEC53143A4D}"/>
              </a:ext>
            </a:extLst>
          </p:cNvPr>
          <p:cNvSpPr txBox="1"/>
          <p:nvPr/>
        </p:nvSpPr>
        <p:spPr>
          <a:xfrm>
            <a:off x="412638" y="4742968"/>
            <a:ext cx="5147746" cy="1631216"/>
          </a:xfrm>
          <a:prstGeom prst="rect">
            <a:avLst/>
          </a:prstGeom>
          <a:noFill/>
        </p:spPr>
        <p:txBody>
          <a:bodyPr wrap="square">
            <a:spAutoFit/>
          </a:bodyPr>
          <a:lstStyle/>
          <a:p>
            <a:pPr marL="0" indent="0">
              <a:buNone/>
            </a:pPr>
            <a:r>
              <a:rPr lang="cy" sz="2000" b="0" i="0" u="none" strike="noStrike" cap="none" baseline="0" dirty="0">
                <a:solidFill>
                  <a:srgbClr val="262626"/>
                </a:solidFill>
                <a:effectLst/>
                <a:uFillTx/>
                <a:latin typeface="Arial"/>
              </a:rPr>
              <a:t>Mae ymarfer beirniadol yn canolbwyntio mwy ar </a:t>
            </a:r>
            <a:r>
              <a:rPr lang="cy" sz="2000" b="1" i="0" u="none" strike="noStrike" cap="none" baseline="0" dirty="0">
                <a:solidFill>
                  <a:srgbClr val="262626"/>
                </a:solidFill>
                <a:effectLst/>
                <a:uFillTx/>
                <a:latin typeface="Arial"/>
              </a:rPr>
              <a:t>ddulliau gwerthuso beirniadol</a:t>
            </a:r>
            <a:r>
              <a:rPr lang="cy" sz="2000" b="0" i="0" u="none" strike="noStrike" cap="none" baseline="0" dirty="0">
                <a:solidFill>
                  <a:srgbClr val="262626"/>
                </a:solidFill>
                <a:effectLst/>
                <a:uFillTx/>
                <a:latin typeface="Arial"/>
              </a:rPr>
              <a:t> i ymarfer, yn hytrach na bodloni terfynau amser yn unig, neu ddibyniaeth anfeirniadol ar ddulliau a thechnegau. </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94826" y="1332014"/>
            <a:ext cx="3523235" cy="3523235"/>
          </a:xfrm>
          <a:prstGeom prst="rect">
            <a:avLst/>
          </a:prstGeo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792532" y="141205"/>
            <a:ext cx="4596245" cy="1711119"/>
          </a:xfrm>
        </p:spPr>
        <p:txBody>
          <a:bodyPr anchor="ctr">
            <a:normAutofit fontScale="90000"/>
          </a:bodyPr>
          <a:lstStyle/>
          <a:p>
            <a:br>
              <a:rPr sz="2800"/>
            </a:br>
            <a:r>
              <a:rPr lang="cy" sz="3600" b="1" i="0" u="none" strike="noStrike" cap="none" baseline="0">
                <a:solidFill>
                  <a:srgbClr val="000000"/>
                </a:solidFill>
                <a:effectLst/>
                <a:uFillTx/>
                <a:latin typeface="Calibri Light"/>
              </a:rPr>
              <a:t>Ymarfer 2 </a:t>
            </a:r>
            <a:br>
              <a:rPr sz="3600"/>
            </a:br>
            <a:r>
              <a:rPr lang="cy" sz="3600" b="1" i="0" u="none" strike="noStrike" cap="none" baseline="0">
                <a:solidFill>
                  <a:srgbClr val="000000"/>
                </a:solidFill>
                <a:effectLst/>
                <a:uFillTx/>
                <a:latin typeface="Calibri Light"/>
              </a:rPr>
              <a:t>Modelau Cyfranogiad</a:t>
            </a:r>
            <a:br>
              <a:rPr sz="2800"/>
            </a:br>
            <a:endParaRPr sz="280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8207" y="2084207"/>
            <a:ext cx="5020292" cy="4541909"/>
          </a:xfrm>
        </p:spPr>
        <p:txBody>
          <a:bodyPr anchor="ctr">
            <a:normAutofit lnSpcReduction="10000"/>
          </a:bodyPr>
          <a:lstStyle/>
          <a:p>
            <a:r>
              <a:rPr lang="cy" sz="2000" b="0" i="0" u="none" strike="noStrike" cap="none" baseline="0">
                <a:solidFill>
                  <a:srgbClr val="000000"/>
                </a:solidFill>
                <a:effectLst/>
                <a:uFillTx/>
                <a:latin typeface="Calibri"/>
              </a:rPr>
              <a:t>Gan ddefnyddio un o’r modelau cyfranogiad ystyriwch achos yr ydych wedi bod yn rhan ohono lle rydych yn teimlo eich bod wedi gweithio’n dda mewn cydweithrediad ag unigolion/teuluoedd/gofalwyr (defnyddiwch fodel arall os oes gennych un sy'n well gennych)</a:t>
            </a:r>
          </a:p>
          <a:p>
            <a:r>
              <a:rPr lang="cy" sz="2000" b="0" i="0" u="none" strike="noStrike" cap="none" baseline="0">
                <a:solidFill>
                  <a:srgbClr val="000000"/>
                </a:solidFill>
                <a:effectLst/>
                <a:uFillTx/>
                <a:latin typeface="Calibri"/>
              </a:rPr>
              <a:t>Pa gyfnod o gyfranogiad wnaethoch chi ei gyrraedd yn y darn hwn o waith? </a:t>
            </a:r>
          </a:p>
          <a:p>
            <a:r>
              <a:rPr lang="cy" sz="2000" b="0" i="0" u="none" strike="noStrike" cap="none" baseline="0">
                <a:solidFill>
                  <a:srgbClr val="000000"/>
                </a:solidFill>
                <a:effectLst/>
                <a:uFillTx/>
                <a:latin typeface="Calibri"/>
              </a:rPr>
              <a:t>Yn eich barn chi, pa wahaniaeth a wnaeth eich ymarfer i brofiad yr unigolion/teuluoedd/gofalwyr?</a:t>
            </a:r>
          </a:p>
          <a:p>
            <a:r>
              <a:rPr lang="cy" sz="2000" b="0" i="0" u="none" strike="noStrike" cap="none" baseline="0">
                <a:solidFill>
                  <a:srgbClr val="000000"/>
                </a:solidFill>
                <a:effectLst/>
                <a:uFillTx/>
                <a:latin typeface="Calibri"/>
              </a:rPr>
              <a:t>Beth fyddech chi’n ei nodi fel yr agwedd bwysicaf ar gydweithio yn y darn hwn o waith?</a:t>
            </a:r>
          </a:p>
          <a:p>
            <a:pPr marL="109537" indent="0">
              <a:buNone/>
            </a:pPr>
            <a:r>
              <a:rPr lang="en-GB" sz="1700"/>
              <a:t>                                 </a:t>
            </a:r>
          </a:p>
          <a:p>
            <a:endParaRPr lang="en-GB" sz="1700"/>
          </a:p>
          <a:p>
            <a:endParaRPr lang="en-GB" sz="1700"/>
          </a:p>
          <a:p>
            <a:endParaRPr lang="en-GB" sz="170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1166475065"/>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cy" sz="2000" b="1" i="0" u="none" strike="noStrike" cap="none" baseline="0" dirty="0">
                <a:solidFill>
                  <a:srgbClr val="1F1F1F"/>
                </a:solidFill>
                <a:effectLst/>
                <a:uFillTx/>
                <a:latin typeface="Arial"/>
              </a:rPr>
              <a:t>Census 2021</a:t>
            </a:r>
            <a:br>
              <a:rPr lang="cy" sz="2000" b="1" i="0" u="none" strike="noStrike" cap="none" baseline="0" dirty="0">
                <a:solidFill>
                  <a:srgbClr val="1F1F1F"/>
                </a:solidFill>
                <a:effectLst/>
                <a:uFillTx/>
                <a:latin typeface="Arial"/>
              </a:rPr>
            </a:br>
            <a:r>
              <a:rPr lang="cy" sz="2000" b="1" i="0" u="none" strike="noStrike" cap="none" baseline="0" dirty="0">
                <a:solidFill>
                  <a:srgbClr val="1F1F1F"/>
                </a:solidFill>
                <a:effectLst/>
                <a:uFillTx/>
                <a:latin typeface="Arial"/>
              </a:rPr>
              <a:t>Canran y bobl 3 oed neu hŷn sy’n gallu siarad Cymraeg, yn ôl ACEHI, 2021</a:t>
            </a:r>
            <a:br>
              <a:rPr sz="2000" dirty="0"/>
            </a:br>
            <a:endParaRPr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839787" y="365125"/>
            <a:ext cx="10909189" cy="1325563"/>
          </a:xfrm>
        </p:spPr>
        <p:txBody>
          <a:bodyPr anchor="ctr">
            <a:noAutofit/>
          </a:bodyPr>
          <a:lstStyle/>
          <a:p>
            <a:pPr>
              <a:lnSpc>
                <a:spcPct val="90000"/>
              </a:lnSpc>
              <a:defRPr/>
            </a:pPr>
            <a:r>
              <a:rPr lang="cy" sz="3200" b="1" i="0" u="none" strike="noStrike" cap="none" baseline="0" dirty="0">
                <a:effectLst/>
                <a:uFillTx/>
              </a:rPr>
              <a:t>Deddf Gwasanaethau Cymdeithasol a Llesiant (Cymru) 2014 </a:t>
            </a:r>
            <a:br>
              <a:rPr lang="cy" sz="3200" b="1" i="0" u="none" strike="noStrike" cap="none" baseline="0" dirty="0">
                <a:effectLst/>
                <a:uFillTx/>
              </a:rPr>
            </a:br>
            <a:r>
              <a:rPr lang="cy" sz="3200" b="1" i="0" u="none" strike="noStrike" cap="none" baseline="0" dirty="0">
                <a:effectLst/>
                <a:uFillTx/>
              </a:rPr>
              <a:t>Y </a:t>
            </a:r>
            <a:r>
              <a:rPr lang="en-GB" sz="3200" b="1" i="0" u="none" strike="noStrike" cap="none" baseline="0" dirty="0" err="1">
                <a:effectLst/>
                <a:uFillTx/>
              </a:rPr>
              <a:t>Cynnig</a:t>
            </a:r>
            <a:r>
              <a:rPr lang="en-GB" sz="3200" b="1" i="0" u="none" strike="noStrike" cap="none" baseline="0" dirty="0">
                <a:effectLst/>
                <a:uFillTx/>
              </a:rPr>
              <a:t> </a:t>
            </a:r>
            <a:r>
              <a:rPr lang="en-GB" sz="3200" b="1" i="0" u="none" strike="noStrike" cap="none" baseline="0" dirty="0" err="1">
                <a:effectLst/>
                <a:uFillTx/>
              </a:rPr>
              <a:t>Gweithredol</a:t>
            </a:r>
            <a:r>
              <a:rPr lang="cy" sz="3200" b="1" i="0" u="none" strike="noStrike" cap="none" baseline="0" dirty="0">
                <a:effectLst/>
                <a:uFillTx/>
              </a:rPr>
              <a:t> - Mwy Na Geiriau</a:t>
            </a:r>
            <a:r>
              <a:rPr lang="cy" sz="3200" b="1" i="0" u="none" strike="noStrike" cap="none" baseline="0" dirty="0">
                <a:solidFill>
                  <a:srgbClr val="000000"/>
                </a:solidFill>
                <a:effectLst/>
                <a:uFillTx/>
                <a:latin typeface="Calibri"/>
              </a:rPr>
              <a:t> </a:t>
            </a:r>
            <a:r>
              <a:rPr lang="cy" sz="3200" b="1" i="0" u="none" strike="noStrike" cap="none" baseline="0" dirty="0">
                <a:solidFill>
                  <a:srgbClr val="000000"/>
                </a:solidFill>
                <a:effectLst/>
                <a:uFillTx/>
              </a:rPr>
              <a:t>(Llywodraeth Cymru, 2022-2027) </a:t>
            </a:r>
            <a:endParaRPr lang="cy" sz="3200" b="1" i="0" u="none" strike="noStrike" cap="none" baseline="0" dirty="0">
              <a:effectLst/>
              <a:uFillTx/>
            </a:endParaRP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a:t>
            </a:r>
            <a:r>
              <a:rPr lang="en-GB" sz="2800" b="0" i="0" u="none" strike="noStrike" cap="none" baseline="0" dirty="0" err="1">
                <a:solidFill>
                  <a:srgbClr val="000000"/>
                </a:solidFill>
                <a:effectLst/>
                <a:uFillTx/>
                <a:latin typeface="Calibri"/>
              </a:rPr>
              <a:t>Cynnig</a:t>
            </a:r>
            <a:r>
              <a:rPr lang="en-GB" sz="2800" b="0" i="0" u="none" strike="noStrike" cap="none" baseline="0" dirty="0">
                <a:solidFill>
                  <a:srgbClr val="000000"/>
                </a:solidFill>
                <a:effectLst/>
                <a:uFillTx/>
                <a:latin typeface="Calibri"/>
              </a:rPr>
              <a:t> </a:t>
            </a:r>
            <a:r>
              <a:rPr lang="en-GB" sz="2800" b="0" i="0" u="none" strike="noStrike" cap="none" baseline="0" dirty="0" err="1">
                <a:solidFill>
                  <a:srgbClr val="000000"/>
                </a:solidFill>
                <a:effectLst/>
                <a:uFillTx/>
                <a:latin typeface="Calibri"/>
              </a:rPr>
              <a:t>Gweithredol</a:t>
            </a:r>
            <a:r>
              <a:rPr lang="cy" sz="2800" b="0" i="0" u="none" strike="noStrike" cap="none" baseline="0" dirty="0">
                <a:solidFill>
                  <a:srgbClr val="000000"/>
                </a:solidFill>
                <a:effectLst/>
                <a:uFillTx/>
                <a:latin typeface="Calibri"/>
              </a:rPr>
              <a:t>’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a:t>
            </a:r>
            <a:r>
              <a:rPr lang="en-GB" sz="2800" b="0" i="0" u="none" strike="noStrike" cap="none" baseline="0" dirty="0" err="1">
                <a:solidFill>
                  <a:srgbClr val="000000"/>
                </a:solidFill>
                <a:effectLst/>
                <a:uFillTx/>
                <a:latin typeface="Calibri"/>
              </a:rPr>
              <a:t>Cynnig</a:t>
            </a:r>
            <a:r>
              <a:rPr lang="en-GB" sz="2800" b="0" i="0" u="none" strike="noStrike" cap="none" baseline="0" dirty="0">
                <a:solidFill>
                  <a:srgbClr val="000000"/>
                </a:solidFill>
                <a:effectLst/>
                <a:uFillTx/>
                <a:latin typeface="Calibri"/>
              </a:rPr>
              <a:t> </a:t>
            </a:r>
            <a:r>
              <a:rPr lang="en-GB" sz="2800" b="0" i="0" u="none" strike="noStrike" cap="none" baseline="0" dirty="0" err="1">
                <a:solidFill>
                  <a:srgbClr val="000000"/>
                </a:solidFill>
                <a:effectLst/>
                <a:uFillTx/>
                <a:latin typeface="Calibri"/>
              </a:rPr>
              <a:t>Gweithredol</a:t>
            </a:r>
            <a:r>
              <a:rPr lang="cy" sz="2800" b="0" i="0" u="none" strike="noStrike" cap="none" baseline="0" dirty="0">
                <a:solidFill>
                  <a:srgbClr val="000000"/>
                </a:solidFill>
                <a:effectLst/>
                <a:uFillTx/>
                <a:latin typeface="Calibri"/>
              </a:rPr>
              <a:t>'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455348" y="5273748"/>
            <a:ext cx="1584251" cy="1584251"/>
          </a:xfrm>
          <a:prstGeom prst="rect">
            <a:avLst/>
          </a:prstGeom>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fontScale="92500" lnSpcReduction="10000"/>
          </a:bodyPr>
          <a:lstStyle/>
          <a:p>
            <a:pPr marL="109537" indent="0">
              <a:buNone/>
              <a:defRPr/>
            </a:pPr>
            <a:r>
              <a:rPr lang="cy" sz="1900" b="1" i="0" u="none" strike="noStrike" cap="none" baseline="0" dirty="0">
                <a:solidFill>
                  <a:srgbClr val="000000"/>
                </a:solidFill>
                <a:effectLst/>
                <a:uFillTx/>
                <a:latin typeface="Calibri"/>
              </a:rPr>
              <a:t>Mwy na geiriau - Gwenan Prysor </a:t>
            </a:r>
          </a:p>
          <a:p>
            <a:pPr marL="109537" indent="0">
              <a:buNone/>
              <a:defRPr/>
            </a:pPr>
            <a:r>
              <a:rPr lang="cy" sz="1900" b="1" i="0" u="none" strike="noStrike" cap="none" baseline="0" dirty="0">
                <a:solidFill>
                  <a:srgbClr val="000000"/>
                </a:solidFill>
                <a:effectLst/>
                <a:uFillTx/>
                <a:latin typeface="Calibri"/>
                <a:hlinkClick r:id="rId3" history="0"/>
              </a:rPr>
              <a:t>https://youtu.be/qS-9F_qqOXo</a:t>
            </a:r>
          </a:p>
          <a:p>
            <a:pPr marL="109537" indent="0">
              <a:buNone/>
              <a:defRPr/>
            </a:pPr>
            <a:r>
              <a:rPr lang="cy" sz="1900" b="1" i="0" u="none" strike="noStrike" cap="none" baseline="0" dirty="0">
                <a:solidFill>
                  <a:srgbClr val="000000"/>
                </a:solidFill>
                <a:effectLst/>
                <a:uFillTx/>
                <a:latin typeface="Calibri"/>
              </a:rPr>
              <a:t>Mwy na geiriau - Hywel Jones</a:t>
            </a:r>
          </a:p>
          <a:p>
            <a:pPr>
              <a:defRPr/>
            </a:pPr>
            <a:r>
              <a:rPr lang="cy" sz="1900" b="0" i="0" u="none" strike="noStrike" cap="none" baseline="0" dirty="0">
                <a:solidFill>
                  <a:srgbClr val="000000"/>
                </a:solidFill>
                <a:effectLst/>
                <a:uFillTx/>
                <a:latin typeface="Calibri"/>
                <a:hlinkClick r:id="rId4" history="0"/>
              </a:rPr>
              <a:t>https://youtu.be/YTzMZ4Hqo7Y</a:t>
            </a:r>
          </a:p>
          <a:p>
            <a:pPr marL="109537" indent="0">
              <a:buNone/>
              <a:defRPr/>
            </a:pPr>
            <a:r>
              <a:rPr lang="cy" sz="1900" b="1" i="0" u="none" strike="noStrike" cap="none" baseline="0" dirty="0">
                <a:solidFill>
                  <a:srgbClr val="000000"/>
                </a:solidFill>
                <a:effectLst/>
                <a:uFillTx/>
                <a:latin typeface="Calibri"/>
              </a:rPr>
              <a:t>Mwy na geiriau - Wyn Gruffydd</a:t>
            </a:r>
          </a:p>
          <a:p>
            <a:pPr>
              <a:defRPr/>
            </a:pPr>
            <a:r>
              <a:rPr lang="cy" sz="1900" b="0" i="0" u="none" strike="noStrike" cap="none" baseline="0" dirty="0">
                <a:solidFill>
                  <a:srgbClr val="000000"/>
                </a:solidFill>
                <a:effectLst/>
                <a:uFillTx/>
                <a:latin typeface="Calibri"/>
                <a:hlinkClick r:id="rId5" history="0"/>
              </a:rPr>
              <a:t>https://youtu.be/IOOs62dzOE4</a:t>
            </a:r>
          </a:p>
          <a:p>
            <a:pPr marL="109537" indent="0">
              <a:buNone/>
              <a:defRPr/>
            </a:pPr>
            <a:r>
              <a:rPr lang="cy" sz="1900" b="1" i="0" u="none" strike="noStrike" cap="none" baseline="0" dirty="0">
                <a:solidFill>
                  <a:srgbClr val="000000"/>
                </a:solidFill>
                <a:effectLst/>
                <a:uFillTx/>
                <a:latin typeface="Calibri"/>
              </a:rPr>
              <a:t>Mwy na geiriau - Iola Gruffydd</a:t>
            </a:r>
          </a:p>
          <a:p>
            <a:pPr>
              <a:defRPr/>
            </a:pPr>
            <a:r>
              <a:rPr lang="cy" sz="1900" b="0" i="0" u="none" strike="noStrike" cap="none" baseline="0" dirty="0">
                <a:solidFill>
                  <a:srgbClr val="000000"/>
                </a:solidFill>
                <a:effectLst/>
                <a:uFillTx/>
                <a:latin typeface="Calibri"/>
                <a:hlinkClick r:id="rId6" history="0"/>
              </a:rPr>
              <a:t>https://youtu.be/2iF41nNoM5M</a:t>
            </a:r>
          </a:p>
          <a:p>
            <a:pPr marL="109537" indent="0">
              <a:buNone/>
              <a:defRPr/>
            </a:pPr>
            <a:r>
              <a:rPr lang="cy" sz="2400" b="0" i="0" u="none" strike="noStrike" cap="none" baseline="0" dirty="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a:p>
            <a:pPr marL="109537" indent="0">
              <a:buNone/>
              <a:defRPr/>
            </a:pPr>
            <a:r>
              <a:rPr lang="en-GB" sz="2400" dirty="0" err="1"/>
              <a:t>Rhaid</a:t>
            </a:r>
            <a:r>
              <a:rPr lang="en-GB" sz="2400" dirty="0"/>
              <a:t> </a:t>
            </a:r>
            <a:r>
              <a:rPr lang="en-GB" sz="2400" dirty="0" err="1"/>
              <a:t>i</a:t>
            </a:r>
            <a:r>
              <a:rPr lang="en-GB" sz="2400" dirty="0"/>
              <a:t> chi </a:t>
            </a:r>
            <a:r>
              <a:rPr lang="en-GB" sz="2400" dirty="0" err="1"/>
              <a:t>gyfeirio</a:t>
            </a:r>
            <a:r>
              <a:rPr lang="en-GB" sz="2400" dirty="0"/>
              <a:t> at </a:t>
            </a:r>
            <a:r>
              <a:rPr lang="en-GB" sz="2400" dirty="0" err="1"/>
              <a:t>Mwy</a:t>
            </a:r>
            <a:r>
              <a:rPr lang="en-GB" sz="2400" dirty="0"/>
              <a:t> </a:t>
            </a:r>
            <a:r>
              <a:rPr lang="en-GB" sz="2400" dirty="0" err="1"/>
              <a:t>na</a:t>
            </a:r>
            <a:r>
              <a:rPr lang="en-GB" sz="2400" dirty="0"/>
              <a:t> </a:t>
            </a:r>
            <a:r>
              <a:rPr lang="en-GB" sz="2400" dirty="0" err="1"/>
              <a:t>Geiriau</a:t>
            </a:r>
            <a:r>
              <a:rPr lang="en-GB" sz="2400" dirty="0"/>
              <a:t> (</a:t>
            </a:r>
            <a:r>
              <a:rPr lang="en-GB" sz="2400" dirty="0" err="1"/>
              <a:t>Llywodraeth</a:t>
            </a:r>
            <a:r>
              <a:rPr lang="en-GB" sz="2400" dirty="0"/>
              <a:t> Cymru 2022-2027) o </a:t>
            </a:r>
            <a:r>
              <a:rPr lang="en-GB" sz="2400" dirty="0" err="1"/>
              <a:t>fewn</a:t>
            </a:r>
            <a:r>
              <a:rPr lang="en-GB" sz="2400" dirty="0"/>
              <a:t> yr </a:t>
            </a:r>
            <a:r>
              <a:rPr lang="en-GB" sz="2400" dirty="0" err="1"/>
              <a:t>arsylwad</a:t>
            </a:r>
            <a:r>
              <a:rPr lang="en-GB" sz="2400" dirty="0"/>
              <a:t>. </a:t>
            </a:r>
          </a:p>
          <a:p>
            <a:pPr marL="109537" indent="0">
              <a:buNone/>
              <a:defRPr/>
            </a:pPr>
            <a:endParaRPr lang="cy" sz="2400" b="0" i="0" u="none" strike="noStrike" cap="none" baseline="0" dirty="0">
              <a:solidFill>
                <a:srgbClr val="000000"/>
              </a:solidFill>
              <a:effectLst/>
              <a:uFillTx/>
              <a:latin typeface="Calibri"/>
            </a:endParaRPr>
          </a:p>
          <a:p>
            <a:pPr marL="109537" indent="0">
              <a:buNone/>
              <a:defRPr/>
            </a:pPr>
            <a:endParaRPr lang="cy" sz="2400" b="0" i="0" u="none" strike="noStrike" cap="none" baseline="0" dirty="0">
              <a:solidFill>
                <a:srgbClr val="000000"/>
              </a:solidFill>
              <a:effectLst/>
              <a:uFillTx/>
              <a:latin typeface="Calibri"/>
            </a:endParaRP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unigolion/gofalwyr? </a:t>
            </a:r>
          </a:p>
          <a:p>
            <a:r>
              <a:rPr lang="cy" sz="2600" b="0" i="0" u="none" strike="noStrike" cap="none" baseline="0" dirty="0">
                <a:solidFill>
                  <a:srgbClr val="000000"/>
                </a:solidFill>
                <a:effectLst/>
                <a:uFillTx/>
                <a:latin typeface="Calibri"/>
              </a:rPr>
              <a:t>Beth allwch chi ei wneud i sicrhau eich bod yn gweithio i egwyddorion y </a:t>
            </a:r>
            <a:r>
              <a:rPr lang="en-GB" sz="2600" b="0" i="0" u="none" strike="noStrike" cap="none" baseline="0" dirty="0" err="1">
                <a:solidFill>
                  <a:srgbClr val="000000"/>
                </a:solidFill>
                <a:effectLst/>
                <a:uFillTx/>
                <a:latin typeface="Calibri"/>
              </a:rPr>
              <a:t>Cynnig</a:t>
            </a:r>
            <a:r>
              <a:rPr lang="en-GB" sz="2600" b="0" i="0" u="none" strike="noStrike" cap="none" baseline="0" dirty="0">
                <a:solidFill>
                  <a:srgbClr val="000000"/>
                </a:solidFill>
                <a:effectLst/>
                <a:uFillTx/>
                <a:latin typeface="Calibri"/>
              </a:rPr>
              <a:t> </a:t>
            </a:r>
            <a:r>
              <a:rPr lang="en-GB" sz="2600" b="0" i="0" u="none" strike="noStrike" cap="none" baseline="0" dirty="0" err="1">
                <a:solidFill>
                  <a:srgbClr val="000000"/>
                </a:solidFill>
                <a:effectLst/>
                <a:uFillTx/>
                <a:latin typeface="Calibri"/>
              </a:rPr>
              <a:t>Gweithredol</a:t>
            </a:r>
            <a:r>
              <a:rPr lang="cy" sz="2600" b="0" i="0" u="none" strike="noStrike" cap="none" baseline="0" dirty="0">
                <a:solidFill>
                  <a:srgbClr val="000000"/>
                </a:solidFill>
                <a:effectLst/>
                <a:uFillTx/>
                <a:latin typeface="Calibri"/>
              </a:rPr>
              <a:t>?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a:br>
            <a:r>
              <a:rPr lang="cy" sz="4400" b="0" i="0" u="none" strike="noStrike" cap="none" baseline="0">
                <a:solidFill>
                  <a:srgbClr val="000000"/>
                </a:solidFill>
                <a:effectLst/>
                <a:uFillTx/>
                <a:latin typeface="Arial"/>
              </a:rPr>
              <a:t>Dimensiynau Gweithio yng Nghymru</a:t>
            </a:r>
            <a:br>
              <a:rPr sz="4400"/>
            </a:br>
            <a:endParaRPr sz="440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83030" y="914401"/>
            <a:ext cx="6464762" cy="5108028"/>
          </a:xfrm>
        </p:spPr>
        <p:txBody>
          <a:bodyPr>
            <a:normAutofit fontScale="92500" lnSpcReduction="2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b="0" i="0" u="none" strike="noStrike" cap="none" baseline="0" dirty="0">
                <a:solidFill>
                  <a:srgbClr val="000000"/>
                </a:solidFill>
                <a:effectLst/>
                <a:uFillTx/>
                <a:latin typeface="Arial"/>
              </a:rPr>
              <a:t>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Culture and Crefydd </a:t>
            </a:r>
          </a:p>
          <a:p>
            <a:r>
              <a:rPr lang="cy" sz="2200" b="0" i="0" u="none" strike="noStrike" cap="none" baseline="0" dirty="0">
                <a:solidFill>
                  <a:srgbClr val="000000"/>
                </a:solidFill>
                <a:effectLst/>
                <a:uFillTx/>
                <a:latin typeface="Arial"/>
              </a:rPr>
              <a:t>Ardal o amddifadedd</a:t>
            </a:r>
          </a:p>
          <a:p>
            <a:r>
              <a:rPr lang="cy" sz="2200" b="0" i="0" u="none" strike="noStrike" cap="none" baseline="0" dirty="0">
                <a:solidFill>
                  <a:srgbClr val="000000"/>
                </a:solidFill>
                <a:effectLst/>
                <a:uFillTx/>
                <a:latin typeface="Arial"/>
              </a:rPr>
              <a:t>Rôl menywod yn y teulu a’r gweithlu</a:t>
            </a:r>
          </a:p>
          <a:p>
            <a:r>
              <a:rPr lang="cy" sz="2200" b="0" i="0" u="none" strike="noStrike" cap="none" baseline="0" dirty="0">
                <a:solidFill>
                  <a:srgbClr val="000000"/>
                </a:solidFill>
                <a:effectLst/>
                <a:uFillTx/>
                <a:latin typeface="Arial"/>
              </a:rPr>
              <a:t>Materion rhywedd a chyfeiriadedd rhywiol</a:t>
            </a:r>
          </a:p>
          <a:p>
            <a:r>
              <a:rPr lang="en-GB" altLang="en-US" sz="2200" dirty="0" err="1">
                <a:latin typeface="Arial" panose="020B0604020202020204" pitchFamily="34" charset="0"/>
                <a:cs typeface="Arial" panose="020B0604020202020204" pitchFamily="34" charset="0"/>
              </a:rPr>
              <a:t>Grwpiau</a:t>
            </a:r>
            <a:r>
              <a:rPr lang="en-GB" altLang="en-US" sz="2200" dirty="0">
                <a:latin typeface="Arial" panose="020B0604020202020204" pitchFamily="34" charset="0"/>
                <a:cs typeface="Arial" panose="020B0604020202020204" pitchFamily="34" charset="0"/>
              </a:rPr>
              <a:t> </a:t>
            </a:r>
            <a:r>
              <a:rPr lang="en-GB" altLang="en-US" sz="2200" dirty="0" err="1">
                <a:latin typeface="Arial" panose="020B0604020202020204" pitchFamily="34" charset="0"/>
                <a:cs typeface="Arial" panose="020B0604020202020204" pitchFamily="34" charset="0"/>
              </a:rPr>
              <a:t>lleiafrifol</a:t>
            </a:r>
            <a:endParaRPr lang="en-GB" altLang="en-US" sz="2200" dirty="0">
              <a:latin typeface="Arial" panose="020B0604020202020204" pitchFamily="34" charset="0"/>
              <a:cs typeface="Arial" panose="020B0604020202020204" pitchFamily="34" charset="0"/>
            </a:endParaRPr>
          </a:p>
          <a:p>
            <a:r>
              <a:rPr lang="en-GB" altLang="en-US" sz="2200" dirty="0" err="1">
                <a:latin typeface="Arial" panose="020B0604020202020204" pitchFamily="34" charset="0"/>
                <a:cs typeface="Arial" panose="020B0604020202020204" pitchFamily="34" charset="0"/>
              </a:rPr>
              <a:t>Ethnigrwydd</a:t>
            </a:r>
            <a:r>
              <a:rPr lang="en-GB" altLang="en-US" sz="2200" dirty="0">
                <a:latin typeface="Arial" panose="020B0604020202020204" pitchFamily="34" charset="0"/>
                <a:cs typeface="Arial" panose="020B0604020202020204" pitchFamily="34" charset="0"/>
              </a:rPr>
              <a:t>/</a:t>
            </a:r>
            <a:r>
              <a:rPr lang="en-GB" altLang="en-US" sz="2200" dirty="0" err="1">
                <a:latin typeface="Arial" panose="020B0604020202020204" pitchFamily="34" charset="0"/>
                <a:cs typeface="Arial" panose="020B0604020202020204" pitchFamily="34" charset="0"/>
              </a:rPr>
              <a:t>hil</a:t>
            </a:r>
            <a:r>
              <a:rPr lang="en-GB" altLang="en-US" sz="2200" dirty="0">
                <a:latin typeface="Arial" panose="020B0604020202020204" pitchFamily="34" charset="0"/>
                <a:cs typeface="Arial" panose="020B0604020202020204" pitchFamily="34" charset="0"/>
              </a:rPr>
              <a:t> </a:t>
            </a:r>
            <a:endParaRPr lang="cy" sz="2200" b="0" i="0" u="none" strike="noStrike" cap="none" baseline="0" dirty="0">
              <a:solidFill>
                <a:srgbClr val="000000"/>
              </a:solidFill>
              <a:effectLst/>
              <a:uFillTx/>
              <a:latin typeface="Arial"/>
            </a:endParaRP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637277" y="1455236"/>
            <a:ext cx="5389033" cy="4561072"/>
          </a:xfrm>
        </p:spPr>
        <p:txBody>
          <a:bodyPr>
            <a:normAutofit fontScale="92500" lnSpcReduction="20000"/>
          </a:bodyPr>
          <a:lstStyle/>
          <a:p>
            <a:pPr marL="109537" indent="0">
              <a:buNone/>
            </a:pPr>
            <a:r>
              <a:rPr lang="en-GB" sz="2200" b="1" dirty="0" err="1">
                <a:latin typeface="Arial" panose="020B0604020202020204" pitchFamily="34" charset="0"/>
                <a:cs typeface="Arial" panose="020B0604020202020204" pitchFamily="34" charset="0"/>
              </a:rPr>
              <a:t>Ystyriaeth</a:t>
            </a:r>
            <a:r>
              <a:rPr lang="en-GB" sz="2200" b="1" dirty="0">
                <a:latin typeface="Arial" panose="020B0604020202020204" pitchFamily="34" charset="0"/>
                <a:cs typeface="Arial" panose="020B0604020202020204" pitchFamily="34" charset="0"/>
              </a:rPr>
              <a:t> o ADP a AOP </a:t>
            </a:r>
          </a:p>
          <a:p>
            <a:pPr marL="109537" indent="0">
              <a:buNone/>
            </a:pPr>
            <a:r>
              <a:rPr lang="cy" sz="2200" b="1" i="0" u="none" strike="noStrike" cap="none" baseline="0" dirty="0">
                <a:solidFill>
                  <a:srgbClr val="000000"/>
                </a:solidFill>
                <a:effectLst/>
                <a:uFillTx/>
                <a:latin typeface="Arial"/>
              </a:rPr>
              <a:t>Materion Cydraddoldeb</a:t>
            </a:r>
          </a:p>
          <a:p>
            <a:r>
              <a:rPr lang="cy" sz="2200" b="0" i="0" u="none" strike="noStrike" cap="none" baseline="0" dirty="0">
                <a:solidFill>
                  <a:srgbClr val="000000"/>
                </a:solidFill>
                <a:effectLst/>
                <a:uFillTx/>
                <a:latin typeface="Arial"/>
              </a:rPr>
              <a:t>Mynediad cyfartal i wybodaeth a gwasanaethau</a:t>
            </a:r>
          </a:p>
          <a:p>
            <a:r>
              <a:rPr lang="cy" sz="2200" b="0" i="0" u="none" strike="noStrike" cap="none" baseline="0" dirty="0">
                <a:solidFill>
                  <a:srgbClr val="000000"/>
                </a:solidFill>
                <a:effectLst/>
                <a:uFillTx/>
                <a:latin typeface="Arial"/>
              </a:rPr>
              <a:t>Gwasanaethau cyfieithu a chyfieithu ar y pryd </a:t>
            </a:r>
          </a:p>
          <a:p>
            <a:r>
              <a:rPr lang="cy" sz="2200" b="0" i="0" u="none" strike="noStrike" cap="none" baseline="0" dirty="0">
                <a:solidFill>
                  <a:srgbClr val="000000"/>
                </a:solidFill>
                <a:effectLst/>
                <a:uFillTx/>
                <a:latin typeface="Arial"/>
              </a:rPr>
              <a:t>Dewis gwybodus a chydsyniad gwybodus</a:t>
            </a:r>
          </a:p>
          <a:p>
            <a:r>
              <a:rPr lang="cy" sz="2200" b="0" i="0" u="none" strike="noStrike" cap="none" baseline="0" dirty="0">
                <a:solidFill>
                  <a:srgbClr val="000000"/>
                </a:solidFill>
                <a:effectLst/>
                <a:uFillTx/>
                <a:latin typeface="Arial"/>
              </a:rPr>
              <a:t>Adnoddau cyfyngedig </a:t>
            </a:r>
          </a:p>
          <a:p>
            <a:r>
              <a:rPr lang="cy" sz="2200" b="0" i="0" u="none" strike="noStrike" cap="none" baseline="0" dirty="0">
                <a:solidFill>
                  <a:srgbClr val="000000"/>
                </a:solidFill>
                <a:effectLst/>
                <a:uFillTx/>
                <a:latin typeface="Arial"/>
              </a:rPr>
              <a:t>Atebolrwydd cyhoeddus</a:t>
            </a:r>
          </a:p>
          <a:p>
            <a:r>
              <a:rPr lang="cy" sz="2200" b="0" i="0" u="none" strike="noStrike" cap="none" baseline="0" dirty="0">
                <a:solidFill>
                  <a:srgbClr val="000000"/>
                </a:solidFill>
                <a:effectLst/>
                <a:uFillTx/>
                <a:latin typeface="Arial"/>
              </a:rPr>
              <a:t>Allg</a:t>
            </a:r>
            <a:r>
              <a:rPr lang="en-GB" sz="2200" b="0" i="0" u="none" strike="noStrike" cap="none" baseline="0" dirty="0">
                <a:solidFill>
                  <a:srgbClr val="000000"/>
                </a:solidFill>
                <a:effectLst/>
                <a:uFillTx/>
                <a:latin typeface="Arial"/>
              </a:rPr>
              <a:t>á</a:t>
            </a:r>
            <a:r>
              <a:rPr lang="cy" sz="2200" b="0" i="0" u="none" strike="noStrike" cap="none" baseline="0" dirty="0">
                <a:solidFill>
                  <a:srgbClr val="000000"/>
                </a:solidFill>
                <a:effectLst/>
                <a:uFillTx/>
                <a:latin typeface="Arial"/>
              </a:rPr>
              <a:t>u cymdeithasol </a:t>
            </a:r>
          </a:p>
          <a:p>
            <a:r>
              <a:rPr lang="cy" sz="2200" b="0" i="0" u="none" strike="noStrike" cap="none" baseline="0" dirty="0">
                <a:solidFill>
                  <a:srgbClr val="000000"/>
                </a:solidFill>
                <a:effectLst/>
                <a:uFillTx/>
                <a:latin typeface="Arial"/>
              </a:rPr>
              <a:t>Mynediad i'r grŵp diwylliannol  </a:t>
            </a:r>
          </a:p>
          <a:p>
            <a:r>
              <a:rPr lang="cy" sz="2200" b="0" i="0" u="none" strike="noStrike" cap="none" baseline="0" dirty="0">
                <a:solidFill>
                  <a:srgbClr val="000000"/>
                </a:solidFill>
                <a:effectLst/>
                <a:uFillTx/>
                <a:latin typeface="Arial"/>
              </a:rPr>
              <a:t>Anghydraddoldebau iechyd.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568763" y="29440"/>
            <a:ext cx="1623237" cy="1358275"/>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fontScale="90000"/>
          </a:bodyPr>
          <a:lstStyle/>
          <a:p>
            <a:pPr>
              <a:defRPr/>
            </a:pPr>
            <a:r>
              <a:rPr lang="cy" sz="4400" b="0" i="0" u="none" strike="noStrike" cap="none" baseline="0">
                <a:solidFill>
                  <a:srgbClr val="000000"/>
                </a:solidFill>
                <a:effectLst/>
                <a:uFillTx/>
                <a:latin typeface="Arial"/>
              </a:rPr>
              <a:t>Anghenion Ychwanegol </a:t>
            </a:r>
            <a:br>
              <a:rPr sz="4400"/>
            </a:br>
            <a:r>
              <a:rPr lang="cy" sz="4400" b="0" i="0" u="none" strike="noStrike" cap="none" baseline="0">
                <a:solidFill>
                  <a:srgbClr val="000000"/>
                </a:solidFill>
                <a:effectLst/>
                <a:uFillTx/>
                <a:latin typeface="Arial"/>
              </a:rPr>
              <a:t>Grwpiau Lleiafrifoedd Ethnig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cy" sz="2400" b="1" i="0" u="none" strike="noStrike" cap="none" baseline="0">
                <a:solidFill>
                  <a:srgbClr val="262626"/>
                </a:solidFill>
                <a:effectLst/>
                <a:uFillTx/>
                <a:latin typeface="Arial"/>
              </a:rPr>
              <a:t>Canlyniad Dysgu 2 – Dadansoddiad Manwl</a:t>
            </a:r>
            <a:br>
              <a:rPr sz="2400"/>
            </a:br>
            <a:br>
              <a:rPr sz="2400"/>
            </a:br>
            <a:endParaRPr sz="240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81481" y="835864"/>
            <a:ext cx="11657801" cy="5578584"/>
          </a:xfrm>
        </p:spPr>
        <p:txBody>
          <a:bodyPr anchor="ct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Canlyniadau Dysgu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900" b="0" i="0" u="none" strike="noStrike" cap="none" baseline="0" dirty="0">
                <a:effectLst/>
                <a:uFillTx/>
              </a:rPr>
              <a:t>2.1. </a:t>
            </a:r>
            <a:r>
              <a:rPr lang="cy" sz="1800" b="0" i="0" u="none" strike="noStrike" cap="none" baseline="0" dirty="0">
                <a:solidFill>
                  <a:srgbClr val="262626"/>
                </a:solidFill>
                <a:effectLst/>
                <a:uFillTx/>
                <a:latin typeface="Arial"/>
              </a:rPr>
              <a:t>C</a:t>
            </a:r>
            <a:r>
              <a:rPr lang="cy" sz="1800" dirty="0">
                <a:solidFill>
                  <a:srgbClr val="262626"/>
                </a:solidFill>
                <a:latin typeface="Arial"/>
              </a:rPr>
              <a:t>yfathrebu’n effeithiol gyda phobl sydd angen gofal a chymorth a’u gofalwyr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Meini prawf asesu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2.1.10 Disgrifio sut mae eu harferion cyfathrebu wedi newid a datblygu ers cymhwyso </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26</a:t>
            </a:fld>
            <a:endParaRPr lang="en-GB" altLang="en-US" sz="100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fontScale="97500" lnSpcReduction="10000"/>
          </a:bodyPr>
          <a:lstStyle/>
          <a:p>
            <a:pPr marL="109537" indent="0">
              <a:buNone/>
              <a:defRPr/>
            </a:pPr>
            <a:r>
              <a:rPr lang="cy" sz="2400" b="0" i="0" u="none" strike="noStrike" cap="none" baseline="0" dirty="0">
                <a:solidFill>
                  <a:srgbClr val="000000"/>
                </a:solidFill>
                <a:effectLst/>
                <a:uFillTx/>
                <a:latin typeface="Arial"/>
              </a:rPr>
              <a:t>Mae cyfathrebu da yn allweddol i ddatblygu perthnasoedd cydweithredol effeithiol. Ystyriwch/</a:t>
            </a:r>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y rhestr isod wrth ysgrifennu eich adfyfyrdod beirniadol o'ch arsylwad.  </a:t>
            </a:r>
          </a:p>
          <a:p>
            <a:pPr marL="109537" indent="0">
              <a:buNone/>
              <a:defRPr/>
            </a:pPr>
            <a:r>
              <a:rPr lang="cy" sz="2400" b="0" i="0" u="none" strike="noStrike" cap="none" baseline="0" dirty="0">
                <a:solidFill>
                  <a:srgbClr val="000000"/>
                </a:solidFill>
                <a:effectLst/>
                <a:uFillTx/>
                <a:latin typeface="Arial"/>
              </a:rPr>
              <a:t>Mae sgiliau a dulliau cyfathrebu yn cynnwys:</a:t>
            </a:r>
          </a:p>
          <a:p>
            <a:pPr eaLnBrk="1" hangingPunct="1">
              <a:defRPr/>
            </a:pPr>
            <a:r>
              <a:rPr lang="cy" sz="2400" b="1" i="0" u="none" strike="noStrike" cap="none" baseline="0" dirty="0">
                <a:solidFill>
                  <a:srgbClr val="000000"/>
                </a:solidFill>
                <a:effectLst/>
                <a:uFillTx/>
                <a:latin typeface="Arial"/>
              </a:rPr>
              <a:t>Llafar </a:t>
            </a:r>
            <a:r>
              <a:rPr lang="cy" sz="2400" b="0" i="0" u="none" strike="noStrike" cap="none" baseline="0" dirty="0">
                <a:solidFill>
                  <a:srgbClr val="000000"/>
                </a:solidFill>
                <a:effectLst/>
                <a:uFillTx/>
                <a:latin typeface="Arial"/>
              </a:rPr>
              <a:t>(ar lafar ac yn ysgrifenedig)</a:t>
            </a:r>
          </a:p>
          <a:p>
            <a:pPr eaLnBrk="1" hangingPunct="1">
              <a:defRPr/>
            </a:pPr>
            <a:r>
              <a:rPr lang="cy" sz="2400" b="1" i="0" u="none" strike="noStrike" cap="none" baseline="0" dirty="0">
                <a:solidFill>
                  <a:srgbClr val="000000"/>
                </a:solidFill>
                <a:effectLst/>
                <a:uFillTx/>
                <a:latin typeface="Arial"/>
              </a:rPr>
              <a:t>Di-eiriau </a:t>
            </a:r>
            <a:r>
              <a:rPr lang="cy" sz="2400" b="0" i="0" u="none" strike="noStrike" cap="none" baseline="0" dirty="0">
                <a:solidFill>
                  <a:srgbClr val="000000"/>
                </a:solidFill>
                <a:effectLst/>
                <a:uFillTx/>
                <a:latin typeface="Arial"/>
              </a:rPr>
              <a:t>(iaith y corff, mynegiant yr wyneb)</a:t>
            </a:r>
          </a:p>
          <a:p>
            <a:pPr eaLnBrk="1" hangingPunct="1">
              <a:defRPr/>
            </a:pPr>
            <a:r>
              <a:rPr lang="cy" sz="2400" b="1" i="0" u="none" strike="noStrike" cap="none" baseline="0" dirty="0">
                <a:solidFill>
                  <a:srgbClr val="000000"/>
                </a:solidFill>
                <a:effectLst/>
                <a:uFillTx/>
                <a:latin typeface="Arial"/>
              </a:rPr>
              <a:t>Symbolaidd </a:t>
            </a:r>
            <a:r>
              <a:rPr lang="cy" sz="2400" b="0" i="0" u="none" strike="noStrike" cap="none" baseline="0" dirty="0">
                <a:solidFill>
                  <a:srgbClr val="000000"/>
                </a:solidFill>
                <a:effectLst/>
                <a:uFillTx/>
                <a:latin typeface="Arial"/>
              </a:rPr>
              <a:t>(ystyr y tu ôl i weithredoedd, e.e. bod yn hwyr) gwisgo symbolau crefyddol, edrych ar oriawr, ac ati.)</a:t>
            </a:r>
          </a:p>
          <a:p>
            <a:pPr eaLnBrk="1" hangingPunct="1">
              <a:defRPr/>
            </a:pPr>
            <a:r>
              <a:rPr lang="cy" sz="2400" b="1" i="0" u="none" strike="noStrike" cap="none" baseline="0" dirty="0">
                <a:solidFill>
                  <a:srgbClr val="000000"/>
                </a:solidFill>
                <a:effectLst/>
                <a:uFillTx/>
                <a:latin typeface="Arial"/>
              </a:rPr>
              <a:t>Agosrwydd</a:t>
            </a:r>
            <a:r>
              <a:rPr lang="cy" sz="2400" b="0" i="0" u="none" strike="noStrike" cap="none" baseline="0" dirty="0">
                <a:solidFill>
                  <a:srgbClr val="000000"/>
                </a:solidFill>
                <a:effectLst/>
                <a:uFillTx/>
                <a:latin typeface="Arial"/>
              </a:rPr>
              <a:t> (gofod personol)</a:t>
            </a:r>
          </a:p>
          <a:p>
            <a:pPr eaLnBrk="1" hangingPunct="1">
              <a:defRPr/>
            </a:pPr>
            <a:r>
              <a:rPr lang="cy" sz="2400" b="1" i="0" u="none" strike="noStrike" cap="none" baseline="0" dirty="0">
                <a:solidFill>
                  <a:srgbClr val="000000"/>
                </a:solidFill>
                <a:effectLst/>
                <a:uFillTx/>
                <a:latin typeface="Arial"/>
              </a:rPr>
              <a:t>Osgo</a:t>
            </a:r>
            <a:r>
              <a:rPr lang="cy" sz="2400" b="0" i="0" u="none" strike="noStrike" cap="none" baseline="0" dirty="0">
                <a:solidFill>
                  <a:srgbClr val="000000"/>
                </a:solidFill>
                <a:effectLst/>
                <a:uFillTx/>
                <a:latin typeface="Arial"/>
              </a:rPr>
              <a:t> (eistedd neu sefyll, eistedd wrth ymyl rhywun, eistedd gyferbyn, ac ati)</a:t>
            </a:r>
          </a:p>
          <a:p>
            <a:pPr>
              <a:defRPr/>
            </a:pPr>
            <a:r>
              <a:rPr lang="cy" b="0" i="0" u="none" strike="noStrike" cap="none" baseline="0" dirty="0">
                <a:effectLst/>
                <a:uFillTx/>
              </a:rPr>
              <a:t>Mae </a:t>
            </a:r>
            <a:r>
              <a:rPr lang="cy" sz="2400" b="1" i="0" u="none" strike="noStrike" cap="none" baseline="0" dirty="0">
                <a:solidFill>
                  <a:srgbClr val="000000"/>
                </a:solidFill>
                <a:effectLst/>
                <a:uFillTx/>
                <a:latin typeface="Arial"/>
              </a:rPr>
              <a:t>mathau o gwestiynau </a:t>
            </a:r>
            <a:r>
              <a:rPr lang="cy" sz="2400" b="0" i="0" u="none" strike="noStrike" cap="none" baseline="0" dirty="0">
                <a:solidFill>
                  <a:srgbClr val="000000"/>
                </a:solidFill>
                <a:effectLst/>
                <a:uFillTx/>
                <a:latin typeface="Arial"/>
              </a:rPr>
              <a:t>yn gwahodd atebion penodol, ee caeedig neu agored</a:t>
            </a:r>
          </a:p>
          <a:p>
            <a:pPr>
              <a:defRPr/>
            </a:pPr>
            <a:r>
              <a:rPr lang="cy" sz="2400" b="1" i="0" u="none" strike="noStrike" cap="none" baseline="0" dirty="0">
                <a:solidFill>
                  <a:srgbClr val="000000"/>
                </a:solidFill>
                <a:effectLst/>
                <a:uFillTx/>
                <a:latin typeface="Arial"/>
              </a:rPr>
              <a:t>Cymharwch ansawdd y wybodaeth </a:t>
            </a:r>
            <a:r>
              <a:rPr lang="cy" sz="2400" b="0" i="0" u="none" strike="noStrike" cap="none" baseline="0" dirty="0">
                <a:solidFill>
                  <a:srgbClr val="000000"/>
                </a:solidFill>
                <a:effectLst/>
                <a:uFillTx/>
                <a:latin typeface="Arial"/>
              </a:rPr>
              <a:t>a enillir trwy gwestiynau agored ac anuniongyrchol ac ymateb i giwiau.</a:t>
            </a:r>
          </a:p>
          <a:p>
            <a:pPr marL="342900" indent="-342900">
              <a:defRPr/>
            </a:pPr>
            <a:endParaRPr lang="en-GB" sz="1600" dirty="0">
              <a:latin typeface="Arial"/>
              <a:cs typeface="Arial"/>
            </a:endParaRPr>
          </a:p>
          <a:p>
            <a:pPr>
              <a:defRPr/>
            </a:pPr>
            <a:endParaRPr lang="en-GB" sz="1600" dirty="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a:pPr>
                <a:spcAft>
                  <a:spcPts val="600"/>
                </a:spcAft>
              </a:pPr>
              <a:t>27</a:t>
            </a:fld>
            <a:endParaRPr lang="en-GB" altLang="en-US" sz="100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133" fmla="*/ 37636 w 1364418"/>
              <a:gd name="connsiteY133" fmla="*/ 0 h 6889521"/>
              <a:gd name="connsiteX134" fmla="*/ 37636 w 1364418"/>
              <a:gd name="connsiteY134" fmla="*/ 0 h 6858000"/>
              <a:gd name="connsiteX135" fmla="*/ 37636 w 1364418"/>
              <a:gd name="connsiteY135" fmla="*/ 0 h 6858000"/>
              <a:gd name="connsiteX136" fmla="*/ 37636 w 1364418"/>
              <a:gd name="connsiteY136" fmla="*/ 0 h 6858000"/>
              <a:gd name="connsiteX137" fmla="*/ 37636 w 1364418"/>
              <a:gd name="connsiteY137" fmla="*/ 0 h 6858000"/>
              <a:gd name="connsiteX138" fmla="*/ 37636 w 1364418"/>
              <a:gd name="connsiteY138" fmla="*/ 0 h 6858000"/>
              <a:gd name="connsiteX139" fmla="*/ 37636 w 1364418"/>
              <a:gd name="connsiteY139" fmla="*/ 0 h 6858000"/>
              <a:gd name="connsiteX140" fmla="*/ 0 w 1508539"/>
              <a:gd name="connsiteY140" fmla="*/ 0 h 6858000"/>
              <a:gd name="connsiteX141" fmla="*/ 0 w 1508539"/>
              <a:gd name="connsiteY141" fmla="*/ 0 h 6858000"/>
              <a:gd name="connsiteX142" fmla="*/ 0 w 1508539"/>
              <a:gd name="connsiteY142" fmla="*/ 0 h 6858000"/>
              <a:gd name="connsiteX143" fmla="*/ 0 w 1508539"/>
              <a:gd name="connsiteY143" fmla="*/ 0 h 6858000"/>
              <a:gd name="connsiteX144" fmla="*/ 0 w 1508539"/>
              <a:gd name="connsiteY144" fmla="*/ 0 h 6858000"/>
              <a:gd name="connsiteX145" fmla="*/ 0 w 1508539"/>
              <a:gd name="connsiteY145" fmla="*/ 0 h 6858000"/>
              <a:gd name="connsiteX146" fmla="*/ 0 w 1508539"/>
              <a:gd name="connsiteY146" fmla="*/ 0 h 6858000"/>
              <a:gd name="connsiteX147" fmla="*/ 0 w 1508539"/>
              <a:gd name="connsiteY147" fmla="*/ 0 h 6858000"/>
              <a:gd name="connsiteX148" fmla="*/ 0 w 1508539"/>
              <a:gd name="connsiteY148" fmla="*/ 0 h 6858000"/>
              <a:gd name="connsiteX149" fmla="*/ 0 w 1508539"/>
              <a:gd name="connsiteY149" fmla="*/ 0 h 6858000"/>
              <a:gd name="connsiteX150" fmla="*/ 0 w 1508539"/>
              <a:gd name="connsiteY150" fmla="*/ 0 h 6858000"/>
              <a:gd name="connsiteX151" fmla="*/ 0 w 1508539"/>
              <a:gd name="connsiteY151" fmla="*/ 0 h 6858000"/>
              <a:gd name="connsiteX152" fmla="*/ 0 w 1508539"/>
              <a:gd name="connsiteY152" fmla="*/ 0 h 6858000"/>
              <a:gd name="connsiteX153" fmla="*/ 0 w 1508539"/>
              <a:gd name="connsiteY153" fmla="*/ 0 h 6858000"/>
              <a:gd name="connsiteX154" fmla="*/ 0 w 1508539"/>
              <a:gd name="connsiteY154" fmla="*/ 0 h 6858000"/>
              <a:gd name="connsiteX155" fmla="*/ 6323 w 1514862"/>
              <a:gd name="connsiteY155" fmla="*/ 0 h 6858000"/>
              <a:gd name="connsiteX156" fmla="*/ 0 w 1605470"/>
              <a:gd name="connsiteY156" fmla="*/ 0 h 6858000"/>
              <a:gd name="connsiteX157" fmla="*/ 0 w 1605470"/>
              <a:gd name="connsiteY157" fmla="*/ 0 h 6858000"/>
              <a:gd name="connsiteX158" fmla="*/ 0 w 1605470"/>
              <a:gd name="connsiteY158" fmla="*/ 0 h 6858000"/>
              <a:gd name="connsiteX159" fmla="*/ 0 w 1605470"/>
              <a:gd name="connsiteY159" fmla="*/ 0 h 6858000"/>
              <a:gd name="connsiteX160" fmla="*/ 0 w 1605470"/>
              <a:gd name="connsiteY160" fmla="*/ 0 h 6858000"/>
              <a:gd name="connsiteX161" fmla="*/ 0 w 1605470"/>
              <a:gd name="connsiteY161" fmla="*/ 0 h 6858000"/>
              <a:gd name="connsiteX162" fmla="*/ 0 w 1605470"/>
              <a:gd name="connsiteY162" fmla="*/ 0 h 6858000"/>
              <a:gd name="connsiteX163" fmla="*/ 0 w 1605470"/>
              <a:gd name="connsiteY163" fmla="*/ 0 h 6858000"/>
              <a:gd name="connsiteX164" fmla="*/ 0 w 1605470"/>
              <a:gd name="connsiteY164" fmla="*/ 0 h 6858000"/>
              <a:gd name="connsiteX165" fmla="*/ 0 w 1605470"/>
              <a:gd name="connsiteY165" fmla="*/ 0 h 6858000"/>
              <a:gd name="connsiteX166" fmla="*/ 0 w 1605470"/>
              <a:gd name="connsiteY166" fmla="*/ 0 h 6858000"/>
              <a:gd name="connsiteX167" fmla="*/ 0 w 1605470"/>
              <a:gd name="connsiteY167" fmla="*/ 0 h 6858000"/>
              <a:gd name="connsiteX168" fmla="*/ 0 w 1605470"/>
              <a:gd name="connsiteY168" fmla="*/ 0 h 6858000"/>
              <a:gd name="connsiteX169" fmla="*/ 0 w 1605470"/>
              <a:gd name="connsiteY169" fmla="*/ 0 h 6858000"/>
              <a:gd name="connsiteX170" fmla="*/ 0 w 1605470"/>
              <a:gd name="connsiteY170" fmla="*/ 0 h 6858000"/>
              <a:gd name="connsiteX171" fmla="*/ 0 w 1605470"/>
              <a:gd name="connsiteY171" fmla="*/ 0 h 6858000"/>
              <a:gd name="connsiteX172" fmla="*/ 0 w 1605470"/>
              <a:gd name="connsiteY172" fmla="*/ 0 h 6858000"/>
              <a:gd name="connsiteX173" fmla="*/ 0 w 1605470"/>
              <a:gd name="connsiteY173" fmla="*/ 0 h 6858000"/>
              <a:gd name="connsiteX174" fmla="*/ 0 w 1605470"/>
              <a:gd name="connsiteY174" fmla="*/ 0 h 6858000"/>
              <a:gd name="connsiteX175" fmla="*/ 0 w 1605470"/>
              <a:gd name="connsiteY175" fmla="*/ 0 h 6858000"/>
              <a:gd name="connsiteX176" fmla="*/ 0 w 1605470"/>
              <a:gd name="connsiteY176" fmla="*/ 0 h 6858000"/>
              <a:gd name="connsiteX177" fmla="*/ 0 w 1605470"/>
              <a:gd name="connsiteY177" fmla="*/ 0 h 6858000"/>
              <a:gd name="connsiteX178" fmla="*/ 0 w 1605470"/>
              <a:gd name="connsiteY178" fmla="*/ 0 h 6858000"/>
              <a:gd name="connsiteX179" fmla="*/ 0 w 1605470"/>
              <a:gd name="connsiteY179" fmla="*/ 0 h 6858000"/>
              <a:gd name="connsiteX180" fmla="*/ 0 w 1605470"/>
              <a:gd name="connsiteY180" fmla="*/ 0 h 6858000"/>
              <a:gd name="connsiteX181" fmla="*/ 0 w 1605470"/>
              <a:gd name="connsiteY181" fmla="*/ 0 h 6858000"/>
              <a:gd name="connsiteX182" fmla="*/ 0 w 1605470"/>
              <a:gd name="connsiteY182" fmla="*/ 0 h 6858000"/>
              <a:gd name="connsiteX183" fmla="*/ 0 w 1605470"/>
              <a:gd name="connsiteY183" fmla="*/ 0 h 6858000"/>
              <a:gd name="connsiteX184" fmla="*/ 0 w 1605470"/>
              <a:gd name="connsiteY184" fmla="*/ 0 h 6858000"/>
              <a:gd name="connsiteX185" fmla="*/ 0 w 1605470"/>
              <a:gd name="connsiteY185" fmla="*/ 0 h 6858000"/>
              <a:gd name="connsiteX186" fmla="*/ 0 w 1605470"/>
              <a:gd name="connsiteY186" fmla="*/ 0 h 6858000"/>
              <a:gd name="connsiteX187" fmla="*/ 0 w 1605470"/>
              <a:gd name="connsiteY187" fmla="*/ 0 h 6858000"/>
              <a:gd name="connsiteX188" fmla="*/ 0 w 1605470"/>
              <a:gd name="connsiteY188" fmla="*/ 0 h 6858000"/>
              <a:gd name="connsiteX189" fmla="*/ 0 w 1605470"/>
              <a:gd name="connsiteY189" fmla="*/ 0 h 6858000"/>
              <a:gd name="connsiteX190" fmla="*/ 0 w 1605470"/>
              <a:gd name="connsiteY190" fmla="*/ 0 h 6858000"/>
              <a:gd name="connsiteX191" fmla="*/ 0 w 1605470"/>
              <a:gd name="connsiteY191" fmla="*/ 0 h 6858000"/>
              <a:gd name="connsiteX192" fmla="*/ 0 w 1605470"/>
              <a:gd name="connsiteY192" fmla="*/ 0 h 6858000"/>
              <a:gd name="connsiteX193" fmla="*/ 0 w 1605470"/>
              <a:gd name="connsiteY193" fmla="*/ 0 h 6858000"/>
              <a:gd name="connsiteX194" fmla="*/ 0 w 1605470"/>
              <a:gd name="connsiteY194" fmla="*/ 0 h 6858000"/>
              <a:gd name="connsiteX195" fmla="*/ 0 w 1605470"/>
              <a:gd name="connsiteY195" fmla="*/ 0 h 6858000"/>
              <a:gd name="connsiteX196" fmla="*/ 0 w 1605470"/>
              <a:gd name="connsiteY196" fmla="*/ 0 h 6858000"/>
              <a:gd name="connsiteX197" fmla="*/ 0 w 1605470"/>
              <a:gd name="connsiteY197" fmla="*/ 0 h 6858000"/>
              <a:gd name="connsiteX198" fmla="*/ 0 w 1605470"/>
              <a:gd name="connsiteY198" fmla="*/ 0 h 6858000"/>
              <a:gd name="connsiteX199" fmla="*/ 0 w 1605470"/>
              <a:gd name="connsiteY19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28</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noFill/>
        </p:spPr>
        <p:txBody>
          <a:bodyPr wrap="square" rtlCol="0">
            <a:spAutoFit/>
          </a:bodyPr>
          <a:lstStyle/>
          <a:p>
            <a:r>
              <a:rPr lang="cy" sz="2800" b="0" i="0" u="none" strike="noStrike" cap="none" baseline="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dirty="0">
                <a:solidFill>
                  <a:srgbClr val="000000"/>
                </a:solidFill>
                <a:effectLst/>
                <a:uFillTx/>
                <a:latin typeface="Arial"/>
              </a:rPr>
              <a:t>Model </a:t>
            </a:r>
            <a:r>
              <a:rPr lang="en-GB" sz="2600" b="1" i="0" u="none" strike="noStrike" cap="none" baseline="0" dirty="0" err="1">
                <a:solidFill>
                  <a:srgbClr val="000000"/>
                </a:solidFill>
                <a:effectLst/>
                <a:uFillTx/>
                <a:latin typeface="Arial"/>
              </a:rPr>
              <a:t>adlewyrchu</a:t>
            </a:r>
            <a:r>
              <a:rPr lang="cy" sz="2600" b="1" i="0" u="none" strike="noStrike" cap="none" baseline="0" dirty="0">
                <a:solidFill>
                  <a:srgbClr val="000000"/>
                </a:solidFill>
                <a:effectLst/>
                <a:uFillTx/>
                <a:latin typeface="Arial"/>
              </a:rPr>
              <a:t> SHARE </a:t>
            </a:r>
            <a:br>
              <a:rPr sz="2600" dirty="0"/>
            </a:br>
            <a:r>
              <a:rPr lang="cy" sz="2600" b="1" i="0" u="none" strike="noStrike" cap="none" baseline="0" dirty="0">
                <a:solidFill>
                  <a:srgbClr val="000000"/>
                </a:solidFill>
                <a:effectLst/>
                <a:uFillTx/>
                <a:latin typeface="Arial"/>
              </a:rPr>
              <a:t>(Maclean, Finch a Tedam, 2018)</a:t>
            </a:r>
            <a:br>
              <a:rPr sz="2600" dirty="0"/>
            </a:br>
            <a:endParaRPr sz="2600"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29</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cy" sz="2400" b="0" i="0" u="none" strike="noStrike" cap="none" baseline="0" dirty="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dirty="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dirty="0">
                <a:solidFill>
                  <a:srgbClr val="000000"/>
                </a:solidFill>
                <a:effectLst/>
                <a:uFillTx/>
                <a:latin typeface="Arial"/>
              </a:rPr>
              <a:t>Ystyriwch sut y byddwch yn cael caniatâd ymlaen llaw ar gyfer yr arsylwad gan yr unigolyn/teulu yr ydych yn gweithio gyda nhw.</a:t>
            </a:r>
          </a:p>
          <a:p>
            <a:r>
              <a:rPr lang="cy" sz="2400" b="0" i="0" u="none" strike="noStrike" cap="none" baseline="0" dirty="0">
                <a:solidFill>
                  <a:srgbClr val="000000"/>
                </a:solidFill>
                <a:effectLst/>
                <a:uFillTx/>
                <a:latin typeface="Arial"/>
              </a:rPr>
              <a:t>Trafodwch werthoedd a moeseg perthnasol (gan gynnwys rôl y Cod Ymarfer Proffesiynol) a/neu unrhyw ganllawiau eraill sy'n berthnasol i'r sefyllfa. </a:t>
            </a:r>
          </a:p>
          <a:p>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anghenion a dulliau iaith a chyfathrebu posibl gan gynnwys sut y gwnaethoch sicrhau ymarfer sy'n canolbwyntio ar yr unigolyn.</a:t>
            </a:r>
          </a:p>
          <a:p>
            <a:r>
              <a:rPr lang="cy" sz="2400" b="0" i="0" u="none" strike="noStrike" cap="none" baseline="0" dirty="0">
                <a:solidFill>
                  <a:srgbClr val="000000"/>
                </a:solidFill>
                <a:effectLst/>
                <a:uFillTx/>
                <a:latin typeface="Arial"/>
              </a:rPr>
              <a:t>Nodwch unrhyw ddamcaniaethau a/neu fodelau cyfathrebu sydd, neu a allai fod yn berthnasol i'ch arsylwad o ymarfer.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lnSpcReduction="10000"/>
          </a:bodyPr>
          <a:lstStyle/>
          <a:p>
            <a:pPr marL="109537" indent="0">
              <a:buNone/>
              <a:defRPr/>
            </a:pPr>
            <a:r>
              <a:rPr lang="cy" sz="2400" b="0" i="0" u="none" strike="noStrike" cap="none" baseline="0" dirty="0">
                <a:solidFill>
                  <a:srgbClr val="000000"/>
                </a:solidFill>
                <a:effectLst/>
                <a:uFillTx/>
                <a:latin typeface="Arial"/>
              </a:rPr>
              <a:t>Mae Koprowska (2010) yn cyfeirio at sgiliau ‘cam cyntaf’ ac ‘ail gam’:</a:t>
            </a:r>
          </a:p>
          <a:p>
            <a:pPr>
              <a:defRPr/>
            </a:pPr>
            <a:r>
              <a:rPr lang="cy" sz="2400" b="0" i="0" u="none" strike="noStrike" cap="none" baseline="0" dirty="0">
                <a:solidFill>
                  <a:srgbClr val="000000"/>
                </a:solidFill>
                <a:effectLst/>
                <a:uFillTx/>
                <a:latin typeface="Arial"/>
              </a:rPr>
              <a:t>Mae angen sgiliau cam cyntaf mewn cyfathrebu uniongyrchol</a:t>
            </a:r>
          </a:p>
          <a:p>
            <a:pPr>
              <a:defRPr/>
            </a:pPr>
            <a:r>
              <a:rPr lang="cy" sz="2400" b="0" i="0" u="none" strike="noStrike" cap="none" baseline="0" dirty="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dirty="0">
                <a:solidFill>
                  <a:srgbClr val="000000"/>
                </a:solidFill>
                <a:effectLst/>
                <a:uFillTx/>
                <a:latin typeface="Arial"/>
              </a:rPr>
              <a:t>Cymharwch sgiliau ail gam gydag adlewyrchu -ar-waith' ac 'adfyfyrio adlewyrchu -ar-weithredu' (Schon, 1984).  </a:t>
            </a:r>
          </a:p>
          <a:p>
            <a:pPr marL="0" indent="0">
              <a:buNone/>
              <a:defRPr/>
            </a:pPr>
            <a:endParaRPr lang="en-GB" sz="2400" dirty="0">
              <a:latin typeface="Arial" panose="020B0604020202020204" pitchFamily="34" charset="0"/>
              <a:cs typeface="Arial" panose="020B0604020202020204" pitchFamily="34" charset="0"/>
            </a:endParaRPr>
          </a:p>
          <a:p>
            <a:pPr>
              <a:defRPr/>
            </a:pPr>
            <a:r>
              <a:rPr lang="cy" sz="2400" b="0" i="0" u="none" strike="noStrike" cap="none" baseline="0" dirty="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dirty="0">
                <a:solidFill>
                  <a:srgbClr val="000000"/>
                </a:solidFill>
                <a:effectLst/>
                <a:uFillTx/>
                <a:latin typeface="Arial"/>
              </a:rPr>
              <a:t>. </a:t>
            </a:r>
          </a:p>
          <a:p>
            <a:pPr>
              <a:defRPr/>
            </a:pPr>
            <a:r>
              <a:rPr lang="cy" sz="2000" b="0" i="0" u="none" strike="noStrike" cap="none" baseline="0" dirty="0">
                <a:solidFill>
                  <a:srgbClr val="000000"/>
                </a:solidFill>
                <a:effectLst/>
                <a:uFillTx/>
                <a:latin typeface="Helvetica"/>
                <a:hlinkClick r:id="rId3" tooltip="https://www.youtube.com/watch?v=3OOJeAJbPlQ" history="0"/>
              </a:rPr>
              <a:t>https://www.youtube.com/watch?v=3OOJeAJbPlQ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https://www.youtube.com/watch?v=6KN3PJjxhCQ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https://www.youtube.com/watch?v=BjrMgGZifG8</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31</a:t>
            </a:fld>
            <a:endParaRPr lang="en-GB" altLang="en-US"/>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685413" y="0"/>
            <a:ext cx="9392421" cy="1330841"/>
          </a:xfrm>
        </p:spPr>
        <p:txBody>
          <a:bodyPr>
            <a:normAutofit/>
          </a:bodyPr>
          <a:lstStyle/>
          <a:p>
            <a:pPr>
              <a:defRPr/>
            </a:pPr>
            <a:r>
              <a:rPr lang="cy" b="0" i="0" u="none" strike="noStrike" cap="none" baseline="0" dirty="0">
                <a:effectLst/>
                <a:uFillTx/>
                <a:latin typeface="Arial"/>
              </a:rPr>
              <a:t>Anghenion Gwahanol</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85413" y="1330841"/>
            <a:ext cx="7499363" cy="5390634"/>
          </a:xfrm>
        </p:spPr>
        <p:txBody>
          <a:bodyPr>
            <a:normAutofit/>
          </a:bodyPr>
          <a:lstStyle/>
          <a:p>
            <a:pPr>
              <a:defRPr/>
            </a:pPr>
            <a:r>
              <a:rPr lang="cy" sz="1800" b="0" i="0" u="none" strike="noStrike" cap="none" baseline="0" dirty="0">
                <a:effectLst/>
                <a:uFillTx/>
                <a:latin typeface="Arial"/>
              </a:rPr>
              <a:t>Mae'r rhan fwyaf o gyfathrebu yn ddi-eiriau. Felly mae angen lefel uwch o hunanymwybyddiaeth arnom</a:t>
            </a:r>
          </a:p>
          <a:p>
            <a:pPr>
              <a:defRPr/>
            </a:pPr>
            <a:r>
              <a:rPr lang="cy" sz="1800" b="0" i="0" u="none" strike="noStrike" cap="none" baseline="0" dirty="0">
                <a:effectLst/>
                <a:uFillTx/>
                <a:latin typeface="Arial"/>
              </a:rPr>
              <a:t>Mae graddau cyswllt llygad derbyniol yn amrywio rhwng diwylliannau fel y mae dulliau eraill o gyfathrebu</a:t>
            </a:r>
          </a:p>
          <a:p>
            <a:pPr>
              <a:defRPr/>
            </a:pPr>
            <a:r>
              <a:rPr lang="cy" sz="1800" b="0" i="0" u="none" strike="noStrike" cap="none" baseline="0" dirty="0">
                <a:effectLst/>
                <a:uFillTx/>
                <a:latin typeface="Arial"/>
              </a:rPr>
              <a:t>Cyswllt wyneb yn wyneb ac agosrwydd at bobl â nam ar eu clyw (gall hyn fod yn hynod berthnasol wrth weithio gyda phobl â phroblemau iechyd meddwl)</a:t>
            </a:r>
          </a:p>
          <a:p>
            <a:pPr>
              <a:defRPr/>
            </a:pPr>
            <a:r>
              <a:rPr lang="cy" sz="1800" b="0" i="0" u="none" strike="noStrike" cap="none" baseline="0" dirty="0">
                <a:effectLst/>
                <a:uFillTx/>
                <a:latin typeface="Arial"/>
              </a:rPr>
              <a:t>Gall profiad o gam-drin emosiynol arwain at anawsterau a dryswch wrth ddarllen mynegiant wyneb/dehongli tôn llais ac ati.</a:t>
            </a:r>
          </a:p>
          <a:p>
            <a:pPr>
              <a:defRPr/>
            </a:pPr>
            <a:r>
              <a:rPr lang="cy" sz="1800" b="0" i="0" u="none" strike="noStrike" cap="none" baseline="0" dirty="0">
                <a:effectLst/>
                <a:uFillTx/>
                <a:latin typeface="Arial"/>
              </a:rPr>
              <a:t>Mae pobl â nam ar eu golwg yn fwy cyfarwydd â thôn llais, cyflymder lleferydd a symudiadau corff mwy y gallant eu clywed, eu gweld neu eu teimlo</a:t>
            </a:r>
          </a:p>
          <a:p>
            <a:pPr>
              <a:defRPr/>
            </a:pPr>
            <a:r>
              <a:rPr lang="cy" sz="1800" b="0" i="0" u="none" strike="noStrike" cap="none" baseline="0" dirty="0">
                <a:effectLst/>
                <a:uFillTx/>
                <a:latin typeface="Arial"/>
              </a:rPr>
              <a:t>Gall cyswllt wyneb yn wyneb aflonyddu ar bobl ag awtistiaeth a gall adnabod emosiwn fod yn anodd. </a:t>
            </a:r>
          </a:p>
          <a:p>
            <a:pPr defTabSz="749808">
              <a:spcAft>
                <a:spcPts val="600"/>
              </a:spcAft>
              <a:defRPr/>
            </a:pPr>
            <a:r>
              <a:rPr lang="cy" sz="1800" b="0" i="0" u="none" strike="noStrike" cap="none" baseline="0" dirty="0">
                <a:effectLst/>
                <a:uFillTx/>
                <a:latin typeface="Arial"/>
              </a:rPr>
              <a:t>Mae ymchwil yn awgrymu gwahaniaethau posibl rhwng y rhywiau mewn cyfathrebu – mae menywod yn amgodio a dadgodio’n well na dynion ac yn meithrin cydberthynas a gwenu’n amlach? (Hall, 2006) </a:t>
            </a:r>
          </a:p>
          <a:p>
            <a:pPr>
              <a:defRPr/>
            </a:pPr>
            <a:endParaRPr lang="cy" sz="1100" b="0" i="0" u="none" strike="noStrike" cap="none" baseline="0" dirty="0">
              <a:effectLst/>
              <a:uFillTx/>
              <a:latin typeface="Arial"/>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B316D714-9FF9-B531-BC2D-3F802F8C2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0600" y="1677589"/>
            <a:ext cx="3143801" cy="2284495"/>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32</a:t>
            </a:fld>
            <a:endParaRPr lang="en-GB" altLang="en-US" sz="1000"/>
          </a:p>
        </p:txBody>
      </p:sp>
      <p:sp>
        <p:nvSpPr>
          <p:cNvPr id="6" name="TextBox 5">
            <a:extLst>
              <a:ext uri="{FF2B5EF4-FFF2-40B4-BE49-F238E27FC236}">
                <a16:creationId xmlns:a16="http://schemas.microsoft.com/office/drawing/2014/main" id="{CDF07519-63DE-D80A-CDFB-AF025032A48D}"/>
              </a:ext>
            </a:extLst>
          </p:cNvPr>
          <p:cNvSpPr txBox="1"/>
          <p:nvPr/>
        </p:nvSpPr>
        <p:spPr>
          <a:xfrm>
            <a:off x="9155108" y="4269813"/>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cy" sz="2800" b="1" i="0" u="none" strike="noStrike" cap="none" baseline="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5821379" y="1211509"/>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33</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6" name="Rectangle 4097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7" name="Freeform: Shape 409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894987" y="224281"/>
            <a:ext cx="9392421" cy="1330841"/>
          </a:xfrm>
        </p:spPr>
        <p:txBody>
          <a:bodyPr>
            <a:normAutofit/>
          </a:bodyPr>
          <a:lstStyle/>
          <a:p>
            <a:pPr eaLnBrk="1" hangingPunct="1">
              <a:defRPr/>
            </a:pPr>
            <a:r>
              <a:rPr lang="cy" sz="3400" b="1" i="0" u="none" strike="noStrike" cap="none" baseline="0" dirty="0">
                <a:effectLst/>
                <a:uFillTx/>
                <a:latin typeface="Arial"/>
              </a:rPr>
              <a:t>Beth mae’r unigolion/teuluoedd/gofalwyr yr ydym yn gweithio â hwy yn ei ddweud:</a:t>
            </a:r>
          </a:p>
        </p:txBody>
      </p:sp>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779929" y="1905975"/>
            <a:ext cx="5701553" cy="4727743"/>
          </a:xfrm>
        </p:spPr>
        <p:txBody>
          <a:bodyPr>
            <a:normAutofit lnSpcReduction="10000"/>
          </a:bodyPr>
          <a:lstStyle/>
          <a:p>
            <a:pPr eaLnBrk="1" hangingPunct="1">
              <a:spcBef>
                <a:spcPct val="0"/>
              </a:spcBef>
              <a:buClrTx/>
              <a:buSzTx/>
              <a:buFontTx/>
              <a:buNone/>
            </a:pPr>
            <a:r>
              <a:rPr lang="cy" sz="2400" b="0" i="0" u="none" strike="noStrike" cap="none" baseline="0" dirty="0">
                <a:effectLst/>
                <a:uFillTx/>
                <a:latin typeface="Arial"/>
              </a:rPr>
              <a:t>...</a:t>
            </a:r>
            <a:r>
              <a:rPr lang="cy" sz="2400" b="0" i="1" u="none" strike="noStrike" cap="none" baseline="0" dirty="0">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cy" sz="2400" b="0" i="1" u="none" strike="noStrike" cap="none" baseline="0" dirty="0">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dirty="0">
                <a:effectLst/>
                <a:uFillTx/>
                <a:latin typeface="Arial"/>
              </a:rPr>
              <a:t>Amanda Moss 2015</a:t>
            </a:r>
          </a:p>
          <a:p>
            <a:pPr eaLnBrk="1" hangingPunct="1">
              <a:spcBef>
                <a:spcPct val="0"/>
              </a:spcBef>
              <a:buClrTx/>
              <a:buSzTx/>
              <a:buFontTx/>
              <a:buNone/>
            </a:pPr>
            <a:r>
              <a:rPr lang="en-GB" altLang="en-US" sz="1900" dirty="0">
                <a:latin typeface="Arial" panose="020B0604020202020204" pitchFamily="34" charset="0"/>
              </a:rPr>
              <a:t>  </a:t>
            </a:r>
          </a:p>
          <a:p>
            <a:pPr eaLnBrk="1" hangingPunct="1">
              <a:spcBef>
                <a:spcPct val="0"/>
              </a:spcBef>
              <a:buClrTx/>
              <a:buSzTx/>
              <a:buFontTx/>
              <a:buNone/>
            </a:pPr>
            <a:endParaRPr lang="en-GB" altLang="en-US" sz="1900" dirty="0">
              <a:latin typeface="Arial" panose="020B0604020202020204" pitchFamily="34" charset="0"/>
            </a:endParaRPr>
          </a:p>
          <a:p>
            <a:endParaRPr lang="en-GB" altLang="en-US" sz="1900" dirty="0"/>
          </a:p>
        </p:txBody>
      </p:sp>
      <p:pic>
        <p:nvPicPr>
          <p:cNvPr id="40964" name="Picture 3" descr="A group of paper people holding hands&#10;&#10;Description automatically generated">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8" name="Freeform: Shape 409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6610C9-B813-4B27-BDEF-45368893376E}" type="slidenum">
              <a:rPr lang="en-GB" altLang="en-US" sz="1000"/>
              <a:pPr>
                <a:spcAft>
                  <a:spcPts val="600"/>
                </a:spcAft>
              </a:pPr>
              <a:t>34</a:t>
            </a:fld>
            <a:endParaRPr lang="en-GB" altLang="en-US" sz="100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35</a:t>
            </a:fld>
            <a:endParaRPr lang="en-GB" altLang="en-US"/>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dirty="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dirty="0">
                <a:solidFill>
                  <a:srgbClr val="000000"/>
                </a:solidFill>
                <a:effectLst/>
                <a:uFillTx/>
                <a:latin typeface="Calibri"/>
              </a:rPr>
              <a:t>Cymerwch amser i drafod hyn gyda nhw ymlaen llaw</a:t>
            </a:r>
          </a:p>
          <a:p>
            <a:r>
              <a:rPr lang="cy" sz="2600" b="0" i="0" u="none" strike="noStrike" cap="none" baseline="0" dirty="0">
                <a:solidFill>
                  <a:srgbClr val="000000"/>
                </a:solidFill>
                <a:effectLst/>
                <a:uFillTx/>
                <a:latin typeface="Calibri"/>
              </a:rPr>
              <a:t>Os yw'r arsylwad yn un rhithiol neu drwy alwad ffôn efallai y bydd angen i chi ystyried ymlaen llaw y ffordd orau o gael adborth gan yr unigolyn. </a:t>
            </a:r>
          </a:p>
          <a:p>
            <a:r>
              <a:rPr lang="cy" sz="2600" b="0" i="0" u="none" strike="noStrike" cap="none" baseline="0" dirty="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dirty="0">
                <a:solidFill>
                  <a:srgbClr val="000000"/>
                </a:solidFill>
                <a:effectLst/>
                <a:uFillTx/>
                <a:latin typeface="Calibri"/>
              </a:rPr>
              <a:t>Gellir defnyddio'r adborth hwn yn Nhasg 1 rhan (b) i </a:t>
            </a:r>
            <a:r>
              <a:rPr lang="en-GB" sz="2600" b="0" i="0" u="none" strike="noStrike" cap="none" baseline="0" dirty="0" err="1">
                <a:solidFill>
                  <a:srgbClr val="000000"/>
                </a:solidFill>
                <a:effectLst/>
                <a:uFillTx/>
                <a:latin typeface="Calibri"/>
              </a:rPr>
              <a:t>adlewyrchu</a:t>
            </a:r>
            <a:r>
              <a:rPr lang="cy" sz="2600" b="0" i="0" u="none" strike="noStrike" cap="none" baseline="0" dirty="0">
                <a:solidFill>
                  <a:srgbClr val="000000"/>
                </a:solidFill>
                <a:effectLst/>
                <a:uFillTx/>
                <a:latin typeface="Calibri"/>
              </a:rPr>
              <a:t> ar adborth gan unigolion rydych yn gweithio gyda nhw a sut mae wedi effeithio ar eich ymarfer.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36</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a:solidFill>
                  <a:srgbClr val="000000"/>
                </a:solidFill>
                <a:effectLst/>
                <a:uFillTx/>
                <a:latin typeface="Calibri"/>
              </a:rPr>
              <a:t>Mae fersiwn hawdd ei darllen ar gael os ydych am anfon y cwestiynau at yr unigolyn</a:t>
            </a: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52939" y="203290"/>
            <a:ext cx="10300861"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dirty="0">
                <a:solidFill>
                  <a:srgbClr val="000000"/>
                </a:solidFill>
                <a:effectLst/>
                <a:uFillTx/>
                <a:latin typeface="Calibri"/>
              </a:rPr>
              <a:t>Ymarfer 5 </a:t>
            </a:r>
          </a:p>
          <a:p>
            <a:pPr marL="0" indent="0">
              <a:buNone/>
            </a:pPr>
            <a:r>
              <a:rPr lang="cy" sz="2800" b="0" i="0" u="none" strike="noStrike" cap="none" baseline="0" dirty="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dirty="0">
                <a:solidFill>
                  <a:srgbClr val="000000"/>
                </a:solidFill>
                <a:effectLst/>
                <a:uFillTx/>
                <a:latin typeface="Calibri"/>
              </a:rPr>
              <a:t>Beth hoffech chi i bobl rydych chi'n gweithio gyda nhw ei ddweud amdanoch chi?</a:t>
            </a:r>
          </a:p>
          <a:p>
            <a:r>
              <a:rPr lang="cy" sz="2800" b="0" i="0" u="none" strike="noStrike" cap="none" baseline="0" dirty="0">
                <a:solidFill>
                  <a:srgbClr val="000000"/>
                </a:solidFill>
                <a:effectLst/>
                <a:uFillTx/>
                <a:latin typeface="Calibri"/>
              </a:rPr>
              <a:t>Beth hoffech chi i weithwyr proffesiynol eraill ei ddweud? </a:t>
            </a:r>
          </a:p>
          <a:p>
            <a:r>
              <a:rPr lang="cy" sz="2800" b="0" i="0" u="none" strike="noStrike" cap="none" baseline="0" dirty="0">
                <a:solidFill>
                  <a:srgbClr val="000000"/>
                </a:solidFill>
                <a:effectLst/>
                <a:uFillTx/>
                <a:latin typeface="Calibri"/>
              </a:rPr>
              <a:t>Os yw'r rhain yn wahanol, pam felly?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38</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dirty="0">
                <a:solidFill>
                  <a:srgbClr val="000000"/>
                </a:solidFill>
                <a:effectLst/>
                <a:uFillTx/>
                <a:latin typeface="Calibri Light"/>
              </a:rPr>
              <a:t>             Arsylwadau Rhithiol</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rhithiol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rhithiol.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A yw mynediad i'r rhyngrwyd yn effeithio ar y rhyngweithio? Sut allwch chi sicrhau cyfrinachedd a grymuso unigolyn i gymryd rhan? </a:t>
            </a:r>
          </a:p>
          <a:p>
            <a:r>
              <a:rPr lang="cy" sz="2800" b="0" i="0" u="none" strike="noStrike" cap="none" baseline="0" dirty="0">
                <a:solidFill>
                  <a:srgbClr val="000000"/>
                </a:solidFill>
                <a:effectLst/>
                <a:uFillTx/>
                <a:latin typeface="Calibri"/>
              </a:rPr>
              <a:t>Mae angen i chi adlewyrchu’n feirniadol ar y sgwrs gan ystyried yr heriau. Er enghraifft, sut wnaethoch chi wneud iawn am ddiffyg ciwiau di-eiriau ee defnyddio dull yn canolbwyntio ar ddatrysiad?</a:t>
            </a:r>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39</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633844" y="339610"/>
            <a:ext cx="9895951" cy="1033669"/>
          </a:xfrm>
        </p:spPr>
        <p:txBody>
          <a:bodyPr>
            <a:noAutofit/>
          </a:bodyPr>
          <a:lstStyle/>
          <a:p>
            <a:r>
              <a:rPr lang="en-GB" sz="3200" b="1" dirty="0">
                <a:solidFill>
                  <a:srgbClr val="FFFFFF"/>
                </a:solidFill>
              </a:rPr>
              <a:t>TASG 2 </a:t>
            </a:r>
            <a:r>
              <a:rPr lang="en-GB" sz="3200" b="1" dirty="0" err="1">
                <a:solidFill>
                  <a:srgbClr val="FFFFFF"/>
                </a:solidFill>
              </a:rPr>
              <a:t>Adborth</a:t>
            </a:r>
            <a:r>
              <a:rPr lang="en-GB" sz="3200" b="1" dirty="0">
                <a:solidFill>
                  <a:srgbClr val="FFFFFF"/>
                </a:solidFill>
              </a:rPr>
              <a:t> </a:t>
            </a:r>
            <a:r>
              <a:rPr lang="en-GB" sz="3200" b="1" dirty="0" err="1">
                <a:solidFill>
                  <a:srgbClr val="FFFFFF"/>
                </a:solidFill>
              </a:rPr>
              <a:t>dinasyddion</a:t>
            </a:r>
            <a:r>
              <a:rPr lang="en-GB" sz="3200" b="1" dirty="0">
                <a:solidFill>
                  <a:srgbClr val="FFFFFF"/>
                </a:solidFill>
              </a:rPr>
              <a:t> </a:t>
            </a:r>
            <a:r>
              <a:rPr lang="en-GB" sz="3200" b="1" dirty="0" err="1">
                <a:solidFill>
                  <a:srgbClr val="FFFFFF"/>
                </a:solidFill>
              </a:rPr>
              <a:t>ar</a:t>
            </a:r>
            <a:r>
              <a:rPr lang="en-GB" sz="3200" b="1" dirty="0">
                <a:solidFill>
                  <a:srgbClr val="FFFFFF"/>
                </a:solidFill>
              </a:rPr>
              <a:t> </a:t>
            </a:r>
            <a:r>
              <a:rPr lang="en-GB" sz="3200" b="1" dirty="0" err="1">
                <a:solidFill>
                  <a:srgbClr val="FFFFFF"/>
                </a:solidFill>
              </a:rPr>
              <a:t>aseiniadau</a:t>
            </a:r>
            <a:br>
              <a:rPr lang="en-GB" sz="3200" b="1" dirty="0">
                <a:solidFill>
                  <a:srgbClr val="FFFFFF"/>
                </a:solidFill>
              </a:rPr>
            </a:br>
            <a:r>
              <a:rPr lang="en-GB" sz="3200" b="1" dirty="0">
                <a:solidFill>
                  <a:srgbClr val="FFFFFF"/>
                </a:solidFill>
              </a:rPr>
              <a:t>CRYNODEB – </a:t>
            </a:r>
            <a:r>
              <a:rPr lang="en-GB" sz="3200" b="1" dirty="0" err="1">
                <a:solidFill>
                  <a:srgbClr val="FFFFFF"/>
                </a:solidFill>
              </a:rPr>
              <a:t>Oedolion</a:t>
            </a:r>
            <a:r>
              <a:rPr lang="en-GB" sz="3200" b="1" dirty="0">
                <a:solidFill>
                  <a:srgbClr val="FFFFFF"/>
                </a:solidFill>
              </a:rPr>
              <a:t> </a:t>
            </a:r>
            <a:br>
              <a:rPr lang="en-GB" sz="3200" b="1" u="sng" dirty="0">
                <a:solidFill>
                  <a:srgbClr val="FFFFFF"/>
                </a:solidFill>
                <a:highlight>
                  <a:srgbClr val="FFFF00"/>
                </a:highlight>
              </a:rPr>
            </a:br>
            <a:endParaRPr lang="en-US" sz="32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871589" y="1701209"/>
            <a:ext cx="10224042" cy="4300346"/>
          </a:xfrm>
        </p:spPr>
        <p:txBody>
          <a:bodyPr anchor="ctr">
            <a:normAutofit fontScale="85000" lnSpcReduction="10000"/>
          </a:bodyPr>
          <a:lstStyle/>
          <a:p>
            <a:pPr>
              <a:lnSpc>
                <a:spcPct val="115000"/>
              </a:lnSpc>
              <a:spcAft>
                <a:spcPts val="800"/>
              </a:spcAft>
            </a:pPr>
            <a:r>
              <a:rPr lang="cy-GB" sz="2000" kern="100" dirty="0">
                <a:effectLst/>
                <a:latin typeface="Aptos" panose="020B0004020202020204" pitchFamily="34" charset="0"/>
                <a:ea typeface="Aptos" panose="020B0004020202020204" pitchFamily="34" charset="0"/>
                <a:cs typeface="Aptos" panose="020B0004020202020204" pitchFamily="34" charset="0"/>
              </a:rPr>
              <a:t>O safbwynt defnyddiwr gwasanaeth;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Roedd yn amlwg bod y dysgwr wedi ystyried meddyliau, teimladau ac anghenion cyfathrebu'r unigolyn.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Dywedodd un unigolyn yn yr adborth bod y dysgwr wedi “ystyried yr hyn roeddwn i’n ei ddweud a sut roeddwn i’n teimlo”, dywedodd un arall pa mor dda y mae’n “teimlo’n rhan o bethau”.</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Mewn llawer o bapurau, roedd yn ymddangos bod diffyg cyfeiriad at gydweithio â’r unigolyn, gan fod y papurau hyn i’w gweld yn canolbwyntio’n fwy ar y dysgwr yn cyflawni’r hyn yr oedd wedi’i nodi o’i friff yn hytrach na’r ffaith bod yr unigolyn wrth galon yr ymyrraeth, gyda'i holl anghenion cyfathrebu yn cael eu cefnogi mewn ffordd sy'n canolbwyntio ar yr unigolyn.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Fel defnyddiwr gwasanaeth, teimlais fod diffyg o ran y dysgwyr yn myfyrio ar yr adborth a gawsant o ran sut y gallent neu y byddent yn addasu eu hymarfer yn y dyfodol.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9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40</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9688296" cy="1642969"/>
          </a:xfrm>
        </p:spPr>
        <p:txBody>
          <a:bodyPr anchor="b">
            <a:normAutofit/>
          </a:bodyPr>
          <a:lstStyle/>
          <a:p>
            <a:r>
              <a:rPr lang="en-GB" sz="3200" b="1" dirty="0"/>
              <a:t>TASG 2 </a:t>
            </a:r>
            <a:r>
              <a:rPr lang="en-GB" sz="3200" b="1" dirty="0" err="1"/>
              <a:t>Adborth</a:t>
            </a:r>
            <a:r>
              <a:rPr lang="en-GB" sz="3200" b="1" dirty="0"/>
              <a:t> </a:t>
            </a:r>
            <a:r>
              <a:rPr lang="en-GB" sz="3200" b="1" dirty="0" err="1"/>
              <a:t>dinasyddion</a:t>
            </a:r>
            <a:r>
              <a:rPr lang="en-GB" sz="3200" b="1" dirty="0"/>
              <a:t> </a:t>
            </a:r>
            <a:r>
              <a:rPr lang="en-GB" sz="3200" b="1" dirty="0" err="1"/>
              <a:t>ar</a:t>
            </a:r>
            <a:r>
              <a:rPr lang="en-GB" sz="3200" b="1" dirty="0"/>
              <a:t> </a:t>
            </a:r>
            <a:r>
              <a:rPr lang="en-GB" sz="3200" b="1" dirty="0" err="1"/>
              <a:t>aseiniadau</a:t>
            </a:r>
            <a:br>
              <a:rPr lang="en-GB" sz="3200" b="1" dirty="0"/>
            </a:br>
            <a:r>
              <a:rPr lang="en-GB" sz="3200" b="1" dirty="0"/>
              <a:t>CRYNODEB– Plant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dirty="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116419"/>
            <a:ext cx="11353424" cy="5247598"/>
          </a:xfrm>
        </p:spPr>
        <p:txBody>
          <a:bodyPr anchor="t">
            <a:noAutofit/>
          </a:bodyPr>
          <a:lstStyle/>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Roedd sgiliau hunanymwybyddiaeth mewn rhai enghreifftiau yn rhannol. </a:t>
            </a: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Nid yw prosesau rheoli risg bob amser yn cydnabod cryfderau unigolyn, anghenion unigolyn, anghenion gofalwr, eu hamgylchiadau na'u llais yn llawn.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gyfyngedig o ddefnyddio sgiliau cyfathrebu cadarnhaol i helpu i reoli sefyllfaoedd lle mae trallod, gelyniaeth neu wrthwynebiad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rannol o gefnogi pobl i gymryd rhan mewn dod o hyd i ffyrdd creadigol o nodi eu canlyniadau (dymunol), gan adeiladu ar gryfderau, galluoedd a chyflawniadau; cyrraedd datrysiadau; ceisio cyflawni newid ystyrlon a hybu llesiant.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Pwysleisiwch y defnydd o adlewyrchu beirniadol i werthuso ymarfer personol o ddadansoddi mewn asesiadau gwaith cymdeithasol yn cynnwys; gwneud llais yr unigolyn yn ganolog i asesiadau.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Deallusrwydd emosiynol ac arddangosiad o reddf cyfyngedig mewn cwpl o enghreifftiau, sydd ei angen yn fawr i helpu gweithiwr proffesiynol i dynnu ar ei ystod o brofiadau ac adnabod ciwiau mewn sefyllfaoedd. Mae'r ffordd hon o weithio hefyd yn galluogi ymarferwyr i weld patrymau; ochr yn ochr ag adeiladu naratif am yr hyn y maent yn ei arsylwi (i lywio eu hymarfer/gwneud penderfyniadau).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kern="100" dirty="0">
                <a:effectLst/>
                <a:latin typeface="Aptos" panose="020B0004020202020204" pitchFamily="34" charset="0"/>
                <a:ea typeface="Aptos" panose="020B0004020202020204" pitchFamily="34" charset="0"/>
                <a:cs typeface="Aptos" panose="020B0004020202020204" pitchFamily="34" charset="0"/>
              </a:rPr>
              <a:t>Ymddengys bod peth meddwl anhyblyg sy'n methu â chydnabod amrywiaeth, manteision posibl cymryd risgiau cadarnhaol a'r angen i hyrwyddo meddwl canlyniadol yn gadarnhaol (yn unol â galluoedd cyfathrebu penodol yr unigolyn, lefel dealltwriaeth ac anghenion datblygiadol).  Mae hyn yn hanfodol o ran (2.1.2) sefydlu </a:t>
            </a:r>
            <a:r>
              <a:rPr lang="cy-GB" sz="1400" kern="100" dirty="0" err="1">
                <a:effectLst/>
                <a:latin typeface="Aptos" panose="020B0004020202020204" pitchFamily="34" charset="0"/>
                <a:ea typeface="Aptos" panose="020B0004020202020204" pitchFamily="34" charset="0"/>
                <a:cs typeface="Aptos" panose="020B0004020202020204" pitchFamily="34" charset="0"/>
              </a:rPr>
              <a:t>cydgynhyrchu</a:t>
            </a:r>
            <a:r>
              <a:rPr lang="cy-GB" sz="1400" kern="100" dirty="0">
                <a:effectLst/>
                <a:latin typeface="Aptos" panose="020B0004020202020204" pitchFamily="34" charset="0"/>
                <a:ea typeface="Aptos" panose="020B0004020202020204" pitchFamily="34" charset="0"/>
                <a:cs typeface="Aptos" panose="020B0004020202020204" pitchFamily="34" charset="0"/>
              </a:rPr>
              <a:t> a phartneriaeth fel sail i gyfathrebu effeithiol mewn ystod o wahanol amgylchiadau.</a:t>
            </a:r>
            <a:endParaRPr lang="en-GB" sz="14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41</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a:effectLst/>
                <a:uFillTx/>
                <a:latin typeface="Calibri Light"/>
              </a:rPr>
              <a:t>Crynodeb</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838200" y="1929383"/>
            <a:ext cx="10853928" cy="4563491"/>
          </a:xfrm>
        </p:spPr>
        <p:txBody>
          <a:bodyPr>
            <a:normAutofit/>
          </a:bodyPr>
          <a:lstStyle/>
          <a:p>
            <a:r>
              <a:rPr lang="cy" sz="1900" b="0" i="0" u="none" strike="noStrike" cap="none" baseline="0" dirty="0">
                <a:effectLst/>
                <a:uFillTx/>
                <a:latin typeface="Calibri"/>
              </a:rPr>
              <a:t>Gwnewch yr arsylwad cyn gynted â phosibl</a:t>
            </a:r>
          </a:p>
          <a:p>
            <a:r>
              <a:rPr lang="cy" sz="1900" b="0" i="0" u="none" strike="noStrike" cap="none" baseline="0" dirty="0">
                <a:effectLst/>
                <a:uFillTx/>
                <a:latin typeface="Calibri"/>
              </a:rPr>
              <a:t>Sicrhewch ganiatâd yr unigolyn ymlaen llaw ac ar adeg yr arsylwad</a:t>
            </a:r>
          </a:p>
          <a:p>
            <a:r>
              <a:rPr lang="en-US" sz="1900" dirty="0" err="1"/>
              <a:t>Ystyriwch</a:t>
            </a:r>
            <a:r>
              <a:rPr lang="en-US" sz="1900" dirty="0"/>
              <a:t> (</a:t>
            </a:r>
            <a:r>
              <a:rPr lang="en-US" sz="1900" dirty="0" err="1"/>
              <a:t>adlewyrchwch</a:t>
            </a:r>
            <a:r>
              <a:rPr lang="en-US" sz="1900" dirty="0"/>
              <a:t> </a:t>
            </a:r>
            <a:r>
              <a:rPr lang="en-US" sz="1900" dirty="0" err="1"/>
              <a:t>ar</a:t>
            </a:r>
            <a:r>
              <a:rPr lang="en-US" sz="1900" dirty="0"/>
              <a:t>) </a:t>
            </a:r>
            <a:r>
              <a:rPr lang="en-US" sz="1900" dirty="0" err="1"/>
              <a:t>effaith</a:t>
            </a:r>
            <a:r>
              <a:rPr lang="en-US" sz="1900" dirty="0"/>
              <a:t> yr </a:t>
            </a:r>
            <a:r>
              <a:rPr lang="en-US" sz="1900" dirty="0" err="1"/>
              <a:t>arsylwad</a:t>
            </a:r>
            <a:r>
              <a:rPr lang="en-US" sz="1900" dirty="0"/>
              <a:t> </a:t>
            </a:r>
            <a:r>
              <a:rPr lang="en-US" sz="1900" dirty="0" err="1"/>
              <a:t>ar</a:t>
            </a:r>
            <a:r>
              <a:rPr lang="en-US" sz="1900" dirty="0"/>
              <a:t> yr </a:t>
            </a:r>
            <a:r>
              <a:rPr lang="en-US" sz="1900" dirty="0" err="1"/>
              <a:t>unigolyn</a:t>
            </a:r>
            <a:r>
              <a:rPr lang="en-US" sz="1900" dirty="0"/>
              <a:t> </a:t>
            </a:r>
            <a:endParaRPr lang="cy" sz="1900" b="0" i="0" u="none" strike="noStrike" cap="none" baseline="0" dirty="0">
              <a:effectLst/>
              <a:uFillTx/>
              <a:latin typeface="Calibri"/>
            </a:endParaRPr>
          </a:p>
          <a:p>
            <a:r>
              <a:rPr lang="cy" sz="1900" b="0" i="0" u="none" strike="noStrike" cap="none" baseline="0" dirty="0">
                <a:effectLst/>
                <a:uFillTx/>
                <a:latin typeface="Calibri"/>
              </a:rPr>
              <a:t>Ystyriwch ganlyniadau dysgu GCC ar gyfer y dasg hon a sut y byddwch yn eu cyflawni</a:t>
            </a:r>
          </a:p>
          <a:p>
            <a:r>
              <a:rPr lang="cy" sz="1900" b="0" i="0" u="none" strike="noStrike" cap="none" baseline="0" dirty="0">
                <a:effectLst/>
                <a:uFillTx/>
                <a:latin typeface="Calibri"/>
              </a:rPr>
              <a:t>Rhowch y manylion yn yr adran cyd-destun gan sicrhau eich bod yn cwmpasu amcanion, cyd-destun daearyddol a deddfwriaethol yn ogystal â diwylliant, ethnigrwydd, anghenion iaith a chael caniatâd/</a:t>
            </a:r>
            <a:r>
              <a:rPr lang="cy" sz="1900" dirty="0">
                <a:latin typeface="Calibri"/>
              </a:rPr>
              <a:t>effaith</a:t>
            </a:r>
            <a:endParaRPr lang="cy" sz="1900" b="0" i="0" u="none" strike="noStrike" cap="none" baseline="0" dirty="0">
              <a:effectLst/>
              <a:uFillTx/>
              <a:latin typeface="Calibri"/>
            </a:endParaRPr>
          </a:p>
          <a:p>
            <a:r>
              <a:rPr lang="cy" sz="1900" b="0" i="0" u="none" strike="noStrike" cap="none" baseline="0" dirty="0">
                <a:effectLst/>
                <a:uFillTx/>
                <a:latin typeface="Calibri"/>
              </a:rPr>
              <a:t>Defnyddiwch </a:t>
            </a:r>
            <a:r>
              <a:rPr lang="en-GB" sz="1900" b="1" i="0" u="none" strike="noStrike" cap="none" baseline="0" dirty="0" err="1">
                <a:effectLst/>
                <a:uFillTx/>
                <a:latin typeface="Calibri"/>
              </a:rPr>
              <a:t>adlewyrchu</a:t>
            </a:r>
            <a:r>
              <a:rPr lang="cy" sz="1900" b="1" i="0" u="none" strike="noStrike" cap="none" baseline="0" dirty="0">
                <a:effectLst/>
                <a:uFillTx/>
                <a:latin typeface="Calibri"/>
              </a:rPr>
              <a:t> beirniadol </a:t>
            </a:r>
            <a:r>
              <a:rPr lang="cy" sz="1900" b="0" i="0" u="none" strike="noStrike" cap="none" baseline="0" dirty="0">
                <a:effectLst/>
                <a:uFillTx/>
                <a:latin typeface="Calibri"/>
              </a:rPr>
              <a:t>i ymdrin â'r prif themâu yng nghorff y gwaith. Dylai hyn gynnwys </a:t>
            </a:r>
            <a:r>
              <a:rPr lang="en-GB" sz="1900" b="0" i="0" u="none" strike="noStrike" cap="none" baseline="0" dirty="0" err="1">
                <a:effectLst/>
                <a:uFillTx/>
                <a:latin typeface="Calibri"/>
              </a:rPr>
              <a:t>adlewyrchu</a:t>
            </a:r>
            <a:r>
              <a:rPr lang="cy" sz="1900" b="0" i="0" u="none" strike="noStrike" cap="none" baseline="0" dirty="0">
                <a:effectLst/>
                <a:uFillTx/>
                <a:latin typeface="Calibri"/>
              </a:rPr>
              <a:t> ar; dulliau cyfathrebu, cydweithio, defnyddio dull sy’n canolbwyntio ar yr unigolyn, gwerthoedd a moeseg (gan gynnwys y Cod Ymarfer Proffesiynol) a’r “</a:t>
            </a:r>
            <a:r>
              <a:rPr lang="en-GB" sz="1900" b="0" i="0" u="none" strike="noStrike" cap="none" baseline="0" dirty="0" err="1">
                <a:effectLst/>
                <a:uFillTx/>
                <a:latin typeface="Calibri"/>
              </a:rPr>
              <a:t>Cynnig</a:t>
            </a:r>
            <a:r>
              <a:rPr lang="en-GB" sz="1900" b="0" i="0" u="none" strike="noStrike" cap="none" baseline="0" dirty="0">
                <a:effectLst/>
                <a:uFillTx/>
                <a:latin typeface="Calibri"/>
              </a:rPr>
              <a:t> </a:t>
            </a:r>
            <a:r>
              <a:rPr lang="en-GB" sz="1900" b="0" i="0" u="none" strike="noStrike" cap="none" baseline="0" dirty="0" err="1">
                <a:effectLst/>
                <a:uFillTx/>
                <a:latin typeface="Calibri"/>
              </a:rPr>
              <a:t>Gweithredol</a:t>
            </a:r>
            <a:r>
              <a:rPr lang="cy" sz="1900" b="0" i="0" u="none" strike="noStrike" cap="none" baseline="0" dirty="0">
                <a:effectLst/>
                <a:uFillTx/>
                <a:latin typeface="Calibri"/>
              </a:rPr>
              <a:t>”.</a:t>
            </a:r>
          </a:p>
          <a:p>
            <a:r>
              <a:rPr lang="cy" sz="1900" b="0" i="0" u="none" strike="noStrike" cap="none" baseline="0" dirty="0">
                <a:effectLst/>
                <a:uFillTx/>
                <a:latin typeface="Calibri"/>
              </a:rPr>
              <a:t>Gwnewch yn siŵr eich bod yn ateb y cwestiwn yn llawn ac yn rhoi cyfeiriadau </a:t>
            </a:r>
          </a:p>
          <a:p>
            <a:r>
              <a:rPr lang="cy" sz="1900" b="0" i="0" u="none" strike="noStrike" cap="none" baseline="0" dirty="0">
                <a:effectLst/>
                <a:uFillTx/>
                <a:latin typeface="Calibri"/>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42</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dirty="0">
                <a:solidFill>
                  <a:srgbClr val="262626"/>
                </a:solidFill>
                <a:effectLst/>
                <a:uFillTx/>
                <a:latin typeface="Calibri"/>
              </a:rPr>
              <a:t>Cwblhewch, mewn trafodaeth â'ch mentoriaid, ddrafft o Dasg 1 rhan (a) o'r portffolio</a:t>
            </a:r>
          </a:p>
          <a:p>
            <a:r>
              <a:rPr lang="cy" sz="2800" b="0" i="0" u="none" strike="noStrike" cap="none" baseline="0" dirty="0">
                <a:solidFill>
                  <a:srgbClr val="262626"/>
                </a:solidFill>
                <a:effectLst/>
                <a:uFillTx/>
                <a:latin typeface="Calibri"/>
              </a:rPr>
              <a:t>Mewn trafodaeth â’ch mentor/goruchwyliwr, ystyriwch achos addas ar gyfer yr aseiniad diogelu Tasg 3 i’w drafod yn y gweithdy nesaf. </a:t>
            </a:r>
          </a:p>
          <a:p>
            <a:r>
              <a:rPr lang="cy" sz="2800" b="0" i="0" u="none" strike="noStrike" cap="none" baseline="0" dirty="0">
                <a:solidFill>
                  <a:srgbClr val="262626"/>
                </a:solidFill>
                <a:effectLst/>
                <a:uFillTx/>
                <a:latin typeface="Calibri"/>
              </a:rPr>
              <a:t>Gweler Tasg 3 y portffolio a'r canlyniadau dysgu yn y llawlyfr am fanylion pellach</a:t>
            </a:r>
          </a:p>
          <a:p>
            <a:r>
              <a:rPr lang="cy" sz="2800" b="0" i="0" u="none" strike="noStrike" cap="none" baseline="0" dirty="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dirty="0">
                <a:solidFill>
                  <a:srgbClr val="262626"/>
                </a:solidFill>
                <a:effectLst/>
                <a:uFillTx/>
                <a:latin typeface="Calibri"/>
                <a:hlinkClick r:id="rId3" history="0"/>
              </a:rPr>
              <a:t>https://gofalcymdeithasol.cymru/adnoddau/hyb- gwybodaeth-a-dysgu</a:t>
            </a: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43</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44</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5557</Words>
  <Application>Microsoft Office PowerPoint</Application>
  <PresentationFormat>Widescreen</PresentationFormat>
  <Paragraphs>482</Paragraphs>
  <Slides>44</Slides>
  <Notes>42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canada-type-gibson</vt:lpstr>
      <vt:lpstr>Aptos</vt:lpstr>
      <vt:lpstr>Arial</vt:lpstr>
      <vt:lpstr>Calibri</vt:lpstr>
      <vt:lpstr>Calibri Light</vt:lpstr>
      <vt:lpstr>Euphemia</vt:lpstr>
      <vt:lpstr>Helvetica</vt:lpstr>
      <vt:lpstr>Wingdings 3</vt:lpstr>
      <vt:lpstr>Office Theme</vt:lpstr>
      <vt:lpstr>Porth Agored Tystysgrif i Raddedigion</vt:lpstr>
      <vt:lpstr>Rheolau Sylfaenol/Disgwyliadau</vt:lpstr>
      <vt:lpstr>Nodau</vt:lpstr>
      <vt:lpstr>Arsylwad o ymarfer - Tasg 2</vt:lpstr>
      <vt:lpstr>Cwestiwn - Tasg 2</vt:lpstr>
      <vt:lpstr>Caniatâd/Cydsyniad</vt:lpstr>
      <vt:lpstr>Canlyniadau Dysgu GCC  Tasg 2 - Arsylwi ac adborth</vt:lpstr>
      <vt:lpstr>Canlyniad Dysgu 1</vt:lpstr>
      <vt:lpstr>Cydweithio/Cydgynhyrchu</vt:lpstr>
      <vt:lpstr>Diffiniad o Gydweithio a Cydgynhyrchu</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Census 2021 Canran y bobl 3 oed neu hŷn sy’n gallu siarad Cymraeg, yn ôl ACEHI, 2021 </vt:lpstr>
      <vt:lpstr>Deddf Gwasanaethau Cymdeithasol a Llesiant (Cymru) 2014  Y Cynnig Gweithredol - Mwy Na Geiriau (Llywodraeth Cymru, 2022-2027) </vt:lpstr>
      <vt:lpstr>Mwy na Geiriau</vt:lpstr>
      <vt:lpstr>Trafodaeth grŵp </vt:lpstr>
      <vt:lpstr>Mesur y Gymraeg (Cymru), 2011</vt:lpstr>
      <vt:lpstr> Dimensiynau Gweithio yng Nghymru </vt:lpstr>
      <vt:lpstr>Anghenion Ychwanegol  Grwpiau Lleiafrifoedd Ethnig yng Nghymru</vt:lpstr>
      <vt:lpstr>Canlyniad Dysgu 2 – Dadansoddiad Manwl  </vt:lpstr>
      <vt:lpstr>Cyfathrebu Effeithiol </vt:lpstr>
      <vt:lpstr>Cyfathrebu Effeithiol </vt:lpstr>
      <vt:lpstr>Rhwystrau i Gyfathrebu</vt:lpstr>
      <vt:lpstr>Model adlewyrchu SHARE  (Maclean, Finch a Tedam, 2018) </vt:lpstr>
      <vt:lpstr>Ymarfer 4 – Arsylwad o Ymarfer</vt:lpstr>
      <vt:lpstr>Sgiliau Cam Cyntaf ac Ail Gam</vt:lpstr>
      <vt:lpstr>Anghenion Gwahanol</vt:lpstr>
      <vt:lpstr>PowerPoint Presentation</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Rhithiol</vt:lpstr>
      <vt:lpstr>TASG 2 Adborth dinasyddion ar aseiniadau CRYNODEB – Oedolion  </vt:lpstr>
      <vt:lpstr>TASG 2 Adborth dinasyddion ar aseiniadau CRYNODEB– Plant  </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Sarah Loxdale</cp:lastModifiedBy>
  <cp:revision>77</cp:revision>
  <dcterms:created xsi:type="dcterms:W3CDTF">2020-10-12T10:48:29Z</dcterms:created>
  <dcterms:modified xsi:type="dcterms:W3CDTF">2026-07-22T08:20:19Z</dcterms:modified>
</cp:coreProperties>
</file>