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3" d="100"/>
          <a:sy n="73" d="100"/>
        </p:scale>
        <p:origin x="6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C66FF-2897-9902-5AA0-5F92329C1A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382DD36-0FA8-35F7-26B3-A6CC9C2B11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414D9B-9C20-2481-C2AD-A47E9586D510}"/>
              </a:ext>
            </a:extLst>
          </p:cNvPr>
          <p:cNvSpPr>
            <a:spLocks noGrp="1"/>
          </p:cNvSpPr>
          <p:nvPr>
            <p:ph type="dt" sz="half" idx="10"/>
          </p:nvPr>
        </p:nvSpPr>
        <p:spPr/>
        <p:txBody>
          <a:bodyPr/>
          <a:lstStyle/>
          <a:p>
            <a:fld id="{B5179368-FE6E-4CC0-B158-E10E3979744C}" type="datetimeFigureOut">
              <a:rPr lang="en-GB" smtClean="0"/>
              <a:t>15/11/2023</a:t>
            </a:fld>
            <a:endParaRPr lang="en-GB"/>
          </a:p>
        </p:txBody>
      </p:sp>
      <p:sp>
        <p:nvSpPr>
          <p:cNvPr id="5" name="Footer Placeholder 4">
            <a:extLst>
              <a:ext uri="{FF2B5EF4-FFF2-40B4-BE49-F238E27FC236}">
                <a16:creationId xmlns:a16="http://schemas.microsoft.com/office/drawing/2014/main" id="{2FE4E9B6-66FC-499B-DF34-1467DDF3C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953769-47CD-2CF9-168D-4B7A3B6FAE6B}"/>
              </a:ext>
            </a:extLst>
          </p:cNvPr>
          <p:cNvSpPr>
            <a:spLocks noGrp="1"/>
          </p:cNvSpPr>
          <p:nvPr>
            <p:ph type="sldNum" sz="quarter" idx="12"/>
          </p:nvPr>
        </p:nvSpPr>
        <p:spPr/>
        <p:txBody>
          <a:bodyPr/>
          <a:lstStyle/>
          <a:p>
            <a:fld id="{6F744ECF-909A-4F2F-95B3-5FDA46B79717}" type="slidenum">
              <a:rPr lang="en-GB" smtClean="0"/>
              <a:t>‹#›</a:t>
            </a:fld>
            <a:endParaRPr lang="en-GB"/>
          </a:p>
        </p:txBody>
      </p:sp>
    </p:spTree>
    <p:extLst>
      <p:ext uri="{BB962C8B-B14F-4D97-AF65-F5344CB8AC3E}">
        <p14:creationId xmlns:p14="http://schemas.microsoft.com/office/powerpoint/2010/main" val="1955633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AA07B-FA16-DA17-A9A2-A3292AAB25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10799F-523A-F733-8643-F59480053A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A5882A-B114-C09F-D8E1-8E27D7BE07CA}"/>
              </a:ext>
            </a:extLst>
          </p:cNvPr>
          <p:cNvSpPr>
            <a:spLocks noGrp="1"/>
          </p:cNvSpPr>
          <p:nvPr>
            <p:ph type="dt" sz="half" idx="10"/>
          </p:nvPr>
        </p:nvSpPr>
        <p:spPr/>
        <p:txBody>
          <a:bodyPr/>
          <a:lstStyle/>
          <a:p>
            <a:fld id="{B5179368-FE6E-4CC0-B158-E10E3979744C}" type="datetimeFigureOut">
              <a:rPr lang="en-GB" smtClean="0"/>
              <a:t>15/11/2023</a:t>
            </a:fld>
            <a:endParaRPr lang="en-GB"/>
          </a:p>
        </p:txBody>
      </p:sp>
      <p:sp>
        <p:nvSpPr>
          <p:cNvPr id="5" name="Footer Placeholder 4">
            <a:extLst>
              <a:ext uri="{FF2B5EF4-FFF2-40B4-BE49-F238E27FC236}">
                <a16:creationId xmlns:a16="http://schemas.microsoft.com/office/drawing/2014/main" id="{3253DA2A-F443-C2EC-059D-50343152B8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7D5622-C815-7377-B030-CFE6F8A07553}"/>
              </a:ext>
            </a:extLst>
          </p:cNvPr>
          <p:cNvSpPr>
            <a:spLocks noGrp="1"/>
          </p:cNvSpPr>
          <p:nvPr>
            <p:ph type="sldNum" sz="quarter" idx="12"/>
          </p:nvPr>
        </p:nvSpPr>
        <p:spPr/>
        <p:txBody>
          <a:bodyPr/>
          <a:lstStyle/>
          <a:p>
            <a:fld id="{6F744ECF-909A-4F2F-95B3-5FDA46B79717}" type="slidenum">
              <a:rPr lang="en-GB" smtClean="0"/>
              <a:t>‹#›</a:t>
            </a:fld>
            <a:endParaRPr lang="en-GB"/>
          </a:p>
        </p:txBody>
      </p:sp>
    </p:spTree>
    <p:extLst>
      <p:ext uri="{BB962C8B-B14F-4D97-AF65-F5344CB8AC3E}">
        <p14:creationId xmlns:p14="http://schemas.microsoft.com/office/powerpoint/2010/main" val="2364919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BBD66-C177-8250-08D4-092710A1E8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A7919C-F8EF-93B0-ED43-E452FE2462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93371C-E8E9-7179-F106-F6CC0A47C1F8}"/>
              </a:ext>
            </a:extLst>
          </p:cNvPr>
          <p:cNvSpPr>
            <a:spLocks noGrp="1"/>
          </p:cNvSpPr>
          <p:nvPr>
            <p:ph type="dt" sz="half" idx="10"/>
          </p:nvPr>
        </p:nvSpPr>
        <p:spPr/>
        <p:txBody>
          <a:bodyPr/>
          <a:lstStyle/>
          <a:p>
            <a:fld id="{B5179368-FE6E-4CC0-B158-E10E3979744C}" type="datetimeFigureOut">
              <a:rPr lang="en-GB" smtClean="0"/>
              <a:t>15/11/2023</a:t>
            </a:fld>
            <a:endParaRPr lang="en-GB"/>
          </a:p>
        </p:txBody>
      </p:sp>
      <p:sp>
        <p:nvSpPr>
          <p:cNvPr id="5" name="Footer Placeholder 4">
            <a:extLst>
              <a:ext uri="{FF2B5EF4-FFF2-40B4-BE49-F238E27FC236}">
                <a16:creationId xmlns:a16="http://schemas.microsoft.com/office/drawing/2014/main" id="{789AC130-7174-8025-9A7A-D4EE723F9F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772036-DA2E-2C34-BB2F-773BCC9F3103}"/>
              </a:ext>
            </a:extLst>
          </p:cNvPr>
          <p:cNvSpPr>
            <a:spLocks noGrp="1"/>
          </p:cNvSpPr>
          <p:nvPr>
            <p:ph type="sldNum" sz="quarter" idx="12"/>
          </p:nvPr>
        </p:nvSpPr>
        <p:spPr/>
        <p:txBody>
          <a:bodyPr/>
          <a:lstStyle/>
          <a:p>
            <a:fld id="{6F744ECF-909A-4F2F-95B3-5FDA46B79717}" type="slidenum">
              <a:rPr lang="en-GB" smtClean="0"/>
              <a:t>‹#›</a:t>
            </a:fld>
            <a:endParaRPr lang="en-GB"/>
          </a:p>
        </p:txBody>
      </p:sp>
    </p:spTree>
    <p:extLst>
      <p:ext uri="{BB962C8B-B14F-4D97-AF65-F5344CB8AC3E}">
        <p14:creationId xmlns:p14="http://schemas.microsoft.com/office/powerpoint/2010/main" val="3381282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B567C-4A93-38E1-026A-8A6624B505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28EEEC-585E-3D9E-E61C-37950CC7B3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D61658-BAB6-9C26-C4A6-8C6F59FE33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D5D0CA-6EDD-0A41-8948-815520A4347D}"/>
              </a:ext>
            </a:extLst>
          </p:cNvPr>
          <p:cNvSpPr>
            <a:spLocks noGrp="1"/>
          </p:cNvSpPr>
          <p:nvPr>
            <p:ph type="dt" sz="half" idx="10"/>
          </p:nvPr>
        </p:nvSpPr>
        <p:spPr/>
        <p:txBody>
          <a:bodyPr/>
          <a:lstStyle/>
          <a:p>
            <a:fld id="{B5179368-FE6E-4CC0-B158-E10E3979744C}" type="datetimeFigureOut">
              <a:rPr lang="en-GB" smtClean="0"/>
              <a:t>15/11/2023</a:t>
            </a:fld>
            <a:endParaRPr lang="en-GB"/>
          </a:p>
        </p:txBody>
      </p:sp>
      <p:sp>
        <p:nvSpPr>
          <p:cNvPr id="6" name="Footer Placeholder 5">
            <a:extLst>
              <a:ext uri="{FF2B5EF4-FFF2-40B4-BE49-F238E27FC236}">
                <a16:creationId xmlns:a16="http://schemas.microsoft.com/office/drawing/2014/main" id="{8D2893B0-D465-710C-4E94-AFF1B847EA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FC3527-F350-F95E-31AB-6B0FEEB55582}"/>
              </a:ext>
            </a:extLst>
          </p:cNvPr>
          <p:cNvSpPr>
            <a:spLocks noGrp="1"/>
          </p:cNvSpPr>
          <p:nvPr>
            <p:ph type="sldNum" sz="quarter" idx="12"/>
          </p:nvPr>
        </p:nvSpPr>
        <p:spPr/>
        <p:txBody>
          <a:bodyPr/>
          <a:lstStyle/>
          <a:p>
            <a:fld id="{6F744ECF-909A-4F2F-95B3-5FDA46B79717}" type="slidenum">
              <a:rPr lang="en-GB" smtClean="0"/>
              <a:t>‹#›</a:t>
            </a:fld>
            <a:endParaRPr lang="en-GB"/>
          </a:p>
        </p:txBody>
      </p:sp>
    </p:spTree>
    <p:extLst>
      <p:ext uri="{BB962C8B-B14F-4D97-AF65-F5344CB8AC3E}">
        <p14:creationId xmlns:p14="http://schemas.microsoft.com/office/powerpoint/2010/main" val="958317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E119E-818B-A1D3-5EA2-54D37AA50D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E124EB-02A7-69F0-EBFF-228BBB54B4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5B26D7-AEF5-7EDD-D2EF-603EA6ECF4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17621A-3FF4-AACF-A384-E2EE098FEE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C470D7-7AF1-1E31-7C17-D393915BDD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A0F17A-4B8B-C4FB-CE0D-7AE64A5CDFAE}"/>
              </a:ext>
            </a:extLst>
          </p:cNvPr>
          <p:cNvSpPr>
            <a:spLocks noGrp="1"/>
          </p:cNvSpPr>
          <p:nvPr>
            <p:ph type="dt" sz="half" idx="10"/>
          </p:nvPr>
        </p:nvSpPr>
        <p:spPr/>
        <p:txBody>
          <a:bodyPr/>
          <a:lstStyle/>
          <a:p>
            <a:fld id="{B5179368-FE6E-4CC0-B158-E10E3979744C}" type="datetimeFigureOut">
              <a:rPr lang="en-GB" smtClean="0"/>
              <a:t>15/11/2023</a:t>
            </a:fld>
            <a:endParaRPr lang="en-GB"/>
          </a:p>
        </p:txBody>
      </p:sp>
      <p:sp>
        <p:nvSpPr>
          <p:cNvPr id="8" name="Footer Placeholder 7">
            <a:extLst>
              <a:ext uri="{FF2B5EF4-FFF2-40B4-BE49-F238E27FC236}">
                <a16:creationId xmlns:a16="http://schemas.microsoft.com/office/drawing/2014/main" id="{B5FE5A4C-6D9D-3F33-D0A5-0BCE39F892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3F918B-4078-4EEF-332F-9C8CA908D0EE}"/>
              </a:ext>
            </a:extLst>
          </p:cNvPr>
          <p:cNvSpPr>
            <a:spLocks noGrp="1"/>
          </p:cNvSpPr>
          <p:nvPr>
            <p:ph type="sldNum" sz="quarter" idx="12"/>
          </p:nvPr>
        </p:nvSpPr>
        <p:spPr/>
        <p:txBody>
          <a:bodyPr/>
          <a:lstStyle/>
          <a:p>
            <a:fld id="{6F744ECF-909A-4F2F-95B3-5FDA46B79717}" type="slidenum">
              <a:rPr lang="en-GB" smtClean="0"/>
              <a:t>‹#›</a:t>
            </a:fld>
            <a:endParaRPr lang="en-GB"/>
          </a:p>
        </p:txBody>
      </p:sp>
    </p:spTree>
    <p:extLst>
      <p:ext uri="{BB962C8B-B14F-4D97-AF65-F5344CB8AC3E}">
        <p14:creationId xmlns:p14="http://schemas.microsoft.com/office/powerpoint/2010/main" val="212395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CE911-FB36-31E2-F49F-3E83BE1E18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B6CC97-5BC5-845C-EDD2-BEE1EC3A56C3}"/>
              </a:ext>
            </a:extLst>
          </p:cNvPr>
          <p:cNvSpPr>
            <a:spLocks noGrp="1"/>
          </p:cNvSpPr>
          <p:nvPr>
            <p:ph type="dt" sz="half" idx="10"/>
          </p:nvPr>
        </p:nvSpPr>
        <p:spPr/>
        <p:txBody>
          <a:bodyPr/>
          <a:lstStyle/>
          <a:p>
            <a:fld id="{B5179368-FE6E-4CC0-B158-E10E3979744C}" type="datetimeFigureOut">
              <a:rPr lang="en-GB" smtClean="0"/>
              <a:t>15/11/2023</a:t>
            </a:fld>
            <a:endParaRPr lang="en-GB"/>
          </a:p>
        </p:txBody>
      </p:sp>
      <p:sp>
        <p:nvSpPr>
          <p:cNvPr id="4" name="Footer Placeholder 3">
            <a:extLst>
              <a:ext uri="{FF2B5EF4-FFF2-40B4-BE49-F238E27FC236}">
                <a16:creationId xmlns:a16="http://schemas.microsoft.com/office/drawing/2014/main" id="{C620CC70-BD67-B6A9-1C8C-F5CE6A0980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D857D-0874-586E-46BB-8A4FF89AF564}"/>
              </a:ext>
            </a:extLst>
          </p:cNvPr>
          <p:cNvSpPr>
            <a:spLocks noGrp="1"/>
          </p:cNvSpPr>
          <p:nvPr>
            <p:ph type="sldNum" sz="quarter" idx="12"/>
          </p:nvPr>
        </p:nvSpPr>
        <p:spPr/>
        <p:txBody>
          <a:bodyPr/>
          <a:lstStyle/>
          <a:p>
            <a:fld id="{6F744ECF-909A-4F2F-95B3-5FDA46B79717}" type="slidenum">
              <a:rPr lang="en-GB" smtClean="0"/>
              <a:t>‹#›</a:t>
            </a:fld>
            <a:endParaRPr lang="en-GB"/>
          </a:p>
        </p:txBody>
      </p:sp>
    </p:spTree>
    <p:extLst>
      <p:ext uri="{BB962C8B-B14F-4D97-AF65-F5344CB8AC3E}">
        <p14:creationId xmlns:p14="http://schemas.microsoft.com/office/powerpoint/2010/main" val="2561112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C65F00-9EBD-8D6D-FA07-D80289980476}"/>
              </a:ext>
            </a:extLst>
          </p:cNvPr>
          <p:cNvSpPr>
            <a:spLocks noGrp="1"/>
          </p:cNvSpPr>
          <p:nvPr>
            <p:ph type="dt" sz="half" idx="10"/>
          </p:nvPr>
        </p:nvSpPr>
        <p:spPr/>
        <p:txBody>
          <a:bodyPr/>
          <a:lstStyle/>
          <a:p>
            <a:fld id="{B5179368-FE6E-4CC0-B158-E10E3979744C}" type="datetimeFigureOut">
              <a:rPr lang="en-GB" smtClean="0"/>
              <a:t>15/11/2023</a:t>
            </a:fld>
            <a:endParaRPr lang="en-GB"/>
          </a:p>
        </p:txBody>
      </p:sp>
      <p:sp>
        <p:nvSpPr>
          <p:cNvPr id="3" name="Footer Placeholder 2">
            <a:extLst>
              <a:ext uri="{FF2B5EF4-FFF2-40B4-BE49-F238E27FC236}">
                <a16:creationId xmlns:a16="http://schemas.microsoft.com/office/drawing/2014/main" id="{9A09E845-0C8B-55D8-B973-2722651630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EF2C2F-A924-2959-3FD7-D1E2973DE6EA}"/>
              </a:ext>
            </a:extLst>
          </p:cNvPr>
          <p:cNvSpPr>
            <a:spLocks noGrp="1"/>
          </p:cNvSpPr>
          <p:nvPr>
            <p:ph type="sldNum" sz="quarter" idx="12"/>
          </p:nvPr>
        </p:nvSpPr>
        <p:spPr/>
        <p:txBody>
          <a:bodyPr/>
          <a:lstStyle/>
          <a:p>
            <a:fld id="{6F744ECF-909A-4F2F-95B3-5FDA46B79717}" type="slidenum">
              <a:rPr lang="en-GB" smtClean="0"/>
              <a:t>‹#›</a:t>
            </a:fld>
            <a:endParaRPr lang="en-GB"/>
          </a:p>
        </p:txBody>
      </p:sp>
    </p:spTree>
    <p:extLst>
      <p:ext uri="{BB962C8B-B14F-4D97-AF65-F5344CB8AC3E}">
        <p14:creationId xmlns:p14="http://schemas.microsoft.com/office/powerpoint/2010/main" val="763952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AE585-353E-6BB3-FF4B-3EA3D18AFA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1C18B2-385A-860F-D3CE-8AC2DAF2C2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3E83F78-E2AA-6A0C-4692-B60B01AF32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C447FC-344B-4C5C-83E7-DE267AB74D64}"/>
              </a:ext>
            </a:extLst>
          </p:cNvPr>
          <p:cNvSpPr>
            <a:spLocks noGrp="1"/>
          </p:cNvSpPr>
          <p:nvPr>
            <p:ph type="dt" sz="half" idx="10"/>
          </p:nvPr>
        </p:nvSpPr>
        <p:spPr/>
        <p:txBody>
          <a:bodyPr/>
          <a:lstStyle/>
          <a:p>
            <a:fld id="{B5179368-FE6E-4CC0-B158-E10E3979744C}" type="datetimeFigureOut">
              <a:rPr lang="en-GB" smtClean="0"/>
              <a:t>15/11/2023</a:t>
            </a:fld>
            <a:endParaRPr lang="en-GB"/>
          </a:p>
        </p:txBody>
      </p:sp>
      <p:sp>
        <p:nvSpPr>
          <p:cNvPr id="6" name="Footer Placeholder 5">
            <a:extLst>
              <a:ext uri="{FF2B5EF4-FFF2-40B4-BE49-F238E27FC236}">
                <a16:creationId xmlns:a16="http://schemas.microsoft.com/office/drawing/2014/main" id="{ED863F98-B8E2-70CA-5355-691A69A2C9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1FA766-8C11-38ED-8CF0-82E80D9C1B3A}"/>
              </a:ext>
            </a:extLst>
          </p:cNvPr>
          <p:cNvSpPr>
            <a:spLocks noGrp="1"/>
          </p:cNvSpPr>
          <p:nvPr>
            <p:ph type="sldNum" sz="quarter" idx="12"/>
          </p:nvPr>
        </p:nvSpPr>
        <p:spPr/>
        <p:txBody>
          <a:bodyPr/>
          <a:lstStyle/>
          <a:p>
            <a:fld id="{6F744ECF-909A-4F2F-95B3-5FDA46B79717}" type="slidenum">
              <a:rPr lang="en-GB" smtClean="0"/>
              <a:t>‹#›</a:t>
            </a:fld>
            <a:endParaRPr lang="en-GB"/>
          </a:p>
        </p:txBody>
      </p:sp>
    </p:spTree>
    <p:extLst>
      <p:ext uri="{BB962C8B-B14F-4D97-AF65-F5344CB8AC3E}">
        <p14:creationId xmlns:p14="http://schemas.microsoft.com/office/powerpoint/2010/main" val="4279447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92FFE-86FC-564E-4A92-FF80548D24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F40169-01EC-4859-4E41-5D5F5DE974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D0F45F1-4701-640B-8664-6EA1ED25F8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BAEDD1-6ED1-34EA-7145-FC539D65E1BE}"/>
              </a:ext>
            </a:extLst>
          </p:cNvPr>
          <p:cNvSpPr>
            <a:spLocks noGrp="1"/>
          </p:cNvSpPr>
          <p:nvPr>
            <p:ph type="dt" sz="half" idx="10"/>
          </p:nvPr>
        </p:nvSpPr>
        <p:spPr/>
        <p:txBody>
          <a:bodyPr/>
          <a:lstStyle/>
          <a:p>
            <a:fld id="{B5179368-FE6E-4CC0-B158-E10E3979744C}" type="datetimeFigureOut">
              <a:rPr lang="en-GB" smtClean="0"/>
              <a:t>15/11/2023</a:t>
            </a:fld>
            <a:endParaRPr lang="en-GB"/>
          </a:p>
        </p:txBody>
      </p:sp>
      <p:sp>
        <p:nvSpPr>
          <p:cNvPr id="6" name="Footer Placeholder 5">
            <a:extLst>
              <a:ext uri="{FF2B5EF4-FFF2-40B4-BE49-F238E27FC236}">
                <a16:creationId xmlns:a16="http://schemas.microsoft.com/office/drawing/2014/main" id="{C15DFAFE-E983-5B64-4046-2ED35D6D7D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5E98A1-F6A5-67DA-C475-85079510E2AA}"/>
              </a:ext>
            </a:extLst>
          </p:cNvPr>
          <p:cNvSpPr>
            <a:spLocks noGrp="1"/>
          </p:cNvSpPr>
          <p:nvPr>
            <p:ph type="sldNum" sz="quarter" idx="12"/>
          </p:nvPr>
        </p:nvSpPr>
        <p:spPr/>
        <p:txBody>
          <a:bodyPr/>
          <a:lstStyle/>
          <a:p>
            <a:fld id="{6F744ECF-909A-4F2F-95B3-5FDA46B79717}" type="slidenum">
              <a:rPr lang="en-GB" smtClean="0"/>
              <a:t>‹#›</a:t>
            </a:fld>
            <a:endParaRPr lang="en-GB"/>
          </a:p>
        </p:txBody>
      </p:sp>
    </p:spTree>
    <p:extLst>
      <p:ext uri="{BB962C8B-B14F-4D97-AF65-F5344CB8AC3E}">
        <p14:creationId xmlns:p14="http://schemas.microsoft.com/office/powerpoint/2010/main" val="2846465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7CA3D-D277-2352-852E-368E8C8F22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9952FB-A3FD-99D4-94EA-A2D909CB2D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8A684C-AB0F-1011-6548-5197AE1A4CAD}"/>
              </a:ext>
            </a:extLst>
          </p:cNvPr>
          <p:cNvSpPr>
            <a:spLocks noGrp="1"/>
          </p:cNvSpPr>
          <p:nvPr>
            <p:ph type="dt" sz="half" idx="10"/>
          </p:nvPr>
        </p:nvSpPr>
        <p:spPr/>
        <p:txBody>
          <a:bodyPr/>
          <a:lstStyle/>
          <a:p>
            <a:fld id="{B5179368-FE6E-4CC0-B158-E10E3979744C}" type="datetimeFigureOut">
              <a:rPr lang="en-GB" smtClean="0"/>
              <a:t>15/11/2023</a:t>
            </a:fld>
            <a:endParaRPr lang="en-GB"/>
          </a:p>
        </p:txBody>
      </p:sp>
      <p:sp>
        <p:nvSpPr>
          <p:cNvPr id="5" name="Footer Placeholder 4">
            <a:extLst>
              <a:ext uri="{FF2B5EF4-FFF2-40B4-BE49-F238E27FC236}">
                <a16:creationId xmlns:a16="http://schemas.microsoft.com/office/drawing/2014/main" id="{7615E544-250A-20FA-F0AB-188451DB69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896BF8-1F7C-6A67-609A-9E78AF4F9AF9}"/>
              </a:ext>
            </a:extLst>
          </p:cNvPr>
          <p:cNvSpPr>
            <a:spLocks noGrp="1"/>
          </p:cNvSpPr>
          <p:nvPr>
            <p:ph type="sldNum" sz="quarter" idx="12"/>
          </p:nvPr>
        </p:nvSpPr>
        <p:spPr/>
        <p:txBody>
          <a:bodyPr/>
          <a:lstStyle/>
          <a:p>
            <a:fld id="{6F744ECF-909A-4F2F-95B3-5FDA46B79717}" type="slidenum">
              <a:rPr lang="en-GB" smtClean="0"/>
              <a:t>‹#›</a:t>
            </a:fld>
            <a:endParaRPr lang="en-GB"/>
          </a:p>
        </p:txBody>
      </p:sp>
    </p:spTree>
    <p:extLst>
      <p:ext uri="{BB962C8B-B14F-4D97-AF65-F5344CB8AC3E}">
        <p14:creationId xmlns:p14="http://schemas.microsoft.com/office/powerpoint/2010/main" val="2684970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EF2083-CC60-1C09-9D1A-759FC357EC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6B7829-8055-982C-E83A-AC458DFD74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B44662-2412-1A04-7246-333FE8EB6C7B}"/>
              </a:ext>
            </a:extLst>
          </p:cNvPr>
          <p:cNvSpPr>
            <a:spLocks noGrp="1"/>
          </p:cNvSpPr>
          <p:nvPr>
            <p:ph type="dt" sz="half" idx="10"/>
          </p:nvPr>
        </p:nvSpPr>
        <p:spPr/>
        <p:txBody>
          <a:bodyPr/>
          <a:lstStyle/>
          <a:p>
            <a:fld id="{B5179368-FE6E-4CC0-B158-E10E3979744C}" type="datetimeFigureOut">
              <a:rPr lang="en-GB" smtClean="0"/>
              <a:t>15/11/2023</a:t>
            </a:fld>
            <a:endParaRPr lang="en-GB"/>
          </a:p>
        </p:txBody>
      </p:sp>
      <p:sp>
        <p:nvSpPr>
          <p:cNvPr id="5" name="Footer Placeholder 4">
            <a:extLst>
              <a:ext uri="{FF2B5EF4-FFF2-40B4-BE49-F238E27FC236}">
                <a16:creationId xmlns:a16="http://schemas.microsoft.com/office/drawing/2014/main" id="{D3D366BE-EFF3-30F5-A91C-6E31788118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944733-B430-D7CB-7FE2-E0B1C090A91D}"/>
              </a:ext>
            </a:extLst>
          </p:cNvPr>
          <p:cNvSpPr>
            <a:spLocks noGrp="1"/>
          </p:cNvSpPr>
          <p:nvPr>
            <p:ph type="sldNum" sz="quarter" idx="12"/>
          </p:nvPr>
        </p:nvSpPr>
        <p:spPr/>
        <p:txBody>
          <a:bodyPr/>
          <a:lstStyle/>
          <a:p>
            <a:fld id="{6F744ECF-909A-4F2F-95B3-5FDA46B79717}" type="slidenum">
              <a:rPr lang="en-GB" smtClean="0"/>
              <a:t>‹#›</a:t>
            </a:fld>
            <a:endParaRPr lang="en-GB"/>
          </a:p>
        </p:txBody>
      </p:sp>
    </p:spTree>
    <p:extLst>
      <p:ext uri="{BB962C8B-B14F-4D97-AF65-F5344CB8AC3E}">
        <p14:creationId xmlns:p14="http://schemas.microsoft.com/office/powerpoint/2010/main" val="2895359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4D6DF6-2BC3-2A7C-702A-AF4264F605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06ACDD-D037-FC42-0D53-4064980ACD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08A57C-3D17-4EEC-93E0-D4A0898EF7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179368-FE6E-4CC0-B158-E10E3979744C}" type="datetimeFigureOut">
              <a:rPr lang="en-GB" smtClean="0"/>
              <a:t>15/11/2023</a:t>
            </a:fld>
            <a:endParaRPr lang="en-GB"/>
          </a:p>
        </p:txBody>
      </p:sp>
      <p:sp>
        <p:nvSpPr>
          <p:cNvPr id="5" name="Footer Placeholder 4">
            <a:extLst>
              <a:ext uri="{FF2B5EF4-FFF2-40B4-BE49-F238E27FC236}">
                <a16:creationId xmlns:a16="http://schemas.microsoft.com/office/drawing/2014/main" id="{0640D7A5-25D8-3191-52F2-19B7F6CB69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F76973F-94BC-1368-088C-DE43012631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744ECF-909A-4F2F-95B3-5FDA46B79717}" type="slidenum">
              <a:rPr lang="en-GB" smtClean="0"/>
              <a:t>‹#›</a:t>
            </a:fld>
            <a:endParaRPr lang="en-GB"/>
          </a:p>
        </p:txBody>
      </p:sp>
    </p:spTree>
    <p:extLst>
      <p:ext uri="{BB962C8B-B14F-4D97-AF65-F5344CB8AC3E}">
        <p14:creationId xmlns:p14="http://schemas.microsoft.com/office/powerpoint/2010/main" val="2065113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1A69E-790A-BC47-C0F7-141C69B8CA01}"/>
              </a:ext>
            </a:extLst>
          </p:cNvPr>
          <p:cNvSpPr>
            <a:spLocks noGrp="1"/>
          </p:cNvSpPr>
          <p:nvPr>
            <p:ph type="ctrTitle"/>
          </p:nvPr>
        </p:nvSpPr>
        <p:spPr>
          <a:xfrm>
            <a:off x="1524000" y="1122363"/>
            <a:ext cx="9144000" cy="257258"/>
          </a:xfrm>
        </p:spPr>
        <p:txBody>
          <a:bodyPr>
            <a:normAutofit fontScale="90000"/>
          </a:bodyPr>
          <a:lstStyle/>
          <a:p>
            <a:endParaRPr lang="en-GB" dirty="0"/>
          </a:p>
        </p:txBody>
      </p:sp>
      <p:sp>
        <p:nvSpPr>
          <p:cNvPr id="3" name="Subtitle 2">
            <a:extLst>
              <a:ext uri="{FF2B5EF4-FFF2-40B4-BE49-F238E27FC236}">
                <a16:creationId xmlns:a16="http://schemas.microsoft.com/office/drawing/2014/main" id="{980CAE46-5C9B-D9AE-3869-C9C1215B3884}"/>
              </a:ext>
            </a:extLst>
          </p:cNvPr>
          <p:cNvSpPr>
            <a:spLocks noGrp="1"/>
          </p:cNvSpPr>
          <p:nvPr>
            <p:ph type="subTitle" idx="1"/>
          </p:nvPr>
        </p:nvSpPr>
        <p:spPr>
          <a:xfrm>
            <a:off x="1524000" y="1620253"/>
            <a:ext cx="9144000" cy="3637547"/>
          </a:xfrm>
        </p:spPr>
        <p:txBody>
          <a:bodyPr>
            <a:normAutofit/>
          </a:bodyPr>
          <a:lstStyle/>
          <a:p>
            <a:r>
              <a:rPr lang="en-GB" dirty="0"/>
              <a:t> •	Module: Practice-Based Research</a:t>
            </a:r>
          </a:p>
          <a:p>
            <a:r>
              <a:rPr lang="en-GB" dirty="0"/>
              <a:t>•	Module Code: LCHS7001</a:t>
            </a:r>
          </a:p>
          <a:p>
            <a:r>
              <a:rPr lang="en-GB" dirty="0"/>
              <a:t>•	Lecturer: Dr Diola </a:t>
            </a:r>
            <a:r>
              <a:rPr lang="en-GB" dirty="0" err="1"/>
              <a:t>Bijlhout</a:t>
            </a:r>
            <a:endParaRPr lang="en-GB" dirty="0"/>
          </a:p>
          <a:p>
            <a:r>
              <a:rPr lang="en-GB" dirty="0"/>
              <a:t>•	Student Name: Lili Shang</a:t>
            </a:r>
          </a:p>
          <a:p>
            <a:r>
              <a:rPr lang="en-GB" dirty="0"/>
              <a:t>•	Student number: 2231265</a:t>
            </a:r>
          </a:p>
        </p:txBody>
      </p:sp>
    </p:spTree>
    <p:extLst>
      <p:ext uri="{BB962C8B-B14F-4D97-AF65-F5344CB8AC3E}">
        <p14:creationId xmlns:p14="http://schemas.microsoft.com/office/powerpoint/2010/main" val="37959964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398E2-3C8D-B764-F9A6-1FDC1963439C}"/>
              </a:ext>
            </a:extLst>
          </p:cNvPr>
          <p:cNvSpPr>
            <a:spLocks noGrp="1"/>
          </p:cNvSpPr>
          <p:nvPr>
            <p:ph type="title"/>
          </p:nvPr>
        </p:nvSpPr>
        <p:spPr/>
        <p:txBody>
          <a:bodyPr/>
          <a:lstStyle/>
          <a:p>
            <a:r>
              <a:rPr lang="en-GB" dirty="0"/>
              <a:t>Title of the proposal</a:t>
            </a:r>
          </a:p>
        </p:txBody>
      </p:sp>
      <p:sp>
        <p:nvSpPr>
          <p:cNvPr id="3" name="Content Placeholder 2">
            <a:extLst>
              <a:ext uri="{FF2B5EF4-FFF2-40B4-BE49-F238E27FC236}">
                <a16:creationId xmlns:a16="http://schemas.microsoft.com/office/drawing/2014/main" id="{E1B6D8E6-9619-75CF-2121-455C882ECCD2}"/>
              </a:ext>
            </a:extLst>
          </p:cNvPr>
          <p:cNvSpPr>
            <a:spLocks noGrp="1"/>
          </p:cNvSpPr>
          <p:nvPr>
            <p:ph idx="1"/>
          </p:nvPr>
        </p:nvSpPr>
        <p:spPr/>
        <p:txBody>
          <a:bodyPr/>
          <a:lstStyle/>
          <a:p>
            <a:r>
              <a:rPr lang="en-GB" dirty="0"/>
              <a:t>Evaluating the Effectiveness of Fall Prevention Measures in Reducing Falls Among the Elderly Aged Over 65 in London</a:t>
            </a:r>
          </a:p>
          <a:p>
            <a:endParaRPr lang="en-GB" dirty="0"/>
          </a:p>
        </p:txBody>
      </p:sp>
    </p:spTree>
    <p:extLst>
      <p:ext uri="{BB962C8B-B14F-4D97-AF65-F5344CB8AC3E}">
        <p14:creationId xmlns:p14="http://schemas.microsoft.com/office/powerpoint/2010/main" val="2658659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C8AF-30E1-17AA-0FAF-8541485D73A7}"/>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60FB14D2-9FF0-F46A-AB35-AF7105C3D814}"/>
              </a:ext>
            </a:extLst>
          </p:cNvPr>
          <p:cNvSpPr>
            <a:spLocks noGrp="1"/>
          </p:cNvSpPr>
          <p:nvPr>
            <p:ph idx="1"/>
          </p:nvPr>
        </p:nvSpPr>
        <p:spPr/>
        <p:txBody>
          <a:bodyPr/>
          <a:lstStyle/>
          <a:p>
            <a:r>
              <a:rPr lang="en-GB" dirty="0"/>
              <a:t>Introduction and Background</a:t>
            </a:r>
          </a:p>
          <a:p>
            <a:r>
              <a:rPr lang="en-GB" dirty="0"/>
              <a:t>Literature Review</a:t>
            </a:r>
          </a:p>
          <a:p>
            <a:r>
              <a:rPr lang="en-GB" dirty="0"/>
              <a:t>Aim of the study</a:t>
            </a:r>
          </a:p>
          <a:p>
            <a:r>
              <a:rPr lang="en-GB" dirty="0"/>
              <a:t>Research question and Objectives of the study</a:t>
            </a:r>
          </a:p>
          <a:p>
            <a:r>
              <a:rPr lang="en-GB" dirty="0"/>
              <a:t>Research Methodology</a:t>
            </a:r>
          </a:p>
          <a:p>
            <a:r>
              <a:rPr lang="en-GB" dirty="0"/>
              <a:t>Implication of the study</a:t>
            </a:r>
          </a:p>
          <a:p>
            <a:r>
              <a:rPr lang="en-GB" dirty="0"/>
              <a:t>Time Schedule</a:t>
            </a:r>
          </a:p>
          <a:p>
            <a:r>
              <a:rPr lang="en-GB" dirty="0"/>
              <a:t> </a:t>
            </a:r>
          </a:p>
          <a:p>
            <a:endParaRPr lang="en-GB" dirty="0"/>
          </a:p>
        </p:txBody>
      </p:sp>
    </p:spTree>
    <p:extLst>
      <p:ext uri="{BB962C8B-B14F-4D97-AF65-F5344CB8AC3E}">
        <p14:creationId xmlns:p14="http://schemas.microsoft.com/office/powerpoint/2010/main" val="2197821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66E50-E414-B643-8D66-1FE9EE675289}"/>
              </a:ext>
            </a:extLst>
          </p:cNvPr>
          <p:cNvSpPr>
            <a:spLocks noGrp="1"/>
          </p:cNvSpPr>
          <p:nvPr>
            <p:ph type="title"/>
          </p:nvPr>
        </p:nvSpPr>
        <p:spPr/>
        <p:txBody>
          <a:bodyPr/>
          <a:lstStyle/>
          <a:p>
            <a:r>
              <a:rPr lang="en-GB" dirty="0"/>
              <a:t>Introduction to the problem</a:t>
            </a:r>
          </a:p>
        </p:txBody>
      </p:sp>
      <p:sp>
        <p:nvSpPr>
          <p:cNvPr id="3" name="Content Placeholder 2">
            <a:extLst>
              <a:ext uri="{FF2B5EF4-FFF2-40B4-BE49-F238E27FC236}">
                <a16:creationId xmlns:a16="http://schemas.microsoft.com/office/drawing/2014/main" id="{1EF456B9-F65B-F154-F99F-9F623426E510}"/>
              </a:ext>
            </a:extLst>
          </p:cNvPr>
          <p:cNvSpPr>
            <a:spLocks noGrp="1"/>
          </p:cNvSpPr>
          <p:nvPr>
            <p:ph idx="1"/>
          </p:nvPr>
        </p:nvSpPr>
        <p:spPr/>
        <p:txBody>
          <a:bodyPr/>
          <a:lstStyle/>
          <a:p>
            <a:r>
              <a:rPr lang="en-GB" dirty="0"/>
              <a:t>According to (National Health Service, 2021), around 1 in 3 adults over 65 and half of people over 80 will have at least one fall a year.</a:t>
            </a:r>
          </a:p>
          <a:p>
            <a:r>
              <a:rPr lang="en-GB" dirty="0"/>
              <a:t>Falls in the elderly caused over 220,000 hospitalisations in 2017-2018 in the UK, costing £435 million for unaddressed home hazards. (Office for Health Improvement &amp; Disparities, 2022)</a:t>
            </a:r>
          </a:p>
          <a:p>
            <a:endParaRPr lang="en-GB" dirty="0"/>
          </a:p>
        </p:txBody>
      </p:sp>
    </p:spTree>
    <p:extLst>
      <p:ext uri="{BB962C8B-B14F-4D97-AF65-F5344CB8AC3E}">
        <p14:creationId xmlns:p14="http://schemas.microsoft.com/office/powerpoint/2010/main" val="2457915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930CE-C2C1-3DB6-8DD0-D6A965F32D89}"/>
              </a:ext>
            </a:extLst>
          </p:cNvPr>
          <p:cNvSpPr>
            <a:spLocks noGrp="1"/>
          </p:cNvSpPr>
          <p:nvPr>
            <p:ph type="title"/>
          </p:nvPr>
        </p:nvSpPr>
        <p:spPr/>
        <p:txBody>
          <a:bodyPr>
            <a:normAutofit/>
          </a:bodyPr>
          <a:lstStyle/>
          <a:p>
            <a:r>
              <a:rPr lang="en-GB" dirty="0"/>
              <a:t>Introduction</a:t>
            </a:r>
            <a:br>
              <a:rPr lang="en-GB" dirty="0"/>
            </a:br>
            <a:r>
              <a:rPr lang="en-GB" dirty="0"/>
              <a:t>Intervention</a:t>
            </a:r>
          </a:p>
        </p:txBody>
      </p:sp>
      <p:sp>
        <p:nvSpPr>
          <p:cNvPr id="3" name="Content Placeholder 2">
            <a:extLst>
              <a:ext uri="{FF2B5EF4-FFF2-40B4-BE49-F238E27FC236}">
                <a16:creationId xmlns:a16="http://schemas.microsoft.com/office/drawing/2014/main" id="{7C8FD0A3-5C18-11F2-9D26-925DC2096048}"/>
              </a:ext>
            </a:extLst>
          </p:cNvPr>
          <p:cNvSpPr>
            <a:spLocks noGrp="1"/>
          </p:cNvSpPr>
          <p:nvPr>
            <p:ph idx="1"/>
          </p:nvPr>
        </p:nvSpPr>
        <p:spPr/>
        <p:txBody>
          <a:bodyPr>
            <a:normAutofit fontScale="92500" lnSpcReduction="20000"/>
          </a:bodyPr>
          <a:lstStyle/>
          <a:p>
            <a:r>
              <a:rPr lang="en-GB" dirty="0"/>
              <a:t>Office for Health Improvement &amp; Disparities (2022) guidance on falls underscores the importance of preventing falls and fractures in older individuals to maintain their health and independence.</a:t>
            </a:r>
          </a:p>
          <a:p>
            <a:r>
              <a:rPr lang="en-GB" dirty="0"/>
              <a:t>NICE(2017) quality standard for falls in older people aims to prevent and assess falls in individuals aged 65 and over in community and hospital settings.</a:t>
            </a:r>
          </a:p>
          <a:p>
            <a:r>
              <a:rPr lang="en-GB" dirty="0"/>
              <a:t>With falls being a primary cause of loss of independence, and resources such as the NHS </a:t>
            </a:r>
            <a:r>
              <a:rPr lang="en-GB" dirty="0" err="1"/>
              <a:t>RightCare</a:t>
            </a:r>
            <a:r>
              <a:rPr lang="en-GB" dirty="0"/>
              <a:t> Falls and Fragility Fractures Pathway and Public Health England's falls prevention initiatives aim to address this issue (NHS England, 2018)</a:t>
            </a:r>
          </a:p>
          <a:p>
            <a:r>
              <a:rPr lang="en-GB" dirty="0"/>
              <a:t>A falls prevention program called Action Falls developed in collaboration with care home staff, was effective in reducing falls in care homes (Beeston, 2022)</a:t>
            </a:r>
          </a:p>
          <a:p>
            <a:endParaRPr lang="en-GB" dirty="0"/>
          </a:p>
        </p:txBody>
      </p:sp>
    </p:spTree>
    <p:extLst>
      <p:ext uri="{BB962C8B-B14F-4D97-AF65-F5344CB8AC3E}">
        <p14:creationId xmlns:p14="http://schemas.microsoft.com/office/powerpoint/2010/main" val="3305109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3440-1814-4404-AE51-D48242015A08}"/>
              </a:ext>
            </a:extLst>
          </p:cNvPr>
          <p:cNvSpPr>
            <a:spLocks noGrp="1"/>
          </p:cNvSpPr>
          <p:nvPr>
            <p:ph type="title"/>
          </p:nvPr>
        </p:nvSpPr>
        <p:spPr/>
        <p:txBody>
          <a:bodyPr/>
          <a:lstStyle/>
          <a:p>
            <a:r>
              <a:rPr lang="en-GB" dirty="0"/>
              <a:t>Background and issues</a:t>
            </a:r>
          </a:p>
        </p:txBody>
      </p:sp>
      <p:sp>
        <p:nvSpPr>
          <p:cNvPr id="3" name="Content Placeholder 2">
            <a:extLst>
              <a:ext uri="{FF2B5EF4-FFF2-40B4-BE49-F238E27FC236}">
                <a16:creationId xmlns:a16="http://schemas.microsoft.com/office/drawing/2014/main" id="{10336CE6-E753-468C-2674-4E83687881E8}"/>
              </a:ext>
            </a:extLst>
          </p:cNvPr>
          <p:cNvSpPr>
            <a:spLocks noGrp="1"/>
          </p:cNvSpPr>
          <p:nvPr>
            <p:ph idx="1"/>
          </p:nvPr>
        </p:nvSpPr>
        <p:spPr/>
        <p:txBody>
          <a:bodyPr/>
          <a:lstStyle/>
          <a:p>
            <a:r>
              <a:rPr lang="en-GB" dirty="0"/>
              <a:t>(Office for National Statistics  2021) indicated that the number of people aged 65 and above climbed from 9.2 million in 2011 to more than 11 million in 2021, while the proportion of people aged 65 and more increased from 16.4% to 18.6% in England and Wales</a:t>
            </a:r>
          </a:p>
          <a:p>
            <a:r>
              <a:rPr lang="en-GB" dirty="0"/>
              <a:t>Unique challenges faced in London</a:t>
            </a:r>
          </a:p>
          <a:p>
            <a:r>
              <a:rPr lang="en-GB" dirty="0"/>
              <a:t>The median number of people over the age 65 taken to hospital with a reported fall in London is 4,539 every month (NHS England 2023)</a:t>
            </a:r>
          </a:p>
          <a:p>
            <a:endParaRPr lang="en-GB" dirty="0"/>
          </a:p>
        </p:txBody>
      </p:sp>
    </p:spTree>
    <p:extLst>
      <p:ext uri="{BB962C8B-B14F-4D97-AF65-F5344CB8AC3E}">
        <p14:creationId xmlns:p14="http://schemas.microsoft.com/office/powerpoint/2010/main" val="2267301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B9E77-9F9F-A380-EDCB-2A87DAB4D970}"/>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E0E98BC8-D287-4031-3FFB-F927B24B3C4F}"/>
              </a:ext>
            </a:extLst>
          </p:cNvPr>
          <p:cNvSpPr>
            <a:spLocks noGrp="1"/>
          </p:cNvSpPr>
          <p:nvPr>
            <p:ph idx="1"/>
          </p:nvPr>
        </p:nvSpPr>
        <p:spPr/>
        <p:txBody>
          <a:bodyPr>
            <a:normAutofit fontScale="92500" lnSpcReduction="10000"/>
          </a:bodyPr>
          <a:lstStyle/>
          <a:p>
            <a:r>
              <a:rPr lang="en-GB" dirty="0"/>
              <a:t>Numerous studies provide a rigorous and extensive evaluation of fall prevention interventions for older adults, emphasising the pivotal role of exercise and quality improvement strategies (Thomas et al., 2019; Sherrington et al., 2020; </a:t>
            </a:r>
            <a:r>
              <a:rPr lang="en-GB" dirty="0" err="1"/>
              <a:t>Dautzenberg</a:t>
            </a:r>
            <a:r>
              <a:rPr lang="en-GB" dirty="0"/>
              <a:t> et al., 2021)</a:t>
            </a:r>
          </a:p>
          <a:p>
            <a:r>
              <a:rPr lang="en-GB" dirty="0"/>
              <a:t>Previous reviews emphasise the importance of education in reducing hospital falls and suggest multi-factorial interventions may be effective. (Ximenes et al., 2019; Heng et al., 2020; </a:t>
            </a:r>
            <a:r>
              <a:rPr lang="en-GB" dirty="0" err="1"/>
              <a:t>Zareipour</a:t>
            </a:r>
            <a:r>
              <a:rPr lang="en-GB" dirty="0"/>
              <a:t> and </a:t>
            </a:r>
            <a:r>
              <a:rPr lang="en-GB" dirty="0" err="1"/>
              <a:t>Mahmoodabad</a:t>
            </a:r>
            <a:r>
              <a:rPr lang="en-GB" dirty="0"/>
              <a:t>, 2020; Morris et al., 2022)</a:t>
            </a:r>
          </a:p>
          <a:p>
            <a:r>
              <a:rPr lang="en-GB" dirty="0"/>
              <a:t>Multiple literature analyses fall prevention interventions for older people. The primary focus was to understand which interventions are most effective in preventing injurious falls in older people (</a:t>
            </a:r>
            <a:r>
              <a:rPr lang="en-GB" dirty="0" err="1"/>
              <a:t>Tricco</a:t>
            </a:r>
            <a:r>
              <a:rPr lang="en-GB" dirty="0"/>
              <a:t> et al., 2017; Hopewell et al., 2019; Vaishya and </a:t>
            </a:r>
            <a:r>
              <a:rPr lang="en-GB" dirty="0" err="1"/>
              <a:t>Vaish</a:t>
            </a:r>
            <a:r>
              <a:rPr lang="en-GB" dirty="0"/>
              <a:t>, 2020)</a:t>
            </a:r>
          </a:p>
          <a:p>
            <a:endParaRPr lang="en-GB" dirty="0"/>
          </a:p>
        </p:txBody>
      </p:sp>
    </p:spTree>
    <p:extLst>
      <p:ext uri="{BB962C8B-B14F-4D97-AF65-F5344CB8AC3E}">
        <p14:creationId xmlns:p14="http://schemas.microsoft.com/office/powerpoint/2010/main" val="2056552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BAB39-BAE2-DA16-4003-D490C93C7129}"/>
              </a:ext>
            </a:extLst>
          </p:cNvPr>
          <p:cNvSpPr>
            <a:spLocks noGrp="1"/>
          </p:cNvSpPr>
          <p:nvPr>
            <p:ph type="title"/>
          </p:nvPr>
        </p:nvSpPr>
        <p:spPr/>
        <p:txBody>
          <a:bodyPr/>
          <a:lstStyle/>
          <a:p>
            <a:r>
              <a:rPr lang="en-GB" dirty="0"/>
              <a:t>Aim of the study</a:t>
            </a:r>
          </a:p>
        </p:txBody>
      </p:sp>
      <p:sp>
        <p:nvSpPr>
          <p:cNvPr id="3" name="Content Placeholder 2">
            <a:extLst>
              <a:ext uri="{FF2B5EF4-FFF2-40B4-BE49-F238E27FC236}">
                <a16:creationId xmlns:a16="http://schemas.microsoft.com/office/drawing/2014/main" id="{6D5462EA-2760-1032-FDDB-20876C836AAB}"/>
              </a:ext>
            </a:extLst>
          </p:cNvPr>
          <p:cNvSpPr>
            <a:spLocks noGrp="1"/>
          </p:cNvSpPr>
          <p:nvPr>
            <p:ph idx="1"/>
          </p:nvPr>
        </p:nvSpPr>
        <p:spPr/>
        <p:txBody>
          <a:bodyPr/>
          <a:lstStyle/>
          <a:p>
            <a:r>
              <a:rPr lang="en-GB" dirty="0"/>
              <a:t>To evaluate and compare the effectiveness of various fall prevention strategies implemented for elderly individuals aged 65 and over in London, to identify the most impactful interventions that could be integrated into public health policies and community-based programs</a:t>
            </a:r>
          </a:p>
          <a:p>
            <a:endParaRPr lang="en-GB" dirty="0"/>
          </a:p>
        </p:txBody>
      </p:sp>
    </p:spTree>
    <p:extLst>
      <p:ext uri="{BB962C8B-B14F-4D97-AF65-F5344CB8AC3E}">
        <p14:creationId xmlns:p14="http://schemas.microsoft.com/office/powerpoint/2010/main" val="867115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2500E-F347-65F0-7BDA-1E03E01544EF}"/>
              </a:ext>
            </a:extLst>
          </p:cNvPr>
          <p:cNvSpPr>
            <a:spLocks noGrp="1"/>
          </p:cNvSpPr>
          <p:nvPr>
            <p:ph type="title"/>
          </p:nvPr>
        </p:nvSpPr>
        <p:spPr/>
        <p:txBody>
          <a:bodyPr/>
          <a:lstStyle/>
          <a:p>
            <a:r>
              <a:rPr lang="en-GB" dirty="0"/>
              <a:t>Research Question and Objectives</a:t>
            </a:r>
          </a:p>
        </p:txBody>
      </p:sp>
      <p:sp>
        <p:nvSpPr>
          <p:cNvPr id="3" name="Content Placeholder 2">
            <a:extLst>
              <a:ext uri="{FF2B5EF4-FFF2-40B4-BE49-F238E27FC236}">
                <a16:creationId xmlns:a16="http://schemas.microsoft.com/office/drawing/2014/main" id="{4B9E7BDD-7913-C5B8-C24E-98473490F1B1}"/>
              </a:ext>
            </a:extLst>
          </p:cNvPr>
          <p:cNvSpPr>
            <a:spLocks noGrp="1"/>
          </p:cNvSpPr>
          <p:nvPr>
            <p:ph idx="1"/>
          </p:nvPr>
        </p:nvSpPr>
        <p:spPr/>
        <p:txBody>
          <a:bodyPr>
            <a:normAutofit fontScale="92500" lnSpcReduction="20000"/>
          </a:bodyPr>
          <a:lstStyle/>
          <a:p>
            <a:r>
              <a:rPr lang="en-GB" dirty="0"/>
              <a:t>Research Question</a:t>
            </a:r>
          </a:p>
          <a:p>
            <a:r>
              <a:rPr lang="en-GB" dirty="0"/>
              <a:t>What is the effectiveness of existing fall prevention measures for reducing the incidence of falls among the elderly 65 and over living in London communities?</a:t>
            </a:r>
          </a:p>
          <a:p>
            <a:r>
              <a:rPr lang="en-GB" dirty="0"/>
              <a:t>Research Objectives</a:t>
            </a:r>
          </a:p>
          <a:p>
            <a:r>
              <a:rPr lang="en-GB" dirty="0"/>
              <a:t>To assess the contribution of environmental modifications to the reduction of fall risks among the elderly aged over 65 living in London communities.</a:t>
            </a:r>
          </a:p>
          <a:p>
            <a:r>
              <a:rPr lang="en-GB" dirty="0"/>
              <a:t>To quantify and analyse the effectiveness of regular physical exercise programs for enhancing the physical strength balance capabilities and reducing the incidence of falls among the elderly 65 and over in London.</a:t>
            </a:r>
          </a:p>
          <a:p>
            <a:r>
              <a:rPr lang="en-GB" dirty="0"/>
              <a:t>To explore the role of comprehensive preventive measures for preventing falls among the elderly 65 and over in London.</a:t>
            </a:r>
          </a:p>
        </p:txBody>
      </p:sp>
    </p:spTree>
    <p:extLst>
      <p:ext uri="{BB962C8B-B14F-4D97-AF65-F5344CB8AC3E}">
        <p14:creationId xmlns:p14="http://schemas.microsoft.com/office/powerpoint/2010/main" val="3953271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FC8AA-82C6-DE77-E972-4CDA52BCD817}"/>
              </a:ext>
            </a:extLst>
          </p:cNvPr>
          <p:cNvSpPr>
            <a:spLocks noGrp="1"/>
          </p:cNvSpPr>
          <p:nvPr>
            <p:ph type="title"/>
          </p:nvPr>
        </p:nvSpPr>
        <p:spPr/>
        <p:txBody>
          <a:bodyPr/>
          <a:lstStyle/>
          <a:p>
            <a:r>
              <a:rPr lang="en-GB" dirty="0"/>
              <a:t>Research Methodology</a:t>
            </a:r>
          </a:p>
        </p:txBody>
      </p:sp>
      <p:sp>
        <p:nvSpPr>
          <p:cNvPr id="3" name="Content Placeholder 2">
            <a:extLst>
              <a:ext uri="{FF2B5EF4-FFF2-40B4-BE49-F238E27FC236}">
                <a16:creationId xmlns:a16="http://schemas.microsoft.com/office/drawing/2014/main" id="{824641A5-608C-BF6E-395E-DC563C8EDEA0}"/>
              </a:ext>
            </a:extLst>
          </p:cNvPr>
          <p:cNvSpPr>
            <a:spLocks noGrp="1"/>
          </p:cNvSpPr>
          <p:nvPr>
            <p:ph idx="1"/>
          </p:nvPr>
        </p:nvSpPr>
        <p:spPr/>
        <p:txBody>
          <a:bodyPr>
            <a:normAutofit lnSpcReduction="10000"/>
          </a:bodyPr>
          <a:lstStyle/>
          <a:p>
            <a:r>
              <a:rPr lang="en-GB" dirty="0"/>
              <a:t>A Systematic Literature Review (Paul and </a:t>
            </a:r>
            <a:r>
              <a:rPr lang="en-GB" dirty="0" err="1"/>
              <a:t>Barari</a:t>
            </a:r>
            <a:r>
              <a:rPr lang="en-GB" dirty="0"/>
              <a:t>, 2022) </a:t>
            </a:r>
          </a:p>
          <a:p>
            <a:r>
              <a:rPr lang="en-GB" dirty="0"/>
              <a:t>Database and Search Strategy: The data will be collected on MEDLINE, PubMed and NIHR (</a:t>
            </a:r>
            <a:r>
              <a:rPr lang="en-GB" dirty="0" err="1"/>
              <a:t>Alqarni</a:t>
            </a:r>
            <a:r>
              <a:rPr lang="en-GB" dirty="0"/>
              <a:t> et al., 2023) </a:t>
            </a:r>
          </a:p>
          <a:p>
            <a:r>
              <a:rPr lang="en-GB" dirty="0"/>
              <a:t>Screening: Initial screening based on titles and abstracts followed by full-text reviews to assess eligibility</a:t>
            </a:r>
          </a:p>
          <a:p>
            <a:r>
              <a:rPr lang="en-GB" dirty="0"/>
              <a:t>Quality Assessment: Each study will be evaluated by A measurement tool for assessment of multiple systematic reviews (AMSTAR) (McLaughlin et al., 2020)</a:t>
            </a:r>
          </a:p>
          <a:p>
            <a:r>
              <a:rPr lang="en-GB" dirty="0"/>
              <a:t>Data Analysis: Thematic is particularly suitable for synthesising evidence from qualitative studies  (Braun and Clarke, 2022)</a:t>
            </a:r>
          </a:p>
          <a:p>
            <a:endParaRPr lang="en-GB" dirty="0"/>
          </a:p>
        </p:txBody>
      </p:sp>
    </p:spTree>
    <p:extLst>
      <p:ext uri="{BB962C8B-B14F-4D97-AF65-F5344CB8AC3E}">
        <p14:creationId xmlns:p14="http://schemas.microsoft.com/office/powerpoint/2010/main" val="2632659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7314-F3DA-2B50-9AE7-60B980D645B4}"/>
              </a:ext>
            </a:extLst>
          </p:cNvPr>
          <p:cNvSpPr>
            <a:spLocks noGrp="1"/>
          </p:cNvSpPr>
          <p:nvPr>
            <p:ph type="title"/>
          </p:nvPr>
        </p:nvSpPr>
        <p:spPr/>
        <p:txBody>
          <a:bodyPr/>
          <a:lstStyle/>
          <a:p>
            <a:r>
              <a:rPr lang="en-GB" dirty="0"/>
              <a:t>Implication of the study</a:t>
            </a:r>
          </a:p>
        </p:txBody>
      </p:sp>
      <p:sp>
        <p:nvSpPr>
          <p:cNvPr id="3" name="Content Placeholder 2">
            <a:extLst>
              <a:ext uri="{FF2B5EF4-FFF2-40B4-BE49-F238E27FC236}">
                <a16:creationId xmlns:a16="http://schemas.microsoft.com/office/drawing/2014/main" id="{43F3D442-77F0-A88B-DF02-370B2722798D}"/>
              </a:ext>
            </a:extLst>
          </p:cNvPr>
          <p:cNvSpPr>
            <a:spLocks noGrp="1"/>
          </p:cNvSpPr>
          <p:nvPr>
            <p:ph idx="1"/>
          </p:nvPr>
        </p:nvSpPr>
        <p:spPr/>
        <p:txBody>
          <a:bodyPr>
            <a:normAutofit fontScale="92500" lnSpcReduction="10000"/>
          </a:bodyPr>
          <a:lstStyle/>
          <a:p>
            <a:r>
              <a:rPr lang="en-GB" dirty="0"/>
              <a:t>Policy </a:t>
            </a:r>
            <a:r>
              <a:rPr lang="en-GB" dirty="0" err="1"/>
              <a:t>Developmentt</a:t>
            </a:r>
            <a:r>
              <a:rPr lang="en-GB" dirty="0"/>
              <a:t>: Findings from this study can provide evidence-based recommendations for local health authorities to develop or revise policies related to fall prevention (</a:t>
            </a:r>
            <a:r>
              <a:rPr lang="en-GB" dirty="0" err="1"/>
              <a:t>Natora</a:t>
            </a:r>
            <a:r>
              <a:rPr lang="en-GB" dirty="0"/>
              <a:t> et al., 2022)</a:t>
            </a:r>
          </a:p>
          <a:p>
            <a:r>
              <a:rPr lang="en-GB" dirty="0"/>
              <a:t>Healthcare Practice: Healthcare professionals can use the study results in their work by taking a broader look at how to assess and prevent falls in older patients (Montero-</a:t>
            </a:r>
            <a:r>
              <a:rPr lang="en-GB" dirty="0" err="1"/>
              <a:t>Odasso</a:t>
            </a:r>
            <a:r>
              <a:rPr lang="en-GB" dirty="0"/>
              <a:t> et al., 2021)</a:t>
            </a:r>
          </a:p>
          <a:p>
            <a:r>
              <a:rPr lang="en-GB" dirty="0"/>
              <a:t>Education and Awareness: Increased awareness and education on fall prevention can be fostered among the elderly and their caregivers (Heng et al., 2020)</a:t>
            </a:r>
          </a:p>
          <a:p>
            <a:r>
              <a:rPr lang="en-GB" dirty="0"/>
              <a:t>Quality of Life: The research can contribute to improving the quality of life for the elderly by reducing the incidence and fear of falls, leading to greater independence and well-being (</a:t>
            </a:r>
            <a:r>
              <a:rPr lang="en-GB" dirty="0" err="1"/>
              <a:t>Chittrakul</a:t>
            </a:r>
            <a:r>
              <a:rPr lang="en-GB" dirty="0"/>
              <a:t> et al., 2020)</a:t>
            </a:r>
          </a:p>
          <a:p>
            <a:endParaRPr lang="en-GB" dirty="0"/>
          </a:p>
        </p:txBody>
      </p:sp>
    </p:spTree>
    <p:extLst>
      <p:ext uri="{BB962C8B-B14F-4D97-AF65-F5344CB8AC3E}">
        <p14:creationId xmlns:p14="http://schemas.microsoft.com/office/powerpoint/2010/main" val="609167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B84C5-54D7-844F-DAB9-C806226D960C}"/>
              </a:ext>
            </a:extLst>
          </p:cNvPr>
          <p:cNvSpPr>
            <a:spLocks noGrp="1"/>
          </p:cNvSpPr>
          <p:nvPr>
            <p:ph type="title"/>
          </p:nvPr>
        </p:nvSpPr>
        <p:spPr/>
        <p:txBody>
          <a:bodyPr/>
          <a:lstStyle/>
          <a:p>
            <a:r>
              <a:rPr lang="en-GB" dirty="0"/>
              <a:t>Timeline</a:t>
            </a:r>
          </a:p>
        </p:txBody>
      </p:sp>
      <p:pic>
        <p:nvPicPr>
          <p:cNvPr id="4" name="Content Placeholder 3">
            <a:extLst>
              <a:ext uri="{FF2B5EF4-FFF2-40B4-BE49-F238E27FC236}">
                <a16:creationId xmlns:a16="http://schemas.microsoft.com/office/drawing/2014/main" id="{20C2338D-5953-AA01-A72E-67C8EE084518}"/>
              </a:ext>
            </a:extLst>
          </p:cNvPr>
          <p:cNvPicPr>
            <a:picLocks noGrp="1" noChangeAspect="1"/>
          </p:cNvPicPr>
          <p:nvPr>
            <p:ph idx="1"/>
          </p:nvPr>
        </p:nvPicPr>
        <p:blipFill>
          <a:blip r:embed="rId2"/>
          <a:stretch>
            <a:fillRect/>
          </a:stretch>
        </p:blipFill>
        <p:spPr>
          <a:xfrm>
            <a:off x="838200" y="2434299"/>
            <a:ext cx="10515600" cy="3133989"/>
          </a:xfrm>
          <a:prstGeom prst="rect">
            <a:avLst/>
          </a:prstGeom>
        </p:spPr>
      </p:pic>
    </p:spTree>
    <p:extLst>
      <p:ext uri="{BB962C8B-B14F-4D97-AF65-F5344CB8AC3E}">
        <p14:creationId xmlns:p14="http://schemas.microsoft.com/office/powerpoint/2010/main" val="1984544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895</Words>
  <Application>Microsoft Office PowerPoint</Application>
  <PresentationFormat>Widescreen</PresentationFormat>
  <Paragraphs>53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Title of the proposal</vt:lpstr>
      <vt:lpstr>Overview</vt:lpstr>
      <vt:lpstr>Introduction to the problem</vt:lpstr>
      <vt:lpstr>Introduction Intervention</vt:lpstr>
      <vt:lpstr>Background and issues</vt:lpstr>
      <vt:lpstr>Literature Review</vt:lpstr>
      <vt:lpstr>Aim of the study</vt:lpstr>
      <vt:lpstr>Research Question and Objectives</vt:lpstr>
      <vt:lpstr>Research Methodology</vt:lpstr>
      <vt:lpstr>Implication of the study</vt:lpstr>
      <vt:lpstr>Timeline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 Shang</dc:creator>
  <cp:lastModifiedBy>Lili Shang</cp:lastModifiedBy>
  <cp:revision>1</cp:revision>
  <dcterms:created xsi:type="dcterms:W3CDTF">2023-11-15T08:04:43Z</dcterms:created>
  <dcterms:modified xsi:type="dcterms:W3CDTF">2023-11-15T08:15:59Z</dcterms:modified>
</cp:coreProperties>
</file>