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3"/>
  </p:notesMasterIdLst>
  <p:sldIdLst>
    <p:sldId id="256" r:id="rId2"/>
    <p:sldId id="259" r:id="rId3"/>
    <p:sldId id="260" r:id="rId4"/>
    <p:sldId id="262" r:id="rId5"/>
    <p:sldId id="263" r:id="rId6"/>
    <p:sldId id="264" r:id="rId7"/>
    <p:sldId id="265" r:id="rId8"/>
    <p:sldId id="266" r:id="rId9"/>
    <p:sldId id="267" r:id="rId10"/>
    <p:sldId id="268" r:id="rId11"/>
    <p:sldId id="269" r:id="rId12"/>
  </p:sldIdLst>
  <p:sldSz cx="9144000" cy="5143500" type="screen16x9"/>
  <p:notesSz cx="6858000" cy="9144000"/>
  <p:embeddedFontLst>
    <p:embeddedFont>
      <p:font typeface="Lato" panose="020F0502020204030203" pitchFamily="34" charset="0"/>
      <p:regular r:id="rId14"/>
      <p:bold r:id="rId15"/>
      <p:italic r:id="rId16"/>
      <p:boldItalic r:id="rId17"/>
    </p:embeddedFont>
    <p:embeddedFont>
      <p:font typeface="Playfair Display" panose="00000500000000000000" pitchFamily="2" charset="0"/>
      <p:regular r:id="rId18"/>
      <p:bold r:id="rId19"/>
      <p:italic r:id="rId20"/>
      <p:boldItalic r:id="rId2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42"/>
    <p:restoredTop sz="94660"/>
  </p:normalViewPr>
  <p:slideViewPr>
    <p:cSldViewPr snapToGrid="0">
      <p:cViewPr varScale="1">
        <p:scale>
          <a:sx n="104" d="100"/>
          <a:sy n="104" d="100"/>
        </p:scale>
        <p:origin x="420" y="72"/>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font" Target="fonts/font5.fntdata"/><Relationship Id="rId3" Type="http://schemas.openxmlformats.org/officeDocument/2006/relationships/slide" Target="slides/slide2.xml"/><Relationship Id="rId21" Type="http://schemas.openxmlformats.org/officeDocument/2006/relationships/font" Target="fonts/font8.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font" Target="fonts/font7.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font" Target="fonts/font2.fntdata"/><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6.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4"/>
        <p:cNvGrpSpPr/>
        <p:nvPr/>
      </p:nvGrpSpPr>
      <p:grpSpPr>
        <a:xfrm>
          <a:off x="0" y="0"/>
          <a:ext cx="0" cy="0"/>
          <a:chOff x="0" y="0"/>
          <a:chExt cx="0" cy="0"/>
        </a:xfrm>
      </p:grpSpPr>
      <p:sp>
        <p:nvSpPr>
          <p:cNvPr id="65" name="Google Shape;65;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6" name="Google Shape;66;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5"/>
        <p:cNvGrpSpPr/>
        <p:nvPr/>
      </p:nvGrpSpPr>
      <p:grpSpPr>
        <a:xfrm>
          <a:off x="0" y="0"/>
          <a:ext cx="0" cy="0"/>
          <a:chOff x="0" y="0"/>
          <a:chExt cx="0" cy="0"/>
        </a:xfrm>
      </p:grpSpPr>
      <p:sp>
        <p:nvSpPr>
          <p:cNvPr id="86" name="Google Shape;86;g2f913b7ca90_0_6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7" name="Google Shape;87;g2f913b7ca90_0_6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 sz="1200">
                <a:solidFill>
                  <a:schemeClr val="dk1"/>
                </a:solidFill>
                <a:latin typeface="Times New Roman"/>
                <a:ea typeface="Times New Roman"/>
                <a:cs typeface="Times New Roman"/>
                <a:sym typeface="Times New Roman"/>
              </a:rPr>
              <a:t> The presentation will explore the industry's theoretical concepts and responses to the issue. It will be focusing on the hospitality sector of the UK. “</a:t>
            </a:r>
            <a:r>
              <a:rPr lang="en" sz="1200" i="1">
                <a:solidFill>
                  <a:schemeClr val="dk1"/>
                </a:solidFill>
                <a:latin typeface="Times New Roman"/>
                <a:ea typeface="Times New Roman"/>
                <a:cs typeface="Times New Roman"/>
                <a:sym typeface="Times New Roman"/>
              </a:rPr>
              <a:t>Hilton Hotels”</a:t>
            </a:r>
            <a:r>
              <a:rPr lang="en" sz="1200">
                <a:solidFill>
                  <a:schemeClr val="dk1"/>
                </a:solidFill>
                <a:latin typeface="Times New Roman"/>
                <a:ea typeface="Times New Roman"/>
                <a:cs typeface="Times New Roman"/>
                <a:sym typeface="Times New Roman"/>
              </a:rPr>
              <a:t> will be taken as the case study.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g2f913b7ca90_0_7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4" name="Google Shape;94;g2f913b7ca90_0_7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By taking the context of the hospitality industry, skilled </a:t>
            </a:r>
            <a:r>
              <a:rPr lang="en" dirty="0" err="1"/>
              <a:t>amd</a:t>
            </a:r>
            <a:r>
              <a:rPr lang="en" dirty="0"/>
              <a:t> experienced staff are required to maintain high service standards. It will ensure customer satisfaction with the support to the competitive advantage. When the sector struggles to attract or retain this workforce the full industry suffers.</a:t>
            </a:r>
            <a:endParaRPr dirty="0"/>
          </a:p>
          <a:p>
            <a:pPr marL="0" lvl="0" indent="0" algn="l" rtl="0">
              <a:spcBef>
                <a:spcPts val="0"/>
              </a:spcBef>
              <a:spcAft>
                <a:spcPts val="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
        <p:cNvGrpSpPr/>
        <p:nvPr/>
      </p:nvGrpSpPr>
      <p:grpSpPr>
        <a:xfrm>
          <a:off x="0" y="0"/>
          <a:ext cx="0" cy="0"/>
          <a:chOff x="0" y="0"/>
          <a:chExt cx="0" cy="0"/>
        </a:xfrm>
      </p:grpSpPr>
      <p:sp>
        <p:nvSpPr>
          <p:cNvPr id="107" name="Google Shape;107;g2f913b7ca90_0_8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8" name="Google Shape;108;g2f913b7ca90_0_8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 sz="1200" dirty="0">
                <a:solidFill>
                  <a:schemeClr val="dk1"/>
                </a:solidFill>
                <a:latin typeface="Times New Roman"/>
                <a:ea typeface="Times New Roman"/>
                <a:cs typeface="Times New Roman"/>
                <a:sym typeface="Times New Roman"/>
              </a:rPr>
              <a:t>Moreover, both studies point to changes in the expectations of the employees particularly which happened to the younger employees. They now look for flexibility in working conditions, better work-life and career development chances.</a:t>
            </a: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sz="1200" dirty="0">
                <a:solidFill>
                  <a:schemeClr val="dk1"/>
                </a:solidFill>
                <a:latin typeface="Times New Roman"/>
                <a:ea typeface="Times New Roman"/>
                <a:cs typeface="Times New Roman"/>
                <a:sym typeface="Times New Roman"/>
              </a:rPr>
              <a:t>According to Jones (2022), the traditionally high turnover rates, long working hours and limited progression changes have made it less attractive to potential employees. It has led to chronicle labour shortages.</a:t>
            </a: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sz="1200" dirty="0">
                <a:solidFill>
                  <a:schemeClr val="dk1"/>
                </a:solidFill>
                <a:latin typeface="Times New Roman"/>
                <a:ea typeface="Times New Roman"/>
                <a:cs typeface="Times New Roman"/>
                <a:sym typeface="Times New Roman"/>
              </a:rPr>
              <a:t>To respond to the challenges, many hotels and </a:t>
            </a:r>
            <a:r>
              <a:rPr lang="en" sz="1200" dirty="0" err="1">
                <a:solidFill>
                  <a:schemeClr val="dk1"/>
                </a:solidFill>
                <a:latin typeface="Times New Roman"/>
                <a:ea typeface="Times New Roman"/>
                <a:cs typeface="Times New Roman"/>
                <a:sym typeface="Times New Roman"/>
              </a:rPr>
              <a:t>hosiplatily</a:t>
            </a:r>
            <a:r>
              <a:rPr lang="en" sz="1200" dirty="0">
                <a:solidFill>
                  <a:schemeClr val="dk1"/>
                </a:solidFill>
                <a:latin typeface="Times New Roman"/>
                <a:ea typeface="Times New Roman"/>
                <a:cs typeface="Times New Roman"/>
                <a:sym typeface="Times New Roman"/>
              </a:rPr>
              <a:t> businesses have begun to review their recruitment and retention strategies. It does include the adaptation of more flexible working models, investment in training and upskilling. Focus on improving employee benefits and career growth chances.</a:t>
            </a:r>
            <a:endParaRPr sz="1200" dirty="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3"/>
        <p:cNvGrpSpPr/>
        <p:nvPr/>
      </p:nvGrpSpPr>
      <p:grpSpPr>
        <a:xfrm>
          <a:off x="0" y="0"/>
          <a:ext cx="0" cy="0"/>
          <a:chOff x="0" y="0"/>
          <a:chExt cx="0" cy="0"/>
        </a:xfrm>
      </p:grpSpPr>
      <p:sp>
        <p:nvSpPr>
          <p:cNvPr id="114" name="Google Shape;114;g2f913b7ca90_0_8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5" name="Google Shape;115;g2f913b7ca90_0_8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Economic: The economic impact due to the shortage of staff is divided into two parts. Firstly, businesses are raising wages or they are offering better benefits to attract workers (Carlo, 2021). It has increased the operational costs of the organisation secondly, there is the reduction of the staffing levels that led to lower service capacity. It may harm the revenue generation of the hotels and restaurants as they are unable to meet customer demands. Furthermore, with less skilled workers, the quality of service decreases. It results in potential customer dissatisfaction and operational inefficiencies. </a:t>
            </a:r>
            <a:endParaRPr dirty="0"/>
          </a:p>
          <a:p>
            <a:pPr marL="0" lvl="0" indent="0" algn="l" rtl="0">
              <a:spcBef>
                <a:spcPts val="0"/>
              </a:spcBef>
              <a:spcAft>
                <a:spcPts val="0"/>
              </a:spcAft>
              <a:buNone/>
            </a:pPr>
            <a:r>
              <a:rPr lang="en" dirty="0"/>
              <a:t>There are wages increased by 5-10%, operational costs rose to 8-12%, staffing levels dropped by 15-20%, revenue fell by 10-15% and productivity decreased by 5-7% (ONS, 2023).</a:t>
            </a:r>
            <a:endParaRPr dirty="0"/>
          </a:p>
          <a:p>
            <a:pPr marL="0" lvl="0" indent="0" algn="l" rtl="0">
              <a:spcBef>
                <a:spcPts val="0"/>
              </a:spcBef>
              <a:spcAft>
                <a:spcPts val="0"/>
              </a:spcAft>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0"/>
        <p:cNvGrpSpPr/>
        <p:nvPr/>
      </p:nvGrpSpPr>
      <p:grpSpPr>
        <a:xfrm>
          <a:off x="0" y="0"/>
          <a:ext cx="0" cy="0"/>
          <a:chOff x="0" y="0"/>
          <a:chExt cx="0" cy="0"/>
        </a:xfrm>
      </p:grpSpPr>
      <p:sp>
        <p:nvSpPr>
          <p:cNvPr id="121" name="Google Shape;121;g2f913b7ca90_0_9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2" name="Google Shape;122;g2f913b7ca90_0_9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Technological: Technological adaptations like self-check and AI-powered customer services may be useful to ease the labour pressure. With the technological advancements, there </a:t>
            </a:r>
            <a:r>
              <a:rPr lang="en" dirty="0" err="1"/>
              <a:t>wil</a:t>
            </a:r>
            <a:r>
              <a:rPr lang="en" dirty="0"/>
              <a:t> be the enhancement of efficiency (</a:t>
            </a:r>
            <a:r>
              <a:rPr lang="en" dirty="0" err="1"/>
              <a:t>Sharofiddinov</a:t>
            </a:r>
            <a:r>
              <a:rPr lang="en" dirty="0"/>
              <a:t>, 2023). They </a:t>
            </a:r>
            <a:r>
              <a:rPr lang="en" dirty="0" err="1"/>
              <a:t>wil</a:t>
            </a:r>
            <a:r>
              <a:rPr lang="en" dirty="0"/>
              <a:t> not fully replace the requirement for human staff basically in roles involving personal interactions and customer services as they require an important human touch.</a:t>
            </a:r>
            <a:endParaRPr dirty="0"/>
          </a:p>
          <a:p>
            <a:pPr marL="0" lvl="0" indent="0" algn="l" rtl="0">
              <a:spcBef>
                <a:spcPts val="0"/>
              </a:spcBef>
              <a:spcAft>
                <a:spcPts val="0"/>
              </a:spcAft>
              <a:buNone/>
            </a:pP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7"/>
        <p:cNvGrpSpPr/>
        <p:nvPr/>
      </p:nvGrpSpPr>
      <p:grpSpPr>
        <a:xfrm>
          <a:off x="0" y="0"/>
          <a:ext cx="0" cy="0"/>
          <a:chOff x="0" y="0"/>
          <a:chExt cx="0" cy="0"/>
        </a:xfrm>
      </p:grpSpPr>
      <p:sp>
        <p:nvSpPr>
          <p:cNvPr id="128" name="Google Shape;128;g2f913b7ca90_0_9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9" name="Google Shape;129;g2f913b7ca90_0_9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Legal: Changes in labour laws, which include strict regulations around working hours and employee welfare, add to the complexities of hospitality operations (Adams, 2024). All these laws require acceptance, further challenging the ability of the industry to manage staff shortages effectively.</a:t>
            </a:r>
            <a:endParaRPr dirty="0"/>
          </a:p>
          <a:p>
            <a:pPr marL="0" lvl="0" indent="0" algn="l" rtl="0">
              <a:spcBef>
                <a:spcPts val="0"/>
              </a:spcBef>
              <a:spcAft>
                <a:spcPts val="0"/>
              </a:spcAft>
              <a:buNone/>
            </a:pPr>
            <a:r>
              <a:rPr lang="en" dirty="0"/>
              <a:t>Hilton Hotels is one of the major players in the UK hospitality sector. It has implemented a lot of strategies to tackle these issues like offering flexible working arrangements and doing investment in recruitment and training </a:t>
            </a:r>
            <a:r>
              <a:rPr lang="en" dirty="0" err="1"/>
              <a:t>programmes</a:t>
            </a:r>
            <a:r>
              <a:rPr lang="en" dirty="0"/>
              <a:t>. But, after implementing all these efforts Hilton do face operational challenges. This is due to the competition and high turnover rates. It shows the requirement for a long-term restructuring approach to attract and retain staff</a:t>
            </a:r>
            <a:endParaRPr dirty="0"/>
          </a:p>
          <a:p>
            <a:pPr marL="0" lvl="0" indent="0" algn="l" rtl="0">
              <a:spcBef>
                <a:spcPts val="0"/>
              </a:spcBef>
              <a:spcAft>
                <a:spcPts val="0"/>
              </a:spcAft>
              <a:buNone/>
            </a:pP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3"/>
        <p:cNvGrpSpPr/>
        <p:nvPr/>
      </p:nvGrpSpPr>
      <p:grpSpPr>
        <a:xfrm>
          <a:off x="0" y="0"/>
          <a:ext cx="0" cy="0"/>
          <a:chOff x="0" y="0"/>
          <a:chExt cx="0" cy="0"/>
        </a:xfrm>
      </p:grpSpPr>
      <p:sp>
        <p:nvSpPr>
          <p:cNvPr id="134" name="Google Shape;134;g2f913b7ca90_0_1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5" name="Google Shape;135;g2f913b7ca90_0_1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Technology does not have the ability to replace all jobs. It helps to streamline operations and free up staff for high-value tasks.</a:t>
            </a:r>
            <a:endParaRPr/>
          </a:p>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0"/>
        <p:cNvGrpSpPr/>
        <p:nvPr/>
      </p:nvGrpSpPr>
      <p:grpSpPr>
        <a:xfrm>
          <a:off x="0" y="0"/>
          <a:ext cx="0" cy="0"/>
          <a:chOff x="0" y="0"/>
          <a:chExt cx="0" cy="0"/>
        </a:xfrm>
      </p:grpSpPr>
      <p:sp>
        <p:nvSpPr>
          <p:cNvPr id="141" name="Google Shape;141;g2f913b7ca90_0_10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2" name="Google Shape;142;g2f913b7ca90_0_10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Lastly, the enhancement of the hospitality career by addressing work-life balance concerns is important (Aladag et al, 2020). It will include more flexible working hours, job-sharing chances and improved conditions which is important for a better balance between personal and professional life. The shift towards a more diversified workforce will make a wider recruitment base and make the sector more attractive to potential employees from different backgrounds.</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7"/>
        <p:cNvGrpSpPr/>
        <p:nvPr/>
      </p:nvGrpSpPr>
      <p:grpSpPr>
        <a:xfrm>
          <a:off x="0" y="0"/>
          <a:ext cx="0" cy="0"/>
          <a:chOff x="0" y="0"/>
          <a:chExt cx="0" cy="0"/>
        </a:xfrm>
      </p:grpSpPr>
      <p:sp>
        <p:nvSpPr>
          <p:cNvPr id="148" name="Google Shape;148;g2f913b7ca90_0_1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9" name="Google Shape;149;g2f913b7ca90_0_1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There are limitations to these approaches. Improvements in the sector will continue through adaptation to the technology that is being used, education partnerships and addressing the evolving expectations of employees that will ensure long-term sustainability. The challenges of the present situation will be viewed as a chance for the hospitality sector to make reinvention in themselves.. A new way to attract a new generation of employees who are committed to the future success of the sector. </a:t>
            </a:r>
            <a:endParaRPr/>
          </a:p>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4"/>
        <p:cNvGrpSpPr/>
        <p:nvPr/>
      </p:nvGrpSpPr>
      <p:grpSpPr>
        <a:xfrm>
          <a:off x="0" y="0"/>
          <a:ext cx="0" cy="0"/>
          <a:chOff x="0" y="0"/>
          <a:chExt cx="0" cy="0"/>
        </a:xfrm>
      </p:grpSpPr>
      <p:sp>
        <p:nvSpPr>
          <p:cNvPr id="155" name="Google Shape;155;g2f913b7ca90_0_11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6" name="Google Shape;156;g2f913b7ca90_0_11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George, R., 2021. The Tourism and Hospitality Marketing Environment. In Marketing Tourism and Hospitality: Concepts and Cases (pp. 183-219). Cham: Springer International Publishing.</a:t>
            </a:r>
            <a:endParaRPr dirty="0"/>
          </a:p>
          <a:p>
            <a:pPr marL="0" lvl="0" indent="0" algn="l" rtl="0">
              <a:spcBef>
                <a:spcPts val="0"/>
              </a:spcBef>
              <a:spcAft>
                <a:spcPts val="0"/>
              </a:spcAft>
              <a:buNone/>
            </a:pPr>
            <a:r>
              <a:rPr lang="en" dirty="0" err="1"/>
              <a:t>Hassanein</a:t>
            </a:r>
            <a:r>
              <a:rPr lang="en" dirty="0"/>
              <a:t>, F. and </a:t>
            </a:r>
            <a:r>
              <a:rPr lang="en" dirty="0" err="1"/>
              <a:t>Özgit</a:t>
            </a:r>
            <a:r>
              <a:rPr lang="en" dirty="0"/>
              <a:t>, H., 2022. Sustaining human resources through talent management strategies and employee engagement in the Middle East hotel industry. Sustainability, 14(22), p.15365.</a:t>
            </a:r>
            <a:endParaRPr dirty="0"/>
          </a:p>
          <a:p>
            <a:pPr marL="0" lvl="0" indent="0" algn="l" rtl="0">
              <a:spcBef>
                <a:spcPts val="0"/>
              </a:spcBef>
              <a:spcAft>
                <a:spcPts val="0"/>
              </a:spcAft>
              <a:buNone/>
            </a:pPr>
            <a:r>
              <a:rPr lang="en" dirty="0"/>
              <a:t>Jones, L. (2022) 'Changing Workforce Expectations in the Hospitality Industry: Recruitment and Retention Challenges', International Journal of Hospitality Management, 43(3), pp. 45-58.</a:t>
            </a:r>
            <a:endParaRPr dirty="0"/>
          </a:p>
          <a:p>
            <a:pPr marL="0" lvl="0" indent="0" algn="l" rtl="0">
              <a:spcBef>
                <a:spcPts val="0"/>
              </a:spcBef>
              <a:spcAft>
                <a:spcPts val="0"/>
              </a:spcAft>
              <a:buNone/>
            </a:pPr>
            <a:r>
              <a:rPr lang="en" dirty="0"/>
              <a:t>Leta, S.D. and Chan, I.C.C., 2021. Learn from the past and prepare for the future: A critical assessment of crisis management research in hospitality. International Journal of Hospitality Management, 95, p.102915.</a:t>
            </a:r>
            <a:endParaRPr dirty="0"/>
          </a:p>
          <a:p>
            <a:pPr marL="0" lvl="0" indent="0" algn="l" rtl="0">
              <a:spcBef>
                <a:spcPts val="0"/>
              </a:spcBef>
              <a:spcAft>
                <a:spcPts val="0"/>
              </a:spcAft>
              <a:buNone/>
            </a:pPr>
            <a:r>
              <a:rPr lang="en" dirty="0"/>
              <a:t>Lubis, N.W., 2022. Resource based view (RBV) in improving company strategic capacity. Research Horizon, 2(6), pp.587-596.</a:t>
            </a:r>
            <a:endParaRPr dirty="0"/>
          </a:p>
          <a:p>
            <a:pPr marL="0" lvl="0" indent="0" algn="l" rtl="0">
              <a:spcBef>
                <a:spcPts val="0"/>
              </a:spcBef>
              <a:spcAft>
                <a:spcPts val="0"/>
              </a:spcAft>
              <a:buNone/>
            </a:pPr>
            <a:r>
              <a:rPr lang="en" dirty="0"/>
              <a:t>Nadezhina, O. and Avduevskaia, E., 2021, September. Genesis of human capital theory in the context of digitalization. In European Conference on Knowledge Management (pp. 577-584). Academic Conferences International Limited.</a:t>
            </a:r>
            <a:endParaRPr dirty="0"/>
          </a:p>
          <a:p>
            <a:pPr marL="0" lvl="0" indent="0" algn="l" rtl="0">
              <a:spcBef>
                <a:spcPts val="0"/>
              </a:spcBef>
              <a:spcAft>
                <a:spcPts val="0"/>
              </a:spcAft>
              <a:buNone/>
            </a:pPr>
            <a:r>
              <a:rPr lang="en" dirty="0"/>
              <a:t>ONS (2023). Labour Market Statistics: Hospitality Sector. Available at: https://</a:t>
            </a:r>
            <a:r>
              <a:rPr lang="en" dirty="0" err="1"/>
              <a:t>www.ons.gov.uk</a:t>
            </a:r>
            <a:r>
              <a:rPr lang="en" dirty="0"/>
              <a:t> (Accessed: 28 September 2024).</a:t>
            </a:r>
            <a:endParaRPr dirty="0"/>
          </a:p>
          <a:p>
            <a:pPr marL="0" lvl="0" indent="0" algn="l" rtl="0">
              <a:spcBef>
                <a:spcPts val="0"/>
              </a:spcBef>
              <a:spcAft>
                <a:spcPts val="0"/>
              </a:spcAft>
              <a:buNone/>
            </a:pPr>
            <a:r>
              <a:rPr lang="en" dirty="0" err="1"/>
              <a:t>Puškar</a:t>
            </a:r>
            <a:r>
              <a:rPr lang="en" dirty="0"/>
              <a:t>, J. and </a:t>
            </a:r>
            <a:r>
              <a:rPr lang="en" dirty="0" err="1"/>
              <a:t>Sprčić</a:t>
            </a:r>
            <a:r>
              <a:rPr lang="en" dirty="0"/>
              <a:t>, D.M., APPLICATION OF CASH-FLOW-AT-RISK METHOD IN RISK ANALYSIS–CASE OF ARENA HOSPITALITY GROUP. COMPANY ANALYSIS, p.1.</a:t>
            </a:r>
            <a:endParaRPr dirty="0"/>
          </a:p>
          <a:p>
            <a:pPr marL="0" lvl="0" indent="0" algn="l" rtl="0">
              <a:spcBef>
                <a:spcPts val="0"/>
              </a:spcBef>
              <a:spcAft>
                <a:spcPts val="0"/>
              </a:spcAft>
              <a:buNone/>
            </a:pPr>
            <a:r>
              <a:rPr lang="en" dirty="0" err="1"/>
              <a:t>Seyitoğlu</a:t>
            </a:r>
            <a:r>
              <a:rPr lang="en" dirty="0"/>
              <a:t>, F. and Ivanov, S., 2020. A conceptual framework of the service delivery system design for hospitality firms in the (post-) viral world: The role of service robots. International Journal of Hospitality Management, 91, p.102661.</a:t>
            </a:r>
            <a:endParaRPr dirty="0"/>
          </a:p>
          <a:p>
            <a:pPr marL="0" lvl="0" indent="0" algn="l" rtl="0">
              <a:spcBef>
                <a:spcPts val="0"/>
              </a:spcBef>
              <a:spcAft>
                <a:spcPts val="0"/>
              </a:spcAft>
              <a:buNone/>
            </a:pPr>
            <a:r>
              <a:rPr lang="en" dirty="0" err="1"/>
              <a:t>Sharofiddinov</a:t>
            </a:r>
            <a:r>
              <a:rPr lang="en" dirty="0"/>
              <a:t>, K., 2023. </a:t>
            </a:r>
            <a:r>
              <a:rPr lang="en" dirty="0" err="1"/>
              <a:t>Analysing</a:t>
            </a:r>
            <a:r>
              <a:rPr lang="en" dirty="0"/>
              <a:t> The Impact of Covid-19 On UK SMES and Strategies Adopted, A Study on SMES in The UK Hospitality Sector. </a:t>
            </a:r>
            <a:r>
              <a:rPr lang="en" dirty="0" err="1"/>
              <a:t>Zien</a:t>
            </a:r>
            <a:r>
              <a:rPr lang="en" dirty="0"/>
              <a:t> Journal of Social Sciences and Humanities, 26, pp.9-13.</a:t>
            </a:r>
            <a:endParaRPr dirty="0"/>
          </a:p>
          <a:p>
            <a:pPr marL="0" lvl="0" indent="0" algn="l" rtl="0">
              <a:spcBef>
                <a:spcPts val="0"/>
              </a:spcBef>
              <a:spcAft>
                <a:spcPts val="0"/>
              </a:spcAft>
              <a:buNone/>
            </a:pPr>
            <a:r>
              <a:rPr lang="en" dirty="0"/>
              <a:t>Smith, J., Cooper, S. and Taylor, A. (2023) 'Labour Shortages and Employee Retention in the Post-COVID Hospitality Industry', Journal of Hospitality and Tourism Research, 47(2), pp. 112-130.</a:t>
            </a:r>
            <a:endParaRPr dirty="0"/>
          </a:p>
          <a:p>
            <a:pPr marL="0" lvl="0" indent="0" algn="l" rtl="0">
              <a:spcBef>
                <a:spcPts val="0"/>
              </a:spcBef>
              <a:spcAft>
                <a:spcPts val="0"/>
              </a:spcAft>
              <a:buNone/>
            </a:pPr>
            <a:r>
              <a:rPr lang="en" dirty="0"/>
              <a:t>Thommandru, A., Espinoza-</a:t>
            </a:r>
            <a:r>
              <a:rPr lang="en" dirty="0" err="1"/>
              <a:t>Maguiña</a:t>
            </a:r>
            <a:r>
              <a:rPr lang="en" dirty="0"/>
              <a:t>, M., Ramirez-Asis, E., Ray, S., </a:t>
            </a:r>
            <a:r>
              <a:rPr lang="en" dirty="0" err="1"/>
              <a:t>Naved</a:t>
            </a:r>
            <a:r>
              <a:rPr lang="en" dirty="0"/>
              <a:t>, M. and Guzman-Avalos, M., 2023. Role of tourism and hospitality business in economic development. Materials Today: Proceedings, 80, pp.2901-2904.</a:t>
            </a:r>
            <a:endParaRPr dirty="0"/>
          </a:p>
          <a:p>
            <a:pPr marL="0" lvl="0" indent="0" algn="l" rtl="0">
              <a:spcBef>
                <a:spcPts val="0"/>
              </a:spcBef>
              <a:spcAft>
                <a:spcPts val="0"/>
              </a:spcAft>
              <a:buNone/>
            </a:pPr>
            <a:endParaRPr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p:nvPr/>
        </p:nvSpPr>
        <p:spPr>
          <a:xfrm>
            <a:off x="586721" y="0"/>
            <a:ext cx="7970700" cy="666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p:nvPr/>
        </p:nvSpPr>
        <p:spPr>
          <a:xfrm>
            <a:off x="586721" y="5076900"/>
            <a:ext cx="7970700" cy="666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12" name="Google Shape;12;p2"/>
          <p:cNvCxnSpPr/>
          <p:nvPr/>
        </p:nvCxnSpPr>
        <p:spPr>
          <a:xfrm>
            <a:off x="733219" y="2235351"/>
            <a:ext cx="385200" cy="0"/>
          </a:xfrm>
          <a:prstGeom prst="straightConnector1">
            <a:avLst/>
          </a:prstGeom>
          <a:noFill/>
          <a:ln w="28575" cap="flat" cmpd="sng">
            <a:solidFill>
              <a:schemeClr val="dk1"/>
            </a:solidFill>
            <a:prstDash val="solid"/>
            <a:round/>
            <a:headEnd type="none" w="sm" len="sm"/>
            <a:tailEnd type="none" w="sm" len="sm"/>
          </a:ln>
        </p:spPr>
      </p:cxnSp>
      <p:sp>
        <p:nvSpPr>
          <p:cNvPr id="13" name="Google Shape;13;p2"/>
          <p:cNvSpPr txBox="1">
            <a:spLocks noGrp="1"/>
          </p:cNvSpPr>
          <p:nvPr>
            <p:ph type="ctrTitle"/>
          </p:nvPr>
        </p:nvSpPr>
        <p:spPr>
          <a:xfrm>
            <a:off x="630600" y="136800"/>
            <a:ext cx="7893000" cy="1853700"/>
          </a:xfrm>
          <a:prstGeom prst="rect">
            <a:avLst/>
          </a:prstGeom>
        </p:spPr>
        <p:txBody>
          <a:bodyPr spcFirstLastPara="1" wrap="square" lIns="91425" tIns="91425" rIns="91425" bIns="91425" anchor="b" anchorCtr="0">
            <a:normAutofit/>
          </a:bodyPr>
          <a:lstStyle>
            <a:lvl1pPr lvl="0">
              <a:spcBef>
                <a:spcPts val="100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14" name="Google Shape;14;p2"/>
          <p:cNvSpPr txBox="1">
            <a:spLocks noGrp="1"/>
          </p:cNvSpPr>
          <p:nvPr>
            <p:ph type="subTitle" idx="1"/>
          </p:nvPr>
        </p:nvSpPr>
        <p:spPr>
          <a:xfrm>
            <a:off x="630600" y="3228375"/>
            <a:ext cx="7893000" cy="1274100"/>
          </a:xfrm>
          <a:prstGeom prst="rect">
            <a:avLst/>
          </a:prstGeom>
        </p:spPr>
        <p:txBody>
          <a:bodyPr spcFirstLastPara="1" wrap="square" lIns="91425" tIns="91425" rIns="91425" bIns="91425" anchor="b" anchorCtr="0">
            <a:normAutofit/>
          </a:bodyPr>
          <a:lstStyle>
            <a:lvl1pPr lvl="0">
              <a:lnSpc>
                <a:spcPct val="100000"/>
              </a:lnSpc>
              <a:spcBef>
                <a:spcPts val="1000"/>
              </a:spcBef>
              <a:spcAft>
                <a:spcPts val="0"/>
              </a:spcAft>
              <a:buClr>
                <a:schemeClr val="accent6"/>
              </a:buClr>
              <a:buSzPts val="2400"/>
              <a:buNone/>
              <a:defRPr sz="2400">
                <a:solidFill>
                  <a:schemeClr val="accent6"/>
                </a:solidFill>
              </a:defRPr>
            </a:lvl1pPr>
            <a:lvl2pPr lvl="1">
              <a:lnSpc>
                <a:spcPct val="100000"/>
              </a:lnSpc>
              <a:spcBef>
                <a:spcPts val="0"/>
              </a:spcBef>
              <a:spcAft>
                <a:spcPts val="0"/>
              </a:spcAft>
              <a:buClr>
                <a:schemeClr val="accent6"/>
              </a:buClr>
              <a:buSzPts val="2400"/>
              <a:buNone/>
              <a:defRPr sz="2400">
                <a:solidFill>
                  <a:schemeClr val="accent6"/>
                </a:solidFill>
              </a:defRPr>
            </a:lvl2pPr>
            <a:lvl3pPr lvl="2">
              <a:lnSpc>
                <a:spcPct val="100000"/>
              </a:lnSpc>
              <a:spcBef>
                <a:spcPts val="0"/>
              </a:spcBef>
              <a:spcAft>
                <a:spcPts val="0"/>
              </a:spcAft>
              <a:buClr>
                <a:schemeClr val="accent6"/>
              </a:buClr>
              <a:buSzPts val="2400"/>
              <a:buNone/>
              <a:defRPr sz="2400">
                <a:solidFill>
                  <a:schemeClr val="accent6"/>
                </a:solidFill>
              </a:defRPr>
            </a:lvl3pPr>
            <a:lvl4pPr lvl="3">
              <a:lnSpc>
                <a:spcPct val="100000"/>
              </a:lnSpc>
              <a:spcBef>
                <a:spcPts val="0"/>
              </a:spcBef>
              <a:spcAft>
                <a:spcPts val="0"/>
              </a:spcAft>
              <a:buClr>
                <a:schemeClr val="accent6"/>
              </a:buClr>
              <a:buSzPts val="2400"/>
              <a:buNone/>
              <a:defRPr sz="2400">
                <a:solidFill>
                  <a:schemeClr val="accent6"/>
                </a:solidFill>
              </a:defRPr>
            </a:lvl4pPr>
            <a:lvl5pPr lvl="4">
              <a:lnSpc>
                <a:spcPct val="100000"/>
              </a:lnSpc>
              <a:spcBef>
                <a:spcPts val="0"/>
              </a:spcBef>
              <a:spcAft>
                <a:spcPts val="0"/>
              </a:spcAft>
              <a:buClr>
                <a:schemeClr val="accent6"/>
              </a:buClr>
              <a:buSzPts val="2400"/>
              <a:buNone/>
              <a:defRPr sz="2400">
                <a:solidFill>
                  <a:schemeClr val="accent6"/>
                </a:solidFill>
              </a:defRPr>
            </a:lvl5pPr>
            <a:lvl6pPr lvl="5">
              <a:lnSpc>
                <a:spcPct val="100000"/>
              </a:lnSpc>
              <a:spcBef>
                <a:spcPts val="0"/>
              </a:spcBef>
              <a:spcAft>
                <a:spcPts val="0"/>
              </a:spcAft>
              <a:buClr>
                <a:schemeClr val="accent6"/>
              </a:buClr>
              <a:buSzPts val="2400"/>
              <a:buNone/>
              <a:defRPr sz="2400">
                <a:solidFill>
                  <a:schemeClr val="accent6"/>
                </a:solidFill>
              </a:defRPr>
            </a:lvl6pPr>
            <a:lvl7pPr lvl="6">
              <a:lnSpc>
                <a:spcPct val="100000"/>
              </a:lnSpc>
              <a:spcBef>
                <a:spcPts val="0"/>
              </a:spcBef>
              <a:spcAft>
                <a:spcPts val="0"/>
              </a:spcAft>
              <a:buClr>
                <a:schemeClr val="accent6"/>
              </a:buClr>
              <a:buSzPts val="2400"/>
              <a:buNone/>
              <a:defRPr sz="2400">
                <a:solidFill>
                  <a:schemeClr val="accent6"/>
                </a:solidFill>
              </a:defRPr>
            </a:lvl7pPr>
            <a:lvl8pPr lvl="7">
              <a:lnSpc>
                <a:spcPct val="100000"/>
              </a:lnSpc>
              <a:spcBef>
                <a:spcPts val="0"/>
              </a:spcBef>
              <a:spcAft>
                <a:spcPts val="0"/>
              </a:spcAft>
              <a:buClr>
                <a:schemeClr val="accent6"/>
              </a:buClr>
              <a:buSzPts val="2400"/>
              <a:buNone/>
              <a:defRPr sz="2400">
                <a:solidFill>
                  <a:schemeClr val="accent6"/>
                </a:solidFill>
              </a:defRPr>
            </a:lvl8pPr>
            <a:lvl9pPr lvl="8">
              <a:lnSpc>
                <a:spcPct val="100000"/>
              </a:lnSpc>
              <a:spcBef>
                <a:spcPts val="0"/>
              </a:spcBef>
              <a:spcAft>
                <a:spcPts val="0"/>
              </a:spcAft>
              <a:buClr>
                <a:schemeClr val="accent6"/>
              </a:buClr>
              <a:buSzPts val="2400"/>
              <a:buNone/>
              <a:defRPr sz="2400">
                <a:solidFill>
                  <a:schemeClr val="accent6"/>
                </a:solidFill>
              </a:defRPr>
            </a:lvl9pPr>
          </a:lstStyle>
          <a:p>
            <a:endParaRPr/>
          </a:p>
        </p:txBody>
      </p:sp>
      <p:sp>
        <p:nvSpPr>
          <p:cNvPr id="15" name="Google Shape;15;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6"/>
        <p:cNvGrpSpPr/>
        <p:nvPr/>
      </p:nvGrpSpPr>
      <p:grpSpPr>
        <a:xfrm>
          <a:off x="0" y="0"/>
          <a:ext cx="0" cy="0"/>
          <a:chOff x="0" y="0"/>
          <a:chExt cx="0" cy="0"/>
        </a:xfrm>
      </p:grpSpPr>
      <p:sp>
        <p:nvSpPr>
          <p:cNvPr id="17" name="Google Shape;17;p3"/>
          <p:cNvSpPr/>
          <p:nvPr/>
        </p:nvSpPr>
        <p:spPr>
          <a:xfrm>
            <a:off x="586721" y="5076900"/>
            <a:ext cx="7970700" cy="666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3"/>
          <p:cNvSpPr/>
          <p:nvPr/>
        </p:nvSpPr>
        <p:spPr>
          <a:xfrm>
            <a:off x="586721" y="0"/>
            <a:ext cx="7970700" cy="666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3"/>
          <p:cNvSpPr txBox="1">
            <a:spLocks noGrp="1"/>
          </p:cNvSpPr>
          <p:nvPr>
            <p:ph type="title"/>
          </p:nvPr>
        </p:nvSpPr>
        <p:spPr>
          <a:xfrm>
            <a:off x="509550" y="1921350"/>
            <a:ext cx="8124900" cy="13008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20" name="Google Shape;20;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1"/>
        <p:cNvGrpSpPr/>
        <p:nvPr/>
      </p:nvGrpSpPr>
      <p:grpSpPr>
        <a:xfrm>
          <a:off x="0" y="0"/>
          <a:ext cx="0" cy="0"/>
          <a:chOff x="0" y="0"/>
          <a:chExt cx="0" cy="0"/>
        </a:xfrm>
      </p:grpSpPr>
      <p:sp>
        <p:nvSpPr>
          <p:cNvPr id="22" name="Google Shape;22;p4"/>
          <p:cNvSpPr/>
          <p:nvPr/>
        </p:nvSpPr>
        <p:spPr>
          <a:xfrm>
            <a:off x="-125" y="5045700"/>
            <a:ext cx="9144000" cy="97800"/>
          </a:xfrm>
          <a:prstGeom prst="rect">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23" name="Google Shape;23;p4"/>
          <p:cNvCxnSpPr/>
          <p:nvPr/>
        </p:nvCxnSpPr>
        <p:spPr>
          <a:xfrm>
            <a:off x="419425" y="1154195"/>
            <a:ext cx="385200" cy="0"/>
          </a:xfrm>
          <a:prstGeom prst="straightConnector1">
            <a:avLst/>
          </a:prstGeom>
          <a:noFill/>
          <a:ln w="28575" cap="flat" cmpd="sng">
            <a:solidFill>
              <a:schemeClr val="dk1"/>
            </a:solidFill>
            <a:prstDash val="solid"/>
            <a:round/>
            <a:headEnd type="none" w="sm" len="sm"/>
            <a:tailEnd type="none" w="sm" len="sm"/>
          </a:ln>
        </p:spPr>
      </p:cxnSp>
      <p:sp>
        <p:nvSpPr>
          <p:cNvPr id="24" name="Google Shape;24;p4"/>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a:bodyPr>
          <a:lstStyle>
            <a:lvl1pPr lvl="0">
              <a:spcBef>
                <a:spcPts val="0"/>
              </a:spcBef>
              <a:spcAft>
                <a:spcPts val="0"/>
              </a:spcAft>
              <a:buSzPts val="3200"/>
              <a:buNone/>
              <a:defRPr/>
            </a:lvl1pPr>
            <a:lvl2pPr lvl="1">
              <a:spcBef>
                <a:spcPts val="0"/>
              </a:spcBef>
              <a:spcAft>
                <a:spcPts val="0"/>
              </a:spcAft>
              <a:buSzPts val="3200"/>
              <a:buNone/>
              <a:defRPr/>
            </a:lvl2pPr>
            <a:lvl3pPr lvl="2">
              <a:spcBef>
                <a:spcPts val="0"/>
              </a:spcBef>
              <a:spcAft>
                <a:spcPts val="0"/>
              </a:spcAft>
              <a:buSzPts val="3200"/>
              <a:buNone/>
              <a:defRPr/>
            </a:lvl3pPr>
            <a:lvl4pPr lvl="3">
              <a:spcBef>
                <a:spcPts val="0"/>
              </a:spcBef>
              <a:spcAft>
                <a:spcPts val="0"/>
              </a:spcAft>
              <a:buSzPts val="3200"/>
              <a:buNone/>
              <a:defRPr/>
            </a:lvl4pPr>
            <a:lvl5pPr lvl="4">
              <a:spcBef>
                <a:spcPts val="0"/>
              </a:spcBef>
              <a:spcAft>
                <a:spcPts val="0"/>
              </a:spcAft>
              <a:buSzPts val="3200"/>
              <a:buNone/>
              <a:defRPr/>
            </a:lvl5pPr>
            <a:lvl6pPr lvl="5">
              <a:spcBef>
                <a:spcPts val="0"/>
              </a:spcBef>
              <a:spcAft>
                <a:spcPts val="0"/>
              </a:spcAft>
              <a:buSzPts val="3200"/>
              <a:buNone/>
              <a:defRPr/>
            </a:lvl6pPr>
            <a:lvl7pPr lvl="6">
              <a:spcBef>
                <a:spcPts val="0"/>
              </a:spcBef>
              <a:spcAft>
                <a:spcPts val="0"/>
              </a:spcAft>
              <a:buSzPts val="3200"/>
              <a:buNone/>
              <a:defRPr/>
            </a:lvl7pPr>
            <a:lvl8pPr lvl="7">
              <a:spcBef>
                <a:spcPts val="0"/>
              </a:spcBef>
              <a:spcAft>
                <a:spcPts val="0"/>
              </a:spcAft>
              <a:buSzPts val="3200"/>
              <a:buNone/>
              <a:defRPr/>
            </a:lvl8pPr>
            <a:lvl9pPr lvl="8">
              <a:spcBef>
                <a:spcPts val="0"/>
              </a:spcBef>
              <a:spcAft>
                <a:spcPts val="0"/>
              </a:spcAft>
              <a:buSzPts val="3200"/>
              <a:buNone/>
              <a:defRPr/>
            </a:lvl9pPr>
          </a:lstStyle>
          <a:p>
            <a:endParaRPr/>
          </a:p>
        </p:txBody>
      </p:sp>
      <p:sp>
        <p:nvSpPr>
          <p:cNvPr id="25" name="Google Shape;25;p4"/>
          <p:cNvSpPr txBox="1">
            <a:spLocks noGrp="1"/>
          </p:cNvSpPr>
          <p:nvPr>
            <p:ph type="body" idx="1"/>
          </p:nvPr>
        </p:nvSpPr>
        <p:spPr>
          <a:xfrm>
            <a:off x="311700" y="1417800"/>
            <a:ext cx="8520600" cy="31509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26" name="Google Shape;26;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7"/>
        <p:cNvGrpSpPr/>
        <p:nvPr/>
      </p:nvGrpSpPr>
      <p:grpSpPr>
        <a:xfrm>
          <a:off x="0" y="0"/>
          <a:ext cx="0" cy="0"/>
          <a:chOff x="0" y="0"/>
          <a:chExt cx="0" cy="0"/>
        </a:xfrm>
      </p:grpSpPr>
      <p:cxnSp>
        <p:nvCxnSpPr>
          <p:cNvPr id="28" name="Google Shape;28;p5"/>
          <p:cNvCxnSpPr/>
          <p:nvPr/>
        </p:nvCxnSpPr>
        <p:spPr>
          <a:xfrm>
            <a:off x="419425" y="1154195"/>
            <a:ext cx="385200" cy="0"/>
          </a:xfrm>
          <a:prstGeom prst="straightConnector1">
            <a:avLst/>
          </a:prstGeom>
          <a:noFill/>
          <a:ln w="28575" cap="flat" cmpd="sng">
            <a:solidFill>
              <a:schemeClr val="dk1"/>
            </a:solidFill>
            <a:prstDash val="solid"/>
            <a:round/>
            <a:headEnd type="none" w="sm" len="sm"/>
            <a:tailEnd type="none" w="sm" len="sm"/>
          </a:ln>
        </p:spPr>
      </p:cxnSp>
      <p:sp>
        <p:nvSpPr>
          <p:cNvPr id="29" name="Google Shape;29;p5"/>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a:bodyPr>
          <a:lstStyle>
            <a:lvl1pPr lvl="0">
              <a:spcBef>
                <a:spcPts val="0"/>
              </a:spcBef>
              <a:spcAft>
                <a:spcPts val="0"/>
              </a:spcAft>
              <a:buSzPts val="3200"/>
              <a:buNone/>
              <a:defRPr/>
            </a:lvl1pPr>
            <a:lvl2pPr lvl="1">
              <a:spcBef>
                <a:spcPts val="0"/>
              </a:spcBef>
              <a:spcAft>
                <a:spcPts val="0"/>
              </a:spcAft>
              <a:buSzPts val="3200"/>
              <a:buNone/>
              <a:defRPr/>
            </a:lvl2pPr>
            <a:lvl3pPr lvl="2">
              <a:spcBef>
                <a:spcPts val="0"/>
              </a:spcBef>
              <a:spcAft>
                <a:spcPts val="0"/>
              </a:spcAft>
              <a:buSzPts val="3200"/>
              <a:buNone/>
              <a:defRPr/>
            </a:lvl3pPr>
            <a:lvl4pPr lvl="3">
              <a:spcBef>
                <a:spcPts val="0"/>
              </a:spcBef>
              <a:spcAft>
                <a:spcPts val="0"/>
              </a:spcAft>
              <a:buSzPts val="3200"/>
              <a:buNone/>
              <a:defRPr/>
            </a:lvl4pPr>
            <a:lvl5pPr lvl="4">
              <a:spcBef>
                <a:spcPts val="0"/>
              </a:spcBef>
              <a:spcAft>
                <a:spcPts val="0"/>
              </a:spcAft>
              <a:buSzPts val="3200"/>
              <a:buNone/>
              <a:defRPr/>
            </a:lvl5pPr>
            <a:lvl6pPr lvl="5">
              <a:spcBef>
                <a:spcPts val="0"/>
              </a:spcBef>
              <a:spcAft>
                <a:spcPts val="0"/>
              </a:spcAft>
              <a:buSzPts val="3200"/>
              <a:buNone/>
              <a:defRPr/>
            </a:lvl6pPr>
            <a:lvl7pPr lvl="6">
              <a:spcBef>
                <a:spcPts val="0"/>
              </a:spcBef>
              <a:spcAft>
                <a:spcPts val="0"/>
              </a:spcAft>
              <a:buSzPts val="3200"/>
              <a:buNone/>
              <a:defRPr/>
            </a:lvl7pPr>
            <a:lvl8pPr lvl="7">
              <a:spcBef>
                <a:spcPts val="0"/>
              </a:spcBef>
              <a:spcAft>
                <a:spcPts val="0"/>
              </a:spcAft>
              <a:buSzPts val="3200"/>
              <a:buNone/>
              <a:defRPr/>
            </a:lvl8pPr>
            <a:lvl9pPr lvl="8">
              <a:spcBef>
                <a:spcPts val="0"/>
              </a:spcBef>
              <a:spcAft>
                <a:spcPts val="0"/>
              </a:spcAft>
              <a:buSzPts val="3200"/>
              <a:buNone/>
              <a:defRPr/>
            </a:lvl9pPr>
          </a:lstStyle>
          <a:p>
            <a:endParaRPr/>
          </a:p>
        </p:txBody>
      </p:sp>
      <p:sp>
        <p:nvSpPr>
          <p:cNvPr id="30" name="Google Shape;30;p5"/>
          <p:cNvSpPr txBox="1">
            <a:spLocks noGrp="1"/>
          </p:cNvSpPr>
          <p:nvPr>
            <p:ph type="body" idx="1"/>
          </p:nvPr>
        </p:nvSpPr>
        <p:spPr>
          <a:xfrm>
            <a:off x="311700" y="1417950"/>
            <a:ext cx="3999900" cy="31509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1" name="Google Shape;31;p5"/>
          <p:cNvSpPr txBox="1">
            <a:spLocks noGrp="1"/>
          </p:cNvSpPr>
          <p:nvPr>
            <p:ph type="body" idx="2"/>
          </p:nvPr>
        </p:nvSpPr>
        <p:spPr>
          <a:xfrm>
            <a:off x="4832400" y="1417950"/>
            <a:ext cx="3999900" cy="31509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2" name="Google Shape;32;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33"/>
        <p:cNvGrpSpPr/>
        <p:nvPr/>
      </p:nvGrpSpPr>
      <p:grpSpPr>
        <a:xfrm>
          <a:off x="0" y="0"/>
          <a:ext cx="0" cy="0"/>
          <a:chOff x="0" y="0"/>
          <a:chExt cx="0" cy="0"/>
        </a:xfrm>
      </p:grpSpPr>
      <p:sp>
        <p:nvSpPr>
          <p:cNvPr id="34" name="Google Shape;34;p6"/>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a:bodyPr>
          <a:lstStyle>
            <a:lvl1pPr lvl="0">
              <a:spcBef>
                <a:spcPts val="0"/>
              </a:spcBef>
              <a:spcAft>
                <a:spcPts val="0"/>
              </a:spcAft>
              <a:buSzPts val="3200"/>
              <a:buNone/>
              <a:defRPr/>
            </a:lvl1pPr>
            <a:lvl2pPr lvl="1">
              <a:spcBef>
                <a:spcPts val="0"/>
              </a:spcBef>
              <a:spcAft>
                <a:spcPts val="0"/>
              </a:spcAft>
              <a:buSzPts val="3200"/>
              <a:buNone/>
              <a:defRPr/>
            </a:lvl2pPr>
            <a:lvl3pPr lvl="2">
              <a:spcBef>
                <a:spcPts val="0"/>
              </a:spcBef>
              <a:spcAft>
                <a:spcPts val="0"/>
              </a:spcAft>
              <a:buSzPts val="3200"/>
              <a:buNone/>
              <a:defRPr/>
            </a:lvl3pPr>
            <a:lvl4pPr lvl="3">
              <a:spcBef>
                <a:spcPts val="0"/>
              </a:spcBef>
              <a:spcAft>
                <a:spcPts val="0"/>
              </a:spcAft>
              <a:buSzPts val="3200"/>
              <a:buNone/>
              <a:defRPr/>
            </a:lvl4pPr>
            <a:lvl5pPr lvl="4">
              <a:spcBef>
                <a:spcPts val="0"/>
              </a:spcBef>
              <a:spcAft>
                <a:spcPts val="0"/>
              </a:spcAft>
              <a:buSzPts val="3200"/>
              <a:buNone/>
              <a:defRPr/>
            </a:lvl5pPr>
            <a:lvl6pPr lvl="5">
              <a:spcBef>
                <a:spcPts val="0"/>
              </a:spcBef>
              <a:spcAft>
                <a:spcPts val="0"/>
              </a:spcAft>
              <a:buSzPts val="3200"/>
              <a:buNone/>
              <a:defRPr/>
            </a:lvl6pPr>
            <a:lvl7pPr lvl="6">
              <a:spcBef>
                <a:spcPts val="0"/>
              </a:spcBef>
              <a:spcAft>
                <a:spcPts val="0"/>
              </a:spcAft>
              <a:buSzPts val="3200"/>
              <a:buNone/>
              <a:defRPr/>
            </a:lvl7pPr>
            <a:lvl8pPr lvl="7">
              <a:spcBef>
                <a:spcPts val="0"/>
              </a:spcBef>
              <a:spcAft>
                <a:spcPts val="0"/>
              </a:spcAft>
              <a:buSzPts val="3200"/>
              <a:buNone/>
              <a:defRPr/>
            </a:lvl8pPr>
            <a:lvl9pPr lvl="8">
              <a:spcBef>
                <a:spcPts val="0"/>
              </a:spcBef>
              <a:spcAft>
                <a:spcPts val="0"/>
              </a:spcAft>
              <a:buSzPts val="3200"/>
              <a:buNone/>
              <a:defRPr/>
            </a:lvl9pPr>
          </a:lstStyle>
          <a:p>
            <a:endParaRPr/>
          </a:p>
        </p:txBody>
      </p:sp>
      <p:sp>
        <p:nvSpPr>
          <p:cNvPr id="35" name="Google Shape;35;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6"/>
        <p:cNvGrpSpPr/>
        <p:nvPr/>
      </p:nvGrpSpPr>
      <p:grpSpPr>
        <a:xfrm>
          <a:off x="0" y="0"/>
          <a:ext cx="0" cy="0"/>
          <a:chOff x="0" y="0"/>
          <a:chExt cx="0" cy="0"/>
        </a:xfrm>
      </p:grpSpPr>
      <p:cxnSp>
        <p:nvCxnSpPr>
          <p:cNvPr id="37" name="Google Shape;37;p7"/>
          <p:cNvCxnSpPr/>
          <p:nvPr/>
        </p:nvCxnSpPr>
        <p:spPr>
          <a:xfrm>
            <a:off x="411044" y="1417772"/>
            <a:ext cx="385200" cy="0"/>
          </a:xfrm>
          <a:prstGeom prst="straightConnector1">
            <a:avLst/>
          </a:prstGeom>
          <a:noFill/>
          <a:ln w="28575" cap="flat" cmpd="sng">
            <a:solidFill>
              <a:schemeClr val="dk1"/>
            </a:solidFill>
            <a:prstDash val="solid"/>
            <a:round/>
            <a:headEnd type="none" w="sm" len="sm"/>
            <a:tailEnd type="none" w="sm" len="sm"/>
          </a:ln>
        </p:spPr>
      </p:cxnSp>
      <p:sp>
        <p:nvSpPr>
          <p:cNvPr id="38" name="Google Shape;38;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9" name="Google Shape;39;p7"/>
          <p:cNvSpPr txBox="1">
            <a:spLocks noGrp="1"/>
          </p:cNvSpPr>
          <p:nvPr>
            <p:ph type="body" idx="1"/>
          </p:nvPr>
        </p:nvSpPr>
        <p:spPr>
          <a:xfrm>
            <a:off x="311700" y="1640350"/>
            <a:ext cx="2808000" cy="29289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40" name="Google Shape;40;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41"/>
        <p:cNvGrpSpPr/>
        <p:nvPr/>
      </p:nvGrpSpPr>
      <p:grpSpPr>
        <a:xfrm>
          <a:off x="0" y="0"/>
          <a:ext cx="0" cy="0"/>
          <a:chOff x="0" y="0"/>
          <a:chExt cx="0" cy="0"/>
        </a:xfrm>
      </p:grpSpPr>
      <p:sp>
        <p:nvSpPr>
          <p:cNvPr id="42" name="Google Shape;42;p8"/>
          <p:cNvSpPr/>
          <p:nvPr/>
        </p:nvSpPr>
        <p:spPr>
          <a:xfrm>
            <a:off x="586721" y="0"/>
            <a:ext cx="7970700" cy="666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43;p8"/>
          <p:cNvSpPr/>
          <p:nvPr/>
        </p:nvSpPr>
        <p:spPr>
          <a:xfrm>
            <a:off x="586721" y="5076900"/>
            <a:ext cx="7970700" cy="666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8"/>
          <p:cNvSpPr txBox="1">
            <a:spLocks noGrp="1"/>
          </p:cNvSpPr>
          <p:nvPr>
            <p:ph type="title"/>
          </p:nvPr>
        </p:nvSpPr>
        <p:spPr>
          <a:xfrm>
            <a:off x="490250" y="526350"/>
            <a:ext cx="5618700" cy="4090800"/>
          </a:xfrm>
          <a:prstGeom prst="rect">
            <a:avLst/>
          </a:prstGeom>
        </p:spPr>
        <p:txBody>
          <a:bodyPr spcFirstLastPara="1" wrap="square" lIns="91425" tIns="91425" rIns="91425" bIns="91425" anchor="ctr" anchorCtr="0">
            <a:normAutofit/>
          </a:bodyPr>
          <a:lstStyle>
            <a:lvl1pPr lvl="0">
              <a:spcBef>
                <a:spcPts val="0"/>
              </a:spcBef>
              <a:spcAft>
                <a:spcPts val="0"/>
              </a:spcAft>
              <a:buSzPts val="4200"/>
              <a:buNone/>
              <a:defRPr sz="4200"/>
            </a:lvl1pPr>
            <a:lvl2pPr lvl="1">
              <a:spcBef>
                <a:spcPts val="0"/>
              </a:spcBef>
              <a:spcAft>
                <a:spcPts val="0"/>
              </a:spcAft>
              <a:buSzPts val="4200"/>
              <a:buNone/>
              <a:defRPr sz="4200"/>
            </a:lvl2pPr>
            <a:lvl3pPr lvl="2">
              <a:spcBef>
                <a:spcPts val="0"/>
              </a:spcBef>
              <a:spcAft>
                <a:spcPts val="0"/>
              </a:spcAft>
              <a:buSzPts val="4200"/>
              <a:buNone/>
              <a:defRPr sz="4200"/>
            </a:lvl3pPr>
            <a:lvl4pPr lvl="3">
              <a:spcBef>
                <a:spcPts val="0"/>
              </a:spcBef>
              <a:spcAft>
                <a:spcPts val="0"/>
              </a:spcAft>
              <a:buSzPts val="4200"/>
              <a:buNone/>
              <a:defRPr sz="4200"/>
            </a:lvl4pPr>
            <a:lvl5pPr lvl="4">
              <a:spcBef>
                <a:spcPts val="0"/>
              </a:spcBef>
              <a:spcAft>
                <a:spcPts val="0"/>
              </a:spcAft>
              <a:buSzPts val="4200"/>
              <a:buNone/>
              <a:defRPr sz="4200"/>
            </a:lvl5pPr>
            <a:lvl6pPr lvl="5">
              <a:spcBef>
                <a:spcPts val="0"/>
              </a:spcBef>
              <a:spcAft>
                <a:spcPts val="0"/>
              </a:spcAft>
              <a:buSzPts val="4200"/>
              <a:buNone/>
              <a:defRPr sz="4200"/>
            </a:lvl6pPr>
            <a:lvl7pPr lvl="6">
              <a:spcBef>
                <a:spcPts val="0"/>
              </a:spcBef>
              <a:spcAft>
                <a:spcPts val="0"/>
              </a:spcAft>
              <a:buSzPts val="4200"/>
              <a:buNone/>
              <a:defRPr sz="4200"/>
            </a:lvl7pPr>
            <a:lvl8pPr lvl="7">
              <a:spcBef>
                <a:spcPts val="0"/>
              </a:spcBef>
              <a:spcAft>
                <a:spcPts val="0"/>
              </a:spcAft>
              <a:buSzPts val="4200"/>
              <a:buNone/>
              <a:defRPr sz="4200"/>
            </a:lvl8pPr>
            <a:lvl9pPr lvl="8">
              <a:spcBef>
                <a:spcPts val="0"/>
              </a:spcBef>
              <a:spcAft>
                <a:spcPts val="0"/>
              </a:spcAft>
              <a:buSzPts val="4200"/>
              <a:buNone/>
              <a:defRPr sz="4200"/>
            </a:lvl9pPr>
          </a:lstStyle>
          <a:p>
            <a:endParaRPr/>
          </a:p>
        </p:txBody>
      </p:sp>
      <p:sp>
        <p:nvSpPr>
          <p:cNvPr id="45" name="Google Shape;45;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46"/>
        <p:cNvGrpSpPr/>
        <p:nvPr/>
      </p:nvGrpSpPr>
      <p:grpSpPr>
        <a:xfrm>
          <a:off x="0" y="0"/>
          <a:ext cx="0" cy="0"/>
          <a:chOff x="0" y="0"/>
          <a:chExt cx="0" cy="0"/>
        </a:xfrm>
      </p:grpSpPr>
      <p:sp>
        <p:nvSpPr>
          <p:cNvPr id="47" name="Google Shape;47;p9"/>
          <p:cNvSpPr/>
          <p:nvPr/>
        </p:nvSpPr>
        <p:spPr>
          <a:xfrm>
            <a:off x="4572000" y="-100"/>
            <a:ext cx="4572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48" name="Google Shape;48;p9"/>
          <p:cNvCxnSpPr/>
          <p:nvPr/>
        </p:nvCxnSpPr>
        <p:spPr>
          <a:xfrm>
            <a:off x="5029675" y="4495500"/>
            <a:ext cx="468300" cy="0"/>
          </a:xfrm>
          <a:prstGeom prst="straightConnector1">
            <a:avLst/>
          </a:prstGeom>
          <a:noFill/>
          <a:ln w="19050" cap="flat" cmpd="sng">
            <a:solidFill>
              <a:schemeClr val="lt1"/>
            </a:solidFill>
            <a:prstDash val="solid"/>
            <a:round/>
            <a:headEnd type="none" w="sm" len="sm"/>
            <a:tailEnd type="none" w="sm" len="sm"/>
          </a:ln>
        </p:spPr>
      </p:cxnSp>
      <p:sp>
        <p:nvSpPr>
          <p:cNvPr id="49" name="Google Shape;49;p9"/>
          <p:cNvSpPr txBox="1">
            <a:spLocks noGrp="1"/>
          </p:cNvSpPr>
          <p:nvPr>
            <p:ph type="title"/>
          </p:nvPr>
        </p:nvSpPr>
        <p:spPr>
          <a:xfrm>
            <a:off x="265500" y="1084625"/>
            <a:ext cx="4045200" cy="17070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50" name="Google Shape;50;p9"/>
          <p:cNvSpPr txBox="1">
            <a:spLocks noGrp="1"/>
          </p:cNvSpPr>
          <p:nvPr>
            <p:ph type="subTitle" idx="1"/>
          </p:nvPr>
        </p:nvSpPr>
        <p:spPr>
          <a:xfrm>
            <a:off x="265500" y="2845200"/>
            <a:ext cx="4045200" cy="14217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Clr>
                <a:schemeClr val="accent6"/>
              </a:buClr>
              <a:buSzPts val="2100"/>
              <a:buNone/>
              <a:defRPr sz="2100">
                <a:solidFill>
                  <a:schemeClr val="accent6"/>
                </a:solidFill>
              </a:defRPr>
            </a:lvl1pPr>
            <a:lvl2pPr lvl="1" algn="ctr">
              <a:lnSpc>
                <a:spcPct val="100000"/>
              </a:lnSpc>
              <a:spcBef>
                <a:spcPts val="0"/>
              </a:spcBef>
              <a:spcAft>
                <a:spcPts val="0"/>
              </a:spcAft>
              <a:buClr>
                <a:schemeClr val="accent6"/>
              </a:buClr>
              <a:buSzPts val="2100"/>
              <a:buNone/>
              <a:defRPr sz="2100">
                <a:solidFill>
                  <a:schemeClr val="accent6"/>
                </a:solidFill>
              </a:defRPr>
            </a:lvl2pPr>
            <a:lvl3pPr lvl="2" algn="ctr">
              <a:lnSpc>
                <a:spcPct val="100000"/>
              </a:lnSpc>
              <a:spcBef>
                <a:spcPts val="0"/>
              </a:spcBef>
              <a:spcAft>
                <a:spcPts val="0"/>
              </a:spcAft>
              <a:buClr>
                <a:schemeClr val="accent6"/>
              </a:buClr>
              <a:buSzPts val="2100"/>
              <a:buNone/>
              <a:defRPr sz="2100">
                <a:solidFill>
                  <a:schemeClr val="accent6"/>
                </a:solidFill>
              </a:defRPr>
            </a:lvl3pPr>
            <a:lvl4pPr lvl="3" algn="ctr">
              <a:lnSpc>
                <a:spcPct val="100000"/>
              </a:lnSpc>
              <a:spcBef>
                <a:spcPts val="0"/>
              </a:spcBef>
              <a:spcAft>
                <a:spcPts val="0"/>
              </a:spcAft>
              <a:buClr>
                <a:schemeClr val="accent6"/>
              </a:buClr>
              <a:buSzPts val="2100"/>
              <a:buNone/>
              <a:defRPr sz="2100">
                <a:solidFill>
                  <a:schemeClr val="accent6"/>
                </a:solidFill>
              </a:defRPr>
            </a:lvl4pPr>
            <a:lvl5pPr lvl="4" algn="ctr">
              <a:lnSpc>
                <a:spcPct val="100000"/>
              </a:lnSpc>
              <a:spcBef>
                <a:spcPts val="0"/>
              </a:spcBef>
              <a:spcAft>
                <a:spcPts val="0"/>
              </a:spcAft>
              <a:buClr>
                <a:schemeClr val="accent6"/>
              </a:buClr>
              <a:buSzPts val="2100"/>
              <a:buNone/>
              <a:defRPr sz="2100">
                <a:solidFill>
                  <a:schemeClr val="accent6"/>
                </a:solidFill>
              </a:defRPr>
            </a:lvl5pPr>
            <a:lvl6pPr lvl="5" algn="ctr">
              <a:lnSpc>
                <a:spcPct val="100000"/>
              </a:lnSpc>
              <a:spcBef>
                <a:spcPts val="0"/>
              </a:spcBef>
              <a:spcAft>
                <a:spcPts val="0"/>
              </a:spcAft>
              <a:buClr>
                <a:schemeClr val="accent6"/>
              </a:buClr>
              <a:buSzPts val="2100"/>
              <a:buNone/>
              <a:defRPr sz="2100">
                <a:solidFill>
                  <a:schemeClr val="accent6"/>
                </a:solidFill>
              </a:defRPr>
            </a:lvl6pPr>
            <a:lvl7pPr lvl="6" algn="ctr">
              <a:lnSpc>
                <a:spcPct val="100000"/>
              </a:lnSpc>
              <a:spcBef>
                <a:spcPts val="0"/>
              </a:spcBef>
              <a:spcAft>
                <a:spcPts val="0"/>
              </a:spcAft>
              <a:buClr>
                <a:schemeClr val="accent6"/>
              </a:buClr>
              <a:buSzPts val="2100"/>
              <a:buNone/>
              <a:defRPr sz="2100">
                <a:solidFill>
                  <a:schemeClr val="accent6"/>
                </a:solidFill>
              </a:defRPr>
            </a:lvl7pPr>
            <a:lvl8pPr lvl="7" algn="ctr">
              <a:lnSpc>
                <a:spcPct val="100000"/>
              </a:lnSpc>
              <a:spcBef>
                <a:spcPts val="0"/>
              </a:spcBef>
              <a:spcAft>
                <a:spcPts val="0"/>
              </a:spcAft>
              <a:buClr>
                <a:schemeClr val="accent6"/>
              </a:buClr>
              <a:buSzPts val="2100"/>
              <a:buNone/>
              <a:defRPr sz="2100">
                <a:solidFill>
                  <a:schemeClr val="accent6"/>
                </a:solidFill>
              </a:defRPr>
            </a:lvl8pPr>
            <a:lvl9pPr lvl="8" algn="ctr">
              <a:lnSpc>
                <a:spcPct val="100000"/>
              </a:lnSpc>
              <a:spcBef>
                <a:spcPts val="0"/>
              </a:spcBef>
              <a:spcAft>
                <a:spcPts val="0"/>
              </a:spcAft>
              <a:buClr>
                <a:schemeClr val="accent6"/>
              </a:buClr>
              <a:buSzPts val="2100"/>
              <a:buNone/>
              <a:defRPr sz="2100">
                <a:solidFill>
                  <a:schemeClr val="accent6"/>
                </a:solidFill>
              </a:defRPr>
            </a:lvl9pPr>
          </a:lstStyle>
          <a:p>
            <a:endParaRPr/>
          </a:p>
        </p:txBody>
      </p:sp>
      <p:sp>
        <p:nvSpPr>
          <p:cNvPr id="51" name="Google Shape;51;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Clr>
                <a:schemeClr val="accent1"/>
              </a:buClr>
              <a:buSzPts val="1800"/>
              <a:buChar char="●"/>
              <a:defRPr>
                <a:solidFill>
                  <a:schemeClr val="accent1"/>
                </a:solidFill>
              </a:defRPr>
            </a:lvl1pPr>
            <a:lvl2pPr marL="914400" lvl="1" indent="-317500">
              <a:spcBef>
                <a:spcPts val="0"/>
              </a:spcBef>
              <a:spcAft>
                <a:spcPts val="0"/>
              </a:spcAft>
              <a:buClr>
                <a:schemeClr val="accent1"/>
              </a:buClr>
              <a:buSzPts val="1400"/>
              <a:buChar char="○"/>
              <a:defRPr>
                <a:solidFill>
                  <a:schemeClr val="accent1"/>
                </a:solidFill>
              </a:defRPr>
            </a:lvl2pPr>
            <a:lvl3pPr marL="1371600" lvl="2" indent="-317500">
              <a:spcBef>
                <a:spcPts val="0"/>
              </a:spcBef>
              <a:spcAft>
                <a:spcPts val="0"/>
              </a:spcAft>
              <a:buClr>
                <a:schemeClr val="accent1"/>
              </a:buClr>
              <a:buSzPts val="1400"/>
              <a:buChar char="■"/>
              <a:defRPr>
                <a:solidFill>
                  <a:schemeClr val="accent1"/>
                </a:solidFill>
              </a:defRPr>
            </a:lvl3pPr>
            <a:lvl4pPr marL="1828800" lvl="3" indent="-317500">
              <a:spcBef>
                <a:spcPts val="0"/>
              </a:spcBef>
              <a:spcAft>
                <a:spcPts val="0"/>
              </a:spcAft>
              <a:buClr>
                <a:schemeClr val="accent1"/>
              </a:buClr>
              <a:buSzPts val="1400"/>
              <a:buChar char="●"/>
              <a:defRPr>
                <a:solidFill>
                  <a:schemeClr val="accent1"/>
                </a:solidFill>
              </a:defRPr>
            </a:lvl4pPr>
            <a:lvl5pPr marL="2286000" lvl="4" indent="-317500">
              <a:spcBef>
                <a:spcPts val="0"/>
              </a:spcBef>
              <a:spcAft>
                <a:spcPts val="0"/>
              </a:spcAft>
              <a:buClr>
                <a:schemeClr val="accent1"/>
              </a:buClr>
              <a:buSzPts val="1400"/>
              <a:buChar char="○"/>
              <a:defRPr>
                <a:solidFill>
                  <a:schemeClr val="accent1"/>
                </a:solidFill>
              </a:defRPr>
            </a:lvl5pPr>
            <a:lvl6pPr marL="2743200" lvl="5" indent="-317500">
              <a:spcBef>
                <a:spcPts val="0"/>
              </a:spcBef>
              <a:spcAft>
                <a:spcPts val="0"/>
              </a:spcAft>
              <a:buClr>
                <a:schemeClr val="accent1"/>
              </a:buClr>
              <a:buSzPts val="1400"/>
              <a:buChar char="■"/>
              <a:defRPr>
                <a:solidFill>
                  <a:schemeClr val="accent1"/>
                </a:solidFill>
              </a:defRPr>
            </a:lvl6pPr>
            <a:lvl7pPr marL="3200400" lvl="6" indent="-317500">
              <a:spcBef>
                <a:spcPts val="0"/>
              </a:spcBef>
              <a:spcAft>
                <a:spcPts val="0"/>
              </a:spcAft>
              <a:buClr>
                <a:schemeClr val="accent1"/>
              </a:buClr>
              <a:buSzPts val="1400"/>
              <a:buChar char="●"/>
              <a:defRPr>
                <a:solidFill>
                  <a:schemeClr val="accent1"/>
                </a:solidFill>
              </a:defRPr>
            </a:lvl7pPr>
            <a:lvl8pPr marL="3657600" lvl="7" indent="-317500">
              <a:spcBef>
                <a:spcPts val="0"/>
              </a:spcBef>
              <a:spcAft>
                <a:spcPts val="0"/>
              </a:spcAft>
              <a:buClr>
                <a:schemeClr val="accent1"/>
              </a:buClr>
              <a:buSzPts val="1400"/>
              <a:buChar char="○"/>
              <a:defRPr>
                <a:solidFill>
                  <a:schemeClr val="accent1"/>
                </a:solidFill>
              </a:defRPr>
            </a:lvl8pPr>
            <a:lvl9pPr marL="4114800" lvl="8" indent="-317500">
              <a:spcBef>
                <a:spcPts val="0"/>
              </a:spcBef>
              <a:spcAft>
                <a:spcPts val="0"/>
              </a:spcAft>
              <a:buClr>
                <a:schemeClr val="accent1"/>
              </a:buClr>
              <a:buSzPts val="1400"/>
              <a:buChar char="■"/>
              <a:defRPr>
                <a:solidFill>
                  <a:schemeClr val="accent1"/>
                </a:solidFill>
              </a:defRPr>
            </a:lvl9pPr>
          </a:lstStyle>
          <a:p>
            <a:endParaRPr/>
          </a:p>
        </p:txBody>
      </p:sp>
      <p:sp>
        <p:nvSpPr>
          <p:cNvPr id="52" name="Google Shape;52;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53"/>
        <p:cNvGrpSpPr/>
        <p:nvPr/>
      </p:nvGrpSpPr>
      <p:grpSpPr>
        <a:xfrm>
          <a:off x="0" y="0"/>
          <a:ext cx="0" cy="0"/>
          <a:chOff x="0" y="0"/>
          <a:chExt cx="0" cy="0"/>
        </a:xfrm>
      </p:grpSpPr>
      <p:sp>
        <p:nvSpPr>
          <p:cNvPr id="54" name="Google Shape;54;p10"/>
          <p:cNvSpPr txBox="1">
            <a:spLocks noGrp="1"/>
          </p:cNvSpPr>
          <p:nvPr>
            <p:ph type="body" idx="1"/>
          </p:nvPr>
        </p:nvSpPr>
        <p:spPr>
          <a:xfrm>
            <a:off x="319500" y="4230575"/>
            <a:ext cx="5998800" cy="5988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55" name="Google Shape;55;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56"/>
        <p:cNvGrpSpPr/>
        <p:nvPr/>
      </p:nvGrpSpPr>
      <p:grpSpPr>
        <a:xfrm>
          <a:off x="0" y="0"/>
          <a:ext cx="0" cy="0"/>
          <a:chOff x="0" y="0"/>
          <a:chExt cx="0" cy="0"/>
        </a:xfrm>
      </p:grpSpPr>
      <p:sp>
        <p:nvSpPr>
          <p:cNvPr id="57" name="Google Shape;57;p11"/>
          <p:cNvSpPr/>
          <p:nvPr/>
        </p:nvSpPr>
        <p:spPr>
          <a:xfrm>
            <a:off x="586721" y="0"/>
            <a:ext cx="7970700" cy="666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11"/>
          <p:cNvSpPr/>
          <p:nvPr/>
        </p:nvSpPr>
        <p:spPr>
          <a:xfrm>
            <a:off x="586721" y="5076900"/>
            <a:ext cx="7970700" cy="666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11"/>
          <p:cNvSpPr txBox="1">
            <a:spLocks noGrp="1"/>
          </p:cNvSpPr>
          <p:nvPr>
            <p:ph type="title" hasCustomPrompt="1"/>
          </p:nvPr>
        </p:nvSpPr>
        <p:spPr>
          <a:xfrm>
            <a:off x="586725" y="1353788"/>
            <a:ext cx="7970700" cy="1538400"/>
          </a:xfrm>
          <a:prstGeom prst="rect">
            <a:avLst/>
          </a:prstGeom>
        </p:spPr>
        <p:txBody>
          <a:bodyPr spcFirstLastPara="1" wrap="square" lIns="91425" tIns="91425" rIns="91425" bIns="91425" anchor="ctr" anchorCtr="0">
            <a:normAutofit/>
          </a:bodyPr>
          <a:lstStyle>
            <a:lvl1pPr lvl="0" algn="ctr">
              <a:spcBef>
                <a:spcPts val="0"/>
              </a:spcBef>
              <a:spcAft>
                <a:spcPts val="0"/>
              </a:spcAft>
              <a:buClr>
                <a:schemeClr val="accent6"/>
              </a:buClr>
              <a:buSzPts val="10800"/>
              <a:buNone/>
              <a:defRPr sz="10800">
                <a:solidFill>
                  <a:schemeClr val="accent6"/>
                </a:solidFill>
              </a:defRPr>
            </a:lvl1pPr>
            <a:lvl2pPr lvl="1" algn="ctr">
              <a:spcBef>
                <a:spcPts val="0"/>
              </a:spcBef>
              <a:spcAft>
                <a:spcPts val="0"/>
              </a:spcAft>
              <a:buClr>
                <a:schemeClr val="accent6"/>
              </a:buClr>
              <a:buSzPts val="10800"/>
              <a:buNone/>
              <a:defRPr sz="10800">
                <a:solidFill>
                  <a:schemeClr val="accent6"/>
                </a:solidFill>
              </a:defRPr>
            </a:lvl2pPr>
            <a:lvl3pPr lvl="2" algn="ctr">
              <a:spcBef>
                <a:spcPts val="0"/>
              </a:spcBef>
              <a:spcAft>
                <a:spcPts val="0"/>
              </a:spcAft>
              <a:buClr>
                <a:schemeClr val="accent6"/>
              </a:buClr>
              <a:buSzPts val="10800"/>
              <a:buNone/>
              <a:defRPr sz="10800">
                <a:solidFill>
                  <a:schemeClr val="accent6"/>
                </a:solidFill>
              </a:defRPr>
            </a:lvl3pPr>
            <a:lvl4pPr lvl="3" algn="ctr">
              <a:spcBef>
                <a:spcPts val="0"/>
              </a:spcBef>
              <a:spcAft>
                <a:spcPts val="0"/>
              </a:spcAft>
              <a:buClr>
                <a:schemeClr val="accent6"/>
              </a:buClr>
              <a:buSzPts val="10800"/>
              <a:buNone/>
              <a:defRPr sz="10800">
                <a:solidFill>
                  <a:schemeClr val="accent6"/>
                </a:solidFill>
              </a:defRPr>
            </a:lvl4pPr>
            <a:lvl5pPr lvl="4" algn="ctr">
              <a:spcBef>
                <a:spcPts val="0"/>
              </a:spcBef>
              <a:spcAft>
                <a:spcPts val="0"/>
              </a:spcAft>
              <a:buClr>
                <a:schemeClr val="accent6"/>
              </a:buClr>
              <a:buSzPts val="10800"/>
              <a:buNone/>
              <a:defRPr sz="10800">
                <a:solidFill>
                  <a:schemeClr val="accent6"/>
                </a:solidFill>
              </a:defRPr>
            </a:lvl5pPr>
            <a:lvl6pPr lvl="5" algn="ctr">
              <a:spcBef>
                <a:spcPts val="0"/>
              </a:spcBef>
              <a:spcAft>
                <a:spcPts val="0"/>
              </a:spcAft>
              <a:buClr>
                <a:schemeClr val="accent6"/>
              </a:buClr>
              <a:buSzPts val="10800"/>
              <a:buNone/>
              <a:defRPr sz="10800">
                <a:solidFill>
                  <a:schemeClr val="accent6"/>
                </a:solidFill>
              </a:defRPr>
            </a:lvl6pPr>
            <a:lvl7pPr lvl="6" algn="ctr">
              <a:spcBef>
                <a:spcPts val="0"/>
              </a:spcBef>
              <a:spcAft>
                <a:spcPts val="0"/>
              </a:spcAft>
              <a:buClr>
                <a:schemeClr val="accent6"/>
              </a:buClr>
              <a:buSzPts val="10800"/>
              <a:buNone/>
              <a:defRPr sz="10800">
                <a:solidFill>
                  <a:schemeClr val="accent6"/>
                </a:solidFill>
              </a:defRPr>
            </a:lvl7pPr>
            <a:lvl8pPr lvl="7" algn="ctr">
              <a:spcBef>
                <a:spcPts val="0"/>
              </a:spcBef>
              <a:spcAft>
                <a:spcPts val="0"/>
              </a:spcAft>
              <a:buClr>
                <a:schemeClr val="accent6"/>
              </a:buClr>
              <a:buSzPts val="10800"/>
              <a:buNone/>
              <a:defRPr sz="10800">
                <a:solidFill>
                  <a:schemeClr val="accent6"/>
                </a:solidFill>
              </a:defRPr>
            </a:lvl8pPr>
            <a:lvl9pPr lvl="8" algn="ctr">
              <a:spcBef>
                <a:spcPts val="0"/>
              </a:spcBef>
              <a:spcAft>
                <a:spcPts val="0"/>
              </a:spcAft>
              <a:buClr>
                <a:schemeClr val="accent6"/>
              </a:buClr>
              <a:buSzPts val="10800"/>
              <a:buNone/>
              <a:defRPr sz="10800">
                <a:solidFill>
                  <a:schemeClr val="accent6"/>
                </a:solidFill>
              </a:defRPr>
            </a:lvl9pPr>
          </a:lstStyle>
          <a:p>
            <a:r>
              <a:t>xx%</a:t>
            </a:r>
          </a:p>
        </p:txBody>
      </p:sp>
      <p:sp>
        <p:nvSpPr>
          <p:cNvPr id="60" name="Google Shape;60;p11"/>
          <p:cNvSpPr txBox="1">
            <a:spLocks noGrp="1"/>
          </p:cNvSpPr>
          <p:nvPr>
            <p:ph type="body" idx="1"/>
          </p:nvPr>
        </p:nvSpPr>
        <p:spPr>
          <a:xfrm>
            <a:off x="586725" y="2968388"/>
            <a:ext cx="7970700" cy="10716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61" name="Google Shape;61;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2"/>
        <p:cNvGrpSpPr/>
        <p:nvPr/>
      </p:nvGrpSpPr>
      <p:grpSpPr>
        <a:xfrm>
          <a:off x="0" y="0"/>
          <a:ext cx="0" cy="0"/>
          <a:chOff x="0" y="0"/>
          <a:chExt cx="0" cy="0"/>
        </a:xfrm>
      </p:grpSpPr>
      <p:sp>
        <p:nvSpPr>
          <p:cNvPr id="63" name="Google Shape;63;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blue-go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372725"/>
            <a:ext cx="8520600" cy="6450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1pPr>
            <a:lvl2pPr lvl="1">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2pPr>
            <a:lvl3pPr lvl="2">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3pPr>
            <a:lvl4pPr lvl="3">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4pPr>
            <a:lvl5pPr lvl="4">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5pPr>
            <a:lvl6pPr lvl="5">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6pPr>
            <a:lvl7pPr lvl="6">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7pPr>
            <a:lvl8pPr lvl="7">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8pPr>
            <a:lvl9pPr lvl="8">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9pPr>
          </a:lstStyle>
          <a:p>
            <a:endParaRPr/>
          </a:p>
        </p:txBody>
      </p:sp>
      <p:sp>
        <p:nvSpPr>
          <p:cNvPr id="7" name="Google Shape;7;p1"/>
          <p:cNvSpPr txBox="1">
            <a:spLocks noGrp="1"/>
          </p:cNvSpPr>
          <p:nvPr>
            <p:ph type="body" idx="1"/>
          </p:nvPr>
        </p:nvSpPr>
        <p:spPr>
          <a:xfrm>
            <a:off x="311700" y="1417800"/>
            <a:ext cx="8520600" cy="31509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1"/>
              </a:buClr>
              <a:buSzPts val="1800"/>
              <a:buFont typeface="Lato"/>
              <a:buChar char="●"/>
              <a:defRPr sz="1800">
                <a:solidFill>
                  <a:schemeClr val="dk1"/>
                </a:solidFill>
                <a:latin typeface="Lato"/>
                <a:ea typeface="Lato"/>
                <a:cs typeface="Lato"/>
                <a:sym typeface="Lato"/>
              </a:defRPr>
            </a:lvl1pPr>
            <a:lvl2pPr marL="914400" lvl="1" indent="-317500">
              <a:lnSpc>
                <a:spcPct val="115000"/>
              </a:lnSpc>
              <a:spcBef>
                <a:spcPts val="0"/>
              </a:spcBef>
              <a:spcAft>
                <a:spcPts val="0"/>
              </a:spcAft>
              <a:buClr>
                <a:schemeClr val="dk1"/>
              </a:buClr>
              <a:buSzPts val="1400"/>
              <a:buFont typeface="Lato"/>
              <a:buChar char="○"/>
              <a:defRPr>
                <a:solidFill>
                  <a:schemeClr val="dk1"/>
                </a:solidFill>
                <a:latin typeface="Lato"/>
                <a:ea typeface="Lato"/>
                <a:cs typeface="Lato"/>
                <a:sym typeface="Lato"/>
              </a:defRPr>
            </a:lvl2pPr>
            <a:lvl3pPr marL="1371600" lvl="2" indent="-317500">
              <a:lnSpc>
                <a:spcPct val="115000"/>
              </a:lnSpc>
              <a:spcBef>
                <a:spcPts val="0"/>
              </a:spcBef>
              <a:spcAft>
                <a:spcPts val="0"/>
              </a:spcAft>
              <a:buClr>
                <a:schemeClr val="dk1"/>
              </a:buClr>
              <a:buSzPts val="1400"/>
              <a:buFont typeface="Lato"/>
              <a:buChar char="■"/>
              <a:defRPr>
                <a:solidFill>
                  <a:schemeClr val="dk1"/>
                </a:solidFill>
                <a:latin typeface="Lato"/>
                <a:ea typeface="Lato"/>
                <a:cs typeface="Lato"/>
                <a:sym typeface="Lato"/>
              </a:defRPr>
            </a:lvl3pPr>
            <a:lvl4pPr marL="1828800" lvl="3" indent="-317500">
              <a:lnSpc>
                <a:spcPct val="115000"/>
              </a:lnSpc>
              <a:spcBef>
                <a:spcPts val="0"/>
              </a:spcBef>
              <a:spcAft>
                <a:spcPts val="0"/>
              </a:spcAft>
              <a:buClr>
                <a:schemeClr val="dk1"/>
              </a:buClr>
              <a:buSzPts val="1400"/>
              <a:buFont typeface="Lato"/>
              <a:buChar char="●"/>
              <a:defRPr>
                <a:solidFill>
                  <a:schemeClr val="dk1"/>
                </a:solidFill>
                <a:latin typeface="Lato"/>
                <a:ea typeface="Lato"/>
                <a:cs typeface="Lato"/>
                <a:sym typeface="Lato"/>
              </a:defRPr>
            </a:lvl4pPr>
            <a:lvl5pPr marL="2286000" lvl="4" indent="-317500">
              <a:lnSpc>
                <a:spcPct val="115000"/>
              </a:lnSpc>
              <a:spcBef>
                <a:spcPts val="0"/>
              </a:spcBef>
              <a:spcAft>
                <a:spcPts val="0"/>
              </a:spcAft>
              <a:buClr>
                <a:schemeClr val="dk1"/>
              </a:buClr>
              <a:buSzPts val="1400"/>
              <a:buFont typeface="Lato"/>
              <a:buChar char="○"/>
              <a:defRPr>
                <a:solidFill>
                  <a:schemeClr val="dk1"/>
                </a:solidFill>
                <a:latin typeface="Lato"/>
                <a:ea typeface="Lato"/>
                <a:cs typeface="Lato"/>
                <a:sym typeface="Lato"/>
              </a:defRPr>
            </a:lvl5pPr>
            <a:lvl6pPr marL="2743200" lvl="5" indent="-317500">
              <a:lnSpc>
                <a:spcPct val="115000"/>
              </a:lnSpc>
              <a:spcBef>
                <a:spcPts val="0"/>
              </a:spcBef>
              <a:spcAft>
                <a:spcPts val="0"/>
              </a:spcAft>
              <a:buClr>
                <a:schemeClr val="dk1"/>
              </a:buClr>
              <a:buSzPts val="1400"/>
              <a:buFont typeface="Lato"/>
              <a:buChar char="■"/>
              <a:defRPr>
                <a:solidFill>
                  <a:schemeClr val="dk1"/>
                </a:solidFill>
                <a:latin typeface="Lato"/>
                <a:ea typeface="Lato"/>
                <a:cs typeface="Lato"/>
                <a:sym typeface="Lato"/>
              </a:defRPr>
            </a:lvl6pPr>
            <a:lvl7pPr marL="3200400" lvl="6" indent="-317500">
              <a:lnSpc>
                <a:spcPct val="115000"/>
              </a:lnSpc>
              <a:spcBef>
                <a:spcPts val="0"/>
              </a:spcBef>
              <a:spcAft>
                <a:spcPts val="0"/>
              </a:spcAft>
              <a:buClr>
                <a:schemeClr val="dk1"/>
              </a:buClr>
              <a:buSzPts val="1400"/>
              <a:buFont typeface="Lato"/>
              <a:buChar char="●"/>
              <a:defRPr>
                <a:solidFill>
                  <a:schemeClr val="dk1"/>
                </a:solidFill>
                <a:latin typeface="Lato"/>
                <a:ea typeface="Lato"/>
                <a:cs typeface="Lato"/>
                <a:sym typeface="Lato"/>
              </a:defRPr>
            </a:lvl7pPr>
            <a:lvl8pPr marL="3657600" lvl="7" indent="-317500">
              <a:lnSpc>
                <a:spcPct val="115000"/>
              </a:lnSpc>
              <a:spcBef>
                <a:spcPts val="0"/>
              </a:spcBef>
              <a:spcAft>
                <a:spcPts val="0"/>
              </a:spcAft>
              <a:buClr>
                <a:schemeClr val="dk1"/>
              </a:buClr>
              <a:buSzPts val="1400"/>
              <a:buFont typeface="Lato"/>
              <a:buChar char="○"/>
              <a:defRPr>
                <a:solidFill>
                  <a:schemeClr val="dk1"/>
                </a:solidFill>
                <a:latin typeface="Lato"/>
                <a:ea typeface="Lato"/>
                <a:cs typeface="Lato"/>
                <a:sym typeface="Lato"/>
              </a:defRPr>
            </a:lvl8pPr>
            <a:lvl9pPr marL="4114800" lvl="8" indent="-317500">
              <a:lnSpc>
                <a:spcPct val="115000"/>
              </a:lnSpc>
              <a:spcBef>
                <a:spcPts val="0"/>
              </a:spcBef>
              <a:spcAft>
                <a:spcPts val="0"/>
              </a:spcAft>
              <a:buClr>
                <a:schemeClr val="dk1"/>
              </a:buClr>
              <a:buSzPts val="1400"/>
              <a:buFont typeface="Lato"/>
              <a:buChar char="■"/>
              <a:defRPr>
                <a:solidFill>
                  <a:schemeClr val="dk1"/>
                </a:solidFill>
                <a:latin typeface="Lato"/>
                <a:ea typeface="Lato"/>
                <a:cs typeface="Lato"/>
                <a:sym typeface="Lato"/>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1"/>
                </a:solidFill>
                <a:latin typeface="Lato"/>
                <a:ea typeface="Lato"/>
                <a:cs typeface="Lato"/>
                <a:sym typeface="Lato"/>
              </a:defRPr>
            </a:lvl1pPr>
            <a:lvl2pPr lvl="1" algn="r">
              <a:buNone/>
              <a:defRPr sz="1000">
                <a:solidFill>
                  <a:schemeClr val="dk1"/>
                </a:solidFill>
                <a:latin typeface="Lato"/>
                <a:ea typeface="Lato"/>
                <a:cs typeface="Lato"/>
                <a:sym typeface="Lato"/>
              </a:defRPr>
            </a:lvl2pPr>
            <a:lvl3pPr lvl="2" algn="r">
              <a:buNone/>
              <a:defRPr sz="1000">
                <a:solidFill>
                  <a:schemeClr val="dk1"/>
                </a:solidFill>
                <a:latin typeface="Lato"/>
                <a:ea typeface="Lato"/>
                <a:cs typeface="Lato"/>
                <a:sym typeface="Lato"/>
              </a:defRPr>
            </a:lvl3pPr>
            <a:lvl4pPr lvl="3" algn="r">
              <a:buNone/>
              <a:defRPr sz="1000">
                <a:solidFill>
                  <a:schemeClr val="dk1"/>
                </a:solidFill>
                <a:latin typeface="Lato"/>
                <a:ea typeface="Lato"/>
                <a:cs typeface="Lato"/>
                <a:sym typeface="Lato"/>
              </a:defRPr>
            </a:lvl4pPr>
            <a:lvl5pPr lvl="4" algn="r">
              <a:buNone/>
              <a:defRPr sz="1000">
                <a:solidFill>
                  <a:schemeClr val="dk1"/>
                </a:solidFill>
                <a:latin typeface="Lato"/>
                <a:ea typeface="Lato"/>
                <a:cs typeface="Lato"/>
                <a:sym typeface="Lato"/>
              </a:defRPr>
            </a:lvl5pPr>
            <a:lvl6pPr lvl="5" algn="r">
              <a:buNone/>
              <a:defRPr sz="1000">
                <a:solidFill>
                  <a:schemeClr val="dk1"/>
                </a:solidFill>
                <a:latin typeface="Lato"/>
                <a:ea typeface="Lato"/>
                <a:cs typeface="Lato"/>
                <a:sym typeface="Lato"/>
              </a:defRPr>
            </a:lvl6pPr>
            <a:lvl7pPr lvl="6" algn="r">
              <a:buNone/>
              <a:defRPr sz="1000">
                <a:solidFill>
                  <a:schemeClr val="dk1"/>
                </a:solidFill>
                <a:latin typeface="Lato"/>
                <a:ea typeface="Lato"/>
                <a:cs typeface="Lato"/>
                <a:sym typeface="Lato"/>
              </a:defRPr>
            </a:lvl7pPr>
            <a:lvl8pPr lvl="7" algn="r">
              <a:buNone/>
              <a:defRPr sz="1000">
                <a:solidFill>
                  <a:schemeClr val="dk1"/>
                </a:solidFill>
                <a:latin typeface="Lato"/>
                <a:ea typeface="Lato"/>
                <a:cs typeface="Lato"/>
                <a:sym typeface="Lato"/>
              </a:defRPr>
            </a:lvl8pPr>
            <a:lvl9pPr lvl="8" algn="r">
              <a:buNone/>
              <a:defRPr sz="1000">
                <a:solidFill>
                  <a:schemeClr val="dk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67"/>
        <p:cNvGrpSpPr/>
        <p:nvPr/>
      </p:nvGrpSpPr>
      <p:grpSpPr>
        <a:xfrm>
          <a:off x="0" y="0"/>
          <a:ext cx="0" cy="0"/>
          <a:chOff x="0" y="0"/>
          <a:chExt cx="0" cy="0"/>
        </a:xfrm>
      </p:grpSpPr>
      <p:sp>
        <p:nvSpPr>
          <p:cNvPr id="68" name="Google Shape;68;p13"/>
          <p:cNvSpPr txBox="1">
            <a:spLocks noGrp="1"/>
          </p:cNvSpPr>
          <p:nvPr>
            <p:ph type="ctrTitle"/>
          </p:nvPr>
        </p:nvSpPr>
        <p:spPr>
          <a:xfrm>
            <a:off x="527025" y="580675"/>
            <a:ext cx="7893000" cy="1853700"/>
          </a:xfrm>
          <a:prstGeom prst="rect">
            <a:avLst/>
          </a:prstGeom>
        </p:spPr>
        <p:txBody>
          <a:bodyPr spcFirstLastPara="1" wrap="square" lIns="91425" tIns="91425" rIns="91425" bIns="91425" anchor="b" anchorCtr="0">
            <a:noAutofit/>
          </a:bodyPr>
          <a:lstStyle/>
          <a:p>
            <a:pPr marL="0" lvl="0" indent="0" algn="ctr" rtl="0">
              <a:spcBef>
                <a:spcPts val="1000"/>
              </a:spcBef>
              <a:spcAft>
                <a:spcPts val="0"/>
              </a:spcAft>
              <a:buSzPts val="990"/>
              <a:buNone/>
            </a:pPr>
            <a:r>
              <a:rPr lang="en" sz="2220" u="sng" dirty="0"/>
              <a:t>Staff Shortages and Labour Challenges</a:t>
            </a:r>
            <a:endParaRPr sz="2220" u="sng" dirty="0"/>
          </a:p>
          <a:p>
            <a:pPr marL="0" lvl="0" indent="0" algn="ctr" rtl="0">
              <a:spcBef>
                <a:spcPts val="1000"/>
              </a:spcBef>
              <a:spcAft>
                <a:spcPts val="0"/>
              </a:spcAft>
              <a:buSzPts val="990"/>
              <a:buNone/>
            </a:pPr>
            <a:r>
              <a:rPr lang="en" sz="2220" u="sng" dirty="0"/>
              <a:t>The hotel and hospitality sector faces significant challenges in recruiting and retaining skilled staff.</a:t>
            </a:r>
            <a:endParaRPr sz="2220" u="sng" dirty="0"/>
          </a:p>
          <a:p>
            <a:pPr marL="0" lvl="0" indent="0" algn="ctr" rtl="0">
              <a:spcBef>
                <a:spcPts val="1000"/>
              </a:spcBef>
              <a:spcAft>
                <a:spcPts val="0"/>
              </a:spcAft>
              <a:buSzPts val="990"/>
              <a:buNone/>
            </a:pPr>
            <a:endParaRPr sz="2220" u="sng" dirty="0"/>
          </a:p>
        </p:txBody>
      </p:sp>
      <p:sp>
        <p:nvSpPr>
          <p:cNvPr id="69" name="Google Shape;69;p13"/>
          <p:cNvSpPr txBox="1">
            <a:spLocks noGrp="1"/>
          </p:cNvSpPr>
          <p:nvPr>
            <p:ph type="subTitle" idx="1"/>
          </p:nvPr>
        </p:nvSpPr>
        <p:spPr>
          <a:xfrm>
            <a:off x="625500" y="4012450"/>
            <a:ext cx="7893000" cy="1274100"/>
          </a:xfrm>
          <a:prstGeom prst="rect">
            <a:avLst/>
          </a:prstGeom>
        </p:spPr>
        <p:txBody>
          <a:bodyPr spcFirstLastPara="1" wrap="square" lIns="91425" tIns="91425" rIns="91425" bIns="91425" anchor="b" anchorCtr="0">
            <a:noAutofit/>
          </a:bodyPr>
          <a:lstStyle/>
          <a:p>
            <a:pPr marL="0" lvl="0" indent="0" algn="r" rtl="0">
              <a:lnSpc>
                <a:spcPct val="80000"/>
              </a:lnSpc>
              <a:spcBef>
                <a:spcPts val="1000"/>
              </a:spcBef>
              <a:spcAft>
                <a:spcPts val="0"/>
              </a:spcAft>
              <a:buSzPts val="275"/>
              <a:buNone/>
            </a:pPr>
            <a:r>
              <a:rPr lang="en" sz="1225" dirty="0">
                <a:solidFill>
                  <a:schemeClr val="dk1"/>
                </a:solidFill>
                <a:latin typeface="Times New Roman"/>
                <a:ea typeface="Times New Roman"/>
                <a:cs typeface="Times New Roman"/>
                <a:sym typeface="Times New Roman"/>
              </a:rPr>
              <a:t>Programme: BA International Hotel Management</a:t>
            </a:r>
            <a:endParaRPr sz="1225" dirty="0">
              <a:solidFill>
                <a:schemeClr val="dk1"/>
              </a:solidFill>
              <a:latin typeface="Times New Roman"/>
              <a:ea typeface="Times New Roman"/>
              <a:cs typeface="Times New Roman"/>
              <a:sym typeface="Times New Roman"/>
            </a:endParaRPr>
          </a:p>
          <a:p>
            <a:pPr marL="0" lvl="0" indent="0" algn="r" rtl="0">
              <a:lnSpc>
                <a:spcPct val="80000"/>
              </a:lnSpc>
              <a:spcBef>
                <a:spcPts val="1000"/>
              </a:spcBef>
              <a:spcAft>
                <a:spcPts val="0"/>
              </a:spcAft>
              <a:buSzPts val="275"/>
              <a:buNone/>
            </a:pPr>
            <a:r>
              <a:rPr lang="en" sz="1225" dirty="0">
                <a:solidFill>
                  <a:schemeClr val="dk1"/>
                </a:solidFill>
                <a:latin typeface="Times New Roman"/>
                <a:ea typeface="Times New Roman"/>
                <a:cs typeface="Times New Roman"/>
                <a:sym typeface="Times New Roman"/>
              </a:rPr>
              <a:t>Module: Contemporary Themes In the Hotel and Hospitality Sector.</a:t>
            </a:r>
            <a:endParaRPr sz="1225" dirty="0">
              <a:solidFill>
                <a:schemeClr val="dk1"/>
              </a:solidFill>
              <a:latin typeface="Times New Roman"/>
              <a:ea typeface="Times New Roman"/>
              <a:cs typeface="Times New Roman"/>
              <a:sym typeface="Times New Roman"/>
            </a:endParaRPr>
          </a:p>
          <a:p>
            <a:pPr marL="0" lvl="0" indent="0" algn="r" rtl="0">
              <a:lnSpc>
                <a:spcPct val="80000"/>
              </a:lnSpc>
              <a:spcBef>
                <a:spcPts val="1000"/>
              </a:spcBef>
              <a:spcAft>
                <a:spcPts val="0"/>
              </a:spcAft>
              <a:buSzPts val="275"/>
              <a:buNone/>
            </a:pPr>
            <a:r>
              <a:rPr lang="en" sz="1225" dirty="0">
                <a:solidFill>
                  <a:schemeClr val="dk1"/>
                </a:solidFill>
                <a:latin typeface="Times New Roman"/>
                <a:ea typeface="Times New Roman"/>
                <a:cs typeface="Times New Roman"/>
                <a:sym typeface="Times New Roman"/>
              </a:rPr>
              <a:t>Module code: BMIH6001</a:t>
            </a:r>
            <a:endParaRPr sz="1225" dirty="0">
              <a:solidFill>
                <a:schemeClr val="dk1"/>
              </a:solidFill>
              <a:latin typeface="Times New Roman"/>
              <a:ea typeface="Times New Roman"/>
              <a:cs typeface="Times New Roman"/>
              <a:sym typeface="Times New Roman"/>
            </a:endParaRPr>
          </a:p>
          <a:p>
            <a:pPr marL="0" lvl="0" indent="0" algn="r" rtl="0">
              <a:lnSpc>
                <a:spcPct val="80000"/>
              </a:lnSpc>
              <a:spcBef>
                <a:spcPts val="1000"/>
              </a:spcBef>
              <a:spcAft>
                <a:spcPts val="0"/>
              </a:spcAft>
              <a:buSzPts val="275"/>
              <a:buNone/>
            </a:pPr>
            <a:r>
              <a:rPr lang="en" sz="1225" dirty="0">
                <a:solidFill>
                  <a:schemeClr val="dk1"/>
                </a:solidFill>
                <a:latin typeface="Times New Roman"/>
                <a:ea typeface="Times New Roman"/>
                <a:cs typeface="Times New Roman"/>
                <a:sym typeface="Times New Roman"/>
              </a:rPr>
              <a:t>Lecturer: Dr Ernest Balutie Wavei ,Natalie Brailsford</a:t>
            </a:r>
            <a:endParaRPr sz="1225" dirty="0">
              <a:solidFill>
                <a:schemeClr val="dk1"/>
              </a:solidFill>
              <a:latin typeface="Times New Roman"/>
              <a:ea typeface="Times New Roman"/>
              <a:cs typeface="Times New Roman"/>
              <a:sym typeface="Times New Roman"/>
            </a:endParaRPr>
          </a:p>
          <a:p>
            <a:pPr marL="0" lvl="0" indent="0" algn="r" rtl="0">
              <a:lnSpc>
                <a:spcPct val="80000"/>
              </a:lnSpc>
              <a:spcBef>
                <a:spcPts val="1000"/>
              </a:spcBef>
              <a:spcAft>
                <a:spcPts val="0"/>
              </a:spcAft>
              <a:buSzPts val="275"/>
              <a:buNone/>
            </a:pPr>
            <a:r>
              <a:rPr lang="en" sz="1225" dirty="0">
                <a:solidFill>
                  <a:schemeClr val="dk1"/>
                </a:solidFill>
                <a:latin typeface="Times New Roman"/>
                <a:ea typeface="Times New Roman"/>
                <a:cs typeface="Times New Roman"/>
                <a:sym typeface="Times New Roman"/>
              </a:rPr>
              <a:t>Internal Verifier: Jaliya Da Silva</a:t>
            </a:r>
            <a:endParaRPr sz="1225" dirty="0">
              <a:solidFill>
                <a:schemeClr val="dk1"/>
              </a:solidFill>
              <a:latin typeface="Times New Roman"/>
              <a:ea typeface="Times New Roman"/>
              <a:cs typeface="Times New Roman"/>
              <a:sym typeface="Times New Roman"/>
            </a:endParaRPr>
          </a:p>
          <a:p>
            <a:pPr marL="0" lvl="0" indent="0" algn="r" rtl="0">
              <a:lnSpc>
                <a:spcPct val="80000"/>
              </a:lnSpc>
              <a:spcBef>
                <a:spcPts val="1000"/>
              </a:spcBef>
              <a:spcAft>
                <a:spcPts val="0"/>
              </a:spcAft>
              <a:buSzPts val="275"/>
              <a:buNone/>
            </a:pPr>
            <a:r>
              <a:rPr lang="en" sz="1225" dirty="0">
                <a:solidFill>
                  <a:schemeClr val="dk1"/>
                </a:solidFill>
                <a:latin typeface="Times New Roman"/>
                <a:ea typeface="Times New Roman"/>
                <a:cs typeface="Times New Roman"/>
                <a:sym typeface="Times New Roman"/>
              </a:rPr>
              <a:t>Student name:Nicolae Nica </a:t>
            </a:r>
            <a:endParaRPr sz="1225" dirty="0">
              <a:solidFill>
                <a:schemeClr val="dk1"/>
              </a:solidFill>
              <a:latin typeface="Times New Roman"/>
              <a:ea typeface="Times New Roman"/>
              <a:cs typeface="Times New Roman"/>
              <a:sym typeface="Times New Roman"/>
            </a:endParaRPr>
          </a:p>
          <a:p>
            <a:pPr marL="0" lvl="0" indent="0" algn="r" rtl="0">
              <a:lnSpc>
                <a:spcPct val="80000"/>
              </a:lnSpc>
              <a:spcBef>
                <a:spcPts val="1000"/>
              </a:spcBef>
              <a:spcAft>
                <a:spcPts val="0"/>
              </a:spcAft>
              <a:buSzPts val="275"/>
              <a:buNone/>
            </a:pPr>
            <a:r>
              <a:rPr lang="en" sz="1225" dirty="0">
                <a:solidFill>
                  <a:schemeClr val="dk1"/>
                </a:solidFill>
                <a:latin typeface="Times New Roman"/>
                <a:ea typeface="Times New Roman"/>
                <a:cs typeface="Times New Roman"/>
                <a:sym typeface="Times New Roman"/>
              </a:rPr>
              <a:t>Student ID number:2122931</a:t>
            </a:r>
            <a:endParaRPr sz="1225" dirty="0">
              <a:solidFill>
                <a:schemeClr val="dk1"/>
              </a:solidFill>
              <a:latin typeface="Times New Roman"/>
              <a:ea typeface="Times New Roman"/>
              <a:cs typeface="Times New Roman"/>
              <a:sym typeface="Times New Roman"/>
            </a:endParaRPr>
          </a:p>
          <a:p>
            <a:pPr marL="0" lvl="0" indent="0" algn="r" rtl="0">
              <a:lnSpc>
                <a:spcPct val="80000"/>
              </a:lnSpc>
              <a:spcBef>
                <a:spcPts val="1000"/>
              </a:spcBef>
              <a:spcAft>
                <a:spcPts val="0"/>
              </a:spcAft>
              <a:buSzPts val="275"/>
              <a:buNone/>
            </a:pPr>
            <a:endParaRPr sz="1025" dirty="0">
              <a:latin typeface="Times New Roman"/>
              <a:ea typeface="Times New Roman"/>
              <a:cs typeface="Times New Roman"/>
              <a:sym typeface="Times New Roman"/>
            </a:endParaRPr>
          </a:p>
        </p:txBody>
      </p:sp>
      <p:pic>
        <p:nvPicPr>
          <p:cNvPr id="70" name="Google Shape;70;p13"/>
          <p:cNvPicPr preferRelativeResize="0"/>
          <p:nvPr/>
        </p:nvPicPr>
        <p:blipFill>
          <a:blip r:embed="rId3">
            <a:alphaModFix/>
          </a:blip>
          <a:stretch>
            <a:fillRect/>
          </a:stretch>
        </p:blipFill>
        <p:spPr>
          <a:xfrm>
            <a:off x="816175" y="3127950"/>
            <a:ext cx="2857500" cy="1600200"/>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88"/>
        <p:cNvGrpSpPr/>
        <p:nvPr/>
      </p:nvGrpSpPr>
      <p:grpSpPr>
        <a:xfrm>
          <a:off x="0" y="0"/>
          <a:ext cx="0" cy="0"/>
          <a:chOff x="0" y="0"/>
          <a:chExt cx="0" cy="0"/>
        </a:xfrm>
      </p:grpSpPr>
      <p:sp>
        <p:nvSpPr>
          <p:cNvPr id="89" name="Google Shape;89;p16"/>
          <p:cNvSpPr txBox="1">
            <a:spLocks noGrp="1"/>
          </p:cNvSpPr>
          <p:nvPr>
            <p:ph type="title"/>
          </p:nvPr>
        </p:nvSpPr>
        <p:spPr>
          <a:xfrm>
            <a:off x="188491" y="344116"/>
            <a:ext cx="8520600" cy="6450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u="sng" dirty="0"/>
              <a:t>Introduction</a:t>
            </a:r>
            <a:endParaRPr u="sng" dirty="0"/>
          </a:p>
        </p:txBody>
      </p:sp>
      <p:sp>
        <p:nvSpPr>
          <p:cNvPr id="90" name="Google Shape;90;p16"/>
          <p:cNvSpPr txBox="1">
            <a:spLocks noGrp="1"/>
          </p:cNvSpPr>
          <p:nvPr>
            <p:ph type="body" idx="1"/>
          </p:nvPr>
        </p:nvSpPr>
        <p:spPr>
          <a:xfrm>
            <a:off x="0" y="1384151"/>
            <a:ext cx="3999900" cy="3648065"/>
          </a:xfrm>
          <a:prstGeom prst="rect">
            <a:avLst/>
          </a:prstGeom>
        </p:spPr>
        <p:txBody>
          <a:bodyPr spcFirstLastPara="1" wrap="square" lIns="91425" tIns="91425" rIns="91425" bIns="91425" anchor="t" anchorCtr="0">
            <a:noAutofit/>
          </a:bodyPr>
          <a:lstStyle/>
          <a:p>
            <a:pPr marL="457200" lvl="0" indent="-329882" algn="l" rtl="0">
              <a:lnSpc>
                <a:spcPct val="150000"/>
              </a:lnSpc>
              <a:spcBef>
                <a:spcPts val="0"/>
              </a:spcBef>
              <a:spcAft>
                <a:spcPts val="0"/>
              </a:spcAft>
              <a:buSzPts val="1595"/>
              <a:buFont typeface="Times New Roman"/>
              <a:buChar char="●"/>
            </a:pPr>
            <a:r>
              <a:rPr lang="en" sz="1300" dirty="0">
                <a:latin typeface="Times New Roman"/>
                <a:ea typeface="Times New Roman"/>
                <a:cs typeface="Times New Roman"/>
                <a:sym typeface="Times New Roman"/>
              </a:rPr>
              <a:t>Selected topic is “The hotel and hospitality sector faces significant challenges in recruiting and retaining skilled staff”.</a:t>
            </a:r>
            <a:endParaRPr sz="1300" dirty="0">
              <a:latin typeface="Times New Roman"/>
              <a:ea typeface="Times New Roman"/>
              <a:cs typeface="Times New Roman"/>
              <a:sym typeface="Times New Roman"/>
            </a:endParaRPr>
          </a:p>
          <a:p>
            <a:pPr marL="457200" lvl="0" indent="-329882" algn="l" rtl="0">
              <a:lnSpc>
                <a:spcPct val="150000"/>
              </a:lnSpc>
              <a:spcBef>
                <a:spcPts val="0"/>
              </a:spcBef>
              <a:spcAft>
                <a:spcPts val="0"/>
              </a:spcAft>
              <a:buSzPts val="1595"/>
              <a:buFont typeface="Times New Roman"/>
              <a:buChar char="●"/>
            </a:pPr>
            <a:r>
              <a:rPr lang="en" sz="1300" dirty="0">
                <a:latin typeface="Times New Roman"/>
                <a:ea typeface="Times New Roman"/>
                <a:cs typeface="Times New Roman"/>
                <a:sym typeface="Times New Roman"/>
              </a:rPr>
              <a:t> Direct  effects on operational efficiency, customer satisfaction, financial performance of UK hotels and hospitality providers (Hassanei and Özgit, 2022).</a:t>
            </a:r>
            <a:endParaRPr sz="1300" dirty="0">
              <a:latin typeface="Times New Roman"/>
              <a:ea typeface="Times New Roman"/>
              <a:cs typeface="Times New Roman"/>
              <a:sym typeface="Times New Roman"/>
            </a:endParaRPr>
          </a:p>
          <a:p>
            <a:pPr marL="457200" lvl="0" indent="-329882" algn="l" rtl="0">
              <a:lnSpc>
                <a:spcPct val="150000"/>
              </a:lnSpc>
              <a:spcBef>
                <a:spcPts val="0"/>
              </a:spcBef>
              <a:spcAft>
                <a:spcPts val="0"/>
              </a:spcAft>
              <a:buSzPts val="1595"/>
              <a:buFont typeface="Times New Roman"/>
              <a:buChar char="●"/>
            </a:pPr>
            <a:r>
              <a:rPr lang="en" sz="1300" dirty="0">
                <a:latin typeface="Times New Roman"/>
                <a:ea typeface="Times New Roman"/>
                <a:cs typeface="Times New Roman"/>
                <a:sym typeface="Times New Roman"/>
              </a:rPr>
              <a:t> As there is the hospitality sector is heavily dependent on the dedicated workforce.</a:t>
            </a:r>
            <a:endParaRPr sz="1300" dirty="0">
              <a:latin typeface="Times New Roman"/>
              <a:ea typeface="Times New Roman"/>
              <a:cs typeface="Times New Roman"/>
              <a:sym typeface="Times New Roman"/>
            </a:endParaRPr>
          </a:p>
          <a:p>
            <a:pPr marL="457200" lvl="0" indent="-329882" algn="l" rtl="0">
              <a:lnSpc>
                <a:spcPct val="150000"/>
              </a:lnSpc>
              <a:spcBef>
                <a:spcPts val="0"/>
              </a:spcBef>
              <a:spcAft>
                <a:spcPts val="0"/>
              </a:spcAft>
              <a:buSzPts val="1595"/>
              <a:buFont typeface="Times New Roman"/>
              <a:buChar char="●"/>
            </a:pPr>
            <a:r>
              <a:rPr lang="en" sz="1300" dirty="0">
                <a:latin typeface="Times New Roman"/>
                <a:ea typeface="Times New Roman"/>
                <a:cs typeface="Times New Roman"/>
                <a:sym typeface="Times New Roman"/>
              </a:rPr>
              <a:t>Relevant that impacts on both quality of services offered and  ability of businesses to climb up and innovate themselves.</a:t>
            </a:r>
          </a:p>
          <a:p>
            <a:pPr marL="457200" lvl="0" indent="-329882" algn="l" rtl="0">
              <a:lnSpc>
                <a:spcPct val="150000"/>
              </a:lnSpc>
              <a:spcBef>
                <a:spcPts val="0"/>
              </a:spcBef>
              <a:spcAft>
                <a:spcPts val="0"/>
              </a:spcAft>
              <a:buSzPts val="1595"/>
              <a:buFont typeface="Times New Roman"/>
              <a:buChar char="●"/>
            </a:pPr>
            <a:endParaRPr sz="1300" dirty="0">
              <a:latin typeface="Times New Roman"/>
              <a:ea typeface="Times New Roman"/>
              <a:cs typeface="Times New Roman"/>
              <a:sym typeface="Times New Roman"/>
            </a:endParaRPr>
          </a:p>
          <a:p>
            <a:pPr marL="457200" lvl="0" indent="0" algn="l" rtl="0">
              <a:lnSpc>
                <a:spcPct val="150000"/>
              </a:lnSpc>
              <a:spcBef>
                <a:spcPts val="1200"/>
              </a:spcBef>
              <a:spcAft>
                <a:spcPts val="1200"/>
              </a:spcAft>
              <a:buNone/>
            </a:pPr>
            <a:endParaRPr sz="1595" dirty="0">
              <a:latin typeface="Times New Roman"/>
              <a:ea typeface="Times New Roman"/>
              <a:cs typeface="Times New Roman"/>
              <a:sym typeface="Times New Roman"/>
            </a:endParaRPr>
          </a:p>
        </p:txBody>
      </p:sp>
      <p:pic>
        <p:nvPicPr>
          <p:cNvPr id="91" name="Google Shape;91;p16"/>
          <p:cNvPicPr preferRelativeResize="0"/>
          <p:nvPr/>
        </p:nvPicPr>
        <p:blipFill>
          <a:blip r:embed="rId3">
            <a:alphaModFix/>
          </a:blip>
          <a:stretch>
            <a:fillRect/>
          </a:stretch>
        </p:blipFill>
        <p:spPr>
          <a:xfrm>
            <a:off x="412705" y="111284"/>
            <a:ext cx="2316379" cy="1257382"/>
          </a:xfrm>
          <a:prstGeom prst="rect">
            <a:avLst/>
          </a:prstGeom>
          <a:noFill/>
          <a:ln>
            <a:noFill/>
          </a:ln>
        </p:spPr>
      </p:pic>
      <p:cxnSp>
        <p:nvCxnSpPr>
          <p:cNvPr id="4" name="Straight Connector 3">
            <a:extLst>
              <a:ext uri="{FF2B5EF4-FFF2-40B4-BE49-F238E27FC236}">
                <a16:creationId xmlns:a16="http://schemas.microsoft.com/office/drawing/2014/main" id="{ABDFC140-5DF1-8E54-1621-0ACA9A84E17F}"/>
              </a:ext>
            </a:extLst>
          </p:cNvPr>
          <p:cNvCxnSpPr>
            <a:cxnSpLocks/>
          </p:cNvCxnSpPr>
          <p:nvPr/>
        </p:nvCxnSpPr>
        <p:spPr>
          <a:xfrm>
            <a:off x="4156542" y="989116"/>
            <a:ext cx="0" cy="4016612"/>
          </a:xfrm>
          <a:prstGeom prst="line">
            <a:avLst/>
          </a:prstGeom>
        </p:spPr>
        <p:style>
          <a:lnRef idx="3">
            <a:schemeClr val="accent1"/>
          </a:lnRef>
          <a:fillRef idx="0">
            <a:schemeClr val="accent1"/>
          </a:fillRef>
          <a:effectRef idx="2">
            <a:schemeClr val="accent1"/>
          </a:effectRef>
          <a:fontRef idx="minor">
            <a:schemeClr val="tx1"/>
          </a:fontRef>
        </p:style>
      </p:cxnSp>
      <p:sp>
        <p:nvSpPr>
          <p:cNvPr id="11" name="Text Placeholder 10">
            <a:extLst>
              <a:ext uri="{FF2B5EF4-FFF2-40B4-BE49-F238E27FC236}">
                <a16:creationId xmlns:a16="http://schemas.microsoft.com/office/drawing/2014/main" id="{C937862C-B88E-33E3-F9A1-796204AF493E}"/>
              </a:ext>
            </a:extLst>
          </p:cNvPr>
          <p:cNvSpPr txBox="1">
            <a:spLocks noGrp="1"/>
          </p:cNvSpPr>
          <p:nvPr>
            <p:ph type="body" idx="2"/>
          </p:nvPr>
        </p:nvSpPr>
        <p:spPr>
          <a:xfrm>
            <a:off x="4277595" y="1529486"/>
            <a:ext cx="3999900" cy="3185457"/>
          </a:xfrm>
          <a:prstGeom prst="rect">
            <a:avLst/>
          </a:prstGeom>
          <a:noFill/>
        </p:spPr>
        <p:txBody>
          <a:bodyPr wrap="square">
            <a:spAutoFit/>
          </a:bodyPr>
          <a:lstStyle/>
          <a:p>
            <a:pPr marL="127318" lvl="0" algn="l" rtl="0">
              <a:lnSpc>
                <a:spcPct val="150000"/>
              </a:lnSpc>
              <a:spcBef>
                <a:spcPts val="0"/>
              </a:spcBef>
              <a:spcAft>
                <a:spcPts val="0"/>
              </a:spcAft>
              <a:buSzPts val="1595"/>
            </a:pPr>
            <a:r>
              <a:rPr lang="en-GB" sz="1300" dirty="0">
                <a:solidFill>
                  <a:schemeClr val="tx1"/>
                </a:solidFill>
                <a:latin typeface="Times New Roman"/>
                <a:ea typeface="Times New Roman"/>
                <a:cs typeface="Times New Roman"/>
                <a:sym typeface="Times New Roman"/>
              </a:rPr>
              <a:t> The hotel and hospitality sector is an important part of the UK economy. </a:t>
            </a:r>
          </a:p>
          <a:p>
            <a:pPr marL="127318" lvl="0" algn="l" rtl="0">
              <a:lnSpc>
                <a:spcPct val="150000"/>
              </a:lnSpc>
              <a:spcBef>
                <a:spcPts val="0"/>
              </a:spcBef>
              <a:spcAft>
                <a:spcPts val="0"/>
              </a:spcAft>
              <a:buSzPts val="1595"/>
            </a:pPr>
            <a:r>
              <a:rPr lang="en-GB" sz="1300" dirty="0">
                <a:solidFill>
                  <a:schemeClr val="tx1"/>
                </a:solidFill>
                <a:latin typeface="Times New Roman"/>
                <a:ea typeface="Times New Roman"/>
                <a:cs typeface="Times New Roman"/>
                <a:sym typeface="Times New Roman"/>
              </a:rPr>
              <a:t> It contributes greatly to the GDP, employment and global tourism appeal of the country. </a:t>
            </a:r>
          </a:p>
          <a:p>
            <a:pPr marL="127318" lvl="0" algn="l" rtl="0">
              <a:lnSpc>
                <a:spcPct val="150000"/>
              </a:lnSpc>
              <a:spcBef>
                <a:spcPts val="0"/>
              </a:spcBef>
              <a:spcAft>
                <a:spcPts val="0"/>
              </a:spcAft>
              <a:buSzPts val="1595"/>
            </a:pPr>
            <a:r>
              <a:rPr lang="en-GB" sz="1300" dirty="0">
                <a:solidFill>
                  <a:schemeClr val="tx1"/>
                </a:solidFill>
                <a:latin typeface="Times New Roman"/>
                <a:ea typeface="Times New Roman"/>
                <a:cs typeface="Times New Roman"/>
                <a:sym typeface="Times New Roman"/>
              </a:rPr>
              <a:t>Despite that, in recent years, the sector has faced a growing challenge with staff shortages and labour issues (Thommandru et al, 2023). </a:t>
            </a:r>
          </a:p>
          <a:p>
            <a:pPr marL="127318" lvl="0" algn="l" rtl="0">
              <a:lnSpc>
                <a:spcPct val="150000"/>
              </a:lnSpc>
              <a:spcBef>
                <a:spcPts val="0"/>
              </a:spcBef>
              <a:spcAft>
                <a:spcPts val="0"/>
              </a:spcAft>
              <a:buSzPts val="1595"/>
            </a:pPr>
            <a:r>
              <a:rPr lang="en-GB" sz="1300" dirty="0">
                <a:solidFill>
                  <a:schemeClr val="tx1"/>
                </a:solidFill>
                <a:latin typeface="Times New Roman"/>
                <a:ea typeface="Times New Roman"/>
                <a:cs typeface="Times New Roman"/>
                <a:sym typeface="Times New Roman"/>
              </a:rPr>
              <a:t>It is the challenge which is present in the UK.  - There are a lot of topics for this to happen like the impacts of Brexit and the COVID-19 pandemic. </a:t>
            </a:r>
          </a:p>
        </p:txBody>
      </p:sp>
      <p:pic>
        <p:nvPicPr>
          <p:cNvPr id="14" name="Google Shape;84;p15">
            <a:extLst>
              <a:ext uri="{FF2B5EF4-FFF2-40B4-BE49-F238E27FC236}">
                <a16:creationId xmlns:a16="http://schemas.microsoft.com/office/drawing/2014/main" id="{FCFB979B-7BA6-6DAA-066A-4980AAEC5143}"/>
              </a:ext>
            </a:extLst>
          </p:cNvPr>
          <p:cNvPicPr preferRelativeResize="0"/>
          <p:nvPr/>
        </p:nvPicPr>
        <p:blipFill>
          <a:blip r:embed="rId4">
            <a:alphaModFix/>
          </a:blip>
          <a:stretch>
            <a:fillRect/>
          </a:stretch>
        </p:blipFill>
        <p:spPr>
          <a:xfrm>
            <a:off x="6059608" y="70422"/>
            <a:ext cx="2217887" cy="1459064"/>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95"/>
        <p:cNvGrpSpPr/>
        <p:nvPr/>
      </p:nvGrpSpPr>
      <p:grpSpPr>
        <a:xfrm>
          <a:off x="0" y="0"/>
          <a:ext cx="0" cy="0"/>
          <a:chOff x="0" y="0"/>
          <a:chExt cx="0" cy="0"/>
        </a:xfrm>
      </p:grpSpPr>
      <p:sp>
        <p:nvSpPr>
          <p:cNvPr id="96" name="Google Shape;96;p17"/>
          <p:cNvSpPr txBox="1">
            <a:spLocks noGrp="1"/>
          </p:cNvSpPr>
          <p:nvPr>
            <p:ph type="title"/>
          </p:nvPr>
        </p:nvSpPr>
        <p:spPr>
          <a:xfrm>
            <a:off x="218710" y="327351"/>
            <a:ext cx="8520600" cy="6450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u="sng" dirty="0"/>
              <a:t>Literature Review</a:t>
            </a:r>
            <a:endParaRPr u="sng" dirty="0"/>
          </a:p>
        </p:txBody>
      </p:sp>
      <p:sp>
        <p:nvSpPr>
          <p:cNvPr id="97" name="Google Shape;97;p17"/>
          <p:cNvSpPr txBox="1">
            <a:spLocks noGrp="1"/>
          </p:cNvSpPr>
          <p:nvPr>
            <p:ph type="body" idx="1"/>
          </p:nvPr>
        </p:nvSpPr>
        <p:spPr>
          <a:xfrm>
            <a:off x="137039" y="1263838"/>
            <a:ext cx="3999900" cy="3150900"/>
          </a:xfrm>
          <a:prstGeom prst="rect">
            <a:avLst/>
          </a:prstGeom>
        </p:spPr>
        <p:txBody>
          <a:bodyPr spcFirstLastPara="1" wrap="square" lIns="91425" tIns="91425" rIns="91425" bIns="91425" anchor="t" anchorCtr="0">
            <a:normAutofit fontScale="47500" lnSpcReduction="20000"/>
          </a:bodyPr>
          <a:lstStyle/>
          <a:p>
            <a:pPr marL="457200" lvl="0" indent="-338772" algn="l" rtl="0">
              <a:lnSpc>
                <a:spcPct val="150000"/>
              </a:lnSpc>
              <a:spcBef>
                <a:spcPts val="0"/>
              </a:spcBef>
              <a:spcAft>
                <a:spcPts val="0"/>
              </a:spcAft>
              <a:buSzPct val="100000"/>
              <a:buFont typeface="Times New Roman"/>
              <a:buChar char="●"/>
            </a:pPr>
            <a:r>
              <a:rPr lang="en" sz="2478" dirty="0">
                <a:latin typeface="Times New Roman"/>
                <a:ea typeface="Times New Roman"/>
                <a:cs typeface="Times New Roman"/>
                <a:sym typeface="Times New Roman"/>
              </a:rPr>
              <a:t>To understand the implications of the staff shortages and labour challenges present in the hotel and hospitality sector.</a:t>
            </a:r>
            <a:endParaRPr sz="2478" dirty="0">
              <a:latin typeface="Times New Roman"/>
              <a:ea typeface="Times New Roman"/>
              <a:cs typeface="Times New Roman"/>
              <a:sym typeface="Times New Roman"/>
            </a:endParaRPr>
          </a:p>
          <a:p>
            <a:pPr marL="457200" lvl="0" indent="-338772" algn="l" rtl="0">
              <a:lnSpc>
                <a:spcPct val="150000"/>
              </a:lnSpc>
              <a:spcBef>
                <a:spcPts val="0"/>
              </a:spcBef>
              <a:spcAft>
                <a:spcPts val="0"/>
              </a:spcAft>
              <a:buSzPct val="100000"/>
              <a:buFont typeface="Times New Roman"/>
              <a:buChar char="●"/>
            </a:pPr>
            <a:r>
              <a:rPr lang="en" sz="2478" dirty="0">
                <a:latin typeface="Times New Roman"/>
                <a:ea typeface="Times New Roman"/>
                <a:cs typeface="Times New Roman"/>
                <a:sym typeface="Times New Roman"/>
              </a:rPr>
              <a:t> Vital to understand  main theories and concepts. </a:t>
            </a:r>
            <a:endParaRPr sz="2478" dirty="0">
              <a:latin typeface="Times New Roman"/>
              <a:ea typeface="Times New Roman"/>
              <a:cs typeface="Times New Roman"/>
              <a:sym typeface="Times New Roman"/>
            </a:endParaRPr>
          </a:p>
          <a:p>
            <a:pPr marL="457200" lvl="0" indent="-338772" algn="l" rtl="0">
              <a:lnSpc>
                <a:spcPct val="150000"/>
              </a:lnSpc>
              <a:spcBef>
                <a:spcPts val="0"/>
              </a:spcBef>
              <a:spcAft>
                <a:spcPts val="0"/>
              </a:spcAft>
              <a:buSzPct val="100000"/>
              <a:buFont typeface="Times New Roman"/>
              <a:buChar char="●"/>
            </a:pPr>
            <a:r>
              <a:rPr lang="en" sz="2478" dirty="0">
                <a:latin typeface="Times New Roman"/>
                <a:ea typeface="Times New Roman"/>
                <a:cs typeface="Times New Roman"/>
                <a:sym typeface="Times New Roman"/>
              </a:rPr>
              <a:t>One of the most relevant theories is the Human Capital Theory. </a:t>
            </a:r>
            <a:endParaRPr sz="2478" dirty="0">
              <a:latin typeface="Times New Roman"/>
              <a:ea typeface="Times New Roman"/>
              <a:cs typeface="Times New Roman"/>
              <a:sym typeface="Times New Roman"/>
            </a:endParaRPr>
          </a:p>
          <a:p>
            <a:pPr marL="457200" lvl="0" indent="-338772" algn="l" rtl="0">
              <a:lnSpc>
                <a:spcPct val="150000"/>
              </a:lnSpc>
              <a:spcBef>
                <a:spcPts val="0"/>
              </a:spcBef>
              <a:spcAft>
                <a:spcPts val="0"/>
              </a:spcAft>
              <a:buSzPct val="100000"/>
              <a:buFont typeface="Times New Roman"/>
              <a:buChar char="●"/>
            </a:pPr>
            <a:r>
              <a:rPr lang="en" sz="2478" dirty="0">
                <a:latin typeface="Times New Roman"/>
                <a:ea typeface="Times New Roman"/>
                <a:cs typeface="Times New Roman"/>
                <a:sym typeface="Times New Roman"/>
              </a:rPr>
              <a:t>The viewpoint of Nadezhina,  and Avduevskaia, (2021), implies  employees are valuable assets who have the skills, knowledge, experience to contribute to success of organisation. </a:t>
            </a:r>
            <a:endParaRPr sz="2478" dirty="0">
              <a:latin typeface="Times New Roman"/>
              <a:ea typeface="Times New Roman"/>
              <a:cs typeface="Times New Roman"/>
              <a:sym typeface="Times New Roman"/>
            </a:endParaRPr>
          </a:p>
          <a:p>
            <a:pPr marL="0" lvl="0" indent="0" algn="l" rtl="0">
              <a:lnSpc>
                <a:spcPct val="150000"/>
              </a:lnSpc>
              <a:spcBef>
                <a:spcPts val="1200"/>
              </a:spcBef>
              <a:spcAft>
                <a:spcPts val="1200"/>
              </a:spcAft>
              <a:buNone/>
            </a:pPr>
            <a:endParaRPr dirty="0">
              <a:latin typeface="Times New Roman"/>
              <a:ea typeface="Times New Roman"/>
              <a:cs typeface="Times New Roman"/>
              <a:sym typeface="Times New Roman"/>
            </a:endParaRPr>
          </a:p>
        </p:txBody>
      </p:sp>
      <p:sp>
        <p:nvSpPr>
          <p:cNvPr id="2" name="Text Placeholder 1">
            <a:extLst>
              <a:ext uri="{FF2B5EF4-FFF2-40B4-BE49-F238E27FC236}">
                <a16:creationId xmlns:a16="http://schemas.microsoft.com/office/drawing/2014/main" id="{908604B3-7295-D9B3-2423-3DC51D83365E}"/>
              </a:ext>
            </a:extLst>
          </p:cNvPr>
          <p:cNvSpPr>
            <a:spLocks noGrp="1"/>
          </p:cNvSpPr>
          <p:nvPr>
            <p:ph type="body" idx="2"/>
          </p:nvPr>
        </p:nvSpPr>
        <p:spPr>
          <a:xfrm>
            <a:off x="4637191" y="1017725"/>
            <a:ext cx="3999900" cy="3150900"/>
          </a:xfrm>
        </p:spPr>
        <p:txBody>
          <a:bodyPr>
            <a:normAutofit fontScale="92500" lnSpcReduction="10000"/>
          </a:bodyPr>
          <a:lstStyle/>
          <a:p>
            <a:pPr marL="457200" lvl="0" indent="-350576" algn="l" rtl="0">
              <a:lnSpc>
                <a:spcPct val="150000"/>
              </a:lnSpc>
              <a:spcBef>
                <a:spcPts val="0"/>
              </a:spcBef>
              <a:spcAft>
                <a:spcPts val="0"/>
              </a:spcAft>
              <a:buSzPct val="100000"/>
              <a:buFont typeface="Times New Roman"/>
              <a:buChar char="●"/>
            </a:pPr>
            <a:r>
              <a:rPr lang="en-GB" sz="1400" dirty="0">
                <a:latin typeface="Times New Roman"/>
                <a:ea typeface="Times New Roman"/>
                <a:cs typeface="Times New Roman"/>
                <a:sym typeface="Times New Roman"/>
              </a:rPr>
              <a:t>Resource-Based View theory (RBV)  applied to know how  human resources in the company are not just tools.</a:t>
            </a:r>
          </a:p>
          <a:p>
            <a:pPr marL="457200" lvl="0" indent="-350576" algn="l" rtl="0">
              <a:lnSpc>
                <a:spcPct val="150000"/>
              </a:lnSpc>
              <a:spcBef>
                <a:spcPts val="0"/>
              </a:spcBef>
              <a:spcAft>
                <a:spcPts val="0"/>
              </a:spcAft>
              <a:buSzPct val="100000"/>
              <a:buFont typeface="Times New Roman"/>
              <a:buChar char="●"/>
            </a:pPr>
            <a:r>
              <a:rPr lang="en-GB" sz="1400" dirty="0">
                <a:latin typeface="Times New Roman"/>
                <a:ea typeface="Times New Roman"/>
                <a:cs typeface="Times New Roman"/>
                <a:sym typeface="Times New Roman"/>
              </a:rPr>
              <a:t> But main abilities which will provide long-term competitive advantages. </a:t>
            </a:r>
          </a:p>
          <a:p>
            <a:pPr marL="457200" lvl="0" indent="-350576" algn="l" rtl="0">
              <a:lnSpc>
                <a:spcPct val="150000"/>
              </a:lnSpc>
              <a:spcBef>
                <a:spcPts val="0"/>
              </a:spcBef>
              <a:spcAft>
                <a:spcPts val="0"/>
              </a:spcAft>
              <a:buSzPct val="100000"/>
              <a:buFont typeface="Times New Roman"/>
              <a:buChar char="●"/>
            </a:pPr>
            <a:r>
              <a:rPr lang="en-GB" sz="1400" dirty="0">
                <a:latin typeface="Times New Roman"/>
                <a:ea typeface="Times New Roman"/>
                <a:cs typeface="Times New Roman"/>
                <a:sym typeface="Times New Roman"/>
              </a:rPr>
              <a:t>Study of Lubis (2022), shows that  hospitality sector, especially hotels. </a:t>
            </a:r>
          </a:p>
          <a:p>
            <a:pPr marL="457200" lvl="0" indent="-350576" algn="l" rtl="0">
              <a:lnSpc>
                <a:spcPct val="150000"/>
              </a:lnSpc>
              <a:spcBef>
                <a:spcPts val="0"/>
              </a:spcBef>
              <a:spcAft>
                <a:spcPts val="0"/>
              </a:spcAft>
              <a:buSzPct val="100000"/>
              <a:buFont typeface="Times New Roman"/>
              <a:buChar char="●"/>
            </a:pPr>
            <a:r>
              <a:rPr lang="en-GB" sz="1400" dirty="0">
                <a:latin typeface="Times New Roman"/>
                <a:ea typeface="Times New Roman"/>
                <a:cs typeface="Times New Roman"/>
                <a:sym typeface="Times New Roman"/>
              </a:rPr>
              <a:t>It depends on motivating workforces to work differently on their services from their competitors.</a:t>
            </a:r>
          </a:p>
          <a:p>
            <a:endParaRPr lang="en-US" dirty="0"/>
          </a:p>
        </p:txBody>
      </p:sp>
      <p:pic>
        <p:nvPicPr>
          <p:cNvPr id="98" name="Google Shape;98;p17"/>
          <p:cNvPicPr preferRelativeResize="0"/>
          <p:nvPr/>
        </p:nvPicPr>
        <p:blipFill>
          <a:blip r:embed="rId3">
            <a:alphaModFix/>
          </a:blip>
          <a:stretch>
            <a:fillRect/>
          </a:stretch>
        </p:blipFill>
        <p:spPr>
          <a:xfrm>
            <a:off x="852755" y="3800750"/>
            <a:ext cx="2085654" cy="1227975"/>
          </a:xfrm>
          <a:prstGeom prst="rect">
            <a:avLst/>
          </a:prstGeom>
          <a:noFill/>
          <a:ln>
            <a:noFill/>
          </a:ln>
        </p:spPr>
      </p:pic>
      <p:pic>
        <p:nvPicPr>
          <p:cNvPr id="3" name="Google Shape;105;p18">
            <a:extLst>
              <a:ext uri="{FF2B5EF4-FFF2-40B4-BE49-F238E27FC236}">
                <a16:creationId xmlns:a16="http://schemas.microsoft.com/office/drawing/2014/main" id="{E9C9CFBF-5573-75CB-B0E2-4B07C1193F99}"/>
              </a:ext>
            </a:extLst>
          </p:cNvPr>
          <p:cNvPicPr preferRelativeResize="0"/>
          <p:nvPr/>
        </p:nvPicPr>
        <p:blipFill>
          <a:blip r:embed="rId4">
            <a:alphaModFix/>
          </a:blip>
          <a:stretch>
            <a:fillRect/>
          </a:stretch>
        </p:blipFill>
        <p:spPr>
          <a:xfrm>
            <a:off x="6308332" y="3743362"/>
            <a:ext cx="2328759" cy="1342750"/>
          </a:xfrm>
          <a:prstGeom prst="rect">
            <a:avLst/>
          </a:prstGeom>
          <a:noFill/>
          <a:ln>
            <a:noFill/>
          </a:ln>
        </p:spPr>
      </p:pic>
      <p:cxnSp>
        <p:nvCxnSpPr>
          <p:cNvPr id="4" name="Straight Connector 3">
            <a:extLst>
              <a:ext uri="{FF2B5EF4-FFF2-40B4-BE49-F238E27FC236}">
                <a16:creationId xmlns:a16="http://schemas.microsoft.com/office/drawing/2014/main" id="{805264FC-6897-1200-B9A0-9AF1A3A976A2}"/>
              </a:ext>
            </a:extLst>
          </p:cNvPr>
          <p:cNvCxnSpPr>
            <a:cxnSpLocks/>
          </p:cNvCxnSpPr>
          <p:nvPr/>
        </p:nvCxnSpPr>
        <p:spPr>
          <a:xfrm>
            <a:off x="4373519" y="1017725"/>
            <a:ext cx="0" cy="4016612"/>
          </a:xfrm>
          <a:prstGeom prst="line">
            <a:avLst/>
          </a:prstGeom>
        </p:spPr>
        <p:style>
          <a:lnRef idx="3">
            <a:schemeClr val="accent1"/>
          </a:lnRef>
          <a:fillRef idx="0">
            <a:schemeClr val="accent1"/>
          </a:fillRef>
          <a:effectRef idx="2">
            <a:schemeClr val="accent1"/>
          </a:effectRef>
          <a:fontRef idx="minor">
            <a:schemeClr val="tx1"/>
          </a:fontRef>
        </p:style>
      </p:cxn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09"/>
        <p:cNvGrpSpPr/>
        <p:nvPr/>
      </p:nvGrpSpPr>
      <p:grpSpPr>
        <a:xfrm>
          <a:off x="0" y="0"/>
          <a:ext cx="0" cy="0"/>
          <a:chOff x="0" y="0"/>
          <a:chExt cx="0" cy="0"/>
        </a:xfrm>
      </p:grpSpPr>
      <p:sp>
        <p:nvSpPr>
          <p:cNvPr id="110" name="Google Shape;110;p19"/>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u="sng"/>
              <a:t>Literature Review</a:t>
            </a:r>
            <a:endParaRPr u="sng"/>
          </a:p>
        </p:txBody>
      </p:sp>
      <p:sp>
        <p:nvSpPr>
          <p:cNvPr id="111" name="Google Shape;111;p19"/>
          <p:cNvSpPr txBox="1">
            <a:spLocks noGrp="1"/>
          </p:cNvSpPr>
          <p:nvPr>
            <p:ph type="body" idx="1"/>
          </p:nvPr>
        </p:nvSpPr>
        <p:spPr>
          <a:xfrm>
            <a:off x="684325" y="1317475"/>
            <a:ext cx="5933700" cy="3986400"/>
          </a:xfrm>
          <a:prstGeom prst="rect">
            <a:avLst/>
          </a:prstGeom>
        </p:spPr>
        <p:txBody>
          <a:bodyPr spcFirstLastPara="1" wrap="square" lIns="91425" tIns="91425" rIns="91425" bIns="91425" anchor="t" anchorCtr="0">
            <a:normAutofit fontScale="62500" lnSpcReduction="20000"/>
          </a:bodyPr>
          <a:lstStyle/>
          <a:p>
            <a:pPr marL="457200" lvl="0" indent="-326968" algn="l" rtl="0">
              <a:lnSpc>
                <a:spcPct val="150000"/>
              </a:lnSpc>
              <a:spcBef>
                <a:spcPts val="0"/>
              </a:spcBef>
              <a:spcAft>
                <a:spcPts val="0"/>
              </a:spcAft>
              <a:buSzPct val="100000"/>
              <a:buFont typeface="Times New Roman"/>
              <a:buChar char="●"/>
            </a:pPr>
            <a:r>
              <a:rPr lang="en" sz="2478">
                <a:latin typeface="Times New Roman"/>
                <a:ea typeface="Times New Roman"/>
                <a:cs typeface="Times New Roman"/>
                <a:sym typeface="Times New Roman"/>
              </a:rPr>
              <a:t>A recent journal by Smith et al (2023) on UK hospitality sector highlighted gaps  have come up in main roles.</a:t>
            </a:r>
            <a:endParaRPr sz="2478">
              <a:latin typeface="Times New Roman"/>
              <a:ea typeface="Times New Roman"/>
              <a:cs typeface="Times New Roman"/>
              <a:sym typeface="Times New Roman"/>
            </a:endParaRPr>
          </a:p>
          <a:p>
            <a:pPr marL="457200" lvl="0" indent="-326968" algn="l" rtl="0">
              <a:lnSpc>
                <a:spcPct val="150000"/>
              </a:lnSpc>
              <a:spcBef>
                <a:spcPts val="0"/>
              </a:spcBef>
              <a:spcAft>
                <a:spcPts val="0"/>
              </a:spcAft>
              <a:buSzPct val="100000"/>
              <a:buFont typeface="Times New Roman"/>
              <a:buChar char="●"/>
            </a:pPr>
            <a:r>
              <a:rPr lang="en" sz="2478">
                <a:latin typeface="Times New Roman"/>
                <a:ea typeface="Times New Roman"/>
                <a:cs typeface="Times New Roman"/>
                <a:sym typeface="Times New Roman"/>
              </a:rPr>
              <a:t> Like front desk management, housekeeping and kitchen staff.</a:t>
            </a:r>
            <a:endParaRPr sz="2478">
              <a:latin typeface="Times New Roman"/>
              <a:ea typeface="Times New Roman"/>
              <a:cs typeface="Times New Roman"/>
              <a:sym typeface="Times New Roman"/>
            </a:endParaRPr>
          </a:p>
          <a:p>
            <a:pPr marL="457200" lvl="0" indent="-326968" algn="l" rtl="0">
              <a:lnSpc>
                <a:spcPct val="150000"/>
              </a:lnSpc>
              <a:spcBef>
                <a:spcPts val="0"/>
              </a:spcBef>
              <a:spcAft>
                <a:spcPts val="0"/>
              </a:spcAft>
              <a:buSzPct val="100000"/>
              <a:buFont typeface="Times New Roman"/>
              <a:buChar char="●"/>
            </a:pPr>
            <a:r>
              <a:rPr lang="en" sz="2478">
                <a:latin typeface="Times New Roman"/>
                <a:ea typeface="Times New Roman"/>
                <a:cs typeface="Times New Roman"/>
                <a:sym typeface="Times New Roman"/>
              </a:rPr>
              <a:t>The research has identified how Brexit and the COVID-19 pandemic significantly reduced availability of skilled workers, particularly from overseas.  </a:t>
            </a:r>
            <a:endParaRPr sz="2478">
              <a:latin typeface="Times New Roman"/>
              <a:ea typeface="Times New Roman"/>
              <a:cs typeface="Times New Roman"/>
              <a:sym typeface="Times New Roman"/>
            </a:endParaRPr>
          </a:p>
          <a:p>
            <a:pPr marL="457200" lvl="0" indent="-326968" algn="l" rtl="0">
              <a:lnSpc>
                <a:spcPct val="150000"/>
              </a:lnSpc>
              <a:spcBef>
                <a:spcPts val="0"/>
              </a:spcBef>
              <a:spcAft>
                <a:spcPts val="0"/>
              </a:spcAft>
              <a:buSzPct val="100000"/>
              <a:buFont typeface="Times New Roman"/>
              <a:buChar char="●"/>
            </a:pPr>
            <a:r>
              <a:rPr lang="en" sz="2478">
                <a:latin typeface="Times New Roman"/>
                <a:ea typeface="Times New Roman"/>
                <a:cs typeface="Times New Roman"/>
                <a:sym typeface="Times New Roman"/>
              </a:rPr>
              <a:t>How it has increased the challenges of recruitment in the sector.</a:t>
            </a:r>
            <a:endParaRPr sz="2478">
              <a:latin typeface="Times New Roman"/>
              <a:ea typeface="Times New Roman"/>
              <a:cs typeface="Times New Roman"/>
              <a:sym typeface="Times New Roman"/>
            </a:endParaRPr>
          </a:p>
          <a:p>
            <a:pPr marL="457200" lvl="0" indent="-326968" algn="l" rtl="0">
              <a:lnSpc>
                <a:spcPct val="150000"/>
              </a:lnSpc>
              <a:spcBef>
                <a:spcPts val="0"/>
              </a:spcBef>
              <a:spcAft>
                <a:spcPts val="0"/>
              </a:spcAft>
              <a:buSzPct val="100000"/>
              <a:buFont typeface="Times New Roman"/>
              <a:buChar char="●"/>
            </a:pPr>
            <a:r>
              <a:rPr lang="en" sz="2478">
                <a:latin typeface="Times New Roman"/>
                <a:ea typeface="Times New Roman"/>
                <a:cs typeface="Times New Roman"/>
                <a:sym typeface="Times New Roman"/>
              </a:rPr>
              <a:t>The article by Brown (2020), highlights short-term and long-term impacts of hotel operations. </a:t>
            </a:r>
            <a:endParaRPr sz="2478">
              <a:latin typeface="Times New Roman"/>
              <a:ea typeface="Times New Roman"/>
              <a:cs typeface="Times New Roman"/>
              <a:sym typeface="Times New Roman"/>
            </a:endParaRPr>
          </a:p>
          <a:p>
            <a:pPr marL="457200" lvl="0" indent="-326968" algn="l" rtl="0">
              <a:lnSpc>
                <a:spcPct val="150000"/>
              </a:lnSpc>
              <a:spcBef>
                <a:spcPts val="0"/>
              </a:spcBef>
              <a:spcAft>
                <a:spcPts val="0"/>
              </a:spcAft>
              <a:buSzPct val="100000"/>
              <a:buFont typeface="Times New Roman"/>
              <a:buChar char="●"/>
            </a:pPr>
            <a:r>
              <a:rPr lang="en" sz="2478">
                <a:latin typeface="Times New Roman"/>
                <a:ea typeface="Times New Roman"/>
                <a:cs typeface="Times New Roman"/>
                <a:sym typeface="Times New Roman"/>
              </a:rPr>
              <a:t>These include the work for existing employees, reduction of quality of services and declining profitability.</a:t>
            </a:r>
            <a:endParaRPr sz="2478">
              <a:latin typeface="Times New Roman"/>
              <a:ea typeface="Times New Roman"/>
              <a:cs typeface="Times New Roman"/>
              <a:sym typeface="Times New Roman"/>
            </a:endParaRPr>
          </a:p>
          <a:p>
            <a:pPr marL="0" lvl="0" indent="0" algn="l" rtl="0">
              <a:lnSpc>
                <a:spcPct val="150000"/>
              </a:lnSpc>
              <a:spcBef>
                <a:spcPts val="1200"/>
              </a:spcBef>
              <a:spcAft>
                <a:spcPts val="1200"/>
              </a:spcAft>
              <a:buNone/>
            </a:pPr>
            <a:endParaRPr>
              <a:latin typeface="Times New Roman"/>
              <a:ea typeface="Times New Roman"/>
              <a:cs typeface="Times New Roman"/>
              <a:sym typeface="Times New Roman"/>
            </a:endParaRPr>
          </a:p>
        </p:txBody>
      </p:sp>
      <p:pic>
        <p:nvPicPr>
          <p:cNvPr id="112" name="Google Shape;112;p19"/>
          <p:cNvPicPr preferRelativeResize="0"/>
          <p:nvPr/>
        </p:nvPicPr>
        <p:blipFill>
          <a:blip r:embed="rId3">
            <a:alphaModFix/>
          </a:blip>
          <a:stretch>
            <a:fillRect/>
          </a:stretch>
        </p:blipFill>
        <p:spPr>
          <a:xfrm>
            <a:off x="6618025" y="2159050"/>
            <a:ext cx="2221175" cy="1663737"/>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16"/>
        <p:cNvGrpSpPr/>
        <p:nvPr/>
      </p:nvGrpSpPr>
      <p:grpSpPr>
        <a:xfrm>
          <a:off x="0" y="0"/>
          <a:ext cx="0" cy="0"/>
          <a:chOff x="0" y="0"/>
          <a:chExt cx="0" cy="0"/>
        </a:xfrm>
      </p:grpSpPr>
      <p:sp>
        <p:nvSpPr>
          <p:cNvPr id="117" name="Google Shape;117;p20"/>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u="sng"/>
              <a:t>Application to the Hotel and Hospitality Sector</a:t>
            </a:r>
            <a:endParaRPr u="sng"/>
          </a:p>
        </p:txBody>
      </p:sp>
      <p:sp>
        <p:nvSpPr>
          <p:cNvPr id="118" name="Google Shape;118;p20"/>
          <p:cNvSpPr txBox="1">
            <a:spLocks noGrp="1"/>
          </p:cNvSpPr>
          <p:nvPr>
            <p:ph type="body" idx="1"/>
          </p:nvPr>
        </p:nvSpPr>
        <p:spPr>
          <a:xfrm>
            <a:off x="311700" y="1288800"/>
            <a:ext cx="5704200" cy="3441600"/>
          </a:xfrm>
          <a:prstGeom prst="rect">
            <a:avLst/>
          </a:prstGeom>
        </p:spPr>
        <p:txBody>
          <a:bodyPr spcFirstLastPara="1" wrap="square" lIns="91425" tIns="91425" rIns="91425" bIns="91425" anchor="t" anchorCtr="0">
            <a:noAutofit/>
          </a:bodyPr>
          <a:lstStyle/>
          <a:p>
            <a:pPr marL="0" lvl="0" indent="0" algn="l" rtl="0">
              <a:lnSpc>
                <a:spcPct val="130000"/>
              </a:lnSpc>
              <a:spcBef>
                <a:spcPts val="0"/>
              </a:spcBef>
              <a:spcAft>
                <a:spcPts val="0"/>
              </a:spcAft>
              <a:buSzPts val="770"/>
              <a:buNone/>
            </a:pPr>
            <a:r>
              <a:rPr lang="en" sz="1360" dirty="0">
                <a:latin typeface="Times New Roman"/>
                <a:ea typeface="Times New Roman"/>
                <a:cs typeface="Times New Roman"/>
                <a:sym typeface="Times New Roman"/>
              </a:rPr>
              <a:t>The PESTEL (Political, Economic, Social, Technological, environmental and Legal) analysis is an important tool for understanding the external factors that influence the hotel and hospitality sector.   It can address the shortage of staff.</a:t>
            </a:r>
            <a:endParaRPr sz="1360" dirty="0">
              <a:latin typeface="Times New Roman"/>
              <a:ea typeface="Times New Roman"/>
              <a:cs typeface="Times New Roman"/>
              <a:sym typeface="Times New Roman"/>
            </a:endParaRPr>
          </a:p>
          <a:p>
            <a:pPr marL="0" lvl="0" indent="0" algn="l" rtl="0">
              <a:lnSpc>
                <a:spcPct val="130000"/>
              </a:lnSpc>
              <a:spcBef>
                <a:spcPts val="1200"/>
              </a:spcBef>
              <a:spcAft>
                <a:spcPts val="0"/>
              </a:spcAft>
              <a:buSzPts val="770"/>
              <a:buNone/>
            </a:pPr>
            <a:r>
              <a:rPr lang="en" sz="1360" b="1" dirty="0">
                <a:latin typeface="Times New Roman"/>
                <a:ea typeface="Times New Roman"/>
                <a:cs typeface="Times New Roman"/>
                <a:sym typeface="Times New Roman"/>
              </a:rPr>
              <a:t>Political:</a:t>
            </a:r>
            <a:endParaRPr sz="1360" b="1" dirty="0">
              <a:latin typeface="Times New Roman"/>
              <a:ea typeface="Times New Roman"/>
              <a:cs typeface="Times New Roman"/>
              <a:sym typeface="Times New Roman"/>
            </a:endParaRPr>
          </a:p>
          <a:p>
            <a:pPr marL="457200" lvl="0" indent="-314960" algn="l" rtl="0">
              <a:lnSpc>
                <a:spcPct val="130000"/>
              </a:lnSpc>
              <a:spcBef>
                <a:spcPts val="1200"/>
              </a:spcBef>
              <a:spcAft>
                <a:spcPts val="0"/>
              </a:spcAft>
              <a:buSzPts val="1360"/>
              <a:buFont typeface="Times New Roman"/>
              <a:buChar char="●"/>
            </a:pPr>
            <a:r>
              <a:rPr lang="en" sz="1360" dirty="0">
                <a:latin typeface="Times New Roman"/>
                <a:ea typeface="Times New Roman"/>
                <a:cs typeface="Times New Roman"/>
                <a:sym typeface="Times New Roman"/>
              </a:rPr>
              <a:t>In the post-Brexit time, UK hotels have faced significant challenges in hiring skilled and semi-skilled workers from the European Union (EU). </a:t>
            </a:r>
            <a:endParaRPr sz="1360" dirty="0">
              <a:latin typeface="Times New Roman"/>
              <a:ea typeface="Times New Roman"/>
              <a:cs typeface="Times New Roman"/>
              <a:sym typeface="Times New Roman"/>
            </a:endParaRPr>
          </a:p>
          <a:p>
            <a:pPr marL="457200" lvl="0" indent="-314960" algn="l" rtl="0">
              <a:lnSpc>
                <a:spcPct val="130000"/>
              </a:lnSpc>
              <a:spcBef>
                <a:spcPts val="0"/>
              </a:spcBef>
              <a:spcAft>
                <a:spcPts val="0"/>
              </a:spcAft>
              <a:buSzPts val="1360"/>
              <a:buFont typeface="Times New Roman"/>
              <a:buChar char="●"/>
            </a:pPr>
            <a:r>
              <a:rPr lang="en" sz="1360" dirty="0">
                <a:latin typeface="Times New Roman"/>
                <a:ea typeface="Times New Roman"/>
                <a:cs typeface="Times New Roman"/>
                <a:sym typeface="Times New Roman"/>
              </a:rPr>
              <a:t>It was the major source of labour (George, 2021).</a:t>
            </a:r>
            <a:endParaRPr sz="1360" dirty="0">
              <a:latin typeface="Times New Roman"/>
              <a:ea typeface="Times New Roman"/>
              <a:cs typeface="Times New Roman"/>
              <a:sym typeface="Times New Roman"/>
            </a:endParaRPr>
          </a:p>
          <a:p>
            <a:pPr marL="457200" lvl="0" indent="-314960" algn="l" rtl="0">
              <a:lnSpc>
                <a:spcPct val="130000"/>
              </a:lnSpc>
              <a:spcBef>
                <a:spcPts val="0"/>
              </a:spcBef>
              <a:spcAft>
                <a:spcPts val="0"/>
              </a:spcAft>
              <a:buSzPts val="1360"/>
              <a:buFont typeface="Times New Roman"/>
              <a:buChar char="●"/>
            </a:pPr>
            <a:r>
              <a:rPr lang="en" sz="1360" dirty="0">
                <a:latin typeface="Times New Roman"/>
                <a:ea typeface="Times New Roman"/>
                <a:cs typeface="Times New Roman"/>
                <a:sym typeface="Times New Roman"/>
              </a:rPr>
              <a:t>Immigration restrictions have reduced the available staff which has led to the severe labour shortage. </a:t>
            </a:r>
            <a:endParaRPr sz="1360" dirty="0">
              <a:latin typeface="Times New Roman"/>
              <a:ea typeface="Times New Roman"/>
              <a:cs typeface="Times New Roman"/>
              <a:sym typeface="Times New Roman"/>
            </a:endParaRPr>
          </a:p>
          <a:p>
            <a:pPr marL="457200" lvl="0" indent="-314960" algn="l" rtl="0">
              <a:lnSpc>
                <a:spcPct val="130000"/>
              </a:lnSpc>
              <a:spcBef>
                <a:spcPts val="0"/>
              </a:spcBef>
              <a:spcAft>
                <a:spcPts val="0"/>
              </a:spcAft>
              <a:buSzPts val="1360"/>
              <a:buFont typeface="Times New Roman"/>
              <a:buChar char="●"/>
            </a:pPr>
            <a:r>
              <a:rPr lang="en" sz="1360" dirty="0">
                <a:latin typeface="Times New Roman"/>
                <a:ea typeface="Times New Roman"/>
                <a:cs typeface="Times New Roman"/>
                <a:sym typeface="Times New Roman"/>
              </a:rPr>
              <a:t>It has especially affected the hospitality sector with many businesses struggling to fill the important roles which impacted the operation and service levels.  </a:t>
            </a:r>
            <a:endParaRPr sz="1360" dirty="0">
              <a:latin typeface="Times New Roman"/>
              <a:ea typeface="Times New Roman"/>
              <a:cs typeface="Times New Roman"/>
              <a:sym typeface="Times New Roman"/>
            </a:endParaRPr>
          </a:p>
          <a:p>
            <a:pPr marL="0" lvl="0" indent="0" algn="l" rtl="0">
              <a:lnSpc>
                <a:spcPct val="130000"/>
              </a:lnSpc>
              <a:spcBef>
                <a:spcPts val="1200"/>
              </a:spcBef>
              <a:spcAft>
                <a:spcPts val="1200"/>
              </a:spcAft>
              <a:buSzPts val="770"/>
              <a:buNone/>
            </a:pPr>
            <a:endParaRPr sz="1460" b="1" dirty="0">
              <a:latin typeface="Times New Roman"/>
              <a:ea typeface="Times New Roman"/>
              <a:cs typeface="Times New Roman"/>
              <a:sym typeface="Times New Roman"/>
            </a:endParaRPr>
          </a:p>
        </p:txBody>
      </p:sp>
      <p:pic>
        <p:nvPicPr>
          <p:cNvPr id="119" name="Google Shape;119;p20"/>
          <p:cNvPicPr preferRelativeResize="0"/>
          <p:nvPr/>
        </p:nvPicPr>
        <p:blipFill>
          <a:blip r:embed="rId3">
            <a:alphaModFix/>
          </a:blip>
          <a:stretch>
            <a:fillRect/>
          </a:stretch>
        </p:blipFill>
        <p:spPr>
          <a:xfrm>
            <a:off x="6116225" y="1761750"/>
            <a:ext cx="2823300" cy="275380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23"/>
        <p:cNvGrpSpPr/>
        <p:nvPr/>
      </p:nvGrpSpPr>
      <p:grpSpPr>
        <a:xfrm>
          <a:off x="0" y="0"/>
          <a:ext cx="0" cy="0"/>
          <a:chOff x="0" y="0"/>
          <a:chExt cx="0" cy="0"/>
        </a:xfrm>
      </p:grpSpPr>
      <p:sp>
        <p:nvSpPr>
          <p:cNvPr id="124" name="Google Shape;124;p21"/>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u="sng"/>
              <a:t>Application to the Hotel and Hospitality Sector</a:t>
            </a:r>
            <a:endParaRPr u="sng"/>
          </a:p>
        </p:txBody>
      </p:sp>
      <p:sp>
        <p:nvSpPr>
          <p:cNvPr id="125" name="Google Shape;125;p21"/>
          <p:cNvSpPr txBox="1">
            <a:spLocks noGrp="1"/>
          </p:cNvSpPr>
          <p:nvPr>
            <p:ph type="body" idx="1"/>
          </p:nvPr>
        </p:nvSpPr>
        <p:spPr>
          <a:xfrm>
            <a:off x="311700" y="1288800"/>
            <a:ext cx="5546700" cy="3441600"/>
          </a:xfrm>
          <a:prstGeom prst="rect">
            <a:avLst/>
          </a:prstGeom>
        </p:spPr>
        <p:txBody>
          <a:bodyPr spcFirstLastPara="1" wrap="square" lIns="91425" tIns="91425" rIns="91425" bIns="91425" anchor="t" anchorCtr="0">
            <a:noAutofit/>
          </a:bodyPr>
          <a:lstStyle/>
          <a:p>
            <a:pPr marL="0" lvl="0" indent="0" algn="l" rtl="0">
              <a:lnSpc>
                <a:spcPct val="150000"/>
              </a:lnSpc>
              <a:spcBef>
                <a:spcPts val="0"/>
              </a:spcBef>
              <a:spcAft>
                <a:spcPts val="0"/>
              </a:spcAft>
              <a:buNone/>
            </a:pPr>
            <a:r>
              <a:rPr lang="en" sz="1560" b="1" dirty="0">
                <a:latin typeface="Times New Roman"/>
                <a:ea typeface="Times New Roman"/>
                <a:cs typeface="Times New Roman"/>
                <a:sym typeface="Times New Roman"/>
              </a:rPr>
              <a:t>Social:</a:t>
            </a:r>
            <a:endParaRPr sz="1560" b="1" dirty="0">
              <a:latin typeface="Times New Roman"/>
              <a:ea typeface="Times New Roman"/>
              <a:cs typeface="Times New Roman"/>
              <a:sym typeface="Times New Roman"/>
            </a:endParaRPr>
          </a:p>
          <a:p>
            <a:pPr marL="457200" lvl="0" indent="-321310" algn="l" rtl="0">
              <a:lnSpc>
                <a:spcPct val="150000"/>
              </a:lnSpc>
              <a:spcBef>
                <a:spcPts val="1200"/>
              </a:spcBef>
              <a:spcAft>
                <a:spcPts val="0"/>
              </a:spcAft>
              <a:buSzPts val="1460"/>
              <a:buFont typeface="Times New Roman"/>
              <a:buChar char="●"/>
            </a:pPr>
            <a:r>
              <a:rPr lang="en" sz="1460" dirty="0">
                <a:latin typeface="Times New Roman"/>
                <a:ea typeface="Times New Roman"/>
                <a:cs typeface="Times New Roman"/>
                <a:sym typeface="Times New Roman"/>
              </a:rPr>
              <a:t>The changes in employee expectations of the youths worsen the labour crisis. </a:t>
            </a:r>
            <a:endParaRPr sz="1460" dirty="0">
              <a:latin typeface="Times New Roman"/>
              <a:ea typeface="Times New Roman"/>
              <a:cs typeface="Times New Roman"/>
              <a:sym typeface="Times New Roman"/>
            </a:endParaRPr>
          </a:p>
          <a:p>
            <a:pPr marL="457200" lvl="0" indent="-321310" algn="l" rtl="0">
              <a:lnSpc>
                <a:spcPct val="150000"/>
              </a:lnSpc>
              <a:spcBef>
                <a:spcPts val="0"/>
              </a:spcBef>
              <a:spcAft>
                <a:spcPts val="0"/>
              </a:spcAft>
              <a:buSzPts val="1460"/>
              <a:buFont typeface="Times New Roman"/>
              <a:buChar char="●"/>
            </a:pPr>
            <a:r>
              <a:rPr lang="en" sz="1460" dirty="0">
                <a:latin typeface="Times New Roman"/>
                <a:ea typeface="Times New Roman"/>
                <a:cs typeface="Times New Roman"/>
                <a:sym typeface="Times New Roman"/>
              </a:rPr>
              <a:t>The workers are looking for more than financial reimbursement. They demand flexibility, better work-life balance and chances for greater progressiveness (</a:t>
            </a:r>
            <a:r>
              <a:rPr lang="en" sz="1460" dirty="0" err="1">
                <a:latin typeface="Times New Roman"/>
                <a:ea typeface="Times New Roman"/>
                <a:cs typeface="Times New Roman"/>
                <a:sym typeface="Times New Roman"/>
              </a:rPr>
              <a:t>Seyitoğlu</a:t>
            </a:r>
            <a:r>
              <a:rPr lang="en" sz="1460" dirty="0">
                <a:latin typeface="Times New Roman"/>
                <a:ea typeface="Times New Roman"/>
                <a:cs typeface="Times New Roman"/>
                <a:sym typeface="Times New Roman"/>
              </a:rPr>
              <a:t> et al, 2020). </a:t>
            </a:r>
            <a:endParaRPr sz="1460" dirty="0">
              <a:latin typeface="Times New Roman"/>
              <a:ea typeface="Times New Roman"/>
              <a:cs typeface="Times New Roman"/>
              <a:sym typeface="Times New Roman"/>
            </a:endParaRPr>
          </a:p>
          <a:p>
            <a:pPr marL="457200" lvl="0" indent="-321310" algn="l" rtl="0">
              <a:lnSpc>
                <a:spcPct val="150000"/>
              </a:lnSpc>
              <a:spcBef>
                <a:spcPts val="0"/>
              </a:spcBef>
              <a:spcAft>
                <a:spcPts val="0"/>
              </a:spcAft>
              <a:buSzPts val="1460"/>
              <a:buFont typeface="Times New Roman"/>
              <a:buChar char="●"/>
            </a:pPr>
            <a:r>
              <a:rPr lang="en" sz="1460" dirty="0">
                <a:latin typeface="Times New Roman"/>
                <a:ea typeface="Times New Roman"/>
                <a:cs typeface="Times New Roman"/>
                <a:sym typeface="Times New Roman"/>
              </a:rPr>
              <a:t>The hospitality sector has its rigid hours, high-pressure environment and limited career growth chances. </a:t>
            </a:r>
            <a:endParaRPr sz="1460" dirty="0">
              <a:latin typeface="Times New Roman"/>
              <a:ea typeface="Times New Roman"/>
              <a:cs typeface="Times New Roman"/>
              <a:sym typeface="Times New Roman"/>
            </a:endParaRPr>
          </a:p>
          <a:p>
            <a:pPr marL="457200" lvl="0" indent="-321310" algn="l" rtl="0">
              <a:lnSpc>
                <a:spcPct val="150000"/>
              </a:lnSpc>
              <a:spcBef>
                <a:spcPts val="0"/>
              </a:spcBef>
              <a:spcAft>
                <a:spcPts val="0"/>
              </a:spcAft>
              <a:buSzPts val="1460"/>
              <a:buFont typeface="Times New Roman"/>
              <a:buChar char="●"/>
            </a:pPr>
            <a:r>
              <a:rPr lang="en" sz="1460" dirty="0">
                <a:latin typeface="Times New Roman"/>
                <a:ea typeface="Times New Roman"/>
                <a:cs typeface="Times New Roman"/>
                <a:sym typeface="Times New Roman"/>
              </a:rPr>
              <a:t>All of these make it less shortage tractive to potential employees, especially to people of younger demographics.</a:t>
            </a:r>
            <a:endParaRPr sz="1460" dirty="0">
              <a:latin typeface="Times New Roman"/>
              <a:ea typeface="Times New Roman"/>
              <a:cs typeface="Times New Roman"/>
              <a:sym typeface="Times New Roman"/>
            </a:endParaRPr>
          </a:p>
          <a:p>
            <a:pPr marL="457200" lvl="0" indent="0" algn="l" rtl="0">
              <a:lnSpc>
                <a:spcPct val="150000"/>
              </a:lnSpc>
              <a:spcBef>
                <a:spcPts val="1200"/>
              </a:spcBef>
              <a:spcAft>
                <a:spcPts val="1200"/>
              </a:spcAft>
              <a:buNone/>
            </a:pPr>
            <a:endParaRPr sz="1560" dirty="0">
              <a:latin typeface="Times New Roman"/>
              <a:ea typeface="Times New Roman"/>
              <a:cs typeface="Times New Roman"/>
              <a:sym typeface="Times New Roman"/>
            </a:endParaRPr>
          </a:p>
        </p:txBody>
      </p:sp>
      <p:pic>
        <p:nvPicPr>
          <p:cNvPr id="126" name="Google Shape;126;p21"/>
          <p:cNvPicPr preferRelativeResize="0"/>
          <p:nvPr/>
        </p:nvPicPr>
        <p:blipFill>
          <a:blip r:embed="rId3">
            <a:alphaModFix/>
          </a:blip>
          <a:stretch>
            <a:fillRect/>
          </a:stretch>
        </p:blipFill>
        <p:spPr>
          <a:xfrm>
            <a:off x="6741750" y="2245050"/>
            <a:ext cx="1552575" cy="1800225"/>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30"/>
        <p:cNvGrpSpPr/>
        <p:nvPr/>
      </p:nvGrpSpPr>
      <p:grpSpPr>
        <a:xfrm>
          <a:off x="0" y="0"/>
          <a:ext cx="0" cy="0"/>
          <a:chOff x="0" y="0"/>
          <a:chExt cx="0" cy="0"/>
        </a:xfrm>
      </p:grpSpPr>
      <p:sp>
        <p:nvSpPr>
          <p:cNvPr id="131" name="Google Shape;131;p22"/>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u="sng"/>
              <a:t>Application to the Hotel and Hospitality Sector</a:t>
            </a:r>
            <a:endParaRPr u="sng"/>
          </a:p>
        </p:txBody>
      </p:sp>
      <p:sp>
        <p:nvSpPr>
          <p:cNvPr id="132" name="Google Shape;132;p22"/>
          <p:cNvSpPr txBox="1">
            <a:spLocks noGrp="1"/>
          </p:cNvSpPr>
          <p:nvPr>
            <p:ph type="body" idx="1"/>
          </p:nvPr>
        </p:nvSpPr>
        <p:spPr>
          <a:xfrm>
            <a:off x="440700" y="1331800"/>
            <a:ext cx="5646900" cy="2997600"/>
          </a:xfrm>
          <a:prstGeom prst="rect">
            <a:avLst/>
          </a:prstGeom>
        </p:spPr>
        <p:txBody>
          <a:bodyPr spcFirstLastPara="1" wrap="square" lIns="91425" tIns="91425" rIns="91425" bIns="91425" anchor="t" anchorCtr="0">
            <a:noAutofit/>
          </a:bodyPr>
          <a:lstStyle/>
          <a:p>
            <a:pPr marL="0" lvl="0" indent="0" algn="l" rtl="0">
              <a:lnSpc>
                <a:spcPct val="150000"/>
              </a:lnSpc>
              <a:spcBef>
                <a:spcPts val="0"/>
              </a:spcBef>
              <a:spcAft>
                <a:spcPts val="0"/>
              </a:spcAft>
              <a:buNone/>
            </a:pPr>
            <a:r>
              <a:rPr lang="en" sz="1560" b="1">
                <a:latin typeface="Times New Roman"/>
                <a:ea typeface="Times New Roman"/>
                <a:cs typeface="Times New Roman"/>
                <a:sym typeface="Times New Roman"/>
              </a:rPr>
              <a:t>Environmental:</a:t>
            </a:r>
            <a:endParaRPr sz="1560" b="1">
              <a:latin typeface="Times New Roman"/>
              <a:ea typeface="Times New Roman"/>
              <a:cs typeface="Times New Roman"/>
              <a:sym typeface="Times New Roman"/>
            </a:endParaRPr>
          </a:p>
          <a:p>
            <a:pPr marL="457200" lvl="0" indent="-327660" algn="l" rtl="0">
              <a:lnSpc>
                <a:spcPct val="150000"/>
              </a:lnSpc>
              <a:spcBef>
                <a:spcPts val="1200"/>
              </a:spcBef>
              <a:spcAft>
                <a:spcPts val="0"/>
              </a:spcAft>
              <a:buSzPts val="1560"/>
              <a:buFont typeface="Times New Roman"/>
              <a:buChar char="●"/>
            </a:pPr>
            <a:r>
              <a:rPr lang="en" sz="1560">
                <a:latin typeface="Times New Roman"/>
                <a:ea typeface="Times New Roman"/>
                <a:cs typeface="Times New Roman"/>
                <a:sym typeface="Times New Roman"/>
              </a:rPr>
              <a:t>The environmental impact of staff shortage includes the overworking that exists in employees. </a:t>
            </a:r>
            <a:endParaRPr sz="1560">
              <a:latin typeface="Times New Roman"/>
              <a:ea typeface="Times New Roman"/>
              <a:cs typeface="Times New Roman"/>
              <a:sym typeface="Times New Roman"/>
            </a:endParaRPr>
          </a:p>
          <a:p>
            <a:pPr marL="457200" lvl="0" indent="-327660" algn="l" rtl="0">
              <a:lnSpc>
                <a:spcPct val="150000"/>
              </a:lnSpc>
              <a:spcBef>
                <a:spcPts val="0"/>
              </a:spcBef>
              <a:spcAft>
                <a:spcPts val="0"/>
              </a:spcAft>
              <a:buSzPts val="1560"/>
              <a:buFont typeface="Times New Roman"/>
              <a:buChar char="●"/>
            </a:pPr>
            <a:r>
              <a:rPr lang="en" sz="1560">
                <a:latin typeface="Times New Roman"/>
                <a:ea typeface="Times New Roman"/>
                <a:cs typeface="Times New Roman"/>
                <a:sym typeface="Times New Roman"/>
              </a:rPr>
              <a:t>It leads to burnout and higher turnover rates (Andini and Koesrindartoto, 2020). </a:t>
            </a:r>
            <a:endParaRPr sz="1560">
              <a:latin typeface="Times New Roman"/>
              <a:ea typeface="Times New Roman"/>
              <a:cs typeface="Times New Roman"/>
              <a:sym typeface="Times New Roman"/>
            </a:endParaRPr>
          </a:p>
          <a:p>
            <a:pPr marL="457200" lvl="0" indent="-327660" algn="l" rtl="0">
              <a:lnSpc>
                <a:spcPct val="150000"/>
              </a:lnSpc>
              <a:spcBef>
                <a:spcPts val="0"/>
              </a:spcBef>
              <a:spcAft>
                <a:spcPts val="0"/>
              </a:spcAft>
              <a:buSzPts val="1560"/>
              <a:buFont typeface="Times New Roman"/>
              <a:buChar char="●"/>
            </a:pPr>
            <a:r>
              <a:rPr lang="en" sz="1560">
                <a:latin typeface="Times New Roman"/>
                <a:ea typeface="Times New Roman"/>
                <a:cs typeface="Times New Roman"/>
                <a:sym typeface="Times New Roman"/>
              </a:rPr>
              <a:t>Moreover, the reduction of staff levels will make it difficult to address environmental responsibilities.</a:t>
            </a:r>
            <a:endParaRPr sz="1560">
              <a:latin typeface="Times New Roman"/>
              <a:ea typeface="Times New Roman"/>
              <a:cs typeface="Times New Roman"/>
              <a:sym typeface="Times New Roman"/>
            </a:endParaRPr>
          </a:p>
          <a:p>
            <a:pPr marL="457200" lvl="0" indent="-327660" algn="l" rtl="0">
              <a:lnSpc>
                <a:spcPct val="150000"/>
              </a:lnSpc>
              <a:spcBef>
                <a:spcPts val="0"/>
              </a:spcBef>
              <a:spcAft>
                <a:spcPts val="0"/>
              </a:spcAft>
              <a:buSzPts val="1560"/>
              <a:buFont typeface="Times New Roman"/>
              <a:buChar char="●"/>
            </a:pPr>
            <a:r>
              <a:rPr lang="en" sz="1560">
                <a:latin typeface="Times New Roman"/>
                <a:ea typeface="Times New Roman"/>
                <a:cs typeface="Times New Roman"/>
                <a:sym typeface="Times New Roman"/>
              </a:rPr>
              <a:t>Some of these aree waste management which becomes more challenging with required employees.</a:t>
            </a:r>
            <a:endParaRPr sz="1560">
              <a:latin typeface="Times New Roman"/>
              <a:ea typeface="Times New Roman"/>
              <a:cs typeface="Times New Roman"/>
              <a:sym typeface="Times New Roman"/>
            </a:endParaRPr>
          </a:p>
          <a:p>
            <a:pPr marL="457200" lvl="0" indent="0" algn="l" rtl="0">
              <a:lnSpc>
                <a:spcPct val="150000"/>
              </a:lnSpc>
              <a:spcBef>
                <a:spcPts val="1200"/>
              </a:spcBef>
              <a:spcAft>
                <a:spcPts val="0"/>
              </a:spcAft>
              <a:buNone/>
            </a:pPr>
            <a:endParaRPr sz="1560">
              <a:latin typeface="Times New Roman"/>
              <a:ea typeface="Times New Roman"/>
              <a:cs typeface="Times New Roman"/>
              <a:sym typeface="Times New Roman"/>
            </a:endParaRPr>
          </a:p>
          <a:p>
            <a:pPr marL="457200" lvl="0" indent="0" algn="l" rtl="0">
              <a:lnSpc>
                <a:spcPct val="150000"/>
              </a:lnSpc>
              <a:spcBef>
                <a:spcPts val="1200"/>
              </a:spcBef>
              <a:spcAft>
                <a:spcPts val="1200"/>
              </a:spcAft>
              <a:buNone/>
            </a:pPr>
            <a:endParaRPr sz="1560">
              <a:latin typeface="Times New Roman"/>
              <a:ea typeface="Times New Roman"/>
              <a:cs typeface="Times New Roman"/>
              <a:sym typeface="Times New Roman"/>
            </a:endParaRPr>
          </a:p>
        </p:txBody>
      </p:sp>
      <p:pic>
        <p:nvPicPr>
          <p:cNvPr id="4" name="Picture 3"/>
          <p:cNvPicPr>
            <a:picLocks noChangeAspect="1"/>
          </p:cNvPicPr>
          <p:nvPr/>
        </p:nvPicPr>
        <p:blipFill>
          <a:blip r:embed="rId3"/>
          <a:stretch>
            <a:fillRect/>
          </a:stretch>
        </p:blipFill>
        <p:spPr>
          <a:xfrm>
            <a:off x="6199123" y="2264734"/>
            <a:ext cx="2465636" cy="1632762"/>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36"/>
        <p:cNvGrpSpPr/>
        <p:nvPr/>
      </p:nvGrpSpPr>
      <p:grpSpPr>
        <a:xfrm>
          <a:off x="0" y="0"/>
          <a:ext cx="0" cy="0"/>
          <a:chOff x="0" y="0"/>
          <a:chExt cx="0" cy="0"/>
        </a:xfrm>
      </p:grpSpPr>
      <p:sp>
        <p:nvSpPr>
          <p:cNvPr id="137" name="Google Shape;137;p23"/>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u="sng"/>
              <a:t>Evaluate Future Policy and Management Options</a:t>
            </a:r>
            <a:endParaRPr u="sng"/>
          </a:p>
          <a:p>
            <a:pPr marL="0" lvl="0" indent="0" algn="ctr" rtl="0">
              <a:spcBef>
                <a:spcPts val="0"/>
              </a:spcBef>
              <a:spcAft>
                <a:spcPts val="0"/>
              </a:spcAft>
              <a:buNone/>
            </a:pPr>
            <a:endParaRPr u="sng"/>
          </a:p>
        </p:txBody>
      </p:sp>
      <p:sp>
        <p:nvSpPr>
          <p:cNvPr id="138" name="Google Shape;138;p23"/>
          <p:cNvSpPr txBox="1">
            <a:spLocks noGrp="1"/>
          </p:cNvSpPr>
          <p:nvPr>
            <p:ph type="body" idx="1"/>
          </p:nvPr>
        </p:nvSpPr>
        <p:spPr>
          <a:xfrm>
            <a:off x="311700" y="1417800"/>
            <a:ext cx="5819100" cy="4129800"/>
          </a:xfrm>
          <a:prstGeom prst="rect">
            <a:avLst/>
          </a:prstGeom>
        </p:spPr>
        <p:txBody>
          <a:bodyPr spcFirstLastPara="1" wrap="square" lIns="91425" tIns="91425" rIns="91425" bIns="91425" anchor="t" anchorCtr="0">
            <a:normAutofit fontScale="70000" lnSpcReduction="20000"/>
          </a:bodyPr>
          <a:lstStyle/>
          <a:p>
            <a:pPr marL="457200" lvl="0" indent="-341269" algn="l" rtl="0">
              <a:lnSpc>
                <a:spcPct val="150000"/>
              </a:lnSpc>
              <a:spcBef>
                <a:spcPts val="0"/>
              </a:spcBef>
              <a:spcAft>
                <a:spcPts val="0"/>
              </a:spcAft>
              <a:buSzPct val="100000"/>
              <a:buFont typeface="Times New Roman"/>
              <a:buChar char="●"/>
            </a:pPr>
            <a:r>
              <a:rPr lang="en" sz="2534" dirty="0">
                <a:latin typeface="Times New Roman"/>
                <a:ea typeface="Times New Roman"/>
                <a:cs typeface="Times New Roman"/>
                <a:sym typeface="Times New Roman"/>
              </a:rPr>
              <a:t>For addressing the staff shortage along with labour challenges in the hotel and hospitality sector of the UK. </a:t>
            </a:r>
            <a:endParaRPr sz="2534" dirty="0">
              <a:latin typeface="Times New Roman"/>
              <a:ea typeface="Times New Roman"/>
              <a:cs typeface="Times New Roman"/>
              <a:sym typeface="Times New Roman"/>
            </a:endParaRPr>
          </a:p>
          <a:p>
            <a:pPr marL="457200" lvl="0" indent="-341269" algn="l" rtl="0">
              <a:lnSpc>
                <a:spcPct val="150000"/>
              </a:lnSpc>
              <a:spcBef>
                <a:spcPts val="0"/>
              </a:spcBef>
              <a:spcAft>
                <a:spcPts val="0"/>
              </a:spcAft>
              <a:buSzPct val="100000"/>
              <a:buFont typeface="Times New Roman"/>
              <a:buChar char="●"/>
            </a:pPr>
            <a:r>
              <a:rPr lang="en" sz="2534" dirty="0">
                <a:latin typeface="Times New Roman"/>
                <a:ea typeface="Times New Roman"/>
                <a:cs typeface="Times New Roman"/>
                <a:sym typeface="Times New Roman"/>
              </a:rPr>
              <a:t>There are many future policies and management options which might be taken into consideration.</a:t>
            </a:r>
            <a:endParaRPr sz="2534" dirty="0">
              <a:latin typeface="Times New Roman"/>
              <a:ea typeface="Times New Roman"/>
              <a:cs typeface="Times New Roman"/>
              <a:sym typeface="Times New Roman"/>
            </a:endParaRPr>
          </a:p>
          <a:p>
            <a:pPr marL="457200" lvl="0" indent="-341269" algn="l" rtl="0">
              <a:lnSpc>
                <a:spcPct val="150000"/>
              </a:lnSpc>
              <a:spcBef>
                <a:spcPts val="0"/>
              </a:spcBef>
              <a:spcAft>
                <a:spcPts val="0"/>
              </a:spcAft>
              <a:buSzPct val="100000"/>
              <a:buFont typeface="Times New Roman"/>
              <a:buChar char="●"/>
            </a:pPr>
            <a:r>
              <a:rPr lang="en" sz="2534" dirty="0">
                <a:latin typeface="Times New Roman"/>
                <a:ea typeface="Times New Roman"/>
                <a:cs typeface="Times New Roman"/>
                <a:sym typeface="Times New Roman"/>
              </a:rPr>
              <a:t>Firstly, increasing the investment in technology for auto-repetitive services will help to reduce the dependency on human staff (Filimonau, 2021).</a:t>
            </a:r>
            <a:endParaRPr sz="2534" dirty="0">
              <a:latin typeface="Times New Roman"/>
              <a:ea typeface="Times New Roman"/>
              <a:cs typeface="Times New Roman"/>
              <a:sym typeface="Times New Roman"/>
            </a:endParaRPr>
          </a:p>
          <a:p>
            <a:pPr marL="457200" lvl="0" indent="-341269" algn="l" rtl="0">
              <a:lnSpc>
                <a:spcPct val="150000"/>
              </a:lnSpc>
              <a:spcBef>
                <a:spcPts val="0"/>
              </a:spcBef>
              <a:spcAft>
                <a:spcPts val="0"/>
              </a:spcAft>
              <a:buSzPct val="100000"/>
              <a:buFont typeface="Times New Roman"/>
              <a:buChar char="●"/>
            </a:pPr>
            <a:r>
              <a:rPr lang="en" sz="2534" dirty="0">
                <a:latin typeface="Times New Roman"/>
                <a:ea typeface="Times New Roman"/>
                <a:cs typeface="Times New Roman"/>
                <a:sym typeface="Times New Roman"/>
              </a:rPr>
              <a:t> It will allow hotels to allocate their workforce more strategically.</a:t>
            </a:r>
            <a:endParaRPr sz="2534" dirty="0">
              <a:latin typeface="Times New Roman"/>
              <a:ea typeface="Times New Roman"/>
              <a:cs typeface="Times New Roman"/>
              <a:sym typeface="Times New Roman"/>
            </a:endParaRPr>
          </a:p>
          <a:p>
            <a:pPr marL="0" lvl="0" indent="0" algn="l" rtl="0">
              <a:spcBef>
                <a:spcPts val="1200"/>
              </a:spcBef>
              <a:spcAft>
                <a:spcPts val="1200"/>
              </a:spcAft>
              <a:buNone/>
            </a:pPr>
            <a:endParaRPr dirty="0"/>
          </a:p>
        </p:txBody>
      </p:sp>
      <p:pic>
        <p:nvPicPr>
          <p:cNvPr id="139" name="Google Shape;139;p23"/>
          <p:cNvPicPr preferRelativeResize="0"/>
          <p:nvPr/>
        </p:nvPicPr>
        <p:blipFill>
          <a:blip r:embed="rId3">
            <a:alphaModFix/>
          </a:blip>
          <a:stretch>
            <a:fillRect/>
          </a:stretch>
        </p:blipFill>
        <p:spPr>
          <a:xfrm>
            <a:off x="6369200" y="2144700"/>
            <a:ext cx="2400300" cy="190500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43"/>
        <p:cNvGrpSpPr/>
        <p:nvPr/>
      </p:nvGrpSpPr>
      <p:grpSpPr>
        <a:xfrm>
          <a:off x="0" y="0"/>
          <a:ext cx="0" cy="0"/>
          <a:chOff x="0" y="0"/>
          <a:chExt cx="0" cy="0"/>
        </a:xfrm>
      </p:grpSpPr>
      <p:sp>
        <p:nvSpPr>
          <p:cNvPr id="144" name="Google Shape;144;p24"/>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u="sng"/>
              <a:t>Evaluate Future Policy and Management Options</a:t>
            </a:r>
            <a:endParaRPr u="sng"/>
          </a:p>
          <a:p>
            <a:pPr marL="0" lvl="0" indent="0" algn="ctr" rtl="0">
              <a:spcBef>
                <a:spcPts val="0"/>
              </a:spcBef>
              <a:spcAft>
                <a:spcPts val="0"/>
              </a:spcAft>
              <a:buNone/>
            </a:pPr>
            <a:endParaRPr u="sng"/>
          </a:p>
        </p:txBody>
      </p:sp>
      <p:sp>
        <p:nvSpPr>
          <p:cNvPr id="145" name="Google Shape;145;p24"/>
          <p:cNvSpPr txBox="1">
            <a:spLocks noGrp="1"/>
          </p:cNvSpPr>
          <p:nvPr>
            <p:ph type="body" idx="1"/>
          </p:nvPr>
        </p:nvSpPr>
        <p:spPr>
          <a:xfrm>
            <a:off x="311700" y="1417800"/>
            <a:ext cx="5790300" cy="4230000"/>
          </a:xfrm>
          <a:prstGeom prst="rect">
            <a:avLst/>
          </a:prstGeom>
        </p:spPr>
        <p:txBody>
          <a:bodyPr spcFirstLastPara="1" wrap="square" lIns="91425" tIns="91425" rIns="91425" bIns="91425" anchor="t" anchorCtr="0">
            <a:normAutofit/>
          </a:bodyPr>
          <a:lstStyle/>
          <a:p>
            <a:pPr marL="457200" lvl="0" indent="-327198" algn="l" rtl="0">
              <a:lnSpc>
                <a:spcPct val="150000"/>
              </a:lnSpc>
              <a:spcBef>
                <a:spcPts val="0"/>
              </a:spcBef>
              <a:spcAft>
                <a:spcPts val="0"/>
              </a:spcAft>
              <a:buSzPct val="100000"/>
              <a:buFont typeface="Times New Roman"/>
              <a:buChar char="●"/>
            </a:pPr>
            <a:r>
              <a:rPr lang="en" sz="1400" dirty="0">
                <a:latin typeface="Times New Roman"/>
                <a:ea typeface="Times New Roman"/>
                <a:cs typeface="Times New Roman"/>
                <a:sym typeface="Times New Roman"/>
              </a:rPr>
              <a:t>Secondly, the development of stronger partnerships with educational institutes specialised in hospitality or vocational training.</a:t>
            </a:r>
            <a:endParaRPr sz="1400" dirty="0">
              <a:latin typeface="Times New Roman"/>
              <a:ea typeface="Times New Roman"/>
              <a:cs typeface="Times New Roman"/>
              <a:sym typeface="Times New Roman"/>
            </a:endParaRPr>
          </a:p>
          <a:p>
            <a:pPr marL="457200" lvl="0" indent="-327198" algn="l" rtl="0">
              <a:lnSpc>
                <a:spcPct val="150000"/>
              </a:lnSpc>
              <a:spcBef>
                <a:spcPts val="0"/>
              </a:spcBef>
              <a:spcAft>
                <a:spcPts val="0"/>
              </a:spcAft>
              <a:buSzPct val="100000"/>
              <a:buFont typeface="Times New Roman"/>
              <a:buChar char="●"/>
            </a:pPr>
            <a:r>
              <a:rPr lang="en" sz="1400" dirty="0">
                <a:latin typeface="Times New Roman"/>
                <a:ea typeface="Times New Roman"/>
                <a:cs typeface="Times New Roman"/>
                <a:sym typeface="Times New Roman"/>
              </a:rPr>
              <a:t>It will help to create the talent pipeline (Leta and Chan, 2021). </a:t>
            </a:r>
            <a:endParaRPr sz="1400" dirty="0">
              <a:latin typeface="Times New Roman"/>
              <a:ea typeface="Times New Roman"/>
              <a:cs typeface="Times New Roman"/>
              <a:sym typeface="Times New Roman"/>
            </a:endParaRPr>
          </a:p>
          <a:p>
            <a:pPr marL="457200" lvl="0" indent="-327198" algn="l" rtl="0">
              <a:lnSpc>
                <a:spcPct val="150000"/>
              </a:lnSpc>
              <a:spcBef>
                <a:spcPts val="0"/>
              </a:spcBef>
              <a:spcAft>
                <a:spcPts val="0"/>
              </a:spcAft>
              <a:buSzPct val="100000"/>
              <a:buFont typeface="Times New Roman"/>
              <a:buChar char="●"/>
            </a:pPr>
            <a:r>
              <a:rPr lang="en" sz="1400" dirty="0">
                <a:latin typeface="Times New Roman"/>
                <a:ea typeface="Times New Roman"/>
                <a:cs typeface="Times New Roman"/>
                <a:sym typeface="Times New Roman"/>
              </a:rPr>
              <a:t>It will improve the conditions which allows for better balance in personal and professional life. </a:t>
            </a:r>
            <a:endParaRPr sz="1400" dirty="0">
              <a:latin typeface="Times New Roman"/>
              <a:ea typeface="Times New Roman"/>
              <a:cs typeface="Times New Roman"/>
              <a:sym typeface="Times New Roman"/>
            </a:endParaRPr>
          </a:p>
          <a:p>
            <a:pPr marL="457200" lvl="0" indent="-327198" algn="l" rtl="0">
              <a:lnSpc>
                <a:spcPct val="150000"/>
              </a:lnSpc>
              <a:spcBef>
                <a:spcPts val="0"/>
              </a:spcBef>
              <a:spcAft>
                <a:spcPts val="0"/>
              </a:spcAft>
              <a:buSzPct val="100000"/>
              <a:buFont typeface="Times New Roman"/>
              <a:buChar char="●"/>
            </a:pPr>
            <a:r>
              <a:rPr lang="en" sz="1400" dirty="0">
                <a:latin typeface="Times New Roman"/>
                <a:ea typeface="Times New Roman"/>
                <a:cs typeface="Times New Roman"/>
                <a:sym typeface="Times New Roman"/>
              </a:rPr>
              <a:t>A shift towards a more inclusive and diverse workforce will be widened. </a:t>
            </a:r>
            <a:endParaRPr sz="1400" dirty="0">
              <a:latin typeface="Times New Roman"/>
              <a:ea typeface="Times New Roman"/>
              <a:cs typeface="Times New Roman"/>
              <a:sym typeface="Times New Roman"/>
            </a:endParaRPr>
          </a:p>
          <a:p>
            <a:pPr marL="457200" lvl="0" indent="-327198" algn="l" rtl="0">
              <a:lnSpc>
                <a:spcPct val="150000"/>
              </a:lnSpc>
              <a:spcBef>
                <a:spcPts val="0"/>
              </a:spcBef>
              <a:spcAft>
                <a:spcPts val="0"/>
              </a:spcAft>
              <a:buSzPct val="100000"/>
              <a:buFont typeface="Times New Roman"/>
              <a:buChar char="●"/>
            </a:pPr>
            <a:r>
              <a:rPr lang="en" sz="1400" dirty="0">
                <a:latin typeface="Times New Roman"/>
                <a:ea typeface="Times New Roman"/>
                <a:cs typeface="Times New Roman"/>
                <a:sym typeface="Times New Roman"/>
              </a:rPr>
              <a:t>The recruitment base made in the sector will get more attractive for potential employees from different backgrounds.</a:t>
            </a:r>
            <a:endParaRPr sz="1400" dirty="0">
              <a:latin typeface="Times New Roman"/>
              <a:ea typeface="Times New Roman"/>
              <a:cs typeface="Times New Roman"/>
              <a:sym typeface="Times New Roman"/>
            </a:endParaRPr>
          </a:p>
          <a:p>
            <a:pPr marL="457200" lvl="0" indent="0" algn="l" rtl="0">
              <a:lnSpc>
                <a:spcPct val="150000"/>
              </a:lnSpc>
              <a:spcBef>
                <a:spcPts val="1200"/>
              </a:spcBef>
              <a:spcAft>
                <a:spcPts val="0"/>
              </a:spcAft>
              <a:buNone/>
            </a:pPr>
            <a:endParaRPr sz="1400" dirty="0">
              <a:latin typeface="Times New Roman"/>
              <a:ea typeface="Times New Roman"/>
              <a:cs typeface="Times New Roman"/>
              <a:sym typeface="Times New Roman"/>
            </a:endParaRPr>
          </a:p>
          <a:p>
            <a:pPr marL="0" lvl="0" indent="0" algn="l" rtl="0">
              <a:spcBef>
                <a:spcPts val="1200"/>
              </a:spcBef>
              <a:spcAft>
                <a:spcPts val="1200"/>
              </a:spcAft>
              <a:buNone/>
            </a:pPr>
            <a:endParaRPr sz="1400" dirty="0"/>
          </a:p>
        </p:txBody>
      </p:sp>
      <p:pic>
        <p:nvPicPr>
          <p:cNvPr id="146" name="Google Shape;146;p24"/>
          <p:cNvPicPr preferRelativeResize="0"/>
          <p:nvPr/>
        </p:nvPicPr>
        <p:blipFill>
          <a:blip r:embed="rId3">
            <a:alphaModFix/>
          </a:blip>
          <a:stretch>
            <a:fillRect/>
          </a:stretch>
        </p:blipFill>
        <p:spPr>
          <a:xfrm>
            <a:off x="6374350" y="2047975"/>
            <a:ext cx="2363425" cy="2064875"/>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50"/>
        <p:cNvGrpSpPr/>
        <p:nvPr/>
      </p:nvGrpSpPr>
      <p:grpSpPr>
        <a:xfrm>
          <a:off x="0" y="0"/>
          <a:ext cx="0" cy="0"/>
          <a:chOff x="0" y="0"/>
          <a:chExt cx="0" cy="0"/>
        </a:xfrm>
      </p:grpSpPr>
      <p:sp>
        <p:nvSpPr>
          <p:cNvPr id="151" name="Google Shape;151;p25"/>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u="sng"/>
              <a:t>Conclusion</a:t>
            </a:r>
            <a:endParaRPr u="sng"/>
          </a:p>
          <a:p>
            <a:pPr marL="0" lvl="0" indent="0" algn="l" rtl="0">
              <a:spcBef>
                <a:spcPts val="0"/>
              </a:spcBef>
              <a:spcAft>
                <a:spcPts val="0"/>
              </a:spcAft>
              <a:buNone/>
            </a:pPr>
            <a:endParaRPr/>
          </a:p>
        </p:txBody>
      </p:sp>
      <p:sp>
        <p:nvSpPr>
          <p:cNvPr id="152" name="Google Shape;152;p25"/>
          <p:cNvSpPr txBox="1">
            <a:spLocks noGrp="1"/>
          </p:cNvSpPr>
          <p:nvPr>
            <p:ph type="body" idx="1"/>
          </p:nvPr>
        </p:nvSpPr>
        <p:spPr>
          <a:xfrm>
            <a:off x="311700" y="1417800"/>
            <a:ext cx="6220200" cy="3599400"/>
          </a:xfrm>
          <a:prstGeom prst="rect">
            <a:avLst/>
          </a:prstGeom>
        </p:spPr>
        <p:txBody>
          <a:bodyPr spcFirstLastPara="1" wrap="square" lIns="91425" tIns="91425" rIns="91425" bIns="91425" anchor="t" anchorCtr="0">
            <a:normAutofit fontScale="92500" lnSpcReduction="20000"/>
          </a:bodyPr>
          <a:lstStyle/>
          <a:p>
            <a:pPr marL="457200" lvl="0" indent="-334327" algn="l" rtl="0">
              <a:lnSpc>
                <a:spcPct val="150000"/>
              </a:lnSpc>
              <a:spcBef>
                <a:spcPts val="0"/>
              </a:spcBef>
              <a:spcAft>
                <a:spcPts val="0"/>
              </a:spcAft>
              <a:buSzPct val="100000"/>
              <a:buFont typeface="Times New Roman"/>
              <a:buChar char="●"/>
            </a:pPr>
            <a:r>
              <a:rPr lang="en" dirty="0">
                <a:latin typeface="Times New Roman"/>
                <a:ea typeface="Times New Roman"/>
                <a:cs typeface="Times New Roman"/>
                <a:sym typeface="Times New Roman"/>
              </a:rPr>
              <a:t>Staff shortage and labour challenges have developed as a vital issue for the hotel and hospitality sector in the UK. </a:t>
            </a:r>
            <a:endParaRPr dirty="0">
              <a:latin typeface="Times New Roman"/>
              <a:ea typeface="Times New Roman"/>
              <a:cs typeface="Times New Roman"/>
              <a:sym typeface="Times New Roman"/>
            </a:endParaRPr>
          </a:p>
          <a:p>
            <a:pPr marL="457200" lvl="0" indent="-334327" algn="l" rtl="0">
              <a:lnSpc>
                <a:spcPct val="150000"/>
              </a:lnSpc>
              <a:spcBef>
                <a:spcPts val="0"/>
              </a:spcBef>
              <a:spcAft>
                <a:spcPts val="0"/>
              </a:spcAft>
              <a:buSzPct val="100000"/>
              <a:buFont typeface="Times New Roman"/>
              <a:buChar char="●"/>
            </a:pPr>
            <a:r>
              <a:rPr lang="en" dirty="0">
                <a:latin typeface="Times New Roman"/>
                <a:ea typeface="Times New Roman"/>
                <a:cs typeface="Times New Roman"/>
                <a:sym typeface="Times New Roman"/>
              </a:rPr>
              <a:t>It has wide-ranging implications for business operations, customer satisfaction and profitability. </a:t>
            </a:r>
            <a:endParaRPr dirty="0">
              <a:latin typeface="Times New Roman"/>
              <a:ea typeface="Times New Roman"/>
              <a:cs typeface="Times New Roman"/>
              <a:sym typeface="Times New Roman"/>
            </a:endParaRPr>
          </a:p>
          <a:p>
            <a:pPr marL="457200" lvl="0" indent="-334327" algn="l" rtl="0">
              <a:lnSpc>
                <a:spcPct val="150000"/>
              </a:lnSpc>
              <a:spcBef>
                <a:spcPts val="0"/>
              </a:spcBef>
              <a:spcAft>
                <a:spcPts val="0"/>
              </a:spcAft>
              <a:buSzPct val="100000"/>
              <a:buFont typeface="Times New Roman"/>
              <a:buChar char="●"/>
            </a:pPr>
            <a:r>
              <a:rPr lang="en" dirty="0">
                <a:latin typeface="Times New Roman"/>
                <a:ea typeface="Times New Roman"/>
                <a:cs typeface="Times New Roman"/>
                <a:sym typeface="Times New Roman"/>
              </a:rPr>
              <a:t>Through the use of theories like Human Capital Theory and Resource-Based View.</a:t>
            </a:r>
            <a:endParaRPr dirty="0">
              <a:latin typeface="Times New Roman"/>
              <a:ea typeface="Times New Roman"/>
              <a:cs typeface="Times New Roman"/>
              <a:sym typeface="Times New Roman"/>
            </a:endParaRPr>
          </a:p>
          <a:p>
            <a:pPr marL="457200" lvl="0" indent="-334327" algn="l" rtl="0">
              <a:lnSpc>
                <a:spcPct val="150000"/>
              </a:lnSpc>
              <a:spcBef>
                <a:spcPts val="0"/>
              </a:spcBef>
              <a:spcAft>
                <a:spcPts val="0"/>
              </a:spcAft>
              <a:buSzPct val="100000"/>
              <a:buFont typeface="Times New Roman"/>
              <a:buChar char="●"/>
            </a:pPr>
            <a:r>
              <a:rPr lang="en" dirty="0">
                <a:latin typeface="Times New Roman"/>
                <a:ea typeface="Times New Roman"/>
                <a:cs typeface="Times New Roman"/>
                <a:sym typeface="Times New Roman"/>
              </a:rPr>
              <a:t> It motivates workforce and is the main key to the success of hospitality businesses in the UK.</a:t>
            </a:r>
            <a:endParaRPr dirty="0">
              <a:latin typeface="Times New Roman"/>
              <a:ea typeface="Times New Roman"/>
              <a:cs typeface="Times New Roman"/>
              <a:sym typeface="Times New Roman"/>
            </a:endParaRPr>
          </a:p>
          <a:p>
            <a:pPr marL="457200" lvl="0" indent="-334327" algn="l" rtl="0">
              <a:lnSpc>
                <a:spcPct val="150000"/>
              </a:lnSpc>
              <a:spcBef>
                <a:spcPts val="0"/>
              </a:spcBef>
              <a:spcAft>
                <a:spcPts val="0"/>
              </a:spcAft>
              <a:buSzPct val="100000"/>
              <a:buFont typeface="Times New Roman"/>
              <a:buChar char="●"/>
            </a:pPr>
            <a:r>
              <a:rPr lang="en" dirty="0">
                <a:latin typeface="Times New Roman"/>
                <a:ea typeface="Times New Roman"/>
                <a:cs typeface="Times New Roman"/>
                <a:sym typeface="Times New Roman"/>
              </a:rPr>
              <a:t>The sector responds with different strategies like flexible working arrangements and increased investment in training.</a:t>
            </a:r>
            <a:endParaRPr dirty="0">
              <a:latin typeface="Times New Roman"/>
              <a:ea typeface="Times New Roman"/>
              <a:cs typeface="Times New Roman"/>
              <a:sym typeface="Times New Roman"/>
            </a:endParaRPr>
          </a:p>
        </p:txBody>
      </p:sp>
      <p:pic>
        <p:nvPicPr>
          <p:cNvPr id="153" name="Google Shape;153;p25"/>
          <p:cNvPicPr preferRelativeResize="0"/>
          <p:nvPr/>
        </p:nvPicPr>
        <p:blipFill>
          <a:blip r:embed="rId3">
            <a:alphaModFix/>
          </a:blip>
          <a:stretch>
            <a:fillRect/>
          </a:stretch>
        </p:blipFill>
        <p:spPr>
          <a:xfrm>
            <a:off x="6202350" y="2060800"/>
            <a:ext cx="2425675" cy="1167925"/>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57"/>
        <p:cNvGrpSpPr/>
        <p:nvPr/>
      </p:nvGrpSpPr>
      <p:grpSpPr>
        <a:xfrm>
          <a:off x="0" y="0"/>
          <a:ext cx="0" cy="0"/>
          <a:chOff x="0" y="0"/>
          <a:chExt cx="0" cy="0"/>
        </a:xfrm>
      </p:grpSpPr>
      <p:sp>
        <p:nvSpPr>
          <p:cNvPr id="158" name="Google Shape;158;p26"/>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u="sng"/>
              <a:t>References</a:t>
            </a:r>
            <a:endParaRPr u="sng"/>
          </a:p>
          <a:p>
            <a:pPr marL="0" lvl="0" indent="0" algn="l" rtl="0">
              <a:spcBef>
                <a:spcPts val="0"/>
              </a:spcBef>
              <a:spcAft>
                <a:spcPts val="0"/>
              </a:spcAft>
              <a:buNone/>
            </a:pPr>
            <a:endParaRPr/>
          </a:p>
        </p:txBody>
      </p:sp>
      <p:sp>
        <p:nvSpPr>
          <p:cNvPr id="159" name="Google Shape;159;p26"/>
          <p:cNvSpPr txBox="1">
            <a:spLocks noGrp="1"/>
          </p:cNvSpPr>
          <p:nvPr>
            <p:ph type="body" idx="1"/>
          </p:nvPr>
        </p:nvSpPr>
        <p:spPr>
          <a:xfrm>
            <a:off x="412050" y="1288825"/>
            <a:ext cx="5747400" cy="3150900"/>
          </a:xfrm>
          <a:prstGeom prst="rect">
            <a:avLst/>
          </a:prstGeom>
        </p:spPr>
        <p:txBody>
          <a:bodyPr spcFirstLastPara="1" wrap="square" lIns="91425" tIns="91425" rIns="91425" bIns="91425" anchor="t" anchorCtr="0">
            <a:noAutofit/>
          </a:bodyPr>
          <a:lstStyle/>
          <a:p>
            <a:pPr marL="0" lvl="0" indent="0" algn="just" rtl="0">
              <a:lnSpc>
                <a:spcPct val="130000"/>
              </a:lnSpc>
              <a:spcBef>
                <a:spcPts val="0"/>
              </a:spcBef>
              <a:spcAft>
                <a:spcPts val="0"/>
              </a:spcAft>
              <a:buSzPts val="935"/>
              <a:buNone/>
            </a:pPr>
            <a:r>
              <a:rPr lang="en" sz="1220" dirty="0">
                <a:highlight>
                  <a:schemeClr val="lt1"/>
                </a:highlight>
                <a:latin typeface="Times New Roman"/>
                <a:ea typeface="Times New Roman"/>
                <a:cs typeface="Times New Roman"/>
                <a:sym typeface="Times New Roman"/>
              </a:rPr>
              <a:t>Adams, D., 2024. Management accounting for the hospitality, tourism and leisure industries: A strategic approach.</a:t>
            </a:r>
            <a:endParaRPr sz="1220" dirty="0">
              <a:highlight>
                <a:schemeClr val="lt1"/>
              </a:highlight>
              <a:latin typeface="Times New Roman"/>
              <a:ea typeface="Times New Roman"/>
              <a:cs typeface="Times New Roman"/>
              <a:sym typeface="Times New Roman"/>
            </a:endParaRPr>
          </a:p>
          <a:p>
            <a:pPr marL="0" lvl="0" indent="0" algn="just" rtl="0">
              <a:lnSpc>
                <a:spcPct val="130000"/>
              </a:lnSpc>
              <a:spcBef>
                <a:spcPts val="0"/>
              </a:spcBef>
              <a:spcAft>
                <a:spcPts val="0"/>
              </a:spcAft>
              <a:buSzPts val="935"/>
              <a:buNone/>
            </a:pPr>
            <a:r>
              <a:rPr lang="en" sz="1220" dirty="0" err="1">
                <a:highlight>
                  <a:schemeClr val="lt1"/>
                </a:highlight>
                <a:latin typeface="Times New Roman"/>
                <a:ea typeface="Times New Roman"/>
                <a:cs typeface="Times New Roman"/>
                <a:sym typeface="Times New Roman"/>
              </a:rPr>
              <a:t>Aladag</a:t>
            </a:r>
            <a:r>
              <a:rPr lang="en" sz="1220" dirty="0">
                <a:highlight>
                  <a:schemeClr val="lt1"/>
                </a:highlight>
                <a:latin typeface="Times New Roman"/>
                <a:ea typeface="Times New Roman"/>
                <a:cs typeface="Times New Roman"/>
                <a:sym typeface="Times New Roman"/>
              </a:rPr>
              <a:t>, O.F., </a:t>
            </a:r>
            <a:r>
              <a:rPr lang="en" sz="1220" dirty="0" err="1">
                <a:highlight>
                  <a:schemeClr val="lt1"/>
                </a:highlight>
                <a:latin typeface="Times New Roman"/>
                <a:ea typeface="Times New Roman"/>
                <a:cs typeface="Times New Roman"/>
                <a:sym typeface="Times New Roman"/>
              </a:rPr>
              <a:t>Köseoglu</a:t>
            </a:r>
            <a:r>
              <a:rPr lang="en" sz="1220" dirty="0">
                <a:highlight>
                  <a:schemeClr val="lt1"/>
                </a:highlight>
                <a:latin typeface="Times New Roman"/>
                <a:ea typeface="Times New Roman"/>
                <a:cs typeface="Times New Roman"/>
                <a:sym typeface="Times New Roman"/>
              </a:rPr>
              <a:t>, M.A., King, B. and </a:t>
            </a:r>
            <a:r>
              <a:rPr lang="en" sz="1220" dirty="0" err="1">
                <a:highlight>
                  <a:schemeClr val="lt1"/>
                </a:highlight>
                <a:latin typeface="Times New Roman"/>
                <a:ea typeface="Times New Roman"/>
                <a:cs typeface="Times New Roman"/>
                <a:sym typeface="Times New Roman"/>
              </a:rPr>
              <a:t>Mehraliyev</a:t>
            </a:r>
            <a:r>
              <a:rPr lang="en" sz="1220" dirty="0">
                <a:highlight>
                  <a:schemeClr val="lt1"/>
                </a:highlight>
                <a:latin typeface="Times New Roman"/>
                <a:ea typeface="Times New Roman"/>
                <a:cs typeface="Times New Roman"/>
                <a:sym typeface="Times New Roman"/>
              </a:rPr>
              <a:t>, F., 2020. Strategy implementation research in hospitality and tourism: Current status and future potential. </a:t>
            </a:r>
            <a:r>
              <a:rPr lang="en" sz="1220" i="1" dirty="0">
                <a:highlight>
                  <a:schemeClr val="lt1"/>
                </a:highlight>
                <a:latin typeface="Times New Roman"/>
                <a:ea typeface="Times New Roman"/>
                <a:cs typeface="Times New Roman"/>
                <a:sym typeface="Times New Roman"/>
              </a:rPr>
              <a:t>International journal of hospitality management</a:t>
            </a:r>
            <a:r>
              <a:rPr lang="en" sz="1220" dirty="0">
                <a:highlight>
                  <a:schemeClr val="lt1"/>
                </a:highlight>
                <a:latin typeface="Times New Roman"/>
                <a:ea typeface="Times New Roman"/>
                <a:cs typeface="Times New Roman"/>
                <a:sym typeface="Times New Roman"/>
              </a:rPr>
              <a:t>, </a:t>
            </a:r>
            <a:r>
              <a:rPr lang="en" sz="1220" i="1" dirty="0">
                <a:highlight>
                  <a:schemeClr val="lt1"/>
                </a:highlight>
                <a:latin typeface="Times New Roman"/>
                <a:ea typeface="Times New Roman"/>
                <a:cs typeface="Times New Roman"/>
                <a:sym typeface="Times New Roman"/>
              </a:rPr>
              <a:t>88</a:t>
            </a:r>
            <a:r>
              <a:rPr lang="en" sz="1220" dirty="0">
                <a:highlight>
                  <a:schemeClr val="lt1"/>
                </a:highlight>
                <a:latin typeface="Times New Roman"/>
                <a:ea typeface="Times New Roman"/>
                <a:cs typeface="Times New Roman"/>
                <a:sym typeface="Times New Roman"/>
              </a:rPr>
              <a:t>, p.102556.</a:t>
            </a:r>
            <a:endParaRPr sz="1220" dirty="0">
              <a:highlight>
                <a:schemeClr val="lt1"/>
              </a:highlight>
              <a:latin typeface="Times New Roman"/>
              <a:ea typeface="Times New Roman"/>
              <a:cs typeface="Times New Roman"/>
              <a:sym typeface="Times New Roman"/>
            </a:endParaRPr>
          </a:p>
          <a:p>
            <a:pPr marL="0" lvl="0" indent="0" algn="just" rtl="0">
              <a:lnSpc>
                <a:spcPct val="130000"/>
              </a:lnSpc>
              <a:spcBef>
                <a:spcPts val="0"/>
              </a:spcBef>
              <a:spcAft>
                <a:spcPts val="0"/>
              </a:spcAft>
              <a:buSzPts val="935"/>
              <a:buNone/>
            </a:pPr>
            <a:r>
              <a:rPr lang="en" sz="1220" dirty="0" err="1">
                <a:highlight>
                  <a:schemeClr val="lt1"/>
                </a:highlight>
                <a:latin typeface="Times New Roman"/>
                <a:ea typeface="Times New Roman"/>
                <a:cs typeface="Times New Roman"/>
                <a:sym typeface="Times New Roman"/>
              </a:rPr>
              <a:t>Andini</a:t>
            </a:r>
            <a:r>
              <a:rPr lang="en" sz="1220" dirty="0">
                <a:highlight>
                  <a:schemeClr val="lt1"/>
                </a:highlight>
                <a:latin typeface="Times New Roman"/>
                <a:ea typeface="Times New Roman"/>
                <a:cs typeface="Times New Roman"/>
                <a:sym typeface="Times New Roman"/>
              </a:rPr>
              <a:t>, F.H. and </a:t>
            </a:r>
            <a:r>
              <a:rPr lang="en" sz="1220" dirty="0" err="1">
                <a:highlight>
                  <a:schemeClr val="lt1"/>
                </a:highlight>
                <a:latin typeface="Times New Roman"/>
                <a:ea typeface="Times New Roman"/>
                <a:cs typeface="Times New Roman"/>
                <a:sym typeface="Times New Roman"/>
              </a:rPr>
              <a:t>Koesrindartoto</a:t>
            </a:r>
            <a:r>
              <a:rPr lang="en" sz="1220" dirty="0">
                <a:highlight>
                  <a:schemeClr val="lt1"/>
                </a:highlight>
                <a:latin typeface="Times New Roman"/>
                <a:ea typeface="Times New Roman"/>
                <a:cs typeface="Times New Roman"/>
                <a:sym typeface="Times New Roman"/>
              </a:rPr>
              <a:t>, D.P., 2020. Developing a marketing strategy to increase the occupancy rate: Case study hotel XYZ. </a:t>
            </a:r>
            <a:r>
              <a:rPr lang="en" sz="1220" i="1" dirty="0">
                <a:highlight>
                  <a:schemeClr val="lt1"/>
                </a:highlight>
                <a:latin typeface="Times New Roman"/>
                <a:ea typeface="Times New Roman"/>
                <a:cs typeface="Times New Roman"/>
                <a:sym typeface="Times New Roman"/>
              </a:rPr>
              <a:t>European Journal of Business and Management Research</a:t>
            </a:r>
            <a:r>
              <a:rPr lang="en" sz="1220" dirty="0">
                <a:highlight>
                  <a:schemeClr val="lt1"/>
                </a:highlight>
                <a:latin typeface="Times New Roman"/>
                <a:ea typeface="Times New Roman"/>
                <a:cs typeface="Times New Roman"/>
                <a:sym typeface="Times New Roman"/>
              </a:rPr>
              <a:t>, </a:t>
            </a:r>
            <a:r>
              <a:rPr lang="en" sz="1220" i="1" dirty="0">
                <a:highlight>
                  <a:schemeClr val="lt1"/>
                </a:highlight>
                <a:latin typeface="Times New Roman"/>
                <a:ea typeface="Times New Roman"/>
                <a:cs typeface="Times New Roman"/>
                <a:sym typeface="Times New Roman"/>
              </a:rPr>
              <a:t>5</a:t>
            </a:r>
            <a:r>
              <a:rPr lang="en" sz="1220" dirty="0">
                <a:highlight>
                  <a:schemeClr val="lt1"/>
                </a:highlight>
                <a:latin typeface="Times New Roman"/>
                <a:ea typeface="Times New Roman"/>
                <a:cs typeface="Times New Roman"/>
                <a:sym typeface="Times New Roman"/>
              </a:rPr>
              <a:t>(5).</a:t>
            </a:r>
            <a:endParaRPr sz="1220" dirty="0">
              <a:highlight>
                <a:schemeClr val="lt1"/>
              </a:highlight>
              <a:latin typeface="Times New Roman"/>
              <a:ea typeface="Times New Roman"/>
              <a:cs typeface="Times New Roman"/>
              <a:sym typeface="Times New Roman"/>
            </a:endParaRPr>
          </a:p>
          <a:p>
            <a:pPr marL="0" lvl="0" indent="0" algn="just" rtl="0">
              <a:lnSpc>
                <a:spcPct val="130000"/>
              </a:lnSpc>
              <a:spcBef>
                <a:spcPts val="0"/>
              </a:spcBef>
              <a:spcAft>
                <a:spcPts val="0"/>
              </a:spcAft>
              <a:buSzPts val="935"/>
              <a:buNone/>
            </a:pPr>
            <a:r>
              <a:rPr lang="en" sz="1220" dirty="0">
                <a:highlight>
                  <a:schemeClr val="lt1"/>
                </a:highlight>
                <a:latin typeface="Times New Roman"/>
                <a:ea typeface="Times New Roman"/>
                <a:cs typeface="Times New Roman"/>
                <a:sym typeface="Times New Roman"/>
              </a:rPr>
              <a:t>Brown, T. (2022) 'The Impact of Brexit on the UK Hospitality Sector: A Review of Labour Market Challenges', </a:t>
            </a:r>
            <a:r>
              <a:rPr lang="en" sz="1220" i="1" dirty="0">
                <a:highlight>
                  <a:schemeClr val="lt1"/>
                </a:highlight>
                <a:latin typeface="Times New Roman"/>
                <a:ea typeface="Times New Roman"/>
                <a:cs typeface="Times New Roman"/>
                <a:sym typeface="Times New Roman"/>
              </a:rPr>
              <a:t>Journal of Hospitality and Tourism Management,</a:t>
            </a:r>
            <a:r>
              <a:rPr lang="en" sz="1220" dirty="0">
                <a:highlight>
                  <a:schemeClr val="lt1"/>
                </a:highlight>
                <a:latin typeface="Times New Roman"/>
                <a:ea typeface="Times New Roman"/>
                <a:cs typeface="Times New Roman"/>
                <a:sym typeface="Times New Roman"/>
              </a:rPr>
              <a:t> 50(1), pp. 22-34.</a:t>
            </a:r>
            <a:endParaRPr sz="1220" dirty="0">
              <a:highlight>
                <a:schemeClr val="lt1"/>
              </a:highlight>
              <a:latin typeface="Times New Roman"/>
              <a:ea typeface="Times New Roman"/>
              <a:cs typeface="Times New Roman"/>
              <a:sym typeface="Times New Roman"/>
            </a:endParaRPr>
          </a:p>
          <a:p>
            <a:pPr marL="0" lvl="0" indent="0" algn="just" rtl="0">
              <a:lnSpc>
                <a:spcPct val="130000"/>
              </a:lnSpc>
              <a:spcBef>
                <a:spcPts val="0"/>
              </a:spcBef>
              <a:spcAft>
                <a:spcPts val="0"/>
              </a:spcAft>
              <a:buSzPts val="935"/>
              <a:buNone/>
            </a:pPr>
            <a:r>
              <a:rPr lang="en" sz="1220" dirty="0">
                <a:highlight>
                  <a:schemeClr val="lt1"/>
                </a:highlight>
                <a:latin typeface="Times New Roman"/>
                <a:ea typeface="Times New Roman"/>
                <a:cs typeface="Times New Roman"/>
                <a:sym typeface="Times New Roman"/>
              </a:rPr>
              <a:t>Carlo, C., 2021. Critical Success Factors in Hotel Companies: A Managerial Perspective. </a:t>
            </a:r>
            <a:r>
              <a:rPr lang="en" sz="1220" i="1" dirty="0">
                <a:highlight>
                  <a:schemeClr val="lt1"/>
                </a:highlight>
                <a:latin typeface="Times New Roman"/>
                <a:ea typeface="Times New Roman"/>
                <a:cs typeface="Times New Roman"/>
                <a:sym typeface="Times New Roman"/>
              </a:rPr>
              <a:t>Journal of Tourism and Hospitality Management</a:t>
            </a:r>
            <a:r>
              <a:rPr lang="en" sz="1220" dirty="0">
                <a:highlight>
                  <a:schemeClr val="lt1"/>
                </a:highlight>
                <a:latin typeface="Times New Roman"/>
                <a:ea typeface="Times New Roman"/>
                <a:cs typeface="Times New Roman"/>
                <a:sym typeface="Times New Roman"/>
              </a:rPr>
              <a:t>, </a:t>
            </a:r>
            <a:r>
              <a:rPr lang="en" sz="1220" i="1" dirty="0">
                <a:highlight>
                  <a:schemeClr val="lt1"/>
                </a:highlight>
                <a:latin typeface="Times New Roman"/>
                <a:ea typeface="Times New Roman"/>
                <a:cs typeface="Times New Roman"/>
                <a:sym typeface="Times New Roman"/>
              </a:rPr>
              <a:t>9</a:t>
            </a:r>
            <a:r>
              <a:rPr lang="en" sz="1220" dirty="0">
                <a:highlight>
                  <a:schemeClr val="lt1"/>
                </a:highlight>
                <a:latin typeface="Times New Roman"/>
                <a:ea typeface="Times New Roman"/>
                <a:cs typeface="Times New Roman"/>
                <a:sym typeface="Times New Roman"/>
              </a:rPr>
              <a:t>(2), pp.1-7.</a:t>
            </a:r>
            <a:endParaRPr sz="1220" dirty="0">
              <a:highlight>
                <a:schemeClr val="lt1"/>
              </a:highlight>
              <a:latin typeface="Times New Roman"/>
              <a:ea typeface="Times New Roman"/>
              <a:cs typeface="Times New Roman"/>
              <a:sym typeface="Times New Roman"/>
            </a:endParaRPr>
          </a:p>
          <a:p>
            <a:pPr marL="0" lvl="0" indent="0" algn="just" rtl="0">
              <a:lnSpc>
                <a:spcPct val="130000"/>
              </a:lnSpc>
              <a:spcBef>
                <a:spcPts val="0"/>
              </a:spcBef>
              <a:spcAft>
                <a:spcPts val="0"/>
              </a:spcAft>
              <a:buSzPts val="935"/>
              <a:buNone/>
            </a:pPr>
            <a:r>
              <a:rPr lang="en" sz="1220" dirty="0" err="1">
                <a:highlight>
                  <a:schemeClr val="lt1"/>
                </a:highlight>
                <a:latin typeface="Times New Roman"/>
                <a:ea typeface="Times New Roman"/>
                <a:cs typeface="Times New Roman"/>
                <a:sym typeface="Times New Roman"/>
              </a:rPr>
              <a:t>Filimonau</a:t>
            </a:r>
            <a:r>
              <a:rPr lang="en" sz="1220" dirty="0">
                <a:highlight>
                  <a:schemeClr val="lt1"/>
                </a:highlight>
                <a:latin typeface="Times New Roman"/>
                <a:ea typeface="Times New Roman"/>
                <a:cs typeface="Times New Roman"/>
                <a:sym typeface="Times New Roman"/>
              </a:rPr>
              <a:t>, V., 2021. The prospects of waste management in the hospitality sector post COVID-19. </a:t>
            </a:r>
            <a:r>
              <a:rPr lang="en" sz="1220" i="1" dirty="0">
                <a:highlight>
                  <a:schemeClr val="lt1"/>
                </a:highlight>
                <a:latin typeface="Times New Roman"/>
                <a:ea typeface="Times New Roman"/>
                <a:cs typeface="Times New Roman"/>
                <a:sym typeface="Times New Roman"/>
              </a:rPr>
              <a:t>Resources, Conservation and Recycling</a:t>
            </a:r>
            <a:r>
              <a:rPr lang="en" sz="1220" dirty="0">
                <a:highlight>
                  <a:schemeClr val="lt1"/>
                </a:highlight>
                <a:latin typeface="Times New Roman"/>
                <a:ea typeface="Times New Roman"/>
                <a:cs typeface="Times New Roman"/>
                <a:sym typeface="Times New Roman"/>
              </a:rPr>
              <a:t>, </a:t>
            </a:r>
            <a:r>
              <a:rPr lang="en" sz="1220" i="1" dirty="0">
                <a:highlight>
                  <a:schemeClr val="lt1"/>
                </a:highlight>
                <a:latin typeface="Times New Roman"/>
                <a:ea typeface="Times New Roman"/>
                <a:cs typeface="Times New Roman"/>
                <a:sym typeface="Times New Roman"/>
              </a:rPr>
              <a:t>168</a:t>
            </a:r>
            <a:r>
              <a:rPr lang="en" sz="1220" dirty="0">
                <a:highlight>
                  <a:schemeClr val="lt1"/>
                </a:highlight>
                <a:latin typeface="Times New Roman"/>
                <a:ea typeface="Times New Roman"/>
                <a:cs typeface="Times New Roman"/>
                <a:sym typeface="Times New Roman"/>
              </a:rPr>
              <a:t>, p.105272.</a:t>
            </a:r>
            <a:endParaRPr sz="1729" dirty="0">
              <a:highlight>
                <a:schemeClr val="lt1"/>
              </a:highlight>
              <a:latin typeface="Times New Roman"/>
              <a:ea typeface="Times New Roman"/>
              <a:cs typeface="Times New Roman"/>
              <a:sym typeface="Times New Roman"/>
            </a:endParaRPr>
          </a:p>
        </p:txBody>
      </p:sp>
      <p:pic>
        <p:nvPicPr>
          <p:cNvPr id="160" name="Google Shape;160;p26"/>
          <p:cNvPicPr preferRelativeResize="0"/>
          <p:nvPr/>
        </p:nvPicPr>
        <p:blipFill>
          <a:blip r:embed="rId3">
            <a:alphaModFix/>
          </a:blip>
          <a:stretch>
            <a:fillRect/>
          </a:stretch>
        </p:blipFill>
        <p:spPr>
          <a:xfrm>
            <a:off x="6360100" y="1901050"/>
            <a:ext cx="2657475" cy="1724025"/>
          </a:xfrm>
          <a:prstGeom prst="rect">
            <a:avLst/>
          </a:prstGeom>
          <a:noFill/>
          <a:ln>
            <a:noFill/>
          </a:ln>
        </p:spPr>
      </p:pic>
    </p:spTree>
  </p:cSld>
  <p:clrMapOvr>
    <a:masterClrMapping/>
  </p:clrMapOvr>
</p:sld>
</file>

<file path=ppt/theme/theme1.xml><?xml version="1.0" encoding="utf-8"?>
<a:theme xmlns:a="http://schemas.openxmlformats.org/drawingml/2006/main" name="Blue &amp; Gold">
  <a:themeElements>
    <a:clrScheme name="Blue &amp; Gold">
      <a:dk1>
        <a:srgbClr val="FFFFFF"/>
      </a:dk1>
      <a:lt1>
        <a:srgbClr val="01AFD1"/>
      </a:lt1>
      <a:dk2>
        <a:srgbClr val="1E2D31"/>
      </a:dk2>
      <a:lt2>
        <a:srgbClr val="BFC7CA"/>
      </a:lt2>
      <a:accent1>
        <a:srgbClr val="006F85"/>
      </a:accent1>
      <a:accent2>
        <a:srgbClr val="AF4345"/>
      </a:accent2>
      <a:accent3>
        <a:srgbClr val="47D06A"/>
      </a:accent3>
      <a:accent4>
        <a:srgbClr val="F58F8F"/>
      </a:accent4>
      <a:accent5>
        <a:srgbClr val="F6CD4C"/>
      </a:accent5>
      <a:accent6>
        <a:srgbClr val="F8E71C"/>
      </a:accent6>
      <a:hlink>
        <a:srgbClr val="F6CD4C"/>
      </a:hlink>
      <a:folHlink>
        <a:srgbClr val="F6CD4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37</TotalTime>
  <Words>2382</Words>
  <Application>Microsoft Office PowerPoint</Application>
  <PresentationFormat>On-screen Show (16:9)</PresentationFormat>
  <Paragraphs>102</Paragraphs>
  <Slides>11</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Times New Roman</vt:lpstr>
      <vt:lpstr>Arial</vt:lpstr>
      <vt:lpstr>Playfair Display</vt:lpstr>
      <vt:lpstr>Lato</vt:lpstr>
      <vt:lpstr>Blue &amp; Gold</vt:lpstr>
      <vt:lpstr>Staff Shortages and Labour Challenges The hotel and hospitality sector faces significant challenges in recruiting and retaining skilled staff. </vt:lpstr>
      <vt:lpstr>Introduction</vt:lpstr>
      <vt:lpstr>Literature Review</vt:lpstr>
      <vt:lpstr>Literature Review</vt:lpstr>
      <vt:lpstr>Application to the Hotel and Hospitality Sector</vt:lpstr>
      <vt:lpstr>Application to the Hotel and Hospitality Sector</vt:lpstr>
      <vt:lpstr>Application to the Hotel and Hospitality Sector</vt:lpstr>
      <vt:lpstr>Evaluate Future Policy and Management Options </vt:lpstr>
      <vt:lpstr>Evaluate Future Policy and Management Options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Luciana Nica (Student, Woodfields)</cp:lastModifiedBy>
  <cp:revision>4</cp:revision>
  <dcterms:modified xsi:type="dcterms:W3CDTF">2024-11-06T16:45:21Z</dcterms:modified>
</cp:coreProperties>
</file>