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257" r:id="rId4"/>
    <p:sldId id="291" r:id="rId5"/>
    <p:sldId id="294" r:id="rId6"/>
    <p:sldId id="296" r:id="rId7"/>
    <p:sldId id="292" r:id="rId8"/>
    <p:sldId id="293" r:id="rId9"/>
    <p:sldId id="289" r:id="rId10"/>
    <p:sldId id="295" r:id="rId11"/>
    <p:sldId id="287" r:id="rId12"/>
    <p:sldId id="258" r:id="rId13"/>
    <p:sldId id="290" r:id="rId14"/>
    <p:sldId id="272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99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7F6EF-35F1-4F64-ABA9-B7FFE4C0723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F7997-DF37-4885-92D0-D19A00D5E73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669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8CB33-D3E7-4999-9765-53865691DB4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25D85-6223-45C9-B43F-A90FE2983056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904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C07F5-A76C-40E1-A4C8-393A05CD1D0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E809F-E0CC-455E-86F4-66D4B9ED015F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412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B301D-EAFE-47F5-920E-AC8465484BF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7A5BC-937C-4F4F-8997-1DD5291E7D9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373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EC539-EC39-4246-B8DF-775F4F145515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1835F4-5EF2-47FC-846E-DCAB8D07377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368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87ED4-5EAC-4BD7-AD8D-9059AF74BE8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6D7D1-2E01-45DA-A2F8-47FA01A05C6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30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7C3F0-F9D9-40E0-BE79-4DCA6A994D7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D3C7A-2728-45CC-A952-4E4D352938C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339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F7A32-01CD-464D-9FD2-1CF6C8CA617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9FD0B-F775-4A0D-95A5-341276ACF5B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181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9FA94-0942-4B36-A5B6-964801F44A4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20EED-350C-4144-90EB-0FF42AEDDCE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574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BCCE0-EBBD-4EE2-B30B-19F32D6DABD5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D4300-35C2-486E-B022-18E673F2940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43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0E76B-7D8F-4A75-8B55-D239A0A97C0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66C5B-8883-4865-A4D3-8A5B8494732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538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4130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2729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7843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8683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6977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1706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6317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8118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8525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7452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391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2395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4804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06266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82058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6665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828331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04980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10550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75671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47404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0220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8085051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47586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85254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26460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38007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695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89E9B4B-A049-40C3-AE5E-C0E73F1B29A5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3BE7D3E-52B1-4C9E-849D-B16488134F3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848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565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89A6B53-FF90-4D26-8C96-129DFB2799B4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BFB0233-C779-4207-B37D-A2D2B81BE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720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7504" y="116632"/>
            <a:ext cx="9036496" cy="6624736"/>
          </a:xfrm>
        </p:spPr>
        <p:txBody>
          <a:bodyPr>
            <a:normAutofit/>
          </a:bodyPr>
          <a:lstStyle/>
          <a:p>
            <a:pPr>
              <a:spcAft>
                <a:spcPct val="0"/>
              </a:spcAft>
            </a:pPr>
            <a:r>
              <a:rPr lang="en-GB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> </a:t>
            </a:r>
            <a:r>
              <a:rPr lang="en-US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/>
            </a:r>
            <a:br>
              <a:rPr lang="en-US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</a:br>
            <a:r>
              <a:rPr lang="en-GB" sz="36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>Maintenance &amp; Refurbishment: </a:t>
            </a:r>
            <a:br>
              <a:rPr lang="en-GB" sz="36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</a:br>
            <a:r>
              <a:rPr lang="en-GB" sz="36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>Refitting &amp; Retrofitting</a:t>
            </a:r>
            <a:br>
              <a:rPr lang="en-GB" sz="36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</a:br>
            <a:r>
              <a:rPr lang="en-GB" sz="36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/>
            </a:r>
            <a:br>
              <a:rPr lang="en-GB" sz="36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</a:br>
            <a:r>
              <a:rPr lang="en-GB" sz="36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/>
            </a:r>
            <a:br>
              <a:rPr lang="en-GB" sz="36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</a:br>
            <a:r>
              <a:rPr lang="en-GB" sz="32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> </a:t>
            </a:r>
            <a:r>
              <a:rPr lang="en-GB" sz="2800" b="1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/>
            </a:r>
            <a:br>
              <a:rPr lang="en-GB" sz="2800" b="1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</a:br>
            <a:r>
              <a:rPr lang="en-GB" sz="20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/>
            </a:r>
            <a:br>
              <a:rPr lang="en-GB" sz="20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</a:br>
            <a:r>
              <a:rPr lang="en-GB" sz="36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/>
            </a:r>
            <a:br>
              <a:rPr lang="en-GB" sz="36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</a:b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9290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0"/>
            <a:ext cx="6048672" cy="648072"/>
          </a:xfrm>
        </p:spPr>
        <p:txBody>
          <a:bodyPr>
            <a:normAutofit/>
          </a:bodyPr>
          <a:lstStyle/>
          <a:p>
            <a:r>
              <a:rPr lang="en-GB" sz="2800" dirty="0" smtClean="0"/>
              <a:t>Structure of the talk / Index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692696"/>
            <a:ext cx="8892480" cy="6165304"/>
          </a:xfrm>
        </p:spPr>
        <p:txBody>
          <a:bodyPr>
            <a:norm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endParaRPr lang="en-GB" sz="8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endParaRPr lang="en-GB" sz="8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n-GB" sz="1800" dirty="0" smtClean="0">
                <a:solidFill>
                  <a:schemeClr val="tx1"/>
                </a:solidFill>
              </a:rPr>
              <a:t>Maintenance &amp; Refurbishment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n-GB" sz="18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n-GB" sz="1800" dirty="0" smtClean="0">
                <a:solidFill>
                  <a:schemeClr val="tx1"/>
                </a:solidFill>
              </a:rPr>
              <a:t>Refitting &amp; Retrofitting</a:t>
            </a:r>
            <a:endParaRPr lang="en-GB" sz="1800" dirty="0">
              <a:solidFill>
                <a:schemeClr val="tx1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endParaRPr lang="en-GB" sz="18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n-GB" sz="1800" dirty="0" smtClean="0">
                <a:solidFill>
                  <a:schemeClr val="tx1"/>
                </a:solidFill>
              </a:rPr>
              <a:t>Obsolescence versus Maintenance &amp; Refurbishment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n-GB" sz="18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n-GB" sz="1800" dirty="0" smtClean="0">
                <a:solidFill>
                  <a:schemeClr val="tx1"/>
                </a:solidFill>
              </a:rPr>
              <a:t>Task 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n-GB" sz="1800" dirty="0">
              <a:solidFill>
                <a:schemeClr val="tx1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n-GB" sz="1800" dirty="0" smtClean="0">
                <a:solidFill>
                  <a:schemeClr val="tx1"/>
                </a:solidFill>
              </a:rPr>
              <a:t>Next lectures / topics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n-GB" sz="18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n-GB" sz="1800" dirty="0" smtClean="0">
                <a:solidFill>
                  <a:schemeClr val="tx1"/>
                </a:solidFill>
              </a:rPr>
              <a:t>Students feedback</a:t>
            </a:r>
          </a:p>
          <a:p>
            <a:pPr algn="just"/>
            <a:endParaRPr lang="en-GB" sz="2000" dirty="0" smtClean="0"/>
          </a:p>
        </p:txBody>
      </p:sp>
    </p:spTree>
    <p:extLst>
      <p:ext uri="{BB962C8B-B14F-4D97-AF65-F5344CB8AC3E}">
        <p14:creationId xmlns:p14="http://schemas.microsoft.com/office/powerpoint/2010/main" val="132282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0"/>
            <a:ext cx="6048672" cy="648072"/>
          </a:xfrm>
        </p:spPr>
        <p:txBody>
          <a:bodyPr>
            <a:normAutofit/>
          </a:bodyPr>
          <a:lstStyle/>
          <a:p>
            <a:r>
              <a:rPr lang="en-GB" sz="2800" dirty="0" smtClean="0"/>
              <a:t>Recap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692696"/>
            <a:ext cx="8892480" cy="6165304"/>
          </a:xfrm>
        </p:spPr>
        <p:txBody>
          <a:bodyPr>
            <a:normAutofit/>
          </a:bodyPr>
          <a:lstStyle/>
          <a:p>
            <a:pPr algn="just"/>
            <a:endParaRPr lang="en-GB" sz="2000" dirty="0" smtClean="0"/>
          </a:p>
          <a:p>
            <a:pPr algn="just"/>
            <a:endParaRPr lang="en-GB" sz="2000" dirty="0"/>
          </a:p>
          <a:p>
            <a:pPr algn="just"/>
            <a:endParaRPr lang="en-GB" sz="2000" dirty="0" smtClean="0"/>
          </a:p>
          <a:p>
            <a:pPr algn="just"/>
            <a:endParaRPr lang="en-GB" sz="2000" dirty="0"/>
          </a:p>
          <a:p>
            <a:pPr algn="just"/>
            <a:endParaRPr lang="en-GB" sz="2000" dirty="0" smtClean="0"/>
          </a:p>
          <a:p>
            <a:r>
              <a:rPr lang="en-GB" sz="4000" dirty="0" smtClean="0">
                <a:solidFill>
                  <a:srgbClr val="FF0000"/>
                </a:solidFill>
              </a:rPr>
              <a:t>Recap!! </a:t>
            </a:r>
          </a:p>
          <a:p>
            <a:endParaRPr lang="en-GB" sz="4000" dirty="0" smtClean="0">
              <a:solidFill>
                <a:srgbClr val="FF0000"/>
              </a:solidFill>
            </a:endParaRPr>
          </a:p>
          <a:p>
            <a:r>
              <a:rPr lang="en-GB" sz="4000" dirty="0" smtClean="0">
                <a:solidFill>
                  <a:srgbClr val="FF0000"/>
                </a:solidFill>
              </a:rPr>
              <a:t>from the previous lecture(s)</a:t>
            </a:r>
          </a:p>
        </p:txBody>
      </p:sp>
    </p:spTree>
    <p:extLst>
      <p:ext uri="{BB962C8B-B14F-4D97-AF65-F5344CB8AC3E}">
        <p14:creationId xmlns:p14="http://schemas.microsoft.com/office/powerpoint/2010/main" val="3031273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116632"/>
            <a:ext cx="6048672" cy="648072"/>
          </a:xfrm>
        </p:spPr>
        <p:txBody>
          <a:bodyPr>
            <a:normAutofit fontScale="90000"/>
          </a:bodyPr>
          <a:lstStyle/>
          <a:p>
            <a:r>
              <a:rPr lang="en-GB" sz="2800" dirty="0" smtClean="0"/>
              <a:t>FM’s main parts  - </a:t>
            </a:r>
            <a:br>
              <a:rPr lang="en-GB" sz="2800" dirty="0" smtClean="0"/>
            </a:br>
            <a:r>
              <a:rPr lang="en-GB" sz="2800" dirty="0" smtClean="0"/>
              <a:t>Maintenance &amp; Refurbishment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908720"/>
            <a:ext cx="8820472" cy="5949280"/>
          </a:xfrm>
        </p:spPr>
        <p:txBody>
          <a:bodyPr>
            <a:normAutofit fontScale="77500" lnSpcReduction="20000"/>
          </a:bodyPr>
          <a:lstStyle/>
          <a:p>
            <a:pPr algn="just"/>
            <a:endParaRPr lang="en-GB" sz="1600" dirty="0" smtClean="0">
              <a:solidFill>
                <a:srgbClr val="FF0000"/>
              </a:solidFill>
            </a:endParaRPr>
          </a:p>
          <a:p>
            <a:pPr algn="just"/>
            <a:endParaRPr lang="en-GB" sz="1600" dirty="0">
              <a:solidFill>
                <a:srgbClr val="FF0000"/>
              </a:solidFill>
            </a:endParaRPr>
          </a:p>
          <a:p>
            <a:pPr algn="just"/>
            <a:r>
              <a:rPr lang="en-GB" sz="1600" b="1" dirty="0" smtClean="0">
                <a:solidFill>
                  <a:srgbClr val="FF0000"/>
                </a:solidFill>
              </a:rPr>
              <a:t>What is maintenance??</a:t>
            </a:r>
          </a:p>
          <a:p>
            <a:pPr algn="just"/>
            <a:endParaRPr lang="en-GB" sz="1600" dirty="0">
              <a:solidFill>
                <a:srgbClr val="FF0000"/>
              </a:solidFill>
            </a:endParaRPr>
          </a:p>
          <a:p>
            <a:pPr algn="just"/>
            <a:r>
              <a:rPr lang="en-GB" sz="1600" dirty="0" smtClean="0">
                <a:solidFill>
                  <a:schemeClr val="tx1"/>
                </a:solidFill>
              </a:rPr>
              <a:t>‘Keeping a given facility in a state in which it can perform the required function’</a:t>
            </a:r>
          </a:p>
          <a:p>
            <a:pPr algn="just"/>
            <a:endParaRPr lang="en-GB" sz="1600" dirty="0">
              <a:solidFill>
                <a:srgbClr val="FF0000"/>
              </a:solidFill>
            </a:endParaRPr>
          </a:p>
          <a:p>
            <a:pPr algn="just"/>
            <a:endParaRPr lang="en-GB" sz="1600" dirty="0" smtClean="0">
              <a:solidFill>
                <a:srgbClr val="FF0000"/>
              </a:solidFill>
            </a:endParaRPr>
          </a:p>
          <a:p>
            <a:pPr algn="just"/>
            <a:endParaRPr lang="en-GB" sz="1600" dirty="0" smtClean="0">
              <a:solidFill>
                <a:srgbClr val="FF0000"/>
              </a:solidFill>
            </a:endParaRPr>
          </a:p>
          <a:p>
            <a:pPr algn="just"/>
            <a:r>
              <a:rPr lang="en-GB" sz="1600" b="1" dirty="0" smtClean="0">
                <a:solidFill>
                  <a:srgbClr val="FF0000"/>
                </a:solidFill>
              </a:rPr>
              <a:t>What is refurbishment??</a:t>
            </a:r>
          </a:p>
          <a:p>
            <a:pPr algn="just"/>
            <a:endParaRPr lang="en-GB" sz="1600" dirty="0">
              <a:solidFill>
                <a:srgbClr val="FF0000"/>
              </a:solidFill>
            </a:endParaRPr>
          </a:p>
          <a:p>
            <a:pPr algn="just"/>
            <a:r>
              <a:rPr lang="en-GB" sz="1600" dirty="0" smtClean="0">
                <a:solidFill>
                  <a:schemeClr val="tx1"/>
                </a:solidFill>
              </a:rPr>
              <a:t>‘improvement, enhancement, or modernisation of a facility (</a:t>
            </a:r>
            <a:r>
              <a:rPr lang="en-GB" sz="1600" dirty="0" smtClean="0">
                <a:solidFill>
                  <a:srgbClr val="FF0000"/>
                </a:solidFill>
              </a:rPr>
              <a:t>to extend the life</a:t>
            </a:r>
            <a:r>
              <a:rPr lang="en-GB" sz="1600" dirty="0" smtClean="0">
                <a:solidFill>
                  <a:schemeClr val="tx1"/>
                </a:solidFill>
              </a:rPr>
              <a:t>) but less than rebuilding or redevelopment’ </a:t>
            </a:r>
          </a:p>
          <a:p>
            <a:pPr algn="just"/>
            <a:endParaRPr lang="en-GB" sz="1600" dirty="0" smtClean="0">
              <a:solidFill>
                <a:srgbClr val="FF0000"/>
              </a:solidFill>
            </a:endParaRPr>
          </a:p>
          <a:p>
            <a:pPr algn="just"/>
            <a:endParaRPr lang="en-GB" sz="1600" dirty="0" smtClean="0">
              <a:solidFill>
                <a:srgbClr val="FF0000"/>
              </a:solidFill>
            </a:endParaRPr>
          </a:p>
          <a:p>
            <a:pPr algn="just"/>
            <a:r>
              <a:rPr lang="en-GB" sz="1600" b="1" dirty="0" smtClean="0">
                <a:solidFill>
                  <a:srgbClr val="FF0000"/>
                </a:solidFill>
              </a:rPr>
              <a:t>Do both extend life?? How??</a:t>
            </a:r>
          </a:p>
          <a:p>
            <a:pPr algn="just"/>
            <a:endParaRPr lang="en-GB" sz="1600" dirty="0">
              <a:solidFill>
                <a:srgbClr val="FF0000"/>
              </a:solidFill>
            </a:endParaRPr>
          </a:p>
          <a:p>
            <a:pPr algn="just"/>
            <a:r>
              <a:rPr lang="en-GB" sz="1600" b="1" dirty="0" smtClean="0">
                <a:solidFill>
                  <a:srgbClr val="C00000"/>
                </a:solidFill>
              </a:rPr>
              <a:t>Maintenance</a:t>
            </a:r>
            <a:r>
              <a:rPr lang="en-GB" sz="1600" dirty="0" smtClean="0">
                <a:solidFill>
                  <a:schemeClr val="tx1"/>
                </a:solidFill>
              </a:rPr>
              <a:t> is required to achieve </a:t>
            </a:r>
            <a:r>
              <a:rPr lang="en-GB" sz="1600" b="1" u="sng" dirty="0" smtClean="0">
                <a:solidFill>
                  <a:srgbClr val="C00000"/>
                </a:solidFill>
              </a:rPr>
              <a:t>the designed life </a:t>
            </a:r>
            <a:r>
              <a:rPr lang="en-GB" sz="1600" dirty="0" smtClean="0">
                <a:solidFill>
                  <a:schemeClr val="tx1"/>
                </a:solidFill>
              </a:rPr>
              <a:t>of a facility .</a:t>
            </a:r>
          </a:p>
          <a:p>
            <a:pPr algn="just"/>
            <a:endParaRPr lang="en-GB" sz="1600" dirty="0">
              <a:solidFill>
                <a:schemeClr val="tx1"/>
              </a:solidFill>
            </a:endParaRPr>
          </a:p>
          <a:p>
            <a:pPr algn="just"/>
            <a:r>
              <a:rPr lang="en-GB" sz="1600" b="1" dirty="0" smtClean="0">
                <a:solidFill>
                  <a:srgbClr val="C00000"/>
                </a:solidFill>
              </a:rPr>
              <a:t>Refurbishment</a:t>
            </a:r>
            <a:r>
              <a:rPr lang="en-GB" sz="1600" dirty="0" smtClean="0">
                <a:solidFill>
                  <a:srgbClr val="C00000"/>
                </a:solidFill>
              </a:rPr>
              <a:t> </a:t>
            </a:r>
            <a:r>
              <a:rPr lang="en-GB" sz="1600" dirty="0" smtClean="0">
                <a:solidFill>
                  <a:schemeClr val="tx1"/>
                </a:solidFill>
              </a:rPr>
              <a:t>helps to extend </a:t>
            </a:r>
            <a:r>
              <a:rPr lang="en-GB" sz="1600" b="1" u="sng" dirty="0" smtClean="0">
                <a:solidFill>
                  <a:srgbClr val="C00000"/>
                </a:solidFill>
              </a:rPr>
              <a:t>beyond the designed life </a:t>
            </a:r>
            <a:r>
              <a:rPr lang="en-GB" sz="1600" dirty="0" smtClean="0">
                <a:solidFill>
                  <a:schemeClr val="tx1"/>
                </a:solidFill>
              </a:rPr>
              <a:t>of a facility.</a:t>
            </a:r>
          </a:p>
        </p:txBody>
      </p:sp>
    </p:spTree>
    <p:extLst>
      <p:ext uri="{BB962C8B-B14F-4D97-AF65-F5344CB8AC3E}">
        <p14:creationId xmlns:p14="http://schemas.microsoft.com/office/powerpoint/2010/main" val="2382203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83768" y="116632"/>
            <a:ext cx="4464496" cy="504056"/>
          </a:xfrm>
        </p:spPr>
        <p:txBody>
          <a:bodyPr>
            <a:normAutofit/>
          </a:bodyPr>
          <a:lstStyle/>
          <a:p>
            <a:r>
              <a:rPr lang="en-GB" sz="2800" dirty="0" smtClean="0"/>
              <a:t>Refit &amp; Retrofit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620688"/>
            <a:ext cx="8820472" cy="6237312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en-GB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refitting??</a:t>
            </a:r>
          </a:p>
          <a:p>
            <a:pPr algn="just"/>
            <a:endParaRPr lang="en-GB" sz="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sz="16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replace or repair machinery, equipment, and fittings in (a ship, building, etc</a:t>
            </a:r>
            <a:r>
              <a:rPr lang="en-GB" sz="1600" dirty="0" smtClean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.).</a:t>
            </a:r>
            <a:r>
              <a:rPr lang="en-GB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</a:p>
          <a:p>
            <a:pPr algn="just"/>
            <a:endParaRPr lang="en-GB" sz="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 examples??</a:t>
            </a:r>
          </a:p>
          <a:p>
            <a:pPr algn="just"/>
            <a:endParaRPr lang="en-GB" sz="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e.g. change a fused bulb</a:t>
            </a:r>
          </a:p>
          <a:p>
            <a:pPr algn="just"/>
            <a:r>
              <a:rPr lang="en-GB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Changing worn out pistons in engines</a:t>
            </a:r>
          </a:p>
          <a:p>
            <a:pPr algn="just"/>
            <a:endParaRPr lang="en-GB" sz="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 from the FM??</a:t>
            </a:r>
          </a:p>
          <a:p>
            <a:pPr algn="just"/>
            <a:endParaRPr lang="en-GB" sz="8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 does the word ‘Retro’ come from??</a:t>
            </a:r>
          </a:p>
          <a:p>
            <a:pPr algn="just"/>
            <a:endParaRPr lang="en-GB" sz="16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GB" sz="16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retrofitting??</a:t>
            </a:r>
          </a:p>
          <a:p>
            <a:pPr algn="just"/>
            <a:endParaRPr lang="en-GB" sz="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600" dirty="0" smtClean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‘add </a:t>
            </a:r>
            <a:r>
              <a:rPr lang="en-GB" sz="16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 component or accessory) to something that did not have it when </a:t>
            </a:r>
            <a:r>
              <a:rPr lang="en-GB" sz="1600" dirty="0" smtClean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manufactured’.</a:t>
            </a:r>
            <a:endParaRPr lang="en-GB" sz="1600" dirty="0">
              <a:solidFill>
                <a:srgbClr val="2222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800" dirty="0" smtClean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 examples??</a:t>
            </a:r>
          </a:p>
          <a:p>
            <a:pPr algn="l"/>
            <a:endParaRPr lang="en-GB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e.g. retrofit </a:t>
            </a: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catalysts to older </a:t>
            </a:r>
            <a:r>
              <a:rPr lang="en-GB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cars; </a:t>
            </a:r>
            <a:endPara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buses retrofitted </a:t>
            </a: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 </a:t>
            </a:r>
            <a:r>
              <a:rPr lang="en-GB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features for persons with special needs; etc</a:t>
            </a:r>
            <a:r>
              <a:rPr lang="en-GB" sz="16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l"/>
            <a:endParaRPr lang="en-GB" sz="800" dirty="0" smtClean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800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 from FM??</a:t>
            </a:r>
            <a:endParaRPr lang="en-GB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GB" sz="16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GB" sz="1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GB" sz="16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73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83768" y="116632"/>
            <a:ext cx="4464496" cy="504056"/>
          </a:xfrm>
        </p:spPr>
        <p:txBody>
          <a:bodyPr>
            <a:normAutofit/>
          </a:bodyPr>
          <a:lstStyle/>
          <a:p>
            <a:r>
              <a:rPr lang="en-GB" sz="2800" dirty="0" smtClean="0"/>
              <a:t>Refit &amp; Retrofit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620688"/>
            <a:ext cx="8820472" cy="6237312"/>
          </a:xfrm>
        </p:spPr>
        <p:txBody>
          <a:bodyPr>
            <a:normAutofit fontScale="77500" lnSpcReduction="20000"/>
          </a:bodyPr>
          <a:lstStyle/>
          <a:p>
            <a:pPr lvl="0" algn="just"/>
            <a:endParaRPr lang="en-GB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Refitting</a:t>
            </a:r>
            <a:r>
              <a:rPr lang="en-GB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Retrofitting, Maintenance and Refurbishment – which relates to which??</a:t>
            </a:r>
          </a:p>
          <a:p>
            <a:pPr lvl="0" algn="just"/>
            <a:endParaRPr lang="en-GB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Examples??</a:t>
            </a:r>
          </a:p>
          <a:p>
            <a:pPr lvl="0" algn="just"/>
            <a:endParaRPr lang="en-GB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endParaRPr lang="en-GB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endParaRPr lang="en-GB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Every refitting is maintenance??</a:t>
            </a:r>
          </a:p>
          <a:p>
            <a:pPr lvl="0" algn="just"/>
            <a:endParaRPr lang="en-GB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the vice versa true??</a:t>
            </a:r>
          </a:p>
          <a:p>
            <a:pPr lvl="0" algn="just"/>
            <a:endParaRPr lang="en-GB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 from FM??</a:t>
            </a:r>
          </a:p>
          <a:p>
            <a:pPr lvl="0" algn="just"/>
            <a:endParaRPr lang="en-GB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endParaRPr lang="en-GB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endParaRPr lang="en-GB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Every retrofitting is refurbishment??</a:t>
            </a:r>
          </a:p>
          <a:p>
            <a:pPr lvl="0" algn="just"/>
            <a:endParaRPr lang="en-GB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 the vice versa true??</a:t>
            </a:r>
            <a:endParaRPr lang="en-GB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GB" sz="16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 from FM??</a:t>
            </a:r>
            <a:endParaRPr lang="en-GB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GB" sz="16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080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>
          <a:xfrm>
            <a:off x="622300" y="115888"/>
            <a:ext cx="7859713" cy="419100"/>
          </a:xfrm>
        </p:spPr>
        <p:txBody>
          <a:bodyPr/>
          <a:lstStyle/>
          <a:p>
            <a:r>
              <a:rPr lang="en-GB" sz="2000" smtClean="0"/>
              <a:t>Conceptual Model of Obsolescence &amp; Building Performance</a:t>
            </a:r>
            <a:endParaRPr lang="en-US" sz="2000" smtClean="0"/>
          </a:p>
        </p:txBody>
      </p:sp>
      <p:pic>
        <p:nvPicPr>
          <p:cNvPr id="41987" name="Picture 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59" t="28024" r="27071" b="37155"/>
          <a:stretch>
            <a:fillRect/>
          </a:stretch>
        </p:blipFill>
        <p:spPr bwMode="auto">
          <a:xfrm>
            <a:off x="1432099" y="994695"/>
            <a:ext cx="6812309" cy="4882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3707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83768" y="116632"/>
            <a:ext cx="4464496" cy="504056"/>
          </a:xfrm>
        </p:spPr>
        <p:txBody>
          <a:bodyPr>
            <a:normAutofit fontScale="90000"/>
          </a:bodyPr>
          <a:lstStyle/>
          <a:p>
            <a:r>
              <a:rPr lang="en-GB" sz="2800" dirty="0" smtClean="0"/>
              <a:t>Task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620688"/>
            <a:ext cx="8820472" cy="6237312"/>
          </a:xfrm>
        </p:spPr>
        <p:txBody>
          <a:bodyPr>
            <a:normAutofit/>
          </a:bodyPr>
          <a:lstStyle/>
          <a:p>
            <a:pPr lvl="0" algn="just"/>
            <a:endParaRPr lang="en-GB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your work place</a:t>
            </a:r>
          </a:p>
          <a:p>
            <a:pPr lvl="0" algn="just"/>
            <a:endParaRPr lang="en-GB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Any scenario you worked for / managed</a:t>
            </a:r>
          </a:p>
          <a:p>
            <a:pPr lvl="0" algn="just"/>
            <a:endParaRPr lang="en-GB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Put on these acetates </a:t>
            </a:r>
          </a:p>
          <a:p>
            <a:pPr lvl="0" algn="just"/>
            <a:endParaRPr lang="en-GB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present to the class</a:t>
            </a:r>
          </a:p>
          <a:p>
            <a:pPr lvl="0" algn="just"/>
            <a:endParaRPr lang="en-GB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NOTE: Use the terms </a:t>
            </a:r>
          </a:p>
          <a:p>
            <a:pPr lvl="0"/>
            <a:endParaRPr lang="en-GB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Refitting</a:t>
            </a:r>
          </a:p>
          <a:p>
            <a:pPr lvl="0"/>
            <a:r>
              <a:rPr lang="en-GB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Retrofitting</a:t>
            </a:r>
          </a:p>
          <a:p>
            <a:pPr lvl="0"/>
            <a:r>
              <a:rPr lang="en-GB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Maintenance</a:t>
            </a:r>
          </a:p>
          <a:p>
            <a:pPr lvl="0"/>
            <a:r>
              <a:rPr lang="en-GB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Refurbishment</a:t>
            </a:r>
          </a:p>
          <a:p>
            <a:pPr lvl="0"/>
            <a:r>
              <a:rPr lang="en-GB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Obsolescence and its types</a:t>
            </a:r>
          </a:p>
          <a:p>
            <a:pPr lvl="0"/>
            <a:r>
              <a:rPr lang="en-GB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Climate change impacts, mitigation and adaptation</a:t>
            </a:r>
          </a:p>
          <a:p>
            <a:pPr lvl="0"/>
            <a:r>
              <a:rPr lang="en-GB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Define sustainability, performance and value in your chosen facility case</a:t>
            </a:r>
          </a:p>
          <a:p>
            <a:pPr lvl="0"/>
            <a:r>
              <a:rPr lang="en-GB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 physical and virtual boundaries of the facility</a:t>
            </a:r>
          </a:p>
          <a:p>
            <a:r>
              <a:rPr lang="en-GB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Screening &amp; Scoping – Remits of your work e.g. time domain, etc. </a:t>
            </a:r>
          </a:p>
          <a:p>
            <a:r>
              <a:rPr lang="en-GB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Growing </a:t>
            </a:r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demands of end user, change-in-use, etc. </a:t>
            </a:r>
          </a:p>
          <a:p>
            <a:pPr lvl="0"/>
            <a:endParaRPr lang="en-GB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2077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0"/>
            <a:ext cx="6048672" cy="648072"/>
          </a:xfrm>
        </p:spPr>
        <p:txBody>
          <a:bodyPr>
            <a:normAutofit/>
          </a:bodyPr>
          <a:lstStyle/>
          <a:p>
            <a:r>
              <a:rPr lang="en-GB" sz="2800" dirty="0" smtClean="0"/>
              <a:t>Climate Change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0688"/>
            <a:ext cx="9036496" cy="6237312"/>
          </a:xfrm>
        </p:spPr>
        <p:txBody>
          <a:bodyPr>
            <a:normAutofit/>
          </a:bodyPr>
          <a:lstStyle/>
          <a:p>
            <a:pPr algn="just"/>
            <a:r>
              <a:rPr lang="en-GB" sz="1600" dirty="0" smtClean="0">
                <a:solidFill>
                  <a:schemeClr val="tx1"/>
                </a:solidFill>
              </a:rPr>
              <a:t>What is </a:t>
            </a:r>
            <a:r>
              <a:rPr lang="en-GB" sz="1600" dirty="0" smtClean="0">
                <a:solidFill>
                  <a:srgbClr val="FF0000"/>
                </a:solidFill>
              </a:rPr>
              <a:t>climate change </a:t>
            </a:r>
            <a:r>
              <a:rPr lang="en-GB" sz="1600" dirty="0" smtClean="0">
                <a:solidFill>
                  <a:schemeClr val="tx1"/>
                </a:solidFill>
              </a:rPr>
              <a:t>in your view?</a:t>
            </a:r>
            <a:endParaRPr lang="en-US" sz="1600" dirty="0">
              <a:solidFill>
                <a:schemeClr val="tx1"/>
              </a:solidFill>
            </a:endParaRPr>
          </a:p>
          <a:p>
            <a:pPr algn="just"/>
            <a:endParaRPr lang="en-GB" sz="1600" dirty="0">
              <a:solidFill>
                <a:srgbClr val="FF0000"/>
              </a:solidFill>
            </a:endParaRPr>
          </a:p>
          <a:p>
            <a:pPr algn="just"/>
            <a:r>
              <a:rPr lang="en-GB" sz="1600" dirty="0" smtClean="0">
                <a:solidFill>
                  <a:schemeClr val="tx1"/>
                </a:solidFill>
              </a:rPr>
              <a:t>How would you like to describe </a:t>
            </a:r>
            <a:r>
              <a:rPr lang="en-GB" sz="1600" dirty="0" smtClean="0">
                <a:solidFill>
                  <a:srgbClr val="FF0000"/>
                </a:solidFill>
              </a:rPr>
              <a:t>climate change mitigation</a:t>
            </a:r>
            <a:r>
              <a:rPr lang="en-GB" sz="1600" dirty="0" smtClean="0">
                <a:solidFill>
                  <a:schemeClr val="tx1"/>
                </a:solidFill>
              </a:rPr>
              <a:t>?</a:t>
            </a:r>
          </a:p>
          <a:p>
            <a:pPr algn="just"/>
            <a:endParaRPr lang="en-GB" sz="1600" dirty="0">
              <a:solidFill>
                <a:schemeClr val="tx1"/>
              </a:solidFill>
            </a:endParaRPr>
          </a:p>
          <a:p>
            <a:pPr algn="just"/>
            <a:r>
              <a:rPr lang="en-GB" sz="1600" dirty="0" smtClean="0">
                <a:solidFill>
                  <a:schemeClr val="tx1"/>
                </a:solidFill>
              </a:rPr>
              <a:t>What is </a:t>
            </a:r>
            <a:r>
              <a:rPr lang="en-GB" sz="1600" dirty="0" smtClean="0">
                <a:solidFill>
                  <a:srgbClr val="FF0000"/>
                </a:solidFill>
              </a:rPr>
              <a:t>climate change adaptation </a:t>
            </a:r>
            <a:r>
              <a:rPr lang="en-GB" sz="1600" dirty="0" smtClean="0">
                <a:solidFill>
                  <a:schemeClr val="tx1"/>
                </a:solidFill>
              </a:rPr>
              <a:t>in your eyes?</a:t>
            </a:r>
          </a:p>
          <a:p>
            <a:pPr algn="just"/>
            <a:endParaRPr lang="en-GB" sz="800" dirty="0">
              <a:solidFill>
                <a:srgbClr val="FF0000"/>
              </a:solidFill>
            </a:endParaRPr>
          </a:p>
          <a:p>
            <a:pPr algn="just"/>
            <a:endParaRPr lang="en-GB" sz="1600" dirty="0" smtClean="0">
              <a:solidFill>
                <a:srgbClr val="FF0000"/>
              </a:solidFill>
            </a:endParaRPr>
          </a:p>
          <a:p>
            <a:pPr algn="just"/>
            <a:endParaRPr lang="en-GB" sz="1600" dirty="0" smtClean="0">
              <a:solidFill>
                <a:srgbClr val="FF0000"/>
              </a:solidFill>
            </a:endParaRPr>
          </a:p>
          <a:p>
            <a:pPr algn="just"/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9832" y="3717032"/>
            <a:ext cx="1728192" cy="646331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Climate Change Process</a:t>
            </a:r>
            <a:endParaRPr lang="en-US" dirty="0"/>
          </a:p>
        </p:txBody>
      </p:sp>
      <p:cxnSp>
        <p:nvCxnSpPr>
          <p:cNvPr id="6" name="Straight Arrow Connector 5"/>
          <p:cNvCxnSpPr>
            <a:endCxn id="4" idx="1"/>
          </p:cNvCxnSpPr>
          <p:nvPr/>
        </p:nvCxnSpPr>
        <p:spPr>
          <a:xfrm>
            <a:off x="1835696" y="4040197"/>
            <a:ext cx="1224136" cy="1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4788024" y="4029284"/>
            <a:ext cx="1224136" cy="1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971600" y="386104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Inputs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019056" y="3861048"/>
            <a:ext cx="1001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Outputs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4192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1680" y="620688"/>
            <a:ext cx="6120680" cy="648072"/>
          </a:xfrm>
        </p:spPr>
        <p:txBody>
          <a:bodyPr>
            <a:normAutofit/>
          </a:bodyPr>
          <a:lstStyle/>
          <a:p>
            <a:r>
              <a:rPr lang="en-US" sz="2800" b="1" dirty="0" smtClean="0"/>
              <a:t>Next lectures / topics </a:t>
            </a:r>
            <a:endParaRPr lang="en-US" sz="2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484784"/>
            <a:ext cx="9013118" cy="5085184"/>
          </a:xfrm>
        </p:spPr>
        <p:txBody>
          <a:bodyPr>
            <a:normAutofit fontScale="92500" lnSpcReduction="20000"/>
          </a:bodyPr>
          <a:lstStyle/>
          <a:p>
            <a:pPr algn="just"/>
            <a:endParaRPr lang="en-GB" sz="2000" b="1" dirty="0">
              <a:solidFill>
                <a:schemeClr val="tx1"/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n-GB" sz="1600" b="1" dirty="0" smtClean="0">
                <a:solidFill>
                  <a:srgbClr val="C00000"/>
                </a:solidFill>
              </a:rPr>
              <a:t>FM</a:t>
            </a:r>
            <a:r>
              <a:rPr lang="en-GB" sz="1600" b="1" dirty="0" smtClean="0">
                <a:solidFill>
                  <a:schemeClr val="tx1"/>
                </a:solidFill>
              </a:rPr>
              <a:t> and Obsolescence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en-GB" sz="1600" b="1" dirty="0">
              <a:solidFill>
                <a:schemeClr val="tx1"/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n-GB" sz="1600" b="1" dirty="0" smtClean="0">
                <a:solidFill>
                  <a:srgbClr val="C00000"/>
                </a:solidFill>
              </a:rPr>
              <a:t>Infrastructures</a:t>
            </a:r>
            <a:r>
              <a:rPr lang="en-GB" sz="1600" b="1" dirty="0" smtClean="0">
                <a:solidFill>
                  <a:schemeClr val="tx1"/>
                </a:solidFill>
              </a:rPr>
              <a:t> and Buildings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en-GB" sz="1600" b="1" dirty="0">
              <a:solidFill>
                <a:schemeClr val="tx1"/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n-GB" sz="1600" b="1" dirty="0" smtClean="0">
                <a:solidFill>
                  <a:srgbClr val="C00000"/>
                </a:solidFill>
              </a:rPr>
              <a:t>FM, Energy and climate change impact </a:t>
            </a:r>
            <a:r>
              <a:rPr lang="en-GB" sz="1600" b="1" dirty="0" smtClean="0">
                <a:solidFill>
                  <a:schemeClr val="tx1"/>
                </a:solidFill>
              </a:rPr>
              <a:t>of the Built Environment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en-GB" sz="1600" b="1" dirty="0">
              <a:solidFill>
                <a:schemeClr val="tx1"/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n-GB" sz="1600" b="1" dirty="0" smtClean="0">
                <a:solidFill>
                  <a:schemeClr val="tx1"/>
                </a:solidFill>
              </a:rPr>
              <a:t>Climate change and non-climate change </a:t>
            </a:r>
            <a:r>
              <a:rPr lang="en-GB" sz="1600" b="1" dirty="0" smtClean="0">
                <a:solidFill>
                  <a:srgbClr val="C00000"/>
                </a:solidFill>
              </a:rPr>
              <a:t>factors / issues for FM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en-GB" sz="1600" b="1" dirty="0">
              <a:solidFill>
                <a:schemeClr val="tx1"/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n-GB" sz="1600" b="1" dirty="0" smtClean="0">
                <a:solidFill>
                  <a:srgbClr val="C00000"/>
                </a:solidFill>
              </a:rPr>
              <a:t>Sustainability</a:t>
            </a:r>
            <a:r>
              <a:rPr lang="en-GB" sz="1600" b="1" dirty="0" smtClean="0">
                <a:solidFill>
                  <a:schemeClr val="tx1"/>
                </a:solidFill>
              </a:rPr>
              <a:t> and obsolescence – </a:t>
            </a:r>
            <a:r>
              <a:rPr lang="en-GB" sz="1600" b="1" dirty="0" smtClean="0">
                <a:solidFill>
                  <a:srgbClr val="C00000"/>
                </a:solidFill>
              </a:rPr>
              <a:t>FM to enhance the former, and reduce the latter!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en-GB" sz="1600" b="1" dirty="0">
              <a:solidFill>
                <a:srgbClr val="C00000"/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n-GB" sz="1600" b="1" dirty="0" smtClean="0">
                <a:solidFill>
                  <a:srgbClr val="C00000"/>
                </a:solidFill>
              </a:rPr>
              <a:t>Communications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en-GB" sz="1600" b="1" dirty="0">
              <a:solidFill>
                <a:srgbClr val="C00000"/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n-GB" sz="1600" b="1" dirty="0" smtClean="0">
                <a:solidFill>
                  <a:srgbClr val="C00000"/>
                </a:solidFill>
              </a:rPr>
              <a:t>Report writing (professional and academic)</a:t>
            </a:r>
          </a:p>
          <a:p>
            <a:pPr marL="457200" indent="-457200" algn="just">
              <a:buFont typeface="+mj-lt"/>
              <a:buAutoNum type="arabicPeriod"/>
            </a:pPr>
            <a:endParaRPr lang="en-GB" sz="2000" b="1" dirty="0">
              <a:solidFill>
                <a:schemeClr val="tx1"/>
              </a:solidFill>
            </a:endParaRPr>
          </a:p>
          <a:p>
            <a:pPr algn="just"/>
            <a:endParaRPr lang="en-GB" sz="2000" dirty="0" smtClean="0"/>
          </a:p>
          <a:p>
            <a:pPr marL="342900" indent="-342900" algn="just">
              <a:buFont typeface="Arial" pitchFamily="34" charset="0"/>
              <a:buChar char="•"/>
            </a:pPr>
            <a:endParaRPr lang="en-GB" sz="2000" dirty="0" smtClean="0"/>
          </a:p>
        </p:txBody>
      </p:sp>
    </p:spTree>
    <p:extLst>
      <p:ext uri="{BB962C8B-B14F-4D97-AF65-F5344CB8AC3E}">
        <p14:creationId xmlns:p14="http://schemas.microsoft.com/office/powerpoint/2010/main" val="6750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1680" y="620688"/>
            <a:ext cx="6120680" cy="648072"/>
          </a:xfrm>
        </p:spPr>
        <p:txBody>
          <a:bodyPr>
            <a:normAutofit/>
          </a:bodyPr>
          <a:lstStyle/>
          <a:p>
            <a:r>
              <a:rPr lang="en-US" sz="2800" b="1" dirty="0" smtClean="0"/>
              <a:t>FEEDBACK from the Students</a:t>
            </a:r>
            <a:endParaRPr lang="en-US" sz="2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142" y="1484784"/>
            <a:ext cx="8892480" cy="5085184"/>
          </a:xfrm>
        </p:spPr>
        <p:txBody>
          <a:bodyPr>
            <a:normAutofit fontScale="92500" lnSpcReduction="20000"/>
          </a:bodyPr>
          <a:lstStyle/>
          <a:p>
            <a:pPr algn="just"/>
            <a:endParaRPr lang="en-GB" sz="2000" b="1" dirty="0" smtClean="0">
              <a:solidFill>
                <a:schemeClr val="tx1"/>
              </a:solidFill>
            </a:endParaRPr>
          </a:p>
          <a:p>
            <a:pPr algn="just"/>
            <a:endParaRPr lang="en-GB" sz="2000" b="1" dirty="0">
              <a:solidFill>
                <a:schemeClr val="tx1"/>
              </a:solidFill>
            </a:endParaRPr>
          </a:p>
          <a:p>
            <a:pPr algn="just"/>
            <a:r>
              <a:rPr lang="en-GB" sz="2000" b="1" dirty="0" err="1" smtClean="0">
                <a:solidFill>
                  <a:schemeClr val="tx1"/>
                </a:solidFill>
              </a:rPr>
              <a:t>Postits</a:t>
            </a:r>
            <a:r>
              <a:rPr lang="en-GB" sz="2000" b="1" dirty="0" smtClean="0">
                <a:solidFill>
                  <a:schemeClr val="tx1"/>
                </a:solidFill>
              </a:rPr>
              <a:t>:</a:t>
            </a:r>
          </a:p>
          <a:p>
            <a:pPr algn="just"/>
            <a:endParaRPr lang="en-GB" sz="2000" b="1" dirty="0">
              <a:solidFill>
                <a:schemeClr val="tx1"/>
              </a:solidFill>
            </a:endParaRPr>
          </a:p>
          <a:p>
            <a:pPr algn="just"/>
            <a:endParaRPr lang="en-GB" sz="2000" b="1" dirty="0" smtClean="0">
              <a:solidFill>
                <a:schemeClr val="tx1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n-GB" sz="2000" b="1" dirty="0" smtClean="0">
                <a:solidFill>
                  <a:schemeClr val="tx1"/>
                </a:solidFill>
              </a:rPr>
              <a:t>One best thing you like about my lecture</a:t>
            </a:r>
          </a:p>
          <a:p>
            <a:pPr marL="457200" indent="-457200" algn="just">
              <a:buFont typeface="+mj-lt"/>
              <a:buAutoNum type="arabicPeriod"/>
            </a:pPr>
            <a:endParaRPr lang="en-GB" sz="2000" b="1" dirty="0">
              <a:solidFill>
                <a:schemeClr val="tx1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n-GB" sz="2000" b="1" dirty="0" smtClean="0">
                <a:solidFill>
                  <a:srgbClr val="FF0000"/>
                </a:solidFill>
              </a:rPr>
              <a:t>AT LEAST ONE WORST </a:t>
            </a:r>
            <a:r>
              <a:rPr lang="en-GB" sz="2000" b="1" dirty="0" smtClean="0">
                <a:solidFill>
                  <a:schemeClr val="tx1"/>
                </a:solidFill>
              </a:rPr>
              <a:t>thing you would like </a:t>
            </a:r>
            <a:r>
              <a:rPr lang="en-GB" sz="2000" b="1" dirty="0" smtClean="0">
                <a:solidFill>
                  <a:srgbClr val="FF0000"/>
                </a:solidFill>
              </a:rPr>
              <a:t>to change and how </a:t>
            </a:r>
            <a:r>
              <a:rPr lang="en-GB" sz="2000" b="1" dirty="0" smtClean="0">
                <a:solidFill>
                  <a:schemeClr val="tx1"/>
                </a:solidFill>
              </a:rPr>
              <a:t>in my lecture</a:t>
            </a:r>
          </a:p>
          <a:p>
            <a:pPr marL="457200" indent="-457200" algn="just">
              <a:buFont typeface="+mj-lt"/>
              <a:buAutoNum type="arabicPeriod"/>
            </a:pPr>
            <a:endParaRPr lang="en-GB" sz="2000" b="1" dirty="0">
              <a:solidFill>
                <a:schemeClr val="tx1"/>
              </a:solidFill>
            </a:endParaRPr>
          </a:p>
          <a:p>
            <a:pPr algn="just"/>
            <a:endParaRPr lang="en-GB" sz="2000" b="1" dirty="0">
              <a:solidFill>
                <a:schemeClr val="tx1"/>
              </a:solidFill>
            </a:endParaRPr>
          </a:p>
          <a:p>
            <a:r>
              <a:rPr lang="en-GB" sz="2000" b="1" dirty="0" smtClean="0">
                <a:solidFill>
                  <a:schemeClr val="tx1"/>
                </a:solidFill>
              </a:rPr>
              <a:t>I seek ‘continuous improvement’!! </a:t>
            </a:r>
          </a:p>
          <a:p>
            <a:pPr marL="457200" indent="-457200" algn="just">
              <a:buFont typeface="+mj-lt"/>
              <a:buAutoNum type="arabicPeriod"/>
            </a:pPr>
            <a:endParaRPr lang="en-GB" sz="2000" b="1" dirty="0">
              <a:solidFill>
                <a:schemeClr val="tx1"/>
              </a:solidFill>
            </a:endParaRPr>
          </a:p>
          <a:p>
            <a:pPr algn="just"/>
            <a:endParaRPr lang="en-GB" sz="2000" dirty="0" smtClean="0"/>
          </a:p>
          <a:p>
            <a:pPr marL="342900" indent="-342900" algn="just">
              <a:buFont typeface="Arial" pitchFamily="34" charset="0"/>
              <a:buChar char="•"/>
            </a:pPr>
            <a:endParaRPr lang="en-GB" sz="2000" dirty="0" smtClean="0"/>
          </a:p>
        </p:txBody>
      </p:sp>
    </p:spTree>
    <p:extLst>
      <p:ext uri="{BB962C8B-B14F-4D97-AF65-F5344CB8AC3E}">
        <p14:creationId xmlns:p14="http://schemas.microsoft.com/office/powerpoint/2010/main" val="2143526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Captain Cash Eltham\Pictures\Thank yo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885825"/>
            <a:ext cx="7602538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477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1625</TotalTime>
  <Words>484</Words>
  <Application>Microsoft Office PowerPoint</Application>
  <PresentationFormat>On-screen Show (4:3)</PresentationFormat>
  <Paragraphs>154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Arial Black</vt:lpstr>
      <vt:lpstr>Calibri</vt:lpstr>
      <vt:lpstr>Tw Cen MT</vt:lpstr>
      <vt:lpstr>1_Office Theme</vt:lpstr>
      <vt:lpstr>2_Office Theme</vt:lpstr>
      <vt:lpstr>Droplet</vt:lpstr>
      <vt:lpstr>  Maintenance &amp; Refurbishment:  Refitting &amp; Retrofitting       </vt:lpstr>
      <vt:lpstr>Structure of the talk / Index</vt:lpstr>
      <vt:lpstr>Recap</vt:lpstr>
      <vt:lpstr>FM’s main parts  -  Maintenance &amp; Refurbishment</vt:lpstr>
      <vt:lpstr>Refit &amp; Retrofit</vt:lpstr>
      <vt:lpstr>Refit &amp; Retrofit</vt:lpstr>
      <vt:lpstr>Conceptual Model of Obsolescence &amp; Building Performance</vt:lpstr>
      <vt:lpstr>Task</vt:lpstr>
      <vt:lpstr>Climate Change</vt:lpstr>
      <vt:lpstr>Next lectures / topics </vt:lpstr>
      <vt:lpstr>FEEDBACK from the Students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Water Quality: Hazards and management</dc:title>
  <dc:creator>pc</dc:creator>
  <cp:lastModifiedBy>Chris House</cp:lastModifiedBy>
  <cp:revision>227</cp:revision>
  <dcterms:created xsi:type="dcterms:W3CDTF">2014-09-21T11:16:23Z</dcterms:created>
  <dcterms:modified xsi:type="dcterms:W3CDTF">2019-03-06T11:30:16Z</dcterms:modified>
</cp:coreProperties>
</file>