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60" r:id="rId2"/>
    <p:sldId id="283" r:id="rId3"/>
    <p:sldId id="284" r:id="rId4"/>
    <p:sldId id="285" r:id="rId5"/>
    <p:sldId id="286" r:id="rId6"/>
    <p:sldId id="287" r:id="rId7"/>
    <p:sldId id="288" r:id="rId8"/>
    <p:sldId id="289" r:id="rId9"/>
    <p:sldId id="290" r:id="rId10"/>
    <p:sldId id="291" r:id="rId11"/>
    <p:sldId id="277" r:id="rId12"/>
    <p:sldId id="303" r:id="rId13"/>
    <p:sldId id="310" r:id="rId14"/>
    <p:sldId id="300" r:id="rId15"/>
    <p:sldId id="293" r:id="rId16"/>
    <p:sldId id="301" r:id="rId17"/>
    <p:sldId id="312" r:id="rId18"/>
    <p:sldId id="313" r:id="rId19"/>
    <p:sldId id="314" r:id="rId20"/>
    <p:sldId id="31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92" autoAdjust="0"/>
    <p:restoredTop sz="94660"/>
  </p:normalViewPr>
  <p:slideViewPr>
    <p:cSldViewPr snapToGrid="0">
      <p:cViewPr varScale="1">
        <p:scale>
          <a:sx n="114" d="100"/>
          <a:sy n="114" d="100"/>
        </p:scale>
        <p:origin x="40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0DAF61AA-5A98-4049-A93E-477E5505141A}" type="datetimeFigureOut">
              <a:rPr lang="en-US" smtClean="0"/>
              <a:t>11/21/2022</a:t>
            </a:fld>
            <a:endParaRPr lang="en-US" dirty="0"/>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7172787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0DAF61AA-5A98-4049-A93E-477E5505141A}" type="datetimeFigureOut">
              <a:rPr lang="en-US" smtClean="0"/>
              <a:t>11/21/2022</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823191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DAF61AA-5A98-4049-A93E-477E5505141A}" type="datetimeFigureOut">
              <a:rPr lang="en-US" smtClean="0"/>
              <a:t>11/21/2022</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079013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0DAF61AA-5A98-4049-A93E-477E5505141A}" type="datetimeFigureOut">
              <a:rPr lang="en-US" smtClean="0"/>
              <a:t>11/21/2022</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7790199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0DAF61AA-5A98-4049-A93E-477E5505141A}" type="datetimeFigureOut">
              <a:rPr lang="en-US" smtClean="0"/>
              <a:t>11/21/2022</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2277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DAF61AA-5A98-4049-A93E-477E5505141A}" type="datetimeFigureOut">
              <a:rPr lang="en-US" smtClean="0"/>
              <a:t>11/21/2022</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733381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0DAF61AA-5A98-4049-A93E-477E5505141A}" type="datetimeFigureOut">
              <a:rPr lang="en-US" smtClean="0"/>
              <a:t>11/21/2022</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634252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0DAF61AA-5A98-4049-A93E-477E5505141A}" type="datetimeFigureOut">
              <a:rPr lang="en-US" smtClean="0"/>
              <a:t>11/21/2022</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038000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0DAF61AA-5A98-4049-A93E-477E5505141A}" type="datetimeFigureOut">
              <a:rPr lang="en-US" smtClean="0"/>
              <a:t>11/21/2022</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0878945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0DAF61AA-5A98-4049-A93E-477E5505141A}" type="datetimeFigureOut">
              <a:rPr lang="en-US" smtClean="0"/>
              <a:t>11/21/2022</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1389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0DAF61AA-5A98-4049-A93E-477E5505141A}" type="datetimeFigureOut">
              <a:rPr lang="en-US" smtClean="0"/>
              <a:t>11/21/2022</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106036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47A131F-D5DE-41A5-B4CF-4F345319B40B}"/>
              </a:ext>
            </a:extLst>
          </p:cNvPr>
          <p:cNvSpPr/>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 name="Freeform: Shape 7">
            <a:extLst>
              <a:ext uri="{FF2B5EF4-FFF2-40B4-BE49-F238E27FC236}">
                <a16:creationId xmlns:a16="http://schemas.microsoft.com/office/drawing/2014/main" id="{3AF4666D-BD98-40A5-A75F-478B982010B2}"/>
              </a:ext>
            </a:extLst>
          </p:cNvPr>
          <p:cNvSpPr/>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r>
              <a:rPr lang="en-US" dirty="0">
                <a:solidFill>
                  <a:schemeClr val="tx1">
                    <a:lumMod val="65000"/>
                    <a:lumOff val="35000"/>
                  </a:schemeClr>
                </a:solidFill>
                <a:latin typeface="AvenirNext LT Pro Medium" panose="020B0504020202020204" pitchFamily="34" charset="0"/>
              </a:rPr>
              <a:t> </a:t>
            </a:r>
          </a:p>
        </p:txBody>
      </p:sp>
      <p:sp>
        <p:nvSpPr>
          <p:cNvPr id="9" name="Freeform: Shape 8">
            <a:extLst>
              <a:ext uri="{FF2B5EF4-FFF2-40B4-BE49-F238E27FC236}">
                <a16:creationId xmlns:a16="http://schemas.microsoft.com/office/drawing/2014/main" id="{68680585-71F9-4721-A998-4974171D2EB4}"/>
              </a:ext>
            </a:extLst>
          </p:cNvPr>
          <p:cNvSpPr/>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r>
              <a:rPr lang="en-US" dirty="0">
                <a:solidFill>
                  <a:schemeClr val="tx1">
                    <a:lumMod val="65000"/>
                    <a:lumOff val="35000"/>
                  </a:schemeClr>
                </a:solidFill>
                <a:latin typeface="AvenirNext LT Pro Medium" panose="020B0504020202020204" pitchFamily="34" charset="0"/>
              </a:rPr>
              <a:t> </a:t>
            </a:r>
          </a:p>
        </p:txBody>
      </p:sp>
      <p:sp>
        <p:nvSpPr>
          <p:cNvPr id="10" name="Freeform: Shape 9">
            <a:extLst>
              <a:ext uri="{FF2B5EF4-FFF2-40B4-BE49-F238E27FC236}">
                <a16:creationId xmlns:a16="http://schemas.microsoft.com/office/drawing/2014/main" id="{12BC95C2-2EEC-4F59-ABA8-660B0D059CCF}"/>
              </a:ext>
            </a:extLst>
          </p:cNvPr>
          <p:cNvSpPr/>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1" name="Graphic 141">
            <a:extLst>
              <a:ext uri="{FF2B5EF4-FFF2-40B4-BE49-F238E27FC236}">
                <a16:creationId xmlns:a16="http://schemas.microsoft.com/office/drawing/2014/main" id="{03E9870D-4BBA-43AF-8D44-BBADF020CFF6}"/>
              </a:ext>
            </a:extLst>
          </p:cNvPr>
          <p:cNvGrpSpPr/>
          <p:nvPr/>
        </p:nvGrpSpPr>
        <p:grpSpPr>
          <a:xfrm>
            <a:off x="10849" y="15178"/>
            <a:ext cx="2198951" cy="3331254"/>
            <a:chOff x="4473129" y="923925"/>
            <a:chExt cx="3308947" cy="5012817"/>
          </a:xfrm>
          <a:noFill/>
        </p:grpSpPr>
        <p:sp>
          <p:nvSpPr>
            <p:cNvPr id="12" name="Freeform: Shape 11">
              <a:extLst>
                <a:ext uri="{FF2B5EF4-FFF2-40B4-BE49-F238E27FC236}">
                  <a16:creationId xmlns:a16="http://schemas.microsoft.com/office/drawing/2014/main" id="{34BC5055-C77D-43CD-BB1D-A77B6779CDAD}"/>
                </a:ext>
              </a:extLst>
            </p:cNvPr>
            <p:cNvSpPr/>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3" name="Freeform: Shape 12">
              <a:extLst>
                <a:ext uri="{FF2B5EF4-FFF2-40B4-BE49-F238E27FC236}">
                  <a16:creationId xmlns:a16="http://schemas.microsoft.com/office/drawing/2014/main" id="{DB12D0B8-9385-489A-85AE-3D14AD0BA2FC}"/>
                </a:ext>
              </a:extLst>
            </p:cNvPr>
            <p:cNvSpPr/>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14" name="Freeform: Shape 13">
              <a:extLst>
                <a:ext uri="{FF2B5EF4-FFF2-40B4-BE49-F238E27FC236}">
                  <a16:creationId xmlns:a16="http://schemas.microsoft.com/office/drawing/2014/main" id="{D158A14A-147E-4130-A5E2-38FD84B181AF}"/>
                </a:ext>
              </a:extLst>
            </p:cNvPr>
            <p:cNvSpPr/>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15" name="Freeform: Shape 14">
              <a:extLst>
                <a:ext uri="{FF2B5EF4-FFF2-40B4-BE49-F238E27FC236}">
                  <a16:creationId xmlns:a16="http://schemas.microsoft.com/office/drawing/2014/main" id="{75B8B1EB-5E2B-472C-AE60-2EC5961F16F9}"/>
                </a:ext>
              </a:extLst>
            </p:cNvPr>
            <p:cNvSpPr/>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B4F5BD77-58D7-4B61-A666-1B4139A63A28}"/>
                </a:ext>
              </a:extLst>
            </p:cNvPr>
            <p:cNvSpPr/>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F5CBEC6B-EDB6-40B8-8771-E5AF41B8D698}"/>
                </a:ext>
              </a:extLst>
            </p:cNvPr>
            <p:cNvSpPr/>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91BD0EE8-AA47-4044-9251-9F5A4B820120}"/>
                </a:ext>
              </a:extLst>
            </p:cNvPr>
            <p:cNvSpPr/>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19" name="Graphic 157">
            <a:extLst>
              <a:ext uri="{FF2B5EF4-FFF2-40B4-BE49-F238E27FC236}">
                <a16:creationId xmlns:a16="http://schemas.microsoft.com/office/drawing/2014/main" id="{C3279E8D-2BAA-4CB1-834B-09FADD54DE56}"/>
              </a:ext>
            </a:extLst>
          </p:cNvPr>
          <p:cNvGrpSpPr/>
          <p:nvPr/>
        </p:nvGrpSpPr>
        <p:grpSpPr>
          <a:xfrm>
            <a:off x="8610600" y="3276600"/>
            <a:ext cx="3529260" cy="3581399"/>
            <a:chOff x="4114800" y="1423987"/>
            <a:chExt cx="3961542" cy="4007547"/>
          </a:xfrm>
          <a:noFill/>
        </p:grpSpPr>
        <p:sp>
          <p:nvSpPr>
            <p:cNvPr id="20" name="Freeform: Shape 19">
              <a:extLst>
                <a:ext uri="{FF2B5EF4-FFF2-40B4-BE49-F238E27FC236}">
                  <a16:creationId xmlns:a16="http://schemas.microsoft.com/office/drawing/2014/main" id="{3456F18E-4F61-486D-9CD6-65B30372C534}"/>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318DDF45-08F0-46B6-A0B7-133735C94F47}"/>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B9D0CC0F-710D-43F4-BC86-763767420133}"/>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6FB36AB6-CB81-495A-8A33-C0BCE67D6F23}"/>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1993F7E6-ABF6-482D-BEA5-B4E607DDB433}"/>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5" name="Freeform: Shape 24">
              <a:extLst>
                <a:ext uri="{FF2B5EF4-FFF2-40B4-BE49-F238E27FC236}">
                  <a16:creationId xmlns:a16="http://schemas.microsoft.com/office/drawing/2014/main" id="{DCA0B097-C21A-40B4-95E4-2FFA9697F824}"/>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6" name="Freeform: Shape 25">
              <a:extLst>
                <a:ext uri="{FF2B5EF4-FFF2-40B4-BE49-F238E27FC236}">
                  <a16:creationId xmlns:a16="http://schemas.microsoft.com/office/drawing/2014/main" id="{AB2AF0F5-7EAA-4BAB-8DE2-D84E124170FA}"/>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lang="en-US" sz="900" kern="1200" cap="all" spc="200" smtClean="0">
                <a:solidFill>
                  <a:schemeClr val="accent1"/>
                </a:solidFill>
                <a:latin typeface="+mn-lt"/>
                <a:ea typeface="+mn-ea"/>
                <a:cs typeface="Segoe UI Semilight" panose="020B0402040204020203" pitchFamily="34" charset="0"/>
              </a:defRPr>
            </a:lvl1pPr>
          </a:lstStyle>
          <a:p>
            <a:fld id="{0DAF61AA-5A98-4049-A93E-477E5505141A}" type="datetimeFigureOut">
              <a:rPr lang="en-US" smtClean="0"/>
              <a:pPr/>
              <a:t>11/21/2022</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900" kern="1200" cap="all" spc="200" dirty="0">
                <a:solidFill>
                  <a:schemeClr val="accent1"/>
                </a:solidFill>
                <a:latin typeface="+mn-lt"/>
                <a:ea typeface="+mn-ea"/>
                <a:cs typeface="Segoe UI Semilight" panose="020B0402040204020203" pitchFamily="34" charset="0"/>
              </a:defRPr>
            </a:lvl1pPr>
          </a:lstStyle>
          <a:p>
            <a:endParaRPr lang="en-US"/>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9906000" y="6356350"/>
            <a:ext cx="1447800" cy="365125"/>
          </a:xfrm>
          <a:prstGeom prst="rect">
            <a:avLst/>
          </a:prstGeom>
        </p:spPr>
        <p:txBody>
          <a:bodyPr vert="horz" lIns="91440" tIns="45720" rIns="91440" bIns="45720" rtlCol="0" anchor="ctr"/>
          <a:lstStyle>
            <a:lvl1pPr algn="r">
              <a:defRPr lang="en-US" sz="900" kern="1200" cap="all" spc="200" smtClean="0">
                <a:solidFill>
                  <a:schemeClr val="accent1"/>
                </a:solidFill>
                <a:latin typeface="+mn-lt"/>
                <a:ea typeface="+mn-ea"/>
                <a:cs typeface="Segoe UI Semilight" panose="020B0402040204020203" pitchFamily="34" charset="0"/>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04995611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5"/>
        </a:buClr>
        <a:buFont typeface="Avenir Next LT Pro" panose="020B05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commons.wikimedia.org/wiki/Avicenna" TargetMode="Externa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0Sub71snnUE"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0.geograph.org.uk/geophotos/03/15/61/3156183_d3bbb199.jpg" TargetMode="Externa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0.geograph.org.uk/geophotos/03/15/61/3156183_d3bbb199.jpg" TargetMode="Externa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biography.wales/article/s-RHYS-APG-1132" TargetMode="External"/><Relationship Id="rId2" Type="http://schemas.openxmlformats.org/officeDocument/2006/relationships/hyperlink" Target="https://biography.wales/article/s-LLYW-APL-1173" TargetMode="External"/><Relationship Id="rId1" Type="http://schemas.openxmlformats.org/officeDocument/2006/relationships/slideLayout" Target="../slideLayouts/slideLayout2.xml"/><Relationship Id="rId6" Type="http://schemas.openxmlformats.org/officeDocument/2006/relationships/hyperlink" Target="https://biography.wales/article/s-PRYD-BYC-1220" TargetMode="External"/><Relationship Id="rId5" Type="http://schemas.openxmlformats.org/officeDocument/2006/relationships/hyperlink" Target="https://biography.wales/article/s-LLYW-API-1173" TargetMode="External"/><Relationship Id="rId4" Type="http://schemas.openxmlformats.org/officeDocument/2006/relationships/hyperlink" Target="https://biography.wales/article/s-MADO-APM-1160"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uwp.co.uk/book/medieval-welsh-medical-texts/"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8" Type="http://schemas.openxmlformats.org/officeDocument/2006/relationships/hyperlink" Target="https://cy.wikipedia.org/wiki/Y_Bara_Menyn" TargetMode="External"/><Relationship Id="rId13" Type="http://schemas.openxmlformats.org/officeDocument/2006/relationships/hyperlink" Target="https://en.wikipedia.org/wiki/John_Peel" TargetMode="External"/><Relationship Id="rId18" Type="http://schemas.openxmlformats.org/officeDocument/2006/relationships/hyperlink" Target="https://en.wikipedia.org/wiki/BBC" TargetMode="External"/><Relationship Id="rId3" Type="http://schemas.openxmlformats.org/officeDocument/2006/relationships/hyperlink" Target="https://en.wikipedia.org/wiki/Cardiff" TargetMode="External"/><Relationship Id="rId7" Type="http://schemas.openxmlformats.org/officeDocument/2006/relationships/hyperlink" Target="https://en.wikipedia.org/w/index.php?title=Y_Bara_Menyn&amp;action=edit&amp;redlink=1" TargetMode="External"/><Relationship Id="rId12" Type="http://schemas.openxmlformats.org/officeDocument/2006/relationships/hyperlink" Target="https://en.wikipedia.org/wiki/Geraint_Jarman#cite_note-Koch-2" TargetMode="External"/><Relationship Id="rId17" Type="http://schemas.openxmlformats.org/officeDocument/2006/relationships/hyperlink" Target="https://en.wikipedia.org/wiki/Geraint_Jarman#cite_note-3" TargetMode="External"/><Relationship Id="rId2" Type="http://schemas.openxmlformats.org/officeDocument/2006/relationships/hyperlink" Target="https://www.youtube.com/watch?v=K6rH5KTxf5M" TargetMode="External"/><Relationship Id="rId16" Type="http://schemas.openxmlformats.org/officeDocument/2006/relationships/hyperlink" Target="https://en.wikipedia.org/wiki/Gruff_Rhys" TargetMode="External"/><Relationship Id="rId1" Type="http://schemas.openxmlformats.org/officeDocument/2006/relationships/slideLayout" Target="../slideLayouts/slideLayout5.xml"/><Relationship Id="rId6" Type="http://schemas.openxmlformats.org/officeDocument/2006/relationships/hyperlink" Target="https://en.wikipedia.org/wiki/Geraint_Jarman#cite_note-Hill-1" TargetMode="External"/><Relationship Id="rId11" Type="http://schemas.openxmlformats.org/officeDocument/2006/relationships/hyperlink" Target="https://en.wikipedia.org/wiki/Sain" TargetMode="External"/><Relationship Id="rId5" Type="http://schemas.openxmlformats.org/officeDocument/2006/relationships/hyperlink" Target="https://cy.wikipedia.org/wiki/Heather_Jones" TargetMode="External"/><Relationship Id="rId15" Type="http://schemas.openxmlformats.org/officeDocument/2006/relationships/hyperlink" Target="https://www.youtube.com/watch?v=3doVCQTj7Bc" TargetMode="External"/><Relationship Id="rId10" Type="http://schemas.openxmlformats.org/officeDocument/2006/relationships/hyperlink" Target="https://en.wikipedia.org/wiki/Reggae" TargetMode="External"/><Relationship Id="rId4" Type="http://schemas.openxmlformats.org/officeDocument/2006/relationships/hyperlink" Target="https://en.wikipedia.org/w/index.php?title=Heather_Jones_(Musician)&amp;action=edit&amp;redlink=1" TargetMode="External"/><Relationship Id="rId9" Type="http://schemas.openxmlformats.org/officeDocument/2006/relationships/hyperlink" Target="https://en.wikipedia.org/wiki/Meic_Stevens" TargetMode="External"/><Relationship Id="rId14" Type="http://schemas.openxmlformats.org/officeDocument/2006/relationships/hyperlink" Target="https://en.wikipedia.org/wiki/BBC_Radio_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9" name="Freeform: Shape 138">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41" name="Freeform: Shape 140">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43" name="Freeform: Shape 142">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45"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46" name="Freeform: Shape 145">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47" name="Freeform: Shape 146">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148" name="Freeform: Shape 147">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149" name="Freeform: Shape 148">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150" name="Freeform: Shape 149">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151" name="Freeform: Shape 150">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152" name="Freeform: Shape 151">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154"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155" name="Freeform: Shape 154">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156" name="Freeform: Shape 155">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57" name="Freeform: Shape 156">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158" name="Freeform: Shape 157">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159" name="Freeform: Shape 158">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160" name="Freeform: Shape 159">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61" name="Freeform: Shape 160">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163" name="Rectangle 162">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5" name="Rectangle 164">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67" name="Top Left">
            <a:extLst>
              <a:ext uri="{FF2B5EF4-FFF2-40B4-BE49-F238E27FC236}">
                <a16:creationId xmlns:a16="http://schemas.microsoft.com/office/drawing/2014/main" id="{7092E392-4FB7-4E2D-928D-EFC63D148E1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68" name="Freeform: Shape 167">
              <a:extLst>
                <a:ext uri="{FF2B5EF4-FFF2-40B4-BE49-F238E27FC236}">
                  <a16:creationId xmlns:a16="http://schemas.microsoft.com/office/drawing/2014/main" id="{9B57026F-1936-4B50-9E5F-0037B748BA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9" name="Freeform: Shape 168">
              <a:extLst>
                <a:ext uri="{FF2B5EF4-FFF2-40B4-BE49-F238E27FC236}">
                  <a16:creationId xmlns:a16="http://schemas.microsoft.com/office/drawing/2014/main" id="{31C2FEB5-C2DC-4FDF-9FE5-407608D607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0" name="Freeform: Shape 169">
              <a:extLst>
                <a:ext uri="{FF2B5EF4-FFF2-40B4-BE49-F238E27FC236}">
                  <a16:creationId xmlns:a16="http://schemas.microsoft.com/office/drawing/2014/main" id="{60B00B9B-BAB1-4074-A3AF-13B08F4E0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1" name="Freeform: Shape 170">
              <a:extLst>
                <a:ext uri="{FF2B5EF4-FFF2-40B4-BE49-F238E27FC236}">
                  <a16:creationId xmlns:a16="http://schemas.microsoft.com/office/drawing/2014/main" id="{0B6DF209-B3F7-4699-802B-4BE211132E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72" name="Freeform: Shape 171">
              <a:extLst>
                <a:ext uri="{FF2B5EF4-FFF2-40B4-BE49-F238E27FC236}">
                  <a16:creationId xmlns:a16="http://schemas.microsoft.com/office/drawing/2014/main" id="{C45FFE10-7D64-45F0-B227-92979752A5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3" name="Freeform: Shape 172">
              <a:extLst>
                <a:ext uri="{FF2B5EF4-FFF2-40B4-BE49-F238E27FC236}">
                  <a16:creationId xmlns:a16="http://schemas.microsoft.com/office/drawing/2014/main" id="{4395C91B-6EED-4F5B-8873-5E0AA757F4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174" name="Freeform: Shape 173">
              <a:extLst>
                <a:ext uri="{FF2B5EF4-FFF2-40B4-BE49-F238E27FC236}">
                  <a16:creationId xmlns:a16="http://schemas.microsoft.com/office/drawing/2014/main" id="{248D099A-D8DD-4FBA-AF53-928CE633CC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175" name="Freeform: Shape 174">
              <a:extLst>
                <a:ext uri="{FF2B5EF4-FFF2-40B4-BE49-F238E27FC236}">
                  <a16:creationId xmlns:a16="http://schemas.microsoft.com/office/drawing/2014/main" id="{1F857259-D6C4-41F7-82DC-37816E8AD0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07948832-AF4B-483E-BA2B-5192C5981A29}"/>
              </a:ext>
            </a:extLst>
          </p:cNvPr>
          <p:cNvSpPr>
            <a:spLocks noGrp="1"/>
          </p:cNvSpPr>
          <p:nvPr>
            <p:ph type="title"/>
          </p:nvPr>
        </p:nvSpPr>
        <p:spPr>
          <a:xfrm>
            <a:off x="407779" y="1123057"/>
            <a:ext cx="6073182" cy="4657504"/>
          </a:xfrm>
        </p:spPr>
        <p:txBody>
          <a:bodyPr vert="horz" lIns="91440" tIns="45720" rIns="91440" bIns="45720" rtlCol="0" anchor="b">
            <a:normAutofit fontScale="90000"/>
          </a:bodyPr>
          <a:lstStyle/>
          <a:p>
            <a:pPr>
              <a:lnSpc>
                <a:spcPct val="90000"/>
              </a:lnSpc>
            </a:pPr>
            <a:br>
              <a:rPr lang="en-US" sz="4800" kern="1200" dirty="0">
                <a:solidFill>
                  <a:schemeClr val="tx2"/>
                </a:solidFill>
                <a:latin typeface="+mj-lt"/>
                <a:ea typeface="+mj-ea"/>
                <a:cs typeface="+mj-cs"/>
              </a:rPr>
            </a:br>
            <a:r>
              <a:rPr lang="en-US" sz="4800" b="1" kern="1200" dirty="0">
                <a:solidFill>
                  <a:schemeClr val="tx2"/>
                </a:solidFill>
                <a:latin typeface="+mj-lt"/>
                <a:ea typeface="+mj-ea"/>
                <a:cs typeface="+mj-cs"/>
              </a:rPr>
              <a:t>Myths and Mythology:</a:t>
            </a:r>
            <a:br>
              <a:rPr lang="en-US" sz="4800" b="1" kern="1200" dirty="0">
                <a:solidFill>
                  <a:schemeClr val="tx2"/>
                </a:solidFill>
                <a:latin typeface="+mj-lt"/>
                <a:ea typeface="+mj-ea"/>
                <a:cs typeface="+mj-cs"/>
              </a:rPr>
            </a:br>
            <a:r>
              <a:rPr lang="en-US" sz="4800" b="1" kern="1200" dirty="0">
                <a:solidFill>
                  <a:schemeClr val="tx2"/>
                </a:solidFill>
                <a:latin typeface="+mj-lt"/>
                <a:ea typeface="+mj-ea"/>
                <a:cs typeface="+mj-cs"/>
              </a:rPr>
              <a:t>Myths Made Modern </a:t>
            </a:r>
            <a:r>
              <a:rPr lang="en-GB" sz="2200" b="1" dirty="0"/>
              <a:t>The Legend of the Lady of the Lake and the Physicians of </a:t>
            </a:r>
            <a:r>
              <a:rPr lang="en-GB" sz="2200" b="1" dirty="0" err="1"/>
              <a:t>Myddfai</a:t>
            </a:r>
            <a:br>
              <a:rPr lang="en-US" sz="2200" b="1" kern="1200" dirty="0">
                <a:solidFill>
                  <a:schemeClr val="tx2"/>
                </a:solidFill>
                <a:latin typeface="+mj-lt"/>
                <a:ea typeface="+mj-ea"/>
                <a:cs typeface="+mj-cs"/>
              </a:rPr>
            </a:br>
            <a:r>
              <a:rPr lang="en-US" sz="3600" kern="1200" dirty="0">
                <a:solidFill>
                  <a:schemeClr val="tx2"/>
                </a:solidFill>
                <a:latin typeface="+mj-lt"/>
                <a:ea typeface="+mj-ea"/>
                <a:cs typeface="+mj-cs"/>
              </a:rPr>
              <a:t>Prof. Jane Cartwright</a:t>
            </a:r>
            <a:br>
              <a:rPr lang="en-US" sz="4800" kern="1200" dirty="0">
                <a:solidFill>
                  <a:schemeClr val="tx2"/>
                </a:solidFill>
                <a:latin typeface="+mj-lt"/>
                <a:ea typeface="+mj-ea"/>
                <a:cs typeface="+mj-cs"/>
              </a:rPr>
            </a:br>
            <a:r>
              <a:rPr lang="en-US" sz="1200" b="0" i="0" kern="1200" dirty="0" err="1">
                <a:solidFill>
                  <a:schemeClr val="tx2"/>
                </a:solidFill>
                <a:effectLst/>
                <a:latin typeface="+mj-lt"/>
                <a:ea typeface="+mj-ea"/>
                <a:cs typeface="+mj-cs"/>
              </a:rPr>
              <a:t>Détail</a:t>
            </a:r>
            <a:r>
              <a:rPr lang="en-US" sz="1200" b="0" i="0" kern="1200" dirty="0">
                <a:solidFill>
                  <a:schemeClr val="tx2"/>
                </a:solidFill>
                <a:effectLst/>
                <a:latin typeface="+mj-lt"/>
                <a:ea typeface="+mj-ea"/>
                <a:cs typeface="+mj-cs"/>
              </a:rPr>
              <a:t> </a:t>
            </a:r>
            <a:r>
              <a:rPr lang="en-US" sz="1200" b="0" i="0" kern="1200" dirty="0" err="1">
                <a:solidFill>
                  <a:schemeClr val="tx2"/>
                </a:solidFill>
                <a:effectLst/>
                <a:latin typeface="+mj-lt"/>
                <a:ea typeface="+mj-ea"/>
                <a:cs typeface="+mj-cs"/>
              </a:rPr>
              <a:t>d'une</a:t>
            </a:r>
            <a:r>
              <a:rPr lang="en-US" sz="1200" b="0" i="0" kern="1200" dirty="0">
                <a:solidFill>
                  <a:schemeClr val="tx2"/>
                </a:solidFill>
                <a:effectLst/>
                <a:latin typeface="+mj-lt"/>
                <a:ea typeface="+mj-ea"/>
                <a:cs typeface="+mj-cs"/>
              </a:rPr>
              <a:t> </a:t>
            </a:r>
            <a:r>
              <a:rPr lang="en-US" sz="1200" b="0" i="0" kern="1200" dirty="0" err="1">
                <a:solidFill>
                  <a:schemeClr val="tx2"/>
                </a:solidFill>
                <a:effectLst/>
                <a:latin typeface="+mj-lt"/>
                <a:ea typeface="+mj-ea"/>
                <a:cs typeface="+mj-cs"/>
              </a:rPr>
              <a:t>enluminure</a:t>
            </a:r>
            <a:r>
              <a:rPr lang="en-US" sz="1200" b="0" i="0" kern="1200" dirty="0">
                <a:solidFill>
                  <a:schemeClr val="tx2"/>
                </a:solidFill>
                <a:effectLst/>
                <a:latin typeface="+mj-lt"/>
                <a:ea typeface="+mj-ea"/>
                <a:cs typeface="+mj-cs"/>
              </a:rPr>
              <a:t> du </a:t>
            </a:r>
            <a:r>
              <a:rPr lang="en-US" sz="1200" b="0" i="1" kern="1200" dirty="0">
                <a:solidFill>
                  <a:schemeClr val="tx2"/>
                </a:solidFill>
                <a:effectLst/>
                <a:latin typeface="+mj-lt"/>
                <a:ea typeface="+mj-ea"/>
                <a:cs typeface="+mj-cs"/>
              </a:rPr>
              <a:t>Canon </a:t>
            </a:r>
            <a:r>
              <a:rPr lang="en-US" sz="1200" b="0" i="1" kern="1200" dirty="0" err="1">
                <a:solidFill>
                  <a:schemeClr val="tx2"/>
                </a:solidFill>
                <a:effectLst/>
                <a:latin typeface="+mj-lt"/>
                <a:ea typeface="+mj-ea"/>
                <a:cs typeface="+mj-cs"/>
              </a:rPr>
              <a:t>medicinae</a:t>
            </a:r>
            <a:r>
              <a:rPr lang="en-US" sz="1200" b="0" i="0" kern="1200" dirty="0">
                <a:solidFill>
                  <a:schemeClr val="tx2"/>
                </a:solidFill>
                <a:effectLst/>
                <a:latin typeface="+mj-lt"/>
                <a:ea typeface="+mj-ea"/>
                <a:cs typeface="+mj-cs"/>
              </a:rPr>
              <a:t> </a:t>
            </a:r>
            <a:r>
              <a:rPr lang="en-US" sz="1200" b="0" i="0" kern="1200" dirty="0" err="1">
                <a:solidFill>
                  <a:schemeClr val="tx2"/>
                </a:solidFill>
                <a:effectLst/>
                <a:latin typeface="+mj-lt"/>
                <a:ea typeface="+mj-ea"/>
                <a:cs typeface="+mj-cs"/>
              </a:rPr>
              <a:t>d’</a:t>
            </a:r>
            <a:r>
              <a:rPr lang="en-US" sz="1200" b="0" i="0" u="none" strike="noStrike" kern="1200" dirty="0" err="1">
                <a:solidFill>
                  <a:schemeClr val="tx2"/>
                </a:solidFill>
                <a:effectLst/>
                <a:latin typeface="+mj-lt"/>
                <a:ea typeface="+mj-ea"/>
                <a:cs typeface="+mj-cs"/>
                <a:hlinkClick r:id="rId2" tooltip="Avicenna"/>
              </a:rPr>
              <a:t>Avicenne</a:t>
            </a:r>
            <a:r>
              <a:rPr lang="en-US" sz="1200" b="0" i="0" kern="1200" dirty="0">
                <a:solidFill>
                  <a:schemeClr val="tx2"/>
                </a:solidFill>
                <a:effectLst/>
                <a:latin typeface="+mj-lt"/>
                <a:ea typeface="+mj-ea"/>
                <a:cs typeface="+mj-cs"/>
              </a:rPr>
              <a:t> (</a:t>
            </a:r>
            <a:r>
              <a:rPr lang="en-US" sz="1200" b="0" i="0" kern="1200" dirty="0" err="1">
                <a:solidFill>
                  <a:schemeClr val="tx2"/>
                </a:solidFill>
                <a:effectLst/>
                <a:latin typeface="+mj-lt"/>
                <a:ea typeface="+mj-ea"/>
                <a:cs typeface="+mj-cs"/>
              </a:rPr>
              <a:t>Besançon</a:t>
            </a:r>
            <a:r>
              <a:rPr lang="en-US" sz="1200" b="0" i="0" kern="1200" dirty="0">
                <a:solidFill>
                  <a:schemeClr val="tx2"/>
                </a:solidFill>
                <a:effectLst/>
                <a:latin typeface="+mj-lt"/>
                <a:ea typeface="+mj-ea"/>
                <a:cs typeface="+mj-cs"/>
              </a:rPr>
              <a:t> - BM - </a:t>
            </a:r>
            <a:r>
              <a:rPr lang="en-US" sz="1200" b="0" i="0" kern="1200" dirty="0" err="1">
                <a:solidFill>
                  <a:schemeClr val="tx2"/>
                </a:solidFill>
                <a:effectLst/>
                <a:latin typeface="+mj-lt"/>
                <a:ea typeface="+mj-ea"/>
                <a:cs typeface="+mj-cs"/>
              </a:rPr>
              <a:t>ms.</a:t>
            </a:r>
            <a:r>
              <a:rPr lang="en-US" sz="1200" b="0" i="0" kern="1200" dirty="0">
                <a:solidFill>
                  <a:schemeClr val="tx2"/>
                </a:solidFill>
                <a:effectLst/>
                <a:latin typeface="+mj-lt"/>
                <a:ea typeface="+mj-ea"/>
                <a:cs typeface="+mj-cs"/>
              </a:rPr>
              <a:t> 0457 - f. 051).</a:t>
            </a:r>
            <a:br>
              <a:rPr lang="en-US" sz="1200" kern="1200" dirty="0">
                <a:solidFill>
                  <a:schemeClr val="tx2"/>
                </a:solidFill>
                <a:latin typeface="+mj-lt"/>
                <a:ea typeface="+mj-ea"/>
                <a:cs typeface="+mj-cs"/>
              </a:rPr>
            </a:br>
            <a:br>
              <a:rPr lang="en-US" sz="1200" kern="1200" dirty="0">
                <a:solidFill>
                  <a:schemeClr val="tx2"/>
                </a:solidFill>
                <a:latin typeface="+mj-lt"/>
                <a:ea typeface="+mj-ea"/>
                <a:cs typeface="+mj-cs"/>
              </a:rPr>
            </a:br>
            <a:r>
              <a:rPr lang="en-US" sz="1200" b="0" i="0" kern="1200" dirty="0">
                <a:solidFill>
                  <a:schemeClr val="tx2"/>
                </a:solidFill>
                <a:effectLst/>
                <a:latin typeface="+mj-lt"/>
                <a:ea typeface="+mj-ea"/>
                <a:cs typeface="+mj-cs"/>
              </a:rPr>
              <a:t>File:Medieval </a:t>
            </a:r>
            <a:r>
              <a:rPr lang="en-US" sz="1200" b="0" i="0" kern="1200" dirty="0" err="1">
                <a:solidFill>
                  <a:schemeClr val="tx2"/>
                </a:solidFill>
                <a:effectLst/>
                <a:latin typeface="+mj-lt"/>
                <a:ea typeface="+mj-ea"/>
                <a:cs typeface="+mj-cs"/>
              </a:rPr>
              <a:t>wikisource.png|Medieval_wikisource</a:t>
            </a:r>
            <a:r>
              <a:rPr lang="en-US" sz="1200" b="0" i="0" kern="1200" dirty="0">
                <a:solidFill>
                  <a:schemeClr val="tx2"/>
                </a:solidFill>
                <a:effectLst/>
                <a:latin typeface="+mj-lt"/>
                <a:ea typeface="+mj-ea"/>
                <a:cs typeface="+mj-cs"/>
              </a:rPr>
              <a:t>]</a:t>
            </a:r>
            <a:endParaRPr lang="en-US" sz="1200" kern="1200" dirty="0">
              <a:solidFill>
                <a:schemeClr val="tx2"/>
              </a:solidFill>
              <a:latin typeface="+mj-lt"/>
              <a:ea typeface="+mj-ea"/>
              <a:cs typeface="+mj-cs"/>
            </a:endParaRPr>
          </a:p>
        </p:txBody>
      </p:sp>
      <p:pic>
        <p:nvPicPr>
          <p:cNvPr id="3076" name="Picture 4">
            <a:extLst>
              <a:ext uri="{FF2B5EF4-FFF2-40B4-BE49-F238E27FC236}">
                <a16:creationId xmlns:a16="http://schemas.microsoft.com/office/drawing/2014/main" id="{6F1EA39C-D87F-423C-BC14-FB01804D6151}"/>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4045" r="1553" b="1"/>
          <a:stretch/>
        </p:blipFill>
        <p:spPr bwMode="auto">
          <a:xfrm>
            <a:off x="6508749" y="862806"/>
            <a:ext cx="5132388" cy="5132388"/>
          </a:xfrm>
          <a:custGeom>
            <a:avLst/>
            <a:gdLst/>
            <a:ahLst/>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noFill/>
          <a:extLst>
            <a:ext uri="{909E8E84-426E-40DD-AFC4-6F175D3DCCD1}">
              <a14:hiddenFill xmlns:a14="http://schemas.microsoft.com/office/drawing/2010/main">
                <a:solidFill>
                  <a:srgbClr val="FFFFFF"/>
                </a:solidFill>
              </a14:hiddenFill>
            </a:ext>
          </a:extLst>
        </p:spPr>
      </p:pic>
      <p:grpSp>
        <p:nvGrpSpPr>
          <p:cNvPr id="177" name="Bottom Right">
            <a:extLst>
              <a:ext uri="{FF2B5EF4-FFF2-40B4-BE49-F238E27FC236}">
                <a16:creationId xmlns:a16="http://schemas.microsoft.com/office/drawing/2014/main" id="{A7C60A7A-4212-46AC-80A2-DE231DD3D1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178" name="Freeform: Shape 177">
              <a:extLst>
                <a:ext uri="{FF2B5EF4-FFF2-40B4-BE49-F238E27FC236}">
                  <a16:creationId xmlns:a16="http://schemas.microsoft.com/office/drawing/2014/main" id="{7EDA875D-6B8A-4B32-89EB-F4CD6D1FCD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79" name="Graphic 157">
              <a:extLst>
                <a:ext uri="{FF2B5EF4-FFF2-40B4-BE49-F238E27FC236}">
                  <a16:creationId xmlns:a16="http://schemas.microsoft.com/office/drawing/2014/main" id="{AA7D7CCE-E90B-483E-AFF7-CF95CABC97F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81" name="Freeform: Shape 180">
                <a:extLst>
                  <a:ext uri="{FF2B5EF4-FFF2-40B4-BE49-F238E27FC236}">
                    <a16:creationId xmlns:a16="http://schemas.microsoft.com/office/drawing/2014/main" id="{67F2D919-84B6-4EC4-87F5-BDFF145BBE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182" name="Freeform: Shape 181">
                <a:extLst>
                  <a:ext uri="{FF2B5EF4-FFF2-40B4-BE49-F238E27FC236}">
                    <a16:creationId xmlns:a16="http://schemas.microsoft.com/office/drawing/2014/main" id="{65C8244C-685B-42CF-B028-C7ADE067CC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83" name="Freeform: Shape 182">
                <a:extLst>
                  <a:ext uri="{FF2B5EF4-FFF2-40B4-BE49-F238E27FC236}">
                    <a16:creationId xmlns:a16="http://schemas.microsoft.com/office/drawing/2014/main" id="{0420B7EF-9249-4974-A978-AAD55C81B7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184" name="Freeform: Shape 183">
                <a:extLst>
                  <a:ext uri="{FF2B5EF4-FFF2-40B4-BE49-F238E27FC236}">
                    <a16:creationId xmlns:a16="http://schemas.microsoft.com/office/drawing/2014/main" id="{05BD8B59-E1C0-4320-BFC1-66D139E80B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85" name="Freeform: Shape 184">
                <a:extLst>
                  <a:ext uri="{FF2B5EF4-FFF2-40B4-BE49-F238E27FC236}">
                    <a16:creationId xmlns:a16="http://schemas.microsoft.com/office/drawing/2014/main" id="{A983471C-A7FE-4ED8-BE9B-601CEC61EB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86" name="Freeform: Shape 185">
                <a:extLst>
                  <a:ext uri="{FF2B5EF4-FFF2-40B4-BE49-F238E27FC236}">
                    <a16:creationId xmlns:a16="http://schemas.microsoft.com/office/drawing/2014/main" id="{E8B842F2-803D-4F74-BBF6-6965BC0FD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87" name="Freeform: Shape 186">
                <a:extLst>
                  <a:ext uri="{FF2B5EF4-FFF2-40B4-BE49-F238E27FC236}">
                    <a16:creationId xmlns:a16="http://schemas.microsoft.com/office/drawing/2014/main" id="{94ECDF1E-AE5F-46C4-A134-C28C6D6B7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180" name="Freeform: Shape 179">
              <a:extLst>
                <a:ext uri="{FF2B5EF4-FFF2-40B4-BE49-F238E27FC236}">
                  <a16:creationId xmlns:a16="http://schemas.microsoft.com/office/drawing/2014/main" id="{C0E491A0-7D49-4A1F-B2DB-C94F563295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89" name="Cross">
            <a:extLst>
              <a:ext uri="{FF2B5EF4-FFF2-40B4-BE49-F238E27FC236}">
                <a16:creationId xmlns:a16="http://schemas.microsoft.com/office/drawing/2014/main" id="{5C0E6139-8A19-4905-87E2-E547D7B7F1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015507" y="3369564"/>
            <a:ext cx="118872" cy="118872"/>
            <a:chOff x="1175347" y="3733800"/>
            <a:chExt cx="118872" cy="118872"/>
          </a:xfrm>
        </p:grpSpPr>
        <p:cxnSp>
          <p:nvCxnSpPr>
            <p:cNvPr id="190" name="Straight Connector 189">
              <a:extLst>
                <a:ext uri="{FF2B5EF4-FFF2-40B4-BE49-F238E27FC236}">
                  <a16:creationId xmlns:a16="http://schemas.microsoft.com/office/drawing/2014/main" id="{BC05FFBD-B86A-4BD3-A147-FA95CE03CF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191" name="Straight Connector 190">
              <a:extLst>
                <a:ext uri="{FF2B5EF4-FFF2-40B4-BE49-F238E27FC236}">
                  <a16:creationId xmlns:a16="http://schemas.microsoft.com/office/drawing/2014/main" id="{EB69F8B1-78FB-4562-8A0D-8D29636755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spTree>
    <p:extLst>
      <p:ext uri="{BB962C8B-B14F-4D97-AF65-F5344CB8AC3E}">
        <p14:creationId xmlns:p14="http://schemas.microsoft.com/office/powerpoint/2010/main" val="15468904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Freeform: Shape 72">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5" name="Freeform: Shape 74">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7" name="Freeform: Shape 76">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79"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80" name="Freeform: Shape 79">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81" name="Freeform: Shape 80">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82" name="Freeform: Shape 81">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83" name="Freeform: Shape 82">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84" name="Freeform: Shape 83">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85" name="Freeform: Shape 84">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86" name="Freeform: Shape 85">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88"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89" name="Freeform: Shape 88">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90" name="Freeform: Shape 89">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1" name="Freeform: Shape 90">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92" name="Freeform: Shape 91">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3" name="Freeform: Shape 92">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4" name="Freeform: Shape 93">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5" name="Freeform: Shape 94">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97" name="Rectangle 96">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99" name="Rectangle 98">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026" name="Picture 2">
            <a:extLst>
              <a:ext uri="{FF2B5EF4-FFF2-40B4-BE49-F238E27FC236}">
                <a16:creationId xmlns:a16="http://schemas.microsoft.com/office/drawing/2014/main" id="{B0293C73-0F56-4A31-800D-D7B63478CCD6}"/>
              </a:ext>
            </a:extLst>
          </p:cNvPr>
          <p:cNvPicPr>
            <a:picLocks noGrp="1" noChangeAspect="1" noChangeArrowheads="1"/>
          </p:cNvPicPr>
          <p:nvPr>
            <p:ph idx="1"/>
          </p:nvPr>
        </p:nvPicPr>
        <p:blipFill rotWithShape="1">
          <a:blip r:embed="rId2">
            <a:alphaModFix/>
            <a:extLst>
              <a:ext uri="{28A0092B-C50C-407E-A947-70E740481C1C}">
                <a14:useLocalDpi xmlns:a14="http://schemas.microsoft.com/office/drawing/2010/main" val="0"/>
              </a:ext>
            </a:extLst>
          </a:blip>
          <a:srcRect t="19104" r="-1" b="5891"/>
          <a:stretch/>
        </p:blipFill>
        <p:spPr bwMode="auto">
          <a:xfrm>
            <a:off x="20" y="10"/>
            <a:ext cx="12188932" cy="6856614"/>
          </a:xfrm>
          <a:prstGeom prst="rect">
            <a:avLst/>
          </a:prstGeom>
          <a:noFill/>
          <a:extLst>
            <a:ext uri="{909E8E84-426E-40DD-AFC4-6F175D3DCCD1}">
              <a14:hiddenFill xmlns:a14="http://schemas.microsoft.com/office/drawing/2010/main">
                <a:solidFill>
                  <a:srgbClr val="FFFFFF"/>
                </a:solidFill>
              </a14:hiddenFill>
            </a:ext>
          </a:extLst>
        </p:spPr>
      </p:pic>
      <p:sp>
        <p:nvSpPr>
          <p:cNvPr id="101" name="Rectangle 100">
            <a:extLst>
              <a:ext uri="{FF2B5EF4-FFF2-40B4-BE49-F238E27FC236}">
                <a16:creationId xmlns:a16="http://schemas.microsoft.com/office/drawing/2014/main" id="{8D2A0DB3-EF43-4032-9B27-954E12CCB6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0"/>
            <a:ext cx="12188952" cy="3732362"/>
          </a:xfrm>
          <a:prstGeom prst="rect">
            <a:avLst/>
          </a:prstGeom>
          <a:gradFill>
            <a:gsLst>
              <a:gs pos="100000">
                <a:schemeClr val="tx1">
                  <a:alpha val="0"/>
                </a:schemeClr>
              </a:gs>
              <a:gs pos="0">
                <a:schemeClr val="tx1"/>
              </a:gs>
              <a:gs pos="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5C41AE-7711-4CCB-BC99-FFDF27DC9063}"/>
              </a:ext>
            </a:extLst>
          </p:cNvPr>
          <p:cNvSpPr>
            <a:spLocks noGrp="1"/>
          </p:cNvSpPr>
          <p:nvPr>
            <p:ph type="title"/>
          </p:nvPr>
        </p:nvSpPr>
        <p:spPr>
          <a:xfrm>
            <a:off x="996275" y="156477"/>
            <a:ext cx="10190071" cy="1515091"/>
          </a:xfrm>
        </p:spPr>
        <p:txBody>
          <a:bodyPr vert="horz" lIns="91440" tIns="45720" rIns="91440" bIns="45720" rtlCol="0" anchor="b">
            <a:normAutofit/>
          </a:bodyPr>
          <a:lstStyle/>
          <a:p>
            <a:pPr algn="ctr">
              <a:lnSpc>
                <a:spcPct val="90000"/>
              </a:lnSpc>
            </a:pPr>
            <a:r>
              <a:rPr lang="en-US" sz="5000" kern="1200">
                <a:solidFill>
                  <a:srgbClr val="FFFFFF"/>
                </a:solidFill>
                <a:latin typeface="+mj-lt"/>
                <a:ea typeface="+mj-ea"/>
                <a:cs typeface="+mj-cs"/>
              </a:rPr>
              <a:t>The Legend of the Lady of the Lake</a:t>
            </a:r>
          </a:p>
        </p:txBody>
      </p:sp>
      <p:grpSp>
        <p:nvGrpSpPr>
          <p:cNvPr id="103" name="Top Left">
            <a:extLst>
              <a:ext uri="{FF2B5EF4-FFF2-40B4-BE49-F238E27FC236}">
                <a16:creationId xmlns:a16="http://schemas.microsoft.com/office/drawing/2014/main" id="{18579DB9-24B0-487B-81E3-8D02AD5F8C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04" name="Freeform: Shape 103">
              <a:extLst>
                <a:ext uri="{FF2B5EF4-FFF2-40B4-BE49-F238E27FC236}">
                  <a16:creationId xmlns:a16="http://schemas.microsoft.com/office/drawing/2014/main" id="{7180CB2C-161F-4538-9214-24AF97B01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50000"/>
                </a:schemeClr>
              </a:solidFill>
              <a:prstDash val="lgDash"/>
              <a:round/>
            </a:ln>
          </p:spPr>
          <p:txBody>
            <a:bodyPr rtlCol="0" anchor="ctr"/>
            <a:lstStyle/>
            <a:p>
              <a:endParaRPr lang="en-US"/>
            </a:p>
          </p:txBody>
        </p:sp>
        <p:sp>
          <p:nvSpPr>
            <p:cNvPr id="105" name="Freeform: Shape 104">
              <a:extLst>
                <a:ext uri="{FF2B5EF4-FFF2-40B4-BE49-F238E27FC236}">
                  <a16:creationId xmlns:a16="http://schemas.microsoft.com/office/drawing/2014/main" id="{EE25AFBE-8731-4348-B66F-FD7E38F76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50000"/>
                </a:schemeClr>
              </a:solidFill>
              <a:prstDash val="lgDash"/>
              <a:round/>
            </a:ln>
          </p:spPr>
          <p:txBody>
            <a:bodyPr rtlCol="0" anchor="ctr"/>
            <a:lstStyle/>
            <a:p>
              <a:endParaRPr lang="en-US"/>
            </a:p>
          </p:txBody>
        </p:sp>
        <p:sp>
          <p:nvSpPr>
            <p:cNvPr id="106" name="Freeform: Shape 105">
              <a:extLst>
                <a:ext uri="{FF2B5EF4-FFF2-40B4-BE49-F238E27FC236}">
                  <a16:creationId xmlns:a16="http://schemas.microsoft.com/office/drawing/2014/main" id="{5F6C27D8-4E47-470F-B6B5-407CE7D1D7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50000"/>
                </a:schemeClr>
              </a:solidFill>
              <a:prstDash val="lgDash"/>
              <a:round/>
            </a:ln>
          </p:spPr>
          <p:txBody>
            <a:bodyPr rtlCol="0" anchor="ctr"/>
            <a:lstStyle/>
            <a:p>
              <a:endParaRPr lang="en-US"/>
            </a:p>
          </p:txBody>
        </p:sp>
        <p:sp>
          <p:nvSpPr>
            <p:cNvPr id="107" name="Freeform: Shape 106">
              <a:extLst>
                <a:ext uri="{FF2B5EF4-FFF2-40B4-BE49-F238E27FC236}">
                  <a16:creationId xmlns:a16="http://schemas.microsoft.com/office/drawing/2014/main" id="{66348964-B561-445E-A6A4-730FBA428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50000"/>
                </a:schemeClr>
              </a:solidFill>
              <a:prstDash val="lgDash"/>
              <a:round/>
            </a:ln>
          </p:spPr>
          <p:txBody>
            <a:bodyPr rtlCol="0" anchor="ctr"/>
            <a:lstStyle/>
            <a:p>
              <a:endParaRPr lang="en-US"/>
            </a:p>
          </p:txBody>
        </p:sp>
        <p:sp>
          <p:nvSpPr>
            <p:cNvPr id="108" name="Freeform: Shape 107">
              <a:extLst>
                <a:ext uri="{FF2B5EF4-FFF2-40B4-BE49-F238E27FC236}">
                  <a16:creationId xmlns:a16="http://schemas.microsoft.com/office/drawing/2014/main" id="{C5D1A3FD-B031-4670-8F09-29E8E38D45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50000"/>
                </a:schemeClr>
              </a:solidFill>
              <a:prstDash val="lgDash"/>
              <a:round/>
            </a:ln>
          </p:spPr>
          <p:txBody>
            <a:bodyPr rtlCol="0" anchor="ctr"/>
            <a:lstStyle/>
            <a:p>
              <a:endParaRPr lang="en-US"/>
            </a:p>
          </p:txBody>
        </p:sp>
        <p:sp>
          <p:nvSpPr>
            <p:cNvPr id="109" name="Freeform: Shape 108">
              <a:extLst>
                <a:ext uri="{FF2B5EF4-FFF2-40B4-BE49-F238E27FC236}">
                  <a16:creationId xmlns:a16="http://schemas.microsoft.com/office/drawing/2014/main" id="{80BD3287-1860-4987-8CA5-8728EDBB6B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50000"/>
                </a:schemeClr>
              </a:solidFill>
              <a:prstDash val="lgDash"/>
              <a:round/>
            </a:ln>
          </p:spPr>
          <p:txBody>
            <a:bodyPr rtlCol="0" anchor="ctr"/>
            <a:lstStyle/>
            <a:p>
              <a:endParaRPr lang="en-US"/>
            </a:p>
          </p:txBody>
        </p:sp>
        <p:sp>
          <p:nvSpPr>
            <p:cNvPr id="110" name="Freeform: Shape 109">
              <a:extLst>
                <a:ext uri="{FF2B5EF4-FFF2-40B4-BE49-F238E27FC236}">
                  <a16:creationId xmlns:a16="http://schemas.microsoft.com/office/drawing/2014/main" id="{E1FEEEA6-82B5-4005-A3D5-FC2A152F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50000"/>
                </a:schemeClr>
              </a:solidFill>
              <a:prstDash val="lgDash"/>
              <a:round/>
            </a:ln>
          </p:spPr>
          <p:txBody>
            <a:bodyPr rtlCol="0" anchor="ctr"/>
            <a:lstStyle/>
            <a:p>
              <a:endParaRPr lang="en-US" dirty="0"/>
            </a:p>
          </p:txBody>
        </p:sp>
      </p:grpSp>
      <p:grpSp>
        <p:nvGrpSpPr>
          <p:cNvPr id="112" name="Bottom Right">
            <a:extLst>
              <a:ext uri="{FF2B5EF4-FFF2-40B4-BE49-F238E27FC236}">
                <a16:creationId xmlns:a16="http://schemas.microsoft.com/office/drawing/2014/main" id="{8F281804-17FE-49B9-9065-1A44CD473C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113" name="Graphic 157">
              <a:extLst>
                <a:ext uri="{FF2B5EF4-FFF2-40B4-BE49-F238E27FC236}">
                  <a16:creationId xmlns:a16="http://schemas.microsoft.com/office/drawing/2014/main" id="{737BB70B-7AAF-4229-8400-5AFF12A2367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15" name="Freeform: Shape 114">
                <a:extLst>
                  <a:ext uri="{FF2B5EF4-FFF2-40B4-BE49-F238E27FC236}">
                    <a16:creationId xmlns:a16="http://schemas.microsoft.com/office/drawing/2014/main" id="{9B992201-AA48-4BE7-ADC2-908B16934F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116" name="Freeform: Shape 115">
                <a:extLst>
                  <a:ext uri="{FF2B5EF4-FFF2-40B4-BE49-F238E27FC236}">
                    <a16:creationId xmlns:a16="http://schemas.microsoft.com/office/drawing/2014/main" id="{840E3649-4ED2-4501-AF92-DEC3DFF5C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117" name="Freeform: Shape 116">
                <a:extLst>
                  <a:ext uri="{FF2B5EF4-FFF2-40B4-BE49-F238E27FC236}">
                    <a16:creationId xmlns:a16="http://schemas.microsoft.com/office/drawing/2014/main" id="{68B38FD5-4195-4693-8AB7-D01C58D21E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118" name="Freeform: Shape 117">
                <a:extLst>
                  <a:ext uri="{FF2B5EF4-FFF2-40B4-BE49-F238E27FC236}">
                    <a16:creationId xmlns:a16="http://schemas.microsoft.com/office/drawing/2014/main" id="{F0635352-3FD2-43A8-832C-705F1CB917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119" name="Freeform: Shape 118">
                <a:extLst>
                  <a:ext uri="{FF2B5EF4-FFF2-40B4-BE49-F238E27FC236}">
                    <a16:creationId xmlns:a16="http://schemas.microsoft.com/office/drawing/2014/main" id="{FBEAF61E-74F7-41BA-9576-39B1961501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120" name="Freeform: Shape 119">
                <a:extLst>
                  <a:ext uri="{FF2B5EF4-FFF2-40B4-BE49-F238E27FC236}">
                    <a16:creationId xmlns:a16="http://schemas.microsoft.com/office/drawing/2014/main" id="{AB31D9B5-1401-4F40-BEE6-D492919954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121" name="Freeform: Shape 120">
                <a:extLst>
                  <a:ext uri="{FF2B5EF4-FFF2-40B4-BE49-F238E27FC236}">
                    <a16:creationId xmlns:a16="http://schemas.microsoft.com/office/drawing/2014/main" id="{8EDD38F5-BC63-401D-8C72-8D41A360A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114" name="Freeform: Shape 113">
              <a:extLst>
                <a:ext uri="{FF2B5EF4-FFF2-40B4-BE49-F238E27FC236}">
                  <a16:creationId xmlns:a16="http://schemas.microsoft.com/office/drawing/2014/main" id="{05CE5B18-7300-438F-80EB-4F4E431C8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1724263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Freeform: Shape 72">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5" name="Freeform: Shape 74">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7" name="Freeform: Shape 76">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79"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80" name="Freeform: Shape 79">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81" name="Freeform: Shape 80">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82" name="Freeform: Shape 81">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83" name="Freeform: Shape 82">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84" name="Freeform: Shape 83">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85" name="Freeform: Shape 84">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86" name="Freeform: Shape 85">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88"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89" name="Freeform: Shape 88">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90" name="Freeform: Shape 89">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1" name="Freeform: Shape 90">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92" name="Freeform: Shape 91">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3" name="Freeform: Shape 92">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4" name="Freeform: Shape 93">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5" name="Freeform: Shape 94">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97" name="Rectangle 9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99" name="Rectangle 98">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01" name="Top Left">
            <a:extLst>
              <a:ext uri="{FF2B5EF4-FFF2-40B4-BE49-F238E27FC236}">
                <a16:creationId xmlns:a16="http://schemas.microsoft.com/office/drawing/2014/main" id="{FADD1535-ED83-48B3-8EB1-671A080F09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02" name="Freeform: Shape 101">
              <a:extLst>
                <a:ext uri="{FF2B5EF4-FFF2-40B4-BE49-F238E27FC236}">
                  <a16:creationId xmlns:a16="http://schemas.microsoft.com/office/drawing/2014/main" id="{E70C64DB-421C-4FFD-8EB1-A7D1A5DC13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 name="Freeform: Shape 102">
              <a:extLst>
                <a:ext uri="{FF2B5EF4-FFF2-40B4-BE49-F238E27FC236}">
                  <a16:creationId xmlns:a16="http://schemas.microsoft.com/office/drawing/2014/main" id="{5C04BFFB-0C30-49E1-B4F0-243531219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4" name="Freeform: Shape 103">
              <a:extLst>
                <a:ext uri="{FF2B5EF4-FFF2-40B4-BE49-F238E27FC236}">
                  <a16:creationId xmlns:a16="http://schemas.microsoft.com/office/drawing/2014/main" id="{368C7354-F4EF-4BC5-BF44-01614E0B93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5" name="Freeform: Shape 104">
              <a:extLst>
                <a:ext uri="{FF2B5EF4-FFF2-40B4-BE49-F238E27FC236}">
                  <a16:creationId xmlns:a16="http://schemas.microsoft.com/office/drawing/2014/main" id="{145981B8-FB15-43E7-B1CE-AE4A5E9B13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06" name="Freeform: Shape 105">
              <a:extLst>
                <a:ext uri="{FF2B5EF4-FFF2-40B4-BE49-F238E27FC236}">
                  <a16:creationId xmlns:a16="http://schemas.microsoft.com/office/drawing/2014/main" id="{75F05D22-2B12-4452-A804-346878D55D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7" name="Freeform: Shape 106">
              <a:extLst>
                <a:ext uri="{FF2B5EF4-FFF2-40B4-BE49-F238E27FC236}">
                  <a16:creationId xmlns:a16="http://schemas.microsoft.com/office/drawing/2014/main" id="{7B26EE6B-DF99-4B8A-8859-82A92A598A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108" name="Freeform: Shape 107">
              <a:extLst>
                <a:ext uri="{FF2B5EF4-FFF2-40B4-BE49-F238E27FC236}">
                  <a16:creationId xmlns:a16="http://schemas.microsoft.com/office/drawing/2014/main" id="{CE8FB053-1663-44BA-8128-0C19BD762A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109" name="Freeform: Shape 108">
              <a:extLst>
                <a:ext uri="{FF2B5EF4-FFF2-40B4-BE49-F238E27FC236}">
                  <a16:creationId xmlns:a16="http://schemas.microsoft.com/office/drawing/2014/main" id="{75E5E4F4-4EE0-49E3-98E5-F1E2BB91A7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238F14E-5F08-4DCF-A342-E796088EB8F1}"/>
              </a:ext>
            </a:extLst>
          </p:cNvPr>
          <p:cNvSpPr>
            <a:spLocks noGrp="1"/>
          </p:cNvSpPr>
          <p:nvPr>
            <p:ph type="title"/>
          </p:nvPr>
        </p:nvSpPr>
        <p:spPr>
          <a:xfrm>
            <a:off x="1198182" y="176463"/>
            <a:ext cx="4390807" cy="1588169"/>
          </a:xfrm>
        </p:spPr>
        <p:txBody>
          <a:bodyPr vert="horz" lIns="91440" tIns="45720" rIns="91440" bIns="45720" rtlCol="0" anchor="ctr">
            <a:normAutofit/>
          </a:bodyPr>
          <a:lstStyle/>
          <a:p>
            <a:r>
              <a:rPr lang="en-US" sz="4400" kern="1200" dirty="0" err="1">
                <a:solidFill>
                  <a:schemeClr val="tx2"/>
                </a:solidFill>
                <a:latin typeface="+mj-lt"/>
                <a:ea typeface="+mj-ea"/>
                <a:cs typeface="+mj-cs"/>
              </a:rPr>
              <a:t>Llyn</a:t>
            </a:r>
            <a:r>
              <a:rPr lang="en-US" sz="4400" kern="1200" dirty="0">
                <a:solidFill>
                  <a:schemeClr val="tx2"/>
                </a:solidFill>
                <a:latin typeface="+mj-lt"/>
                <a:ea typeface="+mj-ea"/>
                <a:cs typeface="+mj-cs"/>
              </a:rPr>
              <a:t> y Fan </a:t>
            </a:r>
            <a:r>
              <a:rPr lang="en-US" sz="4400" kern="1200" dirty="0" err="1">
                <a:solidFill>
                  <a:schemeClr val="tx2"/>
                </a:solidFill>
                <a:latin typeface="+mj-lt"/>
                <a:ea typeface="+mj-ea"/>
                <a:cs typeface="+mj-cs"/>
              </a:rPr>
              <a:t>Fach</a:t>
            </a:r>
            <a:endParaRPr lang="en-US" sz="4400" kern="1200" dirty="0">
              <a:solidFill>
                <a:schemeClr val="tx2"/>
              </a:solidFill>
              <a:latin typeface="+mj-lt"/>
              <a:ea typeface="+mj-ea"/>
              <a:cs typeface="+mj-cs"/>
            </a:endParaRPr>
          </a:p>
        </p:txBody>
      </p:sp>
      <p:sp>
        <p:nvSpPr>
          <p:cNvPr id="3" name="Content Placeholder 2">
            <a:extLst>
              <a:ext uri="{FF2B5EF4-FFF2-40B4-BE49-F238E27FC236}">
                <a16:creationId xmlns:a16="http://schemas.microsoft.com/office/drawing/2014/main" id="{CC4EF023-77CB-46D6-8487-F98A1D632C48}"/>
              </a:ext>
            </a:extLst>
          </p:cNvPr>
          <p:cNvSpPr>
            <a:spLocks noGrp="1"/>
          </p:cNvSpPr>
          <p:nvPr>
            <p:ph sz="half" idx="1"/>
          </p:nvPr>
        </p:nvSpPr>
        <p:spPr>
          <a:xfrm>
            <a:off x="281793" y="1427748"/>
            <a:ext cx="5294487" cy="5445430"/>
          </a:xfrm>
        </p:spPr>
        <p:txBody>
          <a:bodyPr vert="horz" lIns="91440" tIns="45720" rIns="91440" bIns="45720" rtlCol="0">
            <a:normAutofit fontScale="70000" lnSpcReduction="20000"/>
          </a:bodyPr>
          <a:lstStyle/>
          <a:p>
            <a:r>
              <a:rPr lang="en-GB" sz="2400" dirty="0"/>
              <a:t>Lady appears from the lake known as Llyn y Fan </a:t>
            </a:r>
            <a:r>
              <a:rPr lang="en-GB" sz="2400" dirty="0" err="1"/>
              <a:t>Fach</a:t>
            </a:r>
            <a:endParaRPr lang="en-GB" sz="2400" dirty="0"/>
          </a:p>
          <a:p>
            <a:r>
              <a:rPr lang="en-GB" sz="2400" dirty="0"/>
              <a:t>Son of the farm at </a:t>
            </a:r>
            <a:r>
              <a:rPr lang="en-GB" sz="2400" dirty="0" err="1"/>
              <a:t>Blaen</a:t>
            </a:r>
            <a:r>
              <a:rPr lang="en-GB" sz="2400" dirty="0"/>
              <a:t> </a:t>
            </a:r>
            <a:r>
              <a:rPr lang="en-GB" sz="2400" dirty="0" err="1"/>
              <a:t>Sawdde</a:t>
            </a:r>
            <a:r>
              <a:rPr lang="en-GB" sz="2400" dirty="0"/>
              <a:t> in </a:t>
            </a:r>
            <a:r>
              <a:rPr lang="en-GB" sz="2400" dirty="0" err="1"/>
              <a:t>Myddfai</a:t>
            </a:r>
            <a:r>
              <a:rPr lang="en-GB" sz="2400" dirty="0"/>
              <a:t> fell in love with her, offered her 3 kinds of bread and eventually she agreed to marry him.</a:t>
            </a:r>
          </a:p>
          <a:p>
            <a:r>
              <a:rPr lang="en-GB" sz="2400" dirty="0"/>
              <a:t>Dowry of fine cattle etc.</a:t>
            </a:r>
          </a:p>
          <a:p>
            <a:r>
              <a:rPr lang="en-GB" sz="2400" dirty="0"/>
              <a:t>Condition: he must not strike her 3 times (of course he won’t!)</a:t>
            </a:r>
          </a:p>
          <a:p>
            <a:r>
              <a:rPr lang="en-GB" sz="2400" dirty="0"/>
              <a:t>They live happily at </a:t>
            </a:r>
            <a:r>
              <a:rPr lang="en-GB" sz="2400" dirty="0" err="1"/>
              <a:t>Esgair</a:t>
            </a:r>
            <a:r>
              <a:rPr lang="en-GB" sz="2400" dirty="0"/>
              <a:t> </a:t>
            </a:r>
            <a:r>
              <a:rPr lang="en-GB" sz="2400" dirty="0" err="1"/>
              <a:t>Llaethdy</a:t>
            </a:r>
            <a:r>
              <a:rPr lang="en-GB" sz="2400" dirty="0"/>
              <a:t> Farm for </a:t>
            </a:r>
            <a:r>
              <a:rPr lang="en-GB" sz="2400"/>
              <a:t>many years </a:t>
            </a:r>
            <a:r>
              <a:rPr lang="en-GB" sz="2400" dirty="0"/>
              <a:t>and have 3 sons</a:t>
            </a:r>
          </a:p>
          <a:p>
            <a:r>
              <a:rPr lang="en-GB" sz="2400" dirty="0"/>
              <a:t>3 times he strikes her accidentally (at a baptism, a wedding and a funeral)</a:t>
            </a:r>
          </a:p>
          <a:p>
            <a:r>
              <a:rPr lang="en-GB" sz="2400" dirty="0"/>
              <a:t>She returns to the lake taking her cattle, oxen and plough</a:t>
            </a:r>
          </a:p>
          <a:p>
            <a:endParaRPr lang="en-GB" sz="2400" dirty="0"/>
          </a:p>
          <a:p>
            <a:endParaRPr lang="en-GB" sz="900" dirty="0"/>
          </a:p>
          <a:p>
            <a:r>
              <a:rPr lang="en-GB" sz="900" dirty="0"/>
              <a:t>Image: SNappa2006, CC BY 2.0 &lt;https://creativecommons.org/licenses/by/2.0&gt;, via Wikimedia Commons</a:t>
            </a:r>
            <a:endParaRPr lang="en-US" sz="900" dirty="0"/>
          </a:p>
        </p:txBody>
      </p:sp>
      <p:pic>
        <p:nvPicPr>
          <p:cNvPr id="2050" name="Picture 2">
            <a:extLst>
              <a:ext uri="{FF2B5EF4-FFF2-40B4-BE49-F238E27FC236}">
                <a16:creationId xmlns:a16="http://schemas.microsoft.com/office/drawing/2014/main" id="{CAADCB80-68EA-40B1-B086-BB441F489FCF}"/>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9168" r="23078"/>
          <a:stretch/>
        </p:blipFill>
        <p:spPr bwMode="auto">
          <a:xfrm>
            <a:off x="5996628" y="10"/>
            <a:ext cx="6195372"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111" name="Bottom Right">
            <a:extLst>
              <a:ext uri="{FF2B5EF4-FFF2-40B4-BE49-F238E27FC236}">
                <a16:creationId xmlns:a16="http://schemas.microsoft.com/office/drawing/2014/main" id="{01081332-6CA1-49C2-A979-7709509AD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112" name="Graphic 157">
              <a:extLst>
                <a:ext uri="{FF2B5EF4-FFF2-40B4-BE49-F238E27FC236}">
                  <a16:creationId xmlns:a16="http://schemas.microsoft.com/office/drawing/2014/main" id="{826B0664-73BC-4FCB-A447-57F7F676474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14" name="Freeform: Shape 113">
                <a:extLst>
                  <a:ext uri="{FF2B5EF4-FFF2-40B4-BE49-F238E27FC236}">
                    <a16:creationId xmlns:a16="http://schemas.microsoft.com/office/drawing/2014/main" id="{23242A3E-DBD8-44D5-930F-DA776CA06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5" name="Freeform: Shape 114">
                <a:extLst>
                  <a:ext uri="{FF2B5EF4-FFF2-40B4-BE49-F238E27FC236}">
                    <a16:creationId xmlns:a16="http://schemas.microsoft.com/office/drawing/2014/main" id="{F331C242-2FF0-40D4-BF95-4A27680F2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6" name="Freeform: Shape 115">
                <a:extLst>
                  <a:ext uri="{FF2B5EF4-FFF2-40B4-BE49-F238E27FC236}">
                    <a16:creationId xmlns:a16="http://schemas.microsoft.com/office/drawing/2014/main" id="{B500FE3B-EB2C-4A5D-ABA7-35137B2BA5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7" name="Freeform: Shape 116">
                <a:extLst>
                  <a:ext uri="{FF2B5EF4-FFF2-40B4-BE49-F238E27FC236}">
                    <a16:creationId xmlns:a16="http://schemas.microsoft.com/office/drawing/2014/main" id="{6E1EA3BF-3A9F-4CD0-9640-6FF67F443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8" name="Freeform: Shape 117">
                <a:extLst>
                  <a:ext uri="{FF2B5EF4-FFF2-40B4-BE49-F238E27FC236}">
                    <a16:creationId xmlns:a16="http://schemas.microsoft.com/office/drawing/2014/main" id="{17F4411F-5B81-451C-A006-8754E1618A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9" name="Freeform: Shape 118">
                <a:extLst>
                  <a:ext uri="{FF2B5EF4-FFF2-40B4-BE49-F238E27FC236}">
                    <a16:creationId xmlns:a16="http://schemas.microsoft.com/office/drawing/2014/main" id="{4E4D64BD-20E2-44CF-AEB4-A87A43376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20" name="Freeform: Shape 119">
                <a:extLst>
                  <a:ext uri="{FF2B5EF4-FFF2-40B4-BE49-F238E27FC236}">
                    <a16:creationId xmlns:a16="http://schemas.microsoft.com/office/drawing/2014/main" id="{0B309630-6603-4319-BAB8-93102ABEB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113" name="Freeform: Shape 112">
              <a:extLst>
                <a:ext uri="{FF2B5EF4-FFF2-40B4-BE49-F238E27FC236}">
                  <a16:creationId xmlns:a16="http://schemas.microsoft.com/office/drawing/2014/main" id="{F540FCD4-859A-4602-9CBC-C697E3877A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41090768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Freeform: Shape 72">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5" name="Freeform: Shape 74">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7" name="Freeform: Shape 76">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79"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80" name="Freeform: Shape 79">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81" name="Freeform: Shape 80">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82" name="Freeform: Shape 81">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83" name="Freeform: Shape 82">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84" name="Freeform: Shape 83">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85" name="Freeform: Shape 84">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86" name="Freeform: Shape 85">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88"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89" name="Freeform: Shape 88">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90" name="Freeform: Shape 89">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1" name="Freeform: Shape 90">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92" name="Freeform: Shape 91">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3" name="Freeform: Shape 92">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4" name="Freeform: Shape 93">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5" name="Freeform: Shape 94">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97" name="Rectangle 9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99" name="Rectangle 98">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01" name="Top Left">
            <a:extLst>
              <a:ext uri="{FF2B5EF4-FFF2-40B4-BE49-F238E27FC236}">
                <a16:creationId xmlns:a16="http://schemas.microsoft.com/office/drawing/2014/main" id="{FADD1535-ED83-48B3-8EB1-671A080F09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02" name="Freeform: Shape 101">
              <a:extLst>
                <a:ext uri="{FF2B5EF4-FFF2-40B4-BE49-F238E27FC236}">
                  <a16:creationId xmlns:a16="http://schemas.microsoft.com/office/drawing/2014/main" id="{E70C64DB-421C-4FFD-8EB1-A7D1A5DC13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 name="Freeform: Shape 102">
              <a:extLst>
                <a:ext uri="{FF2B5EF4-FFF2-40B4-BE49-F238E27FC236}">
                  <a16:creationId xmlns:a16="http://schemas.microsoft.com/office/drawing/2014/main" id="{5C04BFFB-0C30-49E1-B4F0-243531219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4" name="Freeform: Shape 103">
              <a:extLst>
                <a:ext uri="{FF2B5EF4-FFF2-40B4-BE49-F238E27FC236}">
                  <a16:creationId xmlns:a16="http://schemas.microsoft.com/office/drawing/2014/main" id="{368C7354-F4EF-4BC5-BF44-01614E0B93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5" name="Freeform: Shape 104">
              <a:extLst>
                <a:ext uri="{FF2B5EF4-FFF2-40B4-BE49-F238E27FC236}">
                  <a16:creationId xmlns:a16="http://schemas.microsoft.com/office/drawing/2014/main" id="{145981B8-FB15-43E7-B1CE-AE4A5E9B13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06" name="Freeform: Shape 105">
              <a:extLst>
                <a:ext uri="{FF2B5EF4-FFF2-40B4-BE49-F238E27FC236}">
                  <a16:creationId xmlns:a16="http://schemas.microsoft.com/office/drawing/2014/main" id="{75F05D22-2B12-4452-A804-346878D55D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7" name="Freeform: Shape 106">
              <a:extLst>
                <a:ext uri="{FF2B5EF4-FFF2-40B4-BE49-F238E27FC236}">
                  <a16:creationId xmlns:a16="http://schemas.microsoft.com/office/drawing/2014/main" id="{7B26EE6B-DF99-4B8A-8859-82A92A598A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108" name="Freeform: Shape 107">
              <a:extLst>
                <a:ext uri="{FF2B5EF4-FFF2-40B4-BE49-F238E27FC236}">
                  <a16:creationId xmlns:a16="http://schemas.microsoft.com/office/drawing/2014/main" id="{CE8FB053-1663-44BA-8128-0C19BD762A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109" name="Freeform: Shape 108">
              <a:extLst>
                <a:ext uri="{FF2B5EF4-FFF2-40B4-BE49-F238E27FC236}">
                  <a16:creationId xmlns:a16="http://schemas.microsoft.com/office/drawing/2014/main" id="{75E5E4F4-4EE0-49E3-98E5-F1E2BB91A7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238F14E-5F08-4DCF-A342-E796088EB8F1}"/>
              </a:ext>
            </a:extLst>
          </p:cNvPr>
          <p:cNvSpPr>
            <a:spLocks noGrp="1"/>
          </p:cNvSpPr>
          <p:nvPr>
            <p:ph type="title"/>
          </p:nvPr>
        </p:nvSpPr>
        <p:spPr>
          <a:xfrm>
            <a:off x="1198182" y="176463"/>
            <a:ext cx="4390807" cy="1588169"/>
          </a:xfrm>
        </p:spPr>
        <p:txBody>
          <a:bodyPr vert="horz" lIns="91440" tIns="45720" rIns="91440" bIns="45720" rtlCol="0" anchor="ctr">
            <a:normAutofit/>
          </a:bodyPr>
          <a:lstStyle/>
          <a:p>
            <a:r>
              <a:rPr lang="en-US" sz="4400" kern="1200" dirty="0" err="1">
                <a:solidFill>
                  <a:schemeClr val="tx2"/>
                </a:solidFill>
                <a:latin typeface="+mj-lt"/>
                <a:ea typeface="+mj-ea"/>
                <a:cs typeface="+mj-cs"/>
              </a:rPr>
              <a:t>Llyn</a:t>
            </a:r>
            <a:r>
              <a:rPr lang="en-US" sz="4400" kern="1200" dirty="0">
                <a:solidFill>
                  <a:schemeClr val="tx2"/>
                </a:solidFill>
                <a:latin typeface="+mj-lt"/>
                <a:ea typeface="+mj-ea"/>
                <a:cs typeface="+mj-cs"/>
              </a:rPr>
              <a:t> y Fan </a:t>
            </a:r>
            <a:r>
              <a:rPr lang="en-US" sz="4400" kern="1200" dirty="0" err="1">
                <a:solidFill>
                  <a:schemeClr val="tx2"/>
                </a:solidFill>
                <a:latin typeface="+mj-lt"/>
                <a:ea typeface="+mj-ea"/>
                <a:cs typeface="+mj-cs"/>
              </a:rPr>
              <a:t>Fach</a:t>
            </a:r>
            <a:endParaRPr lang="en-US" sz="4400" kern="1200" dirty="0">
              <a:solidFill>
                <a:schemeClr val="tx2"/>
              </a:solidFill>
              <a:latin typeface="+mj-lt"/>
              <a:ea typeface="+mj-ea"/>
              <a:cs typeface="+mj-cs"/>
            </a:endParaRPr>
          </a:p>
        </p:txBody>
      </p:sp>
      <p:sp>
        <p:nvSpPr>
          <p:cNvPr id="3" name="Content Placeholder 2">
            <a:extLst>
              <a:ext uri="{FF2B5EF4-FFF2-40B4-BE49-F238E27FC236}">
                <a16:creationId xmlns:a16="http://schemas.microsoft.com/office/drawing/2014/main" id="{CC4EF023-77CB-46D6-8487-F98A1D632C48}"/>
              </a:ext>
            </a:extLst>
          </p:cNvPr>
          <p:cNvSpPr>
            <a:spLocks noGrp="1"/>
          </p:cNvSpPr>
          <p:nvPr>
            <p:ph sz="half" idx="1"/>
          </p:nvPr>
        </p:nvSpPr>
        <p:spPr>
          <a:xfrm>
            <a:off x="281793" y="1427748"/>
            <a:ext cx="5294487" cy="5445430"/>
          </a:xfrm>
        </p:spPr>
        <p:txBody>
          <a:bodyPr vert="horz" lIns="91440" tIns="45720" rIns="91440" bIns="45720" rtlCol="0">
            <a:normAutofit fontScale="92500" lnSpcReduction="20000"/>
          </a:bodyPr>
          <a:lstStyle/>
          <a:p>
            <a:r>
              <a:rPr lang="en-GB" sz="2400" dirty="0"/>
              <a:t>The mother returned to visit her sons and teach them the virtues of plants and how to use herbs and local plants to heal the sick.</a:t>
            </a:r>
          </a:p>
          <a:p>
            <a:r>
              <a:rPr lang="en-GB" sz="2400" dirty="0" err="1"/>
              <a:t>Rhiwallon</a:t>
            </a:r>
            <a:r>
              <a:rPr lang="en-GB" sz="2400" dirty="0"/>
              <a:t> (the eldest son) and his brothers became the renowned Physicians of </a:t>
            </a:r>
            <a:r>
              <a:rPr lang="en-GB" sz="2400" dirty="0" err="1"/>
              <a:t>Myddfai</a:t>
            </a:r>
            <a:r>
              <a:rPr lang="en-GB" sz="2400" dirty="0"/>
              <a:t>.</a:t>
            </a:r>
          </a:p>
          <a:p>
            <a:r>
              <a:rPr lang="en-GB" sz="2400" dirty="0"/>
              <a:t>Many place and farm names remain in the area around </a:t>
            </a:r>
            <a:r>
              <a:rPr lang="en-GB" sz="2400" dirty="0" err="1"/>
              <a:t>Myddfai</a:t>
            </a:r>
            <a:r>
              <a:rPr lang="en-GB" sz="2400" dirty="0"/>
              <a:t> and </a:t>
            </a:r>
            <a:r>
              <a:rPr lang="en-GB" sz="2400" dirty="0" err="1"/>
              <a:t>Llanddeusant</a:t>
            </a:r>
            <a:r>
              <a:rPr lang="en-GB" sz="2400" dirty="0"/>
              <a:t>, e.g. Pant y </a:t>
            </a:r>
            <a:r>
              <a:rPr lang="en-GB" sz="2400" dirty="0" err="1"/>
              <a:t>Meddygon</a:t>
            </a:r>
            <a:r>
              <a:rPr lang="en-GB" sz="2400" dirty="0"/>
              <a:t>, Llwyn Ifan </a:t>
            </a:r>
            <a:r>
              <a:rPr lang="en-GB" sz="2400" dirty="0" err="1"/>
              <a:t>Feddyg</a:t>
            </a:r>
            <a:r>
              <a:rPr lang="en-GB" sz="2400" dirty="0"/>
              <a:t>.</a:t>
            </a:r>
          </a:p>
          <a:p>
            <a:r>
              <a:rPr lang="en-GB" sz="2400" dirty="0"/>
              <a:t>Popular international folk motifs – the ‘Fairy </a:t>
            </a:r>
            <a:r>
              <a:rPr lang="en-GB" sz="2400" dirty="0" err="1"/>
              <a:t>Waterbride</a:t>
            </a:r>
            <a:r>
              <a:rPr lang="en-GB" sz="2400" dirty="0"/>
              <a:t>’, breaking a taboo, the fairy/mortal marriage.</a:t>
            </a:r>
          </a:p>
          <a:p>
            <a:endParaRPr lang="en-GB" sz="900" dirty="0"/>
          </a:p>
          <a:p>
            <a:r>
              <a:rPr lang="en-GB" sz="900" dirty="0"/>
              <a:t>Image: SNappa2006, CC BY 2.0 &lt;https://creativecommons.org/licenses/by/2.0&gt;, via Wikimedia Commons</a:t>
            </a:r>
            <a:endParaRPr lang="en-US" sz="900" dirty="0"/>
          </a:p>
        </p:txBody>
      </p:sp>
      <p:pic>
        <p:nvPicPr>
          <p:cNvPr id="2050" name="Picture 2">
            <a:extLst>
              <a:ext uri="{FF2B5EF4-FFF2-40B4-BE49-F238E27FC236}">
                <a16:creationId xmlns:a16="http://schemas.microsoft.com/office/drawing/2014/main" id="{CAADCB80-68EA-40B1-B086-BB441F489FCF}"/>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9168" r="23078"/>
          <a:stretch/>
        </p:blipFill>
        <p:spPr bwMode="auto">
          <a:xfrm>
            <a:off x="5996628" y="10"/>
            <a:ext cx="6195372"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111" name="Bottom Right">
            <a:extLst>
              <a:ext uri="{FF2B5EF4-FFF2-40B4-BE49-F238E27FC236}">
                <a16:creationId xmlns:a16="http://schemas.microsoft.com/office/drawing/2014/main" id="{01081332-6CA1-49C2-A979-7709509AD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112" name="Graphic 157">
              <a:extLst>
                <a:ext uri="{FF2B5EF4-FFF2-40B4-BE49-F238E27FC236}">
                  <a16:creationId xmlns:a16="http://schemas.microsoft.com/office/drawing/2014/main" id="{826B0664-73BC-4FCB-A447-57F7F676474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14" name="Freeform: Shape 113">
                <a:extLst>
                  <a:ext uri="{FF2B5EF4-FFF2-40B4-BE49-F238E27FC236}">
                    <a16:creationId xmlns:a16="http://schemas.microsoft.com/office/drawing/2014/main" id="{23242A3E-DBD8-44D5-930F-DA776CA06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5" name="Freeform: Shape 114">
                <a:extLst>
                  <a:ext uri="{FF2B5EF4-FFF2-40B4-BE49-F238E27FC236}">
                    <a16:creationId xmlns:a16="http://schemas.microsoft.com/office/drawing/2014/main" id="{F331C242-2FF0-40D4-BF95-4A27680F2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6" name="Freeform: Shape 115">
                <a:extLst>
                  <a:ext uri="{FF2B5EF4-FFF2-40B4-BE49-F238E27FC236}">
                    <a16:creationId xmlns:a16="http://schemas.microsoft.com/office/drawing/2014/main" id="{B500FE3B-EB2C-4A5D-ABA7-35137B2BA5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7" name="Freeform: Shape 116">
                <a:extLst>
                  <a:ext uri="{FF2B5EF4-FFF2-40B4-BE49-F238E27FC236}">
                    <a16:creationId xmlns:a16="http://schemas.microsoft.com/office/drawing/2014/main" id="{6E1EA3BF-3A9F-4CD0-9640-6FF67F443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8" name="Freeform: Shape 117">
                <a:extLst>
                  <a:ext uri="{FF2B5EF4-FFF2-40B4-BE49-F238E27FC236}">
                    <a16:creationId xmlns:a16="http://schemas.microsoft.com/office/drawing/2014/main" id="{17F4411F-5B81-451C-A006-8754E1618A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9" name="Freeform: Shape 118">
                <a:extLst>
                  <a:ext uri="{FF2B5EF4-FFF2-40B4-BE49-F238E27FC236}">
                    <a16:creationId xmlns:a16="http://schemas.microsoft.com/office/drawing/2014/main" id="{4E4D64BD-20E2-44CF-AEB4-A87A43376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20" name="Freeform: Shape 119">
                <a:extLst>
                  <a:ext uri="{FF2B5EF4-FFF2-40B4-BE49-F238E27FC236}">
                    <a16:creationId xmlns:a16="http://schemas.microsoft.com/office/drawing/2014/main" id="{0B309630-6603-4319-BAB8-93102ABEB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113" name="Freeform: Shape 112">
              <a:extLst>
                <a:ext uri="{FF2B5EF4-FFF2-40B4-BE49-F238E27FC236}">
                  <a16:creationId xmlns:a16="http://schemas.microsoft.com/office/drawing/2014/main" id="{F540FCD4-859A-4602-9CBC-C697E3877A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0957952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Freeform: Shape 72">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5" name="Freeform: Shape 74">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7" name="Freeform: Shape 76">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79"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80" name="Freeform: Shape 79">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81" name="Freeform: Shape 80">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82" name="Freeform: Shape 81">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83" name="Freeform: Shape 82">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84" name="Freeform: Shape 83">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85" name="Freeform: Shape 84">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86" name="Freeform: Shape 85">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88"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89" name="Freeform: Shape 88">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90" name="Freeform: Shape 89">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1" name="Freeform: Shape 90">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92" name="Freeform: Shape 91">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3" name="Freeform: Shape 92">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4" name="Freeform: Shape 93">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5" name="Freeform: Shape 94">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97" name="Rectangle 96">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99" name="Rectangle 98">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026" name="Picture 2">
            <a:extLst>
              <a:ext uri="{FF2B5EF4-FFF2-40B4-BE49-F238E27FC236}">
                <a16:creationId xmlns:a16="http://schemas.microsoft.com/office/drawing/2014/main" id="{B0293C73-0F56-4A31-800D-D7B63478CCD6}"/>
              </a:ext>
            </a:extLst>
          </p:cNvPr>
          <p:cNvPicPr>
            <a:picLocks noGrp="1" noChangeAspect="1" noChangeArrowheads="1"/>
          </p:cNvPicPr>
          <p:nvPr>
            <p:ph idx="1"/>
          </p:nvPr>
        </p:nvPicPr>
        <p:blipFill rotWithShape="1">
          <a:blip r:embed="rId2">
            <a:alphaModFix/>
            <a:extLst>
              <a:ext uri="{28A0092B-C50C-407E-A947-70E740481C1C}">
                <a14:useLocalDpi xmlns:a14="http://schemas.microsoft.com/office/drawing/2010/main" val="0"/>
              </a:ext>
            </a:extLst>
          </a:blip>
          <a:srcRect t="19104" r="-1" b="5891"/>
          <a:stretch/>
        </p:blipFill>
        <p:spPr bwMode="auto">
          <a:xfrm>
            <a:off x="20" y="10"/>
            <a:ext cx="12188932" cy="6856614"/>
          </a:xfrm>
          <a:prstGeom prst="rect">
            <a:avLst/>
          </a:prstGeom>
          <a:noFill/>
          <a:extLst>
            <a:ext uri="{909E8E84-426E-40DD-AFC4-6F175D3DCCD1}">
              <a14:hiddenFill xmlns:a14="http://schemas.microsoft.com/office/drawing/2010/main">
                <a:solidFill>
                  <a:srgbClr val="FFFFFF"/>
                </a:solidFill>
              </a14:hiddenFill>
            </a:ext>
          </a:extLst>
        </p:spPr>
      </p:pic>
      <p:sp>
        <p:nvSpPr>
          <p:cNvPr id="101" name="Rectangle 100">
            <a:extLst>
              <a:ext uri="{FF2B5EF4-FFF2-40B4-BE49-F238E27FC236}">
                <a16:creationId xmlns:a16="http://schemas.microsoft.com/office/drawing/2014/main" id="{8D2A0DB3-EF43-4032-9B27-954E12CCB6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0"/>
            <a:ext cx="12188952" cy="3732362"/>
          </a:xfrm>
          <a:prstGeom prst="rect">
            <a:avLst/>
          </a:prstGeom>
          <a:gradFill>
            <a:gsLst>
              <a:gs pos="100000">
                <a:schemeClr val="tx1">
                  <a:alpha val="0"/>
                </a:schemeClr>
              </a:gs>
              <a:gs pos="0">
                <a:schemeClr val="tx1"/>
              </a:gs>
              <a:gs pos="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5C41AE-7711-4CCB-BC99-FFDF27DC9063}"/>
              </a:ext>
            </a:extLst>
          </p:cNvPr>
          <p:cNvSpPr>
            <a:spLocks noGrp="1"/>
          </p:cNvSpPr>
          <p:nvPr>
            <p:ph type="title"/>
          </p:nvPr>
        </p:nvSpPr>
        <p:spPr>
          <a:xfrm>
            <a:off x="996275" y="156477"/>
            <a:ext cx="10190071" cy="2503676"/>
          </a:xfrm>
        </p:spPr>
        <p:txBody>
          <a:bodyPr vert="horz" lIns="91440" tIns="45720" rIns="91440" bIns="45720" rtlCol="0" anchor="b">
            <a:normAutofit fontScale="90000"/>
          </a:bodyPr>
          <a:lstStyle/>
          <a:p>
            <a:pPr algn="ctr">
              <a:lnSpc>
                <a:spcPct val="90000"/>
              </a:lnSpc>
            </a:pPr>
            <a:r>
              <a:rPr lang="en-US" sz="5000" kern="1200" dirty="0">
                <a:solidFill>
                  <a:srgbClr val="FFFFFF"/>
                </a:solidFill>
                <a:latin typeface="+mj-lt"/>
                <a:ea typeface="+mj-ea"/>
                <a:cs typeface="+mj-cs"/>
              </a:rPr>
              <a:t>The Legend of the Lady of the Lake</a:t>
            </a:r>
            <a:br>
              <a:rPr lang="en-US" sz="5000" kern="1200" dirty="0">
                <a:solidFill>
                  <a:srgbClr val="FFFFFF"/>
                </a:solidFill>
                <a:latin typeface="+mj-lt"/>
                <a:ea typeface="+mj-ea"/>
                <a:cs typeface="+mj-cs"/>
              </a:rPr>
            </a:br>
            <a:r>
              <a:rPr lang="en-GB" sz="2400" dirty="0">
                <a:hlinkClick r:id="rId3"/>
              </a:rPr>
              <a:t>https://www.youtube.com/watch?v=0Sub71snnUE</a:t>
            </a:r>
            <a:br>
              <a:rPr lang="en-GB" sz="2400" dirty="0"/>
            </a:br>
            <a:br>
              <a:rPr lang="en-US" sz="5000" kern="1200" dirty="0">
                <a:solidFill>
                  <a:srgbClr val="FFFFFF"/>
                </a:solidFill>
                <a:latin typeface="+mj-lt"/>
                <a:ea typeface="+mj-ea"/>
                <a:cs typeface="+mj-cs"/>
              </a:rPr>
            </a:br>
            <a:r>
              <a:rPr lang="en-US" sz="2200" kern="1200" dirty="0">
                <a:solidFill>
                  <a:srgbClr val="FFFFFF"/>
                </a:solidFill>
                <a:latin typeface="+mj-lt"/>
                <a:ea typeface="+mj-ea"/>
                <a:cs typeface="+mj-cs"/>
              </a:rPr>
              <a:t>See Robin </a:t>
            </a:r>
            <a:r>
              <a:rPr lang="en-US" sz="2200" kern="1200" dirty="0" err="1">
                <a:solidFill>
                  <a:srgbClr val="FFFFFF"/>
                </a:solidFill>
                <a:latin typeface="+mj-lt"/>
                <a:ea typeface="+mj-ea"/>
                <a:cs typeface="+mj-cs"/>
              </a:rPr>
              <a:t>Gwyndaf</a:t>
            </a:r>
            <a:r>
              <a:rPr lang="en-US" sz="2200" kern="1200" dirty="0">
                <a:solidFill>
                  <a:srgbClr val="FFFFFF"/>
                </a:solidFill>
                <a:latin typeface="+mj-lt"/>
                <a:ea typeface="+mj-ea"/>
                <a:cs typeface="+mj-cs"/>
              </a:rPr>
              <a:t>, </a:t>
            </a:r>
            <a:r>
              <a:rPr lang="en-US" sz="2200" i="1" kern="1200" dirty="0">
                <a:solidFill>
                  <a:srgbClr val="FFFFFF"/>
                </a:solidFill>
                <a:latin typeface="+mj-lt"/>
                <a:ea typeface="+mj-ea"/>
                <a:cs typeface="+mj-cs"/>
              </a:rPr>
              <a:t>Welsh Folktales </a:t>
            </a:r>
            <a:r>
              <a:rPr lang="en-US" sz="2200" kern="1200" dirty="0">
                <a:solidFill>
                  <a:srgbClr val="FFFFFF"/>
                </a:solidFill>
                <a:latin typeface="+mj-lt"/>
                <a:ea typeface="+mj-ea"/>
                <a:cs typeface="+mj-cs"/>
              </a:rPr>
              <a:t>(</a:t>
            </a:r>
            <a:r>
              <a:rPr lang="en-US" sz="2200" kern="1200" dirty="0" err="1">
                <a:solidFill>
                  <a:srgbClr val="FFFFFF"/>
                </a:solidFill>
                <a:latin typeface="+mj-lt"/>
                <a:ea typeface="+mj-ea"/>
                <a:cs typeface="+mj-cs"/>
              </a:rPr>
              <a:t>Natonal</a:t>
            </a:r>
            <a:r>
              <a:rPr lang="en-US" sz="2200" kern="1200" dirty="0">
                <a:solidFill>
                  <a:srgbClr val="FFFFFF"/>
                </a:solidFill>
                <a:latin typeface="+mj-lt"/>
                <a:ea typeface="+mj-ea"/>
                <a:cs typeface="+mj-cs"/>
              </a:rPr>
              <a:t> Museum of Wales)</a:t>
            </a:r>
          </a:p>
        </p:txBody>
      </p:sp>
      <p:grpSp>
        <p:nvGrpSpPr>
          <p:cNvPr id="103" name="Top Left">
            <a:extLst>
              <a:ext uri="{FF2B5EF4-FFF2-40B4-BE49-F238E27FC236}">
                <a16:creationId xmlns:a16="http://schemas.microsoft.com/office/drawing/2014/main" id="{18579DB9-24B0-487B-81E3-8D02AD5F8C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04" name="Freeform: Shape 103">
              <a:extLst>
                <a:ext uri="{FF2B5EF4-FFF2-40B4-BE49-F238E27FC236}">
                  <a16:creationId xmlns:a16="http://schemas.microsoft.com/office/drawing/2014/main" id="{7180CB2C-161F-4538-9214-24AF97B01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50000"/>
                </a:schemeClr>
              </a:solidFill>
              <a:prstDash val="lgDash"/>
              <a:round/>
            </a:ln>
          </p:spPr>
          <p:txBody>
            <a:bodyPr rtlCol="0" anchor="ctr"/>
            <a:lstStyle/>
            <a:p>
              <a:endParaRPr lang="en-US"/>
            </a:p>
          </p:txBody>
        </p:sp>
        <p:sp>
          <p:nvSpPr>
            <p:cNvPr id="105" name="Freeform: Shape 104">
              <a:extLst>
                <a:ext uri="{FF2B5EF4-FFF2-40B4-BE49-F238E27FC236}">
                  <a16:creationId xmlns:a16="http://schemas.microsoft.com/office/drawing/2014/main" id="{EE25AFBE-8731-4348-B66F-FD7E38F76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50000"/>
                </a:schemeClr>
              </a:solidFill>
              <a:prstDash val="lgDash"/>
              <a:round/>
            </a:ln>
          </p:spPr>
          <p:txBody>
            <a:bodyPr rtlCol="0" anchor="ctr"/>
            <a:lstStyle/>
            <a:p>
              <a:endParaRPr lang="en-US"/>
            </a:p>
          </p:txBody>
        </p:sp>
        <p:sp>
          <p:nvSpPr>
            <p:cNvPr id="106" name="Freeform: Shape 105">
              <a:extLst>
                <a:ext uri="{FF2B5EF4-FFF2-40B4-BE49-F238E27FC236}">
                  <a16:creationId xmlns:a16="http://schemas.microsoft.com/office/drawing/2014/main" id="{5F6C27D8-4E47-470F-B6B5-407CE7D1D7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50000"/>
                </a:schemeClr>
              </a:solidFill>
              <a:prstDash val="lgDash"/>
              <a:round/>
            </a:ln>
          </p:spPr>
          <p:txBody>
            <a:bodyPr rtlCol="0" anchor="ctr"/>
            <a:lstStyle/>
            <a:p>
              <a:endParaRPr lang="en-US"/>
            </a:p>
          </p:txBody>
        </p:sp>
        <p:sp>
          <p:nvSpPr>
            <p:cNvPr id="107" name="Freeform: Shape 106">
              <a:extLst>
                <a:ext uri="{FF2B5EF4-FFF2-40B4-BE49-F238E27FC236}">
                  <a16:creationId xmlns:a16="http://schemas.microsoft.com/office/drawing/2014/main" id="{66348964-B561-445E-A6A4-730FBA428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50000"/>
                </a:schemeClr>
              </a:solidFill>
              <a:prstDash val="lgDash"/>
              <a:round/>
            </a:ln>
          </p:spPr>
          <p:txBody>
            <a:bodyPr rtlCol="0" anchor="ctr"/>
            <a:lstStyle/>
            <a:p>
              <a:endParaRPr lang="en-US"/>
            </a:p>
          </p:txBody>
        </p:sp>
        <p:sp>
          <p:nvSpPr>
            <p:cNvPr id="108" name="Freeform: Shape 107">
              <a:extLst>
                <a:ext uri="{FF2B5EF4-FFF2-40B4-BE49-F238E27FC236}">
                  <a16:creationId xmlns:a16="http://schemas.microsoft.com/office/drawing/2014/main" id="{C5D1A3FD-B031-4670-8F09-29E8E38D45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50000"/>
                </a:schemeClr>
              </a:solidFill>
              <a:prstDash val="lgDash"/>
              <a:round/>
            </a:ln>
          </p:spPr>
          <p:txBody>
            <a:bodyPr rtlCol="0" anchor="ctr"/>
            <a:lstStyle/>
            <a:p>
              <a:endParaRPr lang="en-US"/>
            </a:p>
          </p:txBody>
        </p:sp>
        <p:sp>
          <p:nvSpPr>
            <p:cNvPr id="109" name="Freeform: Shape 108">
              <a:extLst>
                <a:ext uri="{FF2B5EF4-FFF2-40B4-BE49-F238E27FC236}">
                  <a16:creationId xmlns:a16="http://schemas.microsoft.com/office/drawing/2014/main" id="{80BD3287-1860-4987-8CA5-8728EDBB6B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50000"/>
                </a:schemeClr>
              </a:solidFill>
              <a:prstDash val="lgDash"/>
              <a:round/>
            </a:ln>
          </p:spPr>
          <p:txBody>
            <a:bodyPr rtlCol="0" anchor="ctr"/>
            <a:lstStyle/>
            <a:p>
              <a:endParaRPr lang="en-US"/>
            </a:p>
          </p:txBody>
        </p:sp>
        <p:sp>
          <p:nvSpPr>
            <p:cNvPr id="110" name="Freeform: Shape 109">
              <a:extLst>
                <a:ext uri="{FF2B5EF4-FFF2-40B4-BE49-F238E27FC236}">
                  <a16:creationId xmlns:a16="http://schemas.microsoft.com/office/drawing/2014/main" id="{E1FEEEA6-82B5-4005-A3D5-FC2A152F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50000"/>
                </a:schemeClr>
              </a:solidFill>
              <a:prstDash val="lgDash"/>
              <a:round/>
            </a:ln>
          </p:spPr>
          <p:txBody>
            <a:bodyPr rtlCol="0" anchor="ctr"/>
            <a:lstStyle/>
            <a:p>
              <a:endParaRPr lang="en-US" dirty="0"/>
            </a:p>
          </p:txBody>
        </p:sp>
      </p:grpSp>
      <p:grpSp>
        <p:nvGrpSpPr>
          <p:cNvPr id="112" name="Bottom Right">
            <a:extLst>
              <a:ext uri="{FF2B5EF4-FFF2-40B4-BE49-F238E27FC236}">
                <a16:creationId xmlns:a16="http://schemas.microsoft.com/office/drawing/2014/main" id="{8F281804-17FE-49B9-9065-1A44CD473C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113" name="Graphic 157">
              <a:extLst>
                <a:ext uri="{FF2B5EF4-FFF2-40B4-BE49-F238E27FC236}">
                  <a16:creationId xmlns:a16="http://schemas.microsoft.com/office/drawing/2014/main" id="{737BB70B-7AAF-4229-8400-5AFF12A2367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15" name="Freeform: Shape 114">
                <a:extLst>
                  <a:ext uri="{FF2B5EF4-FFF2-40B4-BE49-F238E27FC236}">
                    <a16:creationId xmlns:a16="http://schemas.microsoft.com/office/drawing/2014/main" id="{9B992201-AA48-4BE7-ADC2-908B16934F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116" name="Freeform: Shape 115">
                <a:extLst>
                  <a:ext uri="{FF2B5EF4-FFF2-40B4-BE49-F238E27FC236}">
                    <a16:creationId xmlns:a16="http://schemas.microsoft.com/office/drawing/2014/main" id="{840E3649-4ED2-4501-AF92-DEC3DFF5C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117" name="Freeform: Shape 116">
                <a:extLst>
                  <a:ext uri="{FF2B5EF4-FFF2-40B4-BE49-F238E27FC236}">
                    <a16:creationId xmlns:a16="http://schemas.microsoft.com/office/drawing/2014/main" id="{68B38FD5-4195-4693-8AB7-D01C58D21E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118" name="Freeform: Shape 117">
                <a:extLst>
                  <a:ext uri="{FF2B5EF4-FFF2-40B4-BE49-F238E27FC236}">
                    <a16:creationId xmlns:a16="http://schemas.microsoft.com/office/drawing/2014/main" id="{F0635352-3FD2-43A8-832C-705F1CB917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119" name="Freeform: Shape 118">
                <a:extLst>
                  <a:ext uri="{FF2B5EF4-FFF2-40B4-BE49-F238E27FC236}">
                    <a16:creationId xmlns:a16="http://schemas.microsoft.com/office/drawing/2014/main" id="{FBEAF61E-74F7-41BA-9576-39B1961501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120" name="Freeform: Shape 119">
                <a:extLst>
                  <a:ext uri="{FF2B5EF4-FFF2-40B4-BE49-F238E27FC236}">
                    <a16:creationId xmlns:a16="http://schemas.microsoft.com/office/drawing/2014/main" id="{AB31D9B5-1401-4F40-BEE6-D492919954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121" name="Freeform: Shape 120">
                <a:extLst>
                  <a:ext uri="{FF2B5EF4-FFF2-40B4-BE49-F238E27FC236}">
                    <a16:creationId xmlns:a16="http://schemas.microsoft.com/office/drawing/2014/main" id="{8EDD38F5-BC63-401D-8C72-8D41A360A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114" name="Freeform: Shape 113">
              <a:extLst>
                <a:ext uri="{FF2B5EF4-FFF2-40B4-BE49-F238E27FC236}">
                  <a16:creationId xmlns:a16="http://schemas.microsoft.com/office/drawing/2014/main" id="{05CE5B18-7300-438F-80EB-4F4E431C8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5147375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Freeform: Shape 72">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5" name="Freeform: Shape 74">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7" name="Freeform: Shape 76">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79"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80" name="Freeform: Shape 79">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81" name="Freeform: Shape 80">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82" name="Freeform: Shape 81">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83" name="Freeform: Shape 82">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84" name="Freeform: Shape 83">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85" name="Freeform: Shape 84">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86" name="Freeform: Shape 85">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88"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89" name="Freeform: Shape 88">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90" name="Freeform: Shape 89">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1" name="Freeform: Shape 90">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92" name="Freeform: Shape 91">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3" name="Freeform: Shape 92">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4" name="Freeform: Shape 93">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5" name="Freeform: Shape 94">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97" name="Rectangle 9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99" name="Rectangle 98">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01" name="Top Left">
            <a:extLst>
              <a:ext uri="{FF2B5EF4-FFF2-40B4-BE49-F238E27FC236}">
                <a16:creationId xmlns:a16="http://schemas.microsoft.com/office/drawing/2014/main" id="{FADD1535-ED83-48B3-8EB1-671A080F09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02" name="Freeform: Shape 101">
              <a:extLst>
                <a:ext uri="{FF2B5EF4-FFF2-40B4-BE49-F238E27FC236}">
                  <a16:creationId xmlns:a16="http://schemas.microsoft.com/office/drawing/2014/main" id="{E70C64DB-421C-4FFD-8EB1-A7D1A5DC13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 name="Freeform: Shape 102">
              <a:extLst>
                <a:ext uri="{FF2B5EF4-FFF2-40B4-BE49-F238E27FC236}">
                  <a16:creationId xmlns:a16="http://schemas.microsoft.com/office/drawing/2014/main" id="{5C04BFFB-0C30-49E1-B4F0-243531219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4" name="Freeform: Shape 103">
              <a:extLst>
                <a:ext uri="{FF2B5EF4-FFF2-40B4-BE49-F238E27FC236}">
                  <a16:creationId xmlns:a16="http://schemas.microsoft.com/office/drawing/2014/main" id="{368C7354-F4EF-4BC5-BF44-01614E0B93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5" name="Freeform: Shape 104">
              <a:extLst>
                <a:ext uri="{FF2B5EF4-FFF2-40B4-BE49-F238E27FC236}">
                  <a16:creationId xmlns:a16="http://schemas.microsoft.com/office/drawing/2014/main" id="{145981B8-FB15-43E7-B1CE-AE4A5E9B13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06" name="Freeform: Shape 105">
              <a:extLst>
                <a:ext uri="{FF2B5EF4-FFF2-40B4-BE49-F238E27FC236}">
                  <a16:creationId xmlns:a16="http://schemas.microsoft.com/office/drawing/2014/main" id="{75F05D22-2B12-4452-A804-346878D55D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7" name="Freeform: Shape 106">
              <a:extLst>
                <a:ext uri="{FF2B5EF4-FFF2-40B4-BE49-F238E27FC236}">
                  <a16:creationId xmlns:a16="http://schemas.microsoft.com/office/drawing/2014/main" id="{7B26EE6B-DF99-4B8A-8859-82A92A598A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108" name="Freeform: Shape 107">
              <a:extLst>
                <a:ext uri="{FF2B5EF4-FFF2-40B4-BE49-F238E27FC236}">
                  <a16:creationId xmlns:a16="http://schemas.microsoft.com/office/drawing/2014/main" id="{CE8FB053-1663-44BA-8128-0C19BD762A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109" name="Freeform: Shape 108">
              <a:extLst>
                <a:ext uri="{FF2B5EF4-FFF2-40B4-BE49-F238E27FC236}">
                  <a16:creationId xmlns:a16="http://schemas.microsoft.com/office/drawing/2014/main" id="{75E5E4F4-4EE0-49E3-98E5-F1E2BB91A7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F388808C-B394-4419-ADB8-E7E53946AF41}"/>
              </a:ext>
            </a:extLst>
          </p:cNvPr>
          <p:cNvSpPr>
            <a:spLocks noGrp="1"/>
          </p:cNvSpPr>
          <p:nvPr>
            <p:ph type="title"/>
          </p:nvPr>
        </p:nvSpPr>
        <p:spPr>
          <a:xfrm>
            <a:off x="513112" y="-77111"/>
            <a:ext cx="5075877" cy="1690303"/>
          </a:xfrm>
        </p:spPr>
        <p:txBody>
          <a:bodyPr vert="horz" lIns="91440" tIns="45720" rIns="91440" bIns="45720" rtlCol="0" anchor="ctr">
            <a:normAutofit/>
          </a:bodyPr>
          <a:lstStyle/>
          <a:p>
            <a:r>
              <a:rPr lang="en-US" dirty="0"/>
              <a:t>Did the Physicians exist?</a:t>
            </a:r>
            <a:endParaRPr lang="en-US" sz="4400" kern="1200" dirty="0">
              <a:solidFill>
                <a:schemeClr val="tx2"/>
              </a:solidFill>
              <a:latin typeface="+mj-lt"/>
              <a:ea typeface="+mj-ea"/>
              <a:cs typeface="+mj-cs"/>
            </a:endParaRPr>
          </a:p>
        </p:txBody>
      </p:sp>
      <p:sp>
        <p:nvSpPr>
          <p:cNvPr id="3" name="Content Placeholder 2">
            <a:extLst>
              <a:ext uri="{FF2B5EF4-FFF2-40B4-BE49-F238E27FC236}">
                <a16:creationId xmlns:a16="http://schemas.microsoft.com/office/drawing/2014/main" id="{C1F9CF15-AEE3-4AE6-B5AE-7B4963129BAE}"/>
              </a:ext>
            </a:extLst>
          </p:cNvPr>
          <p:cNvSpPr>
            <a:spLocks noGrp="1"/>
          </p:cNvSpPr>
          <p:nvPr>
            <p:ph sz="half" idx="1"/>
          </p:nvPr>
        </p:nvSpPr>
        <p:spPr>
          <a:xfrm>
            <a:off x="407779" y="1613192"/>
            <a:ext cx="5685173" cy="5259986"/>
          </a:xfrm>
        </p:spPr>
        <p:txBody>
          <a:bodyPr vert="horz" lIns="91440" tIns="45720" rIns="91440" bIns="45720" rtlCol="0">
            <a:normAutofit fontScale="92500" lnSpcReduction="20000"/>
          </a:bodyPr>
          <a:lstStyle/>
          <a:p>
            <a:pPr>
              <a:buFont typeface="Arial" panose="020B0604020202020204" pitchFamily="34" charset="0"/>
              <a:buChar char="•"/>
            </a:pPr>
            <a:r>
              <a:rPr lang="en-US" sz="1800" dirty="0"/>
              <a:t>In the extant medieval Welsh manuscripts that contain medical texts there are references to ‘</a:t>
            </a:r>
            <a:r>
              <a:rPr lang="en-US" sz="1800" dirty="0" err="1"/>
              <a:t>Meddygon</a:t>
            </a:r>
            <a:r>
              <a:rPr lang="en-US" sz="1800" dirty="0"/>
              <a:t> </a:t>
            </a:r>
            <a:r>
              <a:rPr lang="en-US" sz="1800" dirty="0" err="1"/>
              <a:t>Myddfai</a:t>
            </a:r>
            <a:r>
              <a:rPr lang="en-US" sz="1800" dirty="0"/>
              <a:t> / The Physicians of </a:t>
            </a:r>
            <a:r>
              <a:rPr lang="en-US" sz="1800" dirty="0" err="1"/>
              <a:t>Myddfai</a:t>
            </a:r>
            <a:r>
              <a:rPr lang="en-US" sz="1800" dirty="0"/>
              <a:t>’.</a:t>
            </a:r>
          </a:p>
          <a:p>
            <a:pPr>
              <a:buFont typeface="Arial" panose="020B0604020202020204" pitchFamily="34" charset="0"/>
              <a:buChar char="•"/>
            </a:pPr>
            <a:r>
              <a:rPr lang="en-US" sz="1800" dirty="0"/>
              <a:t>The oldest text is a copy made in the fourteenth century (The Red Book of </a:t>
            </a:r>
            <a:r>
              <a:rPr lang="en-US" sz="1800" dirty="0" err="1"/>
              <a:t>Hergest</a:t>
            </a:r>
            <a:r>
              <a:rPr lang="en-US" sz="1800" dirty="0"/>
              <a:t>)</a:t>
            </a:r>
          </a:p>
          <a:p>
            <a:pPr marL="0" indent="0">
              <a:buNone/>
            </a:pPr>
            <a:r>
              <a:rPr lang="en-GB" sz="1800" dirty="0"/>
              <a:t>Here with the help of God, the almighty Lord, are shown the most important and essential </a:t>
            </a:r>
            <a:r>
              <a:rPr lang="en-GB" sz="1800" dirty="0" err="1"/>
              <a:t>remediesior</a:t>
            </a:r>
            <a:r>
              <a:rPr lang="en-GB" sz="1800" dirty="0"/>
              <a:t> man's body. And those who caused them to be written down in this manner were </a:t>
            </a:r>
            <a:r>
              <a:rPr lang="en-GB" sz="1800" dirty="0" err="1"/>
              <a:t>Rhiwallon</a:t>
            </a:r>
            <a:r>
              <a:rPr lang="en-GB" sz="1800" dirty="0"/>
              <a:t>, the doctor, and his sons, </a:t>
            </a:r>
            <a:r>
              <a:rPr lang="en-GB" sz="1800" dirty="0" err="1"/>
              <a:t>Cadwgan</a:t>
            </a:r>
            <a:r>
              <a:rPr lang="en-GB" sz="1800" dirty="0"/>
              <a:t>, </a:t>
            </a:r>
            <a:r>
              <a:rPr lang="en-GB" sz="1800" dirty="0" err="1"/>
              <a:t>Gruffudd</a:t>
            </a:r>
            <a:r>
              <a:rPr lang="en-GB" sz="1800" dirty="0"/>
              <a:t>, and </a:t>
            </a:r>
            <a:r>
              <a:rPr lang="en-GB" sz="1800" dirty="0" err="1"/>
              <a:t>Einion</a:t>
            </a:r>
            <a:r>
              <a:rPr lang="en-GB" sz="1800" dirty="0"/>
              <a:t>; for they were the best and leading doctors of their time and of the time of Rhys </a:t>
            </a:r>
            <a:r>
              <a:rPr lang="en-GB" sz="1800" dirty="0" err="1"/>
              <a:t>Gryg</a:t>
            </a:r>
            <a:r>
              <a:rPr lang="en-GB" sz="1800" dirty="0"/>
              <a:t>, their lord and Lord of Dinefwr, the man who safeguarded their status and privilege completely and honourably as was their due. And the reason they caused the rules of their art to be written down in this way was lest there be no one who knew them as well as they did after their days</a:t>
            </a:r>
          </a:p>
          <a:p>
            <a:pPr marL="0" indent="0">
              <a:buNone/>
            </a:pPr>
            <a:r>
              <a:rPr lang="en-GB" sz="1800" dirty="0"/>
              <a:t>[Owen, M </a:t>
            </a:r>
            <a:r>
              <a:rPr lang="en-GB" sz="1800" dirty="0" err="1"/>
              <a:t>E.Meddygon</a:t>
            </a:r>
            <a:r>
              <a:rPr lang="en-GB" sz="1800" dirty="0"/>
              <a:t> </a:t>
            </a:r>
            <a:r>
              <a:rPr lang="en-GB" sz="1800" dirty="0" err="1"/>
              <a:t>Myddfai</a:t>
            </a:r>
            <a:r>
              <a:rPr lang="en-GB" sz="1800" dirty="0"/>
              <a:t>: A Preliminary Survey of Some Medical Writings in Wales]</a:t>
            </a:r>
            <a:endParaRPr lang="en-US" sz="1800" dirty="0"/>
          </a:p>
          <a:p>
            <a:r>
              <a:rPr lang="en-US" sz="800" dirty="0"/>
              <a:t>Image: </a:t>
            </a:r>
            <a:r>
              <a:rPr lang="en-GB" sz="800" dirty="0">
                <a:hlinkClick r:id="rId2"/>
              </a:rPr>
              <a:t>http</a:t>
            </a:r>
            <a:r>
              <a:rPr lang="en-GB" sz="1200" dirty="0">
                <a:hlinkClick r:id="rId2"/>
              </a:rPr>
              <a:t>://s0.geograph.org.uk/geophotos/03/15/61/3156183_d3bbb199.jpg</a:t>
            </a:r>
            <a:endParaRPr lang="en-US" sz="1800" dirty="0"/>
          </a:p>
        </p:txBody>
      </p:sp>
      <p:pic>
        <p:nvPicPr>
          <p:cNvPr id="3074" name="Picture 2">
            <a:extLst>
              <a:ext uri="{FF2B5EF4-FFF2-40B4-BE49-F238E27FC236}">
                <a16:creationId xmlns:a16="http://schemas.microsoft.com/office/drawing/2014/main" id="{4342888D-EC87-4789-B83B-CD798D3EA73B}"/>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l="24414" r="7833"/>
          <a:stretch/>
        </p:blipFill>
        <p:spPr bwMode="auto">
          <a:xfrm>
            <a:off x="6096000" y="10"/>
            <a:ext cx="6096000"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111" name="Bottom Right">
            <a:extLst>
              <a:ext uri="{FF2B5EF4-FFF2-40B4-BE49-F238E27FC236}">
                <a16:creationId xmlns:a16="http://schemas.microsoft.com/office/drawing/2014/main" id="{01081332-6CA1-49C2-A979-7709509AD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112" name="Graphic 157">
              <a:extLst>
                <a:ext uri="{FF2B5EF4-FFF2-40B4-BE49-F238E27FC236}">
                  <a16:creationId xmlns:a16="http://schemas.microsoft.com/office/drawing/2014/main" id="{826B0664-73BC-4FCB-A447-57F7F676474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14" name="Freeform: Shape 113">
                <a:extLst>
                  <a:ext uri="{FF2B5EF4-FFF2-40B4-BE49-F238E27FC236}">
                    <a16:creationId xmlns:a16="http://schemas.microsoft.com/office/drawing/2014/main" id="{23242A3E-DBD8-44D5-930F-DA776CA06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5" name="Freeform: Shape 114">
                <a:extLst>
                  <a:ext uri="{FF2B5EF4-FFF2-40B4-BE49-F238E27FC236}">
                    <a16:creationId xmlns:a16="http://schemas.microsoft.com/office/drawing/2014/main" id="{F331C242-2FF0-40D4-BF95-4A27680F2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6" name="Freeform: Shape 115">
                <a:extLst>
                  <a:ext uri="{FF2B5EF4-FFF2-40B4-BE49-F238E27FC236}">
                    <a16:creationId xmlns:a16="http://schemas.microsoft.com/office/drawing/2014/main" id="{B500FE3B-EB2C-4A5D-ABA7-35137B2BA5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7" name="Freeform: Shape 116">
                <a:extLst>
                  <a:ext uri="{FF2B5EF4-FFF2-40B4-BE49-F238E27FC236}">
                    <a16:creationId xmlns:a16="http://schemas.microsoft.com/office/drawing/2014/main" id="{6E1EA3BF-3A9F-4CD0-9640-6FF67F443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8" name="Freeform: Shape 117">
                <a:extLst>
                  <a:ext uri="{FF2B5EF4-FFF2-40B4-BE49-F238E27FC236}">
                    <a16:creationId xmlns:a16="http://schemas.microsoft.com/office/drawing/2014/main" id="{17F4411F-5B81-451C-A006-8754E1618A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9" name="Freeform: Shape 118">
                <a:extLst>
                  <a:ext uri="{FF2B5EF4-FFF2-40B4-BE49-F238E27FC236}">
                    <a16:creationId xmlns:a16="http://schemas.microsoft.com/office/drawing/2014/main" id="{4E4D64BD-20E2-44CF-AEB4-A87A43376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20" name="Freeform: Shape 119">
                <a:extLst>
                  <a:ext uri="{FF2B5EF4-FFF2-40B4-BE49-F238E27FC236}">
                    <a16:creationId xmlns:a16="http://schemas.microsoft.com/office/drawing/2014/main" id="{0B309630-6603-4319-BAB8-93102ABEB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113" name="Freeform: Shape 112">
              <a:extLst>
                <a:ext uri="{FF2B5EF4-FFF2-40B4-BE49-F238E27FC236}">
                  <a16:creationId xmlns:a16="http://schemas.microsoft.com/office/drawing/2014/main" id="{F540FCD4-859A-4602-9CBC-C697E3877A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4874712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Freeform: Shape 72">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5" name="Freeform: Shape 74">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7" name="Freeform: Shape 76">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79"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80" name="Freeform: Shape 79">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81" name="Freeform: Shape 80">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82" name="Freeform: Shape 81">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83" name="Freeform: Shape 82">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84" name="Freeform: Shape 83">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85" name="Freeform: Shape 84">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86" name="Freeform: Shape 85">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88"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89" name="Freeform: Shape 88">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90" name="Freeform: Shape 89">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1" name="Freeform: Shape 90">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92" name="Freeform: Shape 91">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3" name="Freeform: Shape 92">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4" name="Freeform: Shape 93">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5" name="Freeform: Shape 94">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97" name="Rectangle 9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99" name="Rectangle 98">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01" name="Top Left">
            <a:extLst>
              <a:ext uri="{FF2B5EF4-FFF2-40B4-BE49-F238E27FC236}">
                <a16:creationId xmlns:a16="http://schemas.microsoft.com/office/drawing/2014/main" id="{FADD1535-ED83-48B3-8EB1-671A080F09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02" name="Freeform: Shape 101">
              <a:extLst>
                <a:ext uri="{FF2B5EF4-FFF2-40B4-BE49-F238E27FC236}">
                  <a16:creationId xmlns:a16="http://schemas.microsoft.com/office/drawing/2014/main" id="{E70C64DB-421C-4FFD-8EB1-A7D1A5DC13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 name="Freeform: Shape 102">
              <a:extLst>
                <a:ext uri="{FF2B5EF4-FFF2-40B4-BE49-F238E27FC236}">
                  <a16:creationId xmlns:a16="http://schemas.microsoft.com/office/drawing/2014/main" id="{5C04BFFB-0C30-49E1-B4F0-243531219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4" name="Freeform: Shape 103">
              <a:extLst>
                <a:ext uri="{FF2B5EF4-FFF2-40B4-BE49-F238E27FC236}">
                  <a16:creationId xmlns:a16="http://schemas.microsoft.com/office/drawing/2014/main" id="{368C7354-F4EF-4BC5-BF44-01614E0B93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5" name="Freeform: Shape 104">
              <a:extLst>
                <a:ext uri="{FF2B5EF4-FFF2-40B4-BE49-F238E27FC236}">
                  <a16:creationId xmlns:a16="http://schemas.microsoft.com/office/drawing/2014/main" id="{145981B8-FB15-43E7-B1CE-AE4A5E9B13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06" name="Freeform: Shape 105">
              <a:extLst>
                <a:ext uri="{FF2B5EF4-FFF2-40B4-BE49-F238E27FC236}">
                  <a16:creationId xmlns:a16="http://schemas.microsoft.com/office/drawing/2014/main" id="{75F05D22-2B12-4452-A804-346878D55D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7" name="Freeform: Shape 106">
              <a:extLst>
                <a:ext uri="{FF2B5EF4-FFF2-40B4-BE49-F238E27FC236}">
                  <a16:creationId xmlns:a16="http://schemas.microsoft.com/office/drawing/2014/main" id="{7B26EE6B-DF99-4B8A-8859-82A92A598A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108" name="Freeform: Shape 107">
              <a:extLst>
                <a:ext uri="{FF2B5EF4-FFF2-40B4-BE49-F238E27FC236}">
                  <a16:creationId xmlns:a16="http://schemas.microsoft.com/office/drawing/2014/main" id="{CE8FB053-1663-44BA-8128-0C19BD762A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109" name="Freeform: Shape 108">
              <a:extLst>
                <a:ext uri="{FF2B5EF4-FFF2-40B4-BE49-F238E27FC236}">
                  <a16:creationId xmlns:a16="http://schemas.microsoft.com/office/drawing/2014/main" id="{75E5E4F4-4EE0-49E3-98E5-F1E2BB91A7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F388808C-B394-4419-ADB8-E7E53946AF41}"/>
              </a:ext>
            </a:extLst>
          </p:cNvPr>
          <p:cNvSpPr>
            <a:spLocks noGrp="1"/>
          </p:cNvSpPr>
          <p:nvPr>
            <p:ph type="title"/>
          </p:nvPr>
        </p:nvSpPr>
        <p:spPr>
          <a:xfrm>
            <a:off x="513112" y="-77111"/>
            <a:ext cx="5075877" cy="1690303"/>
          </a:xfrm>
        </p:spPr>
        <p:txBody>
          <a:bodyPr vert="horz" lIns="91440" tIns="45720" rIns="91440" bIns="45720" rtlCol="0" anchor="ctr">
            <a:normAutofit/>
          </a:bodyPr>
          <a:lstStyle/>
          <a:p>
            <a:r>
              <a:rPr lang="en-US" dirty="0"/>
              <a:t>Did the Physicians exist?</a:t>
            </a:r>
            <a:endParaRPr lang="en-US" sz="4400" kern="1200" dirty="0">
              <a:solidFill>
                <a:schemeClr val="tx2"/>
              </a:solidFill>
              <a:latin typeface="+mj-lt"/>
              <a:ea typeface="+mj-ea"/>
              <a:cs typeface="+mj-cs"/>
            </a:endParaRPr>
          </a:p>
        </p:txBody>
      </p:sp>
      <p:sp>
        <p:nvSpPr>
          <p:cNvPr id="3" name="Content Placeholder 2">
            <a:extLst>
              <a:ext uri="{FF2B5EF4-FFF2-40B4-BE49-F238E27FC236}">
                <a16:creationId xmlns:a16="http://schemas.microsoft.com/office/drawing/2014/main" id="{C1F9CF15-AEE3-4AE6-B5AE-7B4963129BAE}"/>
              </a:ext>
            </a:extLst>
          </p:cNvPr>
          <p:cNvSpPr>
            <a:spLocks noGrp="1"/>
          </p:cNvSpPr>
          <p:nvPr>
            <p:ph sz="half" idx="1"/>
          </p:nvPr>
        </p:nvSpPr>
        <p:spPr>
          <a:xfrm>
            <a:off x="407779" y="1613192"/>
            <a:ext cx="5685173" cy="5259986"/>
          </a:xfrm>
        </p:spPr>
        <p:txBody>
          <a:bodyPr vert="horz" lIns="91440" tIns="45720" rIns="91440" bIns="45720" rtlCol="0">
            <a:normAutofit fontScale="85000" lnSpcReduction="20000"/>
          </a:bodyPr>
          <a:lstStyle/>
          <a:p>
            <a:pPr>
              <a:buFont typeface="Arial" panose="020B0604020202020204" pitchFamily="34" charset="0"/>
              <a:buChar char="•"/>
            </a:pPr>
            <a:r>
              <a:rPr lang="en-US" sz="2400" dirty="0"/>
              <a:t>We also find in BL MS 14912:</a:t>
            </a:r>
          </a:p>
          <a:p>
            <a:pPr>
              <a:buFont typeface="Arial" panose="020B0604020202020204" pitchFamily="34" charset="0"/>
              <a:buChar char="•"/>
            </a:pPr>
            <a:r>
              <a:rPr lang="en-GB" sz="2400" dirty="0"/>
              <a:t>This book was put together from the various books of the physicians and </a:t>
            </a:r>
            <a:r>
              <a:rPr lang="en-GB" sz="2400" dirty="0" err="1"/>
              <a:t>mediciners</a:t>
            </a:r>
            <a:r>
              <a:rPr lang="en-GB" sz="2400" dirty="0"/>
              <a:t>, such books as have been proved to be correct, namely the books of </a:t>
            </a:r>
            <a:r>
              <a:rPr lang="en-GB" sz="2400" dirty="0" err="1"/>
              <a:t>Rhiwallon</a:t>
            </a:r>
            <a:r>
              <a:rPr lang="en-GB" sz="2400" dirty="0"/>
              <a:t>, the doctor,  and his sons, namely </a:t>
            </a:r>
            <a:r>
              <a:rPr lang="en-GB" sz="2400" dirty="0" err="1"/>
              <a:t>Cadwgan</a:t>
            </a:r>
            <a:r>
              <a:rPr lang="en-GB" sz="2400" dirty="0"/>
              <a:t>, </a:t>
            </a:r>
            <a:r>
              <a:rPr lang="en-GB" sz="2400" dirty="0" err="1"/>
              <a:t>Gruffudd</a:t>
            </a:r>
            <a:r>
              <a:rPr lang="en-GB" sz="2400" dirty="0"/>
              <a:t>, and </a:t>
            </a:r>
            <a:r>
              <a:rPr lang="en-GB" sz="2400" dirty="0" err="1"/>
              <a:t>Einion</a:t>
            </a:r>
            <a:r>
              <a:rPr lang="en-GB" sz="2400" dirty="0"/>
              <a:t>. </a:t>
            </a:r>
          </a:p>
          <a:p>
            <a:pPr>
              <a:buFont typeface="Arial" panose="020B0604020202020204" pitchFamily="34" charset="0"/>
              <a:buChar char="•"/>
            </a:pPr>
            <a:r>
              <a:rPr lang="en-GB" sz="2400" dirty="0"/>
              <a:t>This suggests that there were real physicians who worked at the court of Rhys </a:t>
            </a:r>
            <a:r>
              <a:rPr lang="en-GB" sz="2400" dirty="0" err="1"/>
              <a:t>Gryg</a:t>
            </a:r>
            <a:r>
              <a:rPr lang="en-GB" sz="2400" dirty="0"/>
              <a:t>, lord of Dinefwr, and that they had training and medical knowledge that they passed down and recorded in the vernacular (Middle Welsh).</a:t>
            </a:r>
          </a:p>
          <a:p>
            <a:pPr>
              <a:buFont typeface="Arial" panose="020B0604020202020204" pitchFamily="34" charset="0"/>
              <a:buChar char="•"/>
            </a:pPr>
            <a:r>
              <a:rPr lang="en-GB" sz="2400" dirty="0"/>
              <a:t>They later became associated with the folktale explaining how they gained this almost supernatural knowledge of herbs and their use.</a:t>
            </a:r>
          </a:p>
          <a:p>
            <a:r>
              <a:rPr lang="en-US" sz="800" dirty="0"/>
              <a:t>Image: </a:t>
            </a:r>
            <a:r>
              <a:rPr lang="en-GB" sz="800" dirty="0">
                <a:hlinkClick r:id="rId2"/>
              </a:rPr>
              <a:t>http</a:t>
            </a:r>
            <a:r>
              <a:rPr lang="en-GB" sz="1200" dirty="0">
                <a:hlinkClick r:id="rId2"/>
              </a:rPr>
              <a:t>://s0.geograph.org.uk/geophotos/03/15/61/3156183_d3bbb199.jpg</a:t>
            </a:r>
            <a:endParaRPr lang="en-US" sz="1800" dirty="0"/>
          </a:p>
        </p:txBody>
      </p:sp>
      <p:pic>
        <p:nvPicPr>
          <p:cNvPr id="3074" name="Picture 2">
            <a:extLst>
              <a:ext uri="{FF2B5EF4-FFF2-40B4-BE49-F238E27FC236}">
                <a16:creationId xmlns:a16="http://schemas.microsoft.com/office/drawing/2014/main" id="{4342888D-EC87-4789-B83B-CD798D3EA73B}"/>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l="24414" r="7833"/>
          <a:stretch/>
        </p:blipFill>
        <p:spPr bwMode="auto">
          <a:xfrm>
            <a:off x="6096000" y="10"/>
            <a:ext cx="6096000"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111" name="Bottom Right">
            <a:extLst>
              <a:ext uri="{FF2B5EF4-FFF2-40B4-BE49-F238E27FC236}">
                <a16:creationId xmlns:a16="http://schemas.microsoft.com/office/drawing/2014/main" id="{01081332-6CA1-49C2-A979-7709509AD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112" name="Graphic 157">
              <a:extLst>
                <a:ext uri="{FF2B5EF4-FFF2-40B4-BE49-F238E27FC236}">
                  <a16:creationId xmlns:a16="http://schemas.microsoft.com/office/drawing/2014/main" id="{826B0664-73BC-4FCB-A447-57F7F676474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14" name="Freeform: Shape 113">
                <a:extLst>
                  <a:ext uri="{FF2B5EF4-FFF2-40B4-BE49-F238E27FC236}">
                    <a16:creationId xmlns:a16="http://schemas.microsoft.com/office/drawing/2014/main" id="{23242A3E-DBD8-44D5-930F-DA776CA06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5" name="Freeform: Shape 114">
                <a:extLst>
                  <a:ext uri="{FF2B5EF4-FFF2-40B4-BE49-F238E27FC236}">
                    <a16:creationId xmlns:a16="http://schemas.microsoft.com/office/drawing/2014/main" id="{F331C242-2FF0-40D4-BF95-4A27680F2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6" name="Freeform: Shape 115">
                <a:extLst>
                  <a:ext uri="{FF2B5EF4-FFF2-40B4-BE49-F238E27FC236}">
                    <a16:creationId xmlns:a16="http://schemas.microsoft.com/office/drawing/2014/main" id="{B500FE3B-EB2C-4A5D-ABA7-35137B2BA5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7" name="Freeform: Shape 116">
                <a:extLst>
                  <a:ext uri="{FF2B5EF4-FFF2-40B4-BE49-F238E27FC236}">
                    <a16:creationId xmlns:a16="http://schemas.microsoft.com/office/drawing/2014/main" id="{6E1EA3BF-3A9F-4CD0-9640-6FF67F443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8" name="Freeform: Shape 117">
                <a:extLst>
                  <a:ext uri="{FF2B5EF4-FFF2-40B4-BE49-F238E27FC236}">
                    <a16:creationId xmlns:a16="http://schemas.microsoft.com/office/drawing/2014/main" id="{17F4411F-5B81-451C-A006-8754E1618A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9" name="Freeform: Shape 118">
                <a:extLst>
                  <a:ext uri="{FF2B5EF4-FFF2-40B4-BE49-F238E27FC236}">
                    <a16:creationId xmlns:a16="http://schemas.microsoft.com/office/drawing/2014/main" id="{4E4D64BD-20E2-44CF-AEB4-A87A43376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20" name="Freeform: Shape 119">
                <a:extLst>
                  <a:ext uri="{FF2B5EF4-FFF2-40B4-BE49-F238E27FC236}">
                    <a16:creationId xmlns:a16="http://schemas.microsoft.com/office/drawing/2014/main" id="{0B309630-6603-4319-BAB8-93102ABEB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113" name="Freeform: Shape 112">
              <a:extLst>
                <a:ext uri="{FF2B5EF4-FFF2-40B4-BE49-F238E27FC236}">
                  <a16:creationId xmlns:a16="http://schemas.microsoft.com/office/drawing/2014/main" id="{F540FCD4-859A-4602-9CBC-C697E3877A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8574239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47C0745-0BD0-4A60-A6EE-C45BD70D2AB1}"/>
              </a:ext>
            </a:extLst>
          </p:cNvPr>
          <p:cNvSpPr>
            <a:spLocks noGrp="1"/>
          </p:cNvSpPr>
          <p:nvPr>
            <p:ph type="title"/>
          </p:nvPr>
        </p:nvSpPr>
        <p:spPr/>
        <p:txBody>
          <a:bodyPr/>
          <a:lstStyle/>
          <a:p>
            <a:r>
              <a:rPr lang="en-GB" dirty="0"/>
              <a:t>Rhys </a:t>
            </a:r>
            <a:r>
              <a:rPr lang="en-GB" dirty="0" err="1"/>
              <a:t>Gryg</a:t>
            </a:r>
            <a:r>
              <a:rPr lang="en-GB" dirty="0"/>
              <a:t> (Rhys the hoarse) died 1233</a:t>
            </a:r>
          </a:p>
        </p:txBody>
      </p:sp>
      <p:sp>
        <p:nvSpPr>
          <p:cNvPr id="6" name="Content Placeholder 5">
            <a:extLst>
              <a:ext uri="{FF2B5EF4-FFF2-40B4-BE49-F238E27FC236}">
                <a16:creationId xmlns:a16="http://schemas.microsoft.com/office/drawing/2014/main" id="{577EFF23-C98C-40B9-BC04-56FB85F0AAB3}"/>
              </a:ext>
            </a:extLst>
          </p:cNvPr>
          <p:cNvSpPr>
            <a:spLocks noGrp="1"/>
          </p:cNvSpPr>
          <p:nvPr>
            <p:ph idx="1"/>
          </p:nvPr>
        </p:nvSpPr>
        <p:spPr>
          <a:xfrm>
            <a:off x="838200" y="1825625"/>
            <a:ext cx="10515600" cy="4799764"/>
          </a:xfrm>
        </p:spPr>
        <p:txBody>
          <a:bodyPr>
            <a:normAutofit fontScale="70000" lnSpcReduction="20000"/>
          </a:bodyPr>
          <a:lstStyle/>
          <a:p>
            <a:pPr>
              <a:buFont typeface="Arial" panose="020B0604020202020204" pitchFamily="34" charset="0"/>
              <a:buChar char="•"/>
            </a:pPr>
            <a:r>
              <a:rPr lang="en-GB" b="0" i="0" dirty="0">
                <a:solidFill>
                  <a:srgbClr val="585858"/>
                </a:solidFill>
                <a:effectLst/>
                <a:latin typeface="Open Sans" panose="020B0604020202020204" pitchFamily="34" charset="0"/>
              </a:rPr>
              <a:t>Is addressed in a praise poem by  to him by ' </a:t>
            </a:r>
            <a:r>
              <a:rPr lang="en-GB" b="0" i="0" u="none" strike="noStrike" dirty="0" err="1">
                <a:solidFill>
                  <a:srgbClr val="AB363A"/>
                </a:solidFill>
                <a:effectLst/>
                <a:latin typeface="Open Sans" panose="020B0604020202020204" pitchFamily="34" charset="0"/>
                <a:hlinkClick r:id="rId2"/>
              </a:rPr>
              <a:t>Prydydd</a:t>
            </a:r>
            <a:r>
              <a:rPr lang="en-GB" b="0" i="0" u="none" strike="noStrike" dirty="0">
                <a:solidFill>
                  <a:srgbClr val="AB363A"/>
                </a:solidFill>
                <a:effectLst/>
                <a:latin typeface="Open Sans" panose="020B0604020202020204" pitchFamily="34" charset="0"/>
                <a:hlinkClick r:id="rId2"/>
              </a:rPr>
              <a:t> y </a:t>
            </a:r>
            <a:r>
              <a:rPr lang="en-GB" b="0" i="0" u="none" strike="noStrike" dirty="0" err="1">
                <a:solidFill>
                  <a:srgbClr val="AB363A"/>
                </a:solidFill>
                <a:effectLst/>
                <a:latin typeface="Open Sans" panose="020B0604020202020204" pitchFamily="34" charset="0"/>
                <a:hlinkClick r:id="rId2"/>
              </a:rPr>
              <a:t>Moch</a:t>
            </a:r>
            <a:r>
              <a:rPr lang="en-GB" b="0" i="0" u="none" strike="noStrike" dirty="0">
                <a:solidFill>
                  <a:srgbClr val="AB363A"/>
                </a:solidFill>
                <a:effectLst/>
                <a:latin typeface="Open Sans" panose="020B0604020202020204" pitchFamily="34" charset="0"/>
                <a:hlinkClick r:id="rId2"/>
              </a:rPr>
              <a:t> </a:t>
            </a:r>
            <a:r>
              <a:rPr lang="en-GB" b="0" i="0" dirty="0">
                <a:solidFill>
                  <a:srgbClr val="585858"/>
                </a:solidFill>
                <a:effectLst/>
                <a:latin typeface="Open Sans" panose="020B0604020202020204" pitchFamily="34" charset="0"/>
              </a:rPr>
              <a:t>' (</a:t>
            </a:r>
            <a:r>
              <a:rPr lang="en-GB" b="0" i="0" dirty="0" err="1">
                <a:solidFill>
                  <a:srgbClr val="585858"/>
                </a:solidFill>
                <a:effectLst/>
                <a:latin typeface="Open Sans" panose="020B0604020202020204" pitchFamily="34" charset="0"/>
              </a:rPr>
              <a:t>Llywarch</a:t>
            </a:r>
            <a:r>
              <a:rPr lang="en-GB" b="0" i="0" dirty="0">
                <a:solidFill>
                  <a:srgbClr val="585858"/>
                </a:solidFill>
                <a:effectLst/>
                <a:latin typeface="Open Sans" panose="020B0604020202020204" pitchFamily="34" charset="0"/>
              </a:rPr>
              <a:t> ap </a:t>
            </a:r>
            <a:r>
              <a:rPr lang="en-GB" b="0" i="0" dirty="0" err="1">
                <a:solidFill>
                  <a:srgbClr val="585858"/>
                </a:solidFill>
                <a:effectLst/>
                <a:latin typeface="Open Sans" panose="020B0604020202020204" pitchFamily="34" charset="0"/>
              </a:rPr>
              <a:t>Llywelyn</a:t>
            </a:r>
            <a:r>
              <a:rPr lang="en-GB" b="0" i="0" dirty="0">
                <a:solidFill>
                  <a:srgbClr val="585858"/>
                </a:solidFill>
                <a:effectLst/>
                <a:latin typeface="Open Sans" panose="020B0604020202020204" pitchFamily="34" charset="0"/>
              </a:rPr>
              <a:t>.</a:t>
            </a:r>
          </a:p>
          <a:p>
            <a:pPr>
              <a:buFont typeface="Arial" panose="020B0604020202020204" pitchFamily="34" charset="0"/>
              <a:buChar char="•"/>
            </a:pPr>
            <a:r>
              <a:rPr lang="en-GB" b="0" i="0" dirty="0">
                <a:solidFill>
                  <a:srgbClr val="585858"/>
                </a:solidFill>
                <a:effectLst/>
                <a:latin typeface="Open Sans" panose="020B0604020202020204" pitchFamily="34" charset="0"/>
              </a:rPr>
              <a:t>He was the fourth son of the </a:t>
            </a:r>
            <a:r>
              <a:rPr lang="en-GB" b="0" i="0" u="none" strike="noStrike" dirty="0">
                <a:solidFill>
                  <a:srgbClr val="AB363A"/>
                </a:solidFill>
                <a:effectLst/>
                <a:latin typeface="Open Sans" panose="020B0604020202020204" pitchFamily="34" charset="0"/>
                <a:hlinkClick r:id="rId3"/>
              </a:rPr>
              <a:t>' lord ' Rhys ap </a:t>
            </a:r>
            <a:r>
              <a:rPr lang="en-GB" b="0" i="0" u="none" strike="noStrike" dirty="0" err="1">
                <a:solidFill>
                  <a:srgbClr val="AB363A"/>
                </a:solidFill>
                <a:effectLst/>
                <a:latin typeface="Open Sans" panose="020B0604020202020204" pitchFamily="34" charset="0"/>
                <a:hlinkClick r:id="rId3"/>
              </a:rPr>
              <a:t>Gruffydd</a:t>
            </a:r>
            <a:r>
              <a:rPr lang="en-GB" b="0" i="0" u="none" strike="noStrike" dirty="0">
                <a:solidFill>
                  <a:srgbClr val="AB363A"/>
                </a:solidFill>
                <a:effectLst/>
                <a:latin typeface="Open Sans" panose="020B0604020202020204" pitchFamily="34" charset="0"/>
                <a:hlinkClick r:id="rId3"/>
              </a:rPr>
              <a:t> </a:t>
            </a:r>
            <a:r>
              <a:rPr lang="en-GB" b="0" i="0" dirty="0">
                <a:solidFill>
                  <a:srgbClr val="585858"/>
                </a:solidFill>
                <a:effectLst/>
                <a:latin typeface="Open Sans" panose="020B0604020202020204" pitchFamily="34" charset="0"/>
              </a:rPr>
              <a:t>(1132 - 1197), by Gwenllian, daughter of </a:t>
            </a:r>
            <a:r>
              <a:rPr lang="en-GB" b="0" i="0" u="none" strike="noStrike" dirty="0" err="1">
                <a:solidFill>
                  <a:srgbClr val="AB363A"/>
                </a:solidFill>
                <a:effectLst/>
                <a:latin typeface="Open Sans" panose="020B0604020202020204" pitchFamily="34" charset="0"/>
                <a:hlinkClick r:id="rId4"/>
              </a:rPr>
              <a:t>Madog</a:t>
            </a:r>
            <a:r>
              <a:rPr lang="en-GB" b="0" i="0" u="none" strike="noStrike" dirty="0">
                <a:solidFill>
                  <a:srgbClr val="AB363A"/>
                </a:solidFill>
                <a:effectLst/>
                <a:latin typeface="Open Sans" panose="020B0604020202020204" pitchFamily="34" charset="0"/>
                <a:hlinkClick r:id="rId4"/>
              </a:rPr>
              <a:t> ap </a:t>
            </a:r>
            <a:r>
              <a:rPr lang="en-GB" b="0" i="0" u="none" strike="noStrike" dirty="0" err="1">
                <a:solidFill>
                  <a:srgbClr val="AB363A"/>
                </a:solidFill>
                <a:effectLst/>
                <a:latin typeface="Open Sans" panose="020B0604020202020204" pitchFamily="34" charset="0"/>
                <a:hlinkClick r:id="rId4"/>
              </a:rPr>
              <a:t>Maredudd</a:t>
            </a:r>
            <a:r>
              <a:rPr lang="en-GB" b="0" i="0" u="none" strike="noStrike" dirty="0">
                <a:solidFill>
                  <a:srgbClr val="AB363A"/>
                </a:solidFill>
                <a:effectLst/>
                <a:latin typeface="Open Sans" panose="020B0604020202020204" pitchFamily="34" charset="0"/>
                <a:hlinkClick r:id="rId4"/>
              </a:rPr>
              <a:t> </a:t>
            </a:r>
            <a:r>
              <a:rPr lang="en-GB" b="0" i="0" dirty="0">
                <a:solidFill>
                  <a:srgbClr val="585858"/>
                </a:solidFill>
                <a:effectLst/>
                <a:latin typeface="Open Sans" panose="020B0604020202020204" pitchFamily="34" charset="0"/>
              </a:rPr>
              <a:t>of Powys. </a:t>
            </a:r>
          </a:p>
          <a:p>
            <a:pPr>
              <a:buFont typeface="Arial" panose="020B0604020202020204" pitchFamily="34" charset="0"/>
              <a:buChar char="•"/>
            </a:pPr>
            <a:r>
              <a:rPr lang="en-GB" dirty="0">
                <a:solidFill>
                  <a:srgbClr val="585858"/>
                </a:solidFill>
                <a:latin typeface="Open Sans" panose="020B0604020202020204" pitchFamily="34" charset="0"/>
              </a:rPr>
              <a:t>According to the </a:t>
            </a:r>
            <a:r>
              <a:rPr lang="en-GB" i="1" dirty="0">
                <a:solidFill>
                  <a:srgbClr val="585858"/>
                </a:solidFill>
                <a:latin typeface="Open Sans" panose="020B0604020202020204" pitchFamily="34" charset="0"/>
              </a:rPr>
              <a:t>Welsh Dictionary of National Biography</a:t>
            </a:r>
            <a:r>
              <a:rPr lang="en-GB" dirty="0">
                <a:solidFill>
                  <a:srgbClr val="585858"/>
                </a:solidFill>
                <a:latin typeface="Open Sans" panose="020B0604020202020204" pitchFamily="34" charset="0"/>
              </a:rPr>
              <a:t>: </a:t>
            </a:r>
          </a:p>
          <a:p>
            <a:pPr>
              <a:buFont typeface="Arial" panose="020B0604020202020204" pitchFamily="34" charset="0"/>
              <a:buChar char="•"/>
            </a:pPr>
            <a:r>
              <a:rPr lang="en-GB" b="0" i="0" dirty="0">
                <a:solidFill>
                  <a:srgbClr val="585858"/>
                </a:solidFill>
                <a:effectLst/>
                <a:latin typeface="Open Sans" panose="020B0604020202020204" pitchFamily="34" charset="0"/>
              </a:rPr>
              <a:t>‘He was an unreliable man, who rebelled against his father, played off one of his brothers against another, and played off king John against </a:t>
            </a:r>
            <a:r>
              <a:rPr lang="en-GB" b="0" i="0" u="none" strike="noStrike" dirty="0" err="1">
                <a:solidFill>
                  <a:srgbClr val="AB363A"/>
                </a:solidFill>
                <a:effectLst/>
                <a:latin typeface="Open Sans" panose="020B0604020202020204" pitchFamily="34" charset="0"/>
                <a:hlinkClick r:id="rId5"/>
              </a:rPr>
              <a:t>Llywelyn</a:t>
            </a:r>
            <a:r>
              <a:rPr lang="en-GB" b="0" i="0" u="none" strike="noStrike" dirty="0">
                <a:solidFill>
                  <a:srgbClr val="AB363A"/>
                </a:solidFill>
                <a:effectLst/>
                <a:latin typeface="Open Sans" panose="020B0604020202020204" pitchFamily="34" charset="0"/>
                <a:hlinkClick r:id="rId5"/>
              </a:rPr>
              <a:t> ap </a:t>
            </a:r>
            <a:r>
              <a:rPr lang="en-GB" b="0" i="0" u="none" strike="noStrike" dirty="0" err="1">
                <a:solidFill>
                  <a:srgbClr val="AB363A"/>
                </a:solidFill>
                <a:effectLst/>
                <a:latin typeface="Open Sans" panose="020B0604020202020204" pitchFamily="34" charset="0"/>
                <a:hlinkClick r:id="rId5"/>
              </a:rPr>
              <a:t>Iorwerth</a:t>
            </a:r>
            <a:r>
              <a:rPr lang="en-GB" b="0" i="0" dirty="0">
                <a:solidFill>
                  <a:srgbClr val="585858"/>
                </a:solidFill>
                <a:effectLst/>
                <a:latin typeface="Open Sans" panose="020B0604020202020204" pitchFamily="34" charset="0"/>
              </a:rPr>
              <a:t>. Physical bravery he certainly had, but no consistency can be discovered in his actions - other than self-seeking. From 1215, he was tolerably loyal to </a:t>
            </a:r>
            <a:r>
              <a:rPr lang="en-GB" b="0" i="0" u="none" strike="noStrike" dirty="0" err="1">
                <a:solidFill>
                  <a:srgbClr val="AB363A"/>
                </a:solidFill>
                <a:effectLst/>
                <a:latin typeface="Open Sans" panose="020B0604020202020204" pitchFamily="34" charset="0"/>
                <a:hlinkClick r:id="rId5"/>
              </a:rPr>
              <a:t>Llywelyn</a:t>
            </a:r>
            <a:r>
              <a:rPr lang="en-GB" b="0" i="0" u="none" strike="noStrike" dirty="0">
                <a:solidFill>
                  <a:srgbClr val="AB363A"/>
                </a:solidFill>
                <a:effectLst/>
                <a:latin typeface="Open Sans" panose="020B0604020202020204" pitchFamily="34" charset="0"/>
                <a:hlinkClick r:id="rId5"/>
              </a:rPr>
              <a:t> ap </a:t>
            </a:r>
            <a:r>
              <a:rPr lang="en-GB" b="0" i="0" u="none" strike="noStrike" dirty="0" err="1">
                <a:solidFill>
                  <a:srgbClr val="AB363A"/>
                </a:solidFill>
                <a:effectLst/>
                <a:latin typeface="Open Sans" panose="020B0604020202020204" pitchFamily="34" charset="0"/>
                <a:hlinkClick r:id="rId5"/>
              </a:rPr>
              <a:t>Iorwerth</a:t>
            </a:r>
            <a:r>
              <a:rPr lang="en-GB" b="0" i="0" dirty="0">
                <a:solidFill>
                  <a:srgbClr val="585858"/>
                </a:solidFill>
                <a:effectLst/>
                <a:latin typeface="Open Sans" panose="020B0604020202020204" pitchFamily="34" charset="0"/>
              </a:rPr>
              <a:t>, who at the </a:t>
            </a:r>
            <a:r>
              <a:rPr lang="en-GB" b="0" i="0" dirty="0" err="1">
                <a:solidFill>
                  <a:srgbClr val="585858"/>
                </a:solidFill>
                <a:effectLst/>
                <a:latin typeface="Open Sans" panose="020B0604020202020204" pitchFamily="34" charset="0"/>
              </a:rPr>
              <a:t>Aberdovey</a:t>
            </a:r>
            <a:r>
              <a:rPr lang="en-GB" b="0" i="0" dirty="0">
                <a:solidFill>
                  <a:srgbClr val="585858"/>
                </a:solidFill>
                <a:effectLst/>
                <a:latin typeface="Open Sans" panose="020B0604020202020204" pitchFamily="34" charset="0"/>
              </a:rPr>
              <a:t> council of 1216 confirmed him in the possession of the greater part of Cantref </a:t>
            </a:r>
            <a:r>
              <a:rPr lang="en-GB" b="0" i="0" dirty="0" err="1">
                <a:solidFill>
                  <a:srgbClr val="585858"/>
                </a:solidFill>
                <a:effectLst/>
                <a:latin typeface="Open Sans" panose="020B0604020202020204" pitchFamily="34" charset="0"/>
              </a:rPr>
              <a:t>Mawr</a:t>
            </a:r>
            <a:r>
              <a:rPr lang="en-GB" b="0" i="0" dirty="0">
                <a:solidFill>
                  <a:srgbClr val="585858"/>
                </a:solidFill>
                <a:effectLst/>
                <a:latin typeface="Open Sans" panose="020B0604020202020204" pitchFamily="34" charset="0"/>
              </a:rPr>
              <a:t> and Cantref </a:t>
            </a:r>
            <a:r>
              <a:rPr lang="en-GB" b="0" i="0" dirty="0" err="1">
                <a:solidFill>
                  <a:srgbClr val="585858"/>
                </a:solidFill>
                <a:effectLst/>
                <a:latin typeface="Open Sans" panose="020B0604020202020204" pitchFamily="34" charset="0"/>
              </a:rPr>
              <a:t>Bychan</a:t>
            </a:r>
            <a:r>
              <a:rPr lang="en-GB" b="0" i="0" dirty="0">
                <a:solidFill>
                  <a:srgbClr val="585858"/>
                </a:solidFill>
                <a:effectLst/>
                <a:latin typeface="Open Sans" panose="020B0604020202020204" pitchFamily="34" charset="0"/>
              </a:rPr>
              <a:t>, and of the </a:t>
            </a:r>
            <a:r>
              <a:rPr lang="en-GB" b="0" i="0" dirty="0" err="1">
                <a:solidFill>
                  <a:srgbClr val="585858"/>
                </a:solidFill>
                <a:effectLst/>
                <a:latin typeface="Open Sans" panose="020B0604020202020204" pitchFamily="34" charset="0"/>
              </a:rPr>
              <a:t>commotes</a:t>
            </a:r>
            <a:r>
              <a:rPr lang="en-GB" b="0" i="0" dirty="0">
                <a:solidFill>
                  <a:srgbClr val="585858"/>
                </a:solidFill>
                <a:effectLst/>
                <a:latin typeface="Open Sans" panose="020B0604020202020204" pitchFamily="34" charset="0"/>
              </a:rPr>
              <a:t> of </a:t>
            </a:r>
            <a:r>
              <a:rPr lang="en-GB" b="0" i="0" dirty="0" err="1">
                <a:solidFill>
                  <a:srgbClr val="585858"/>
                </a:solidFill>
                <a:effectLst/>
                <a:latin typeface="Open Sans" panose="020B0604020202020204" pitchFamily="34" charset="0"/>
              </a:rPr>
              <a:t>Cydweli</a:t>
            </a:r>
            <a:r>
              <a:rPr lang="en-GB" b="0" i="0" dirty="0">
                <a:solidFill>
                  <a:srgbClr val="585858"/>
                </a:solidFill>
                <a:effectLst/>
                <a:latin typeface="Open Sans" panose="020B0604020202020204" pitchFamily="34" charset="0"/>
              </a:rPr>
              <a:t> and </a:t>
            </a:r>
            <a:r>
              <a:rPr lang="en-GB" b="0" i="0" dirty="0" err="1">
                <a:solidFill>
                  <a:srgbClr val="585858"/>
                </a:solidFill>
                <a:effectLst/>
                <a:latin typeface="Open Sans" panose="020B0604020202020204" pitchFamily="34" charset="0"/>
              </a:rPr>
              <a:t>Carnwyllion</a:t>
            </a:r>
            <a:r>
              <a:rPr lang="en-GB" b="0" i="0" dirty="0">
                <a:solidFill>
                  <a:srgbClr val="585858"/>
                </a:solidFill>
                <a:effectLst/>
                <a:latin typeface="Open Sans" panose="020B0604020202020204" pitchFamily="34" charset="0"/>
              </a:rPr>
              <a:t>. Under </a:t>
            </a:r>
            <a:r>
              <a:rPr lang="en-GB" b="0" i="0" u="none" strike="noStrike" dirty="0" err="1">
                <a:solidFill>
                  <a:srgbClr val="AB363A"/>
                </a:solidFill>
                <a:effectLst/>
                <a:latin typeface="Open Sans" panose="020B0604020202020204" pitchFamily="34" charset="0"/>
                <a:hlinkClick r:id="rId5"/>
              </a:rPr>
              <a:t>Llywelyn</a:t>
            </a:r>
            <a:r>
              <a:rPr lang="en-GB" b="0" i="0" dirty="0" err="1">
                <a:solidFill>
                  <a:srgbClr val="585858"/>
                </a:solidFill>
                <a:effectLst/>
                <a:latin typeface="Open Sans" panose="020B0604020202020204" pitchFamily="34" charset="0"/>
              </a:rPr>
              <a:t>'s</a:t>
            </a:r>
            <a:r>
              <a:rPr lang="en-GB" b="0" i="0" dirty="0">
                <a:solidFill>
                  <a:srgbClr val="585858"/>
                </a:solidFill>
                <a:effectLst/>
                <a:latin typeface="Open Sans" panose="020B0604020202020204" pitchFamily="34" charset="0"/>
              </a:rPr>
              <a:t> banner, he joyfully stormed Norman castles in South Wales, but in one such onset (the attack on Carmarthen castle, in 1234), he was mortally wounded - he died at Llandeilo-</a:t>
            </a:r>
            <a:r>
              <a:rPr lang="en-GB" b="0" i="0" dirty="0" err="1">
                <a:solidFill>
                  <a:srgbClr val="585858"/>
                </a:solidFill>
                <a:effectLst/>
                <a:latin typeface="Open Sans" panose="020B0604020202020204" pitchFamily="34" charset="0"/>
              </a:rPr>
              <a:t>fawr</a:t>
            </a:r>
            <a:r>
              <a:rPr lang="en-GB" b="0" i="0" dirty="0">
                <a:solidFill>
                  <a:srgbClr val="585858"/>
                </a:solidFill>
                <a:effectLst/>
                <a:latin typeface="Open Sans" panose="020B0604020202020204" pitchFamily="34" charset="0"/>
              </a:rPr>
              <a:t>, and was buried at S. </a:t>
            </a:r>
            <a:r>
              <a:rPr lang="en-GB" b="0" i="0" dirty="0" err="1">
                <a:solidFill>
                  <a:srgbClr val="585858"/>
                </a:solidFill>
                <a:effectLst/>
                <a:latin typeface="Open Sans" panose="020B0604020202020204" pitchFamily="34" charset="0"/>
              </a:rPr>
              <a:t>Davids</a:t>
            </a:r>
            <a:r>
              <a:rPr lang="en-GB" b="0" i="0" dirty="0">
                <a:solidFill>
                  <a:srgbClr val="585858"/>
                </a:solidFill>
                <a:effectLst/>
                <a:latin typeface="Open Sans" panose="020B0604020202020204" pitchFamily="34" charset="0"/>
              </a:rPr>
              <a:t>. ‘</a:t>
            </a:r>
          </a:p>
          <a:p>
            <a:pPr>
              <a:buFont typeface="Arial" panose="020B0604020202020204" pitchFamily="34" charset="0"/>
              <a:buChar char="•"/>
            </a:pPr>
            <a:r>
              <a:rPr lang="en-GB" b="0" i="0" dirty="0">
                <a:solidFill>
                  <a:srgbClr val="585858"/>
                </a:solidFill>
                <a:effectLst/>
                <a:latin typeface="Open Sans" panose="020B0604020202020204" pitchFamily="34" charset="0"/>
              </a:rPr>
              <a:t>There is an elegy to him by </a:t>
            </a:r>
            <a:r>
              <a:rPr lang="en-GB" b="0" i="0" u="none" strike="noStrike" dirty="0">
                <a:solidFill>
                  <a:srgbClr val="AB363A"/>
                </a:solidFill>
                <a:effectLst/>
                <a:latin typeface="Open Sans" panose="020B0604020202020204" pitchFamily="34" charset="0"/>
                <a:hlinkClick r:id="rId2"/>
              </a:rPr>
              <a:t>' </a:t>
            </a:r>
            <a:r>
              <a:rPr lang="en-GB" b="0" i="0" u="none" strike="noStrike" dirty="0" err="1">
                <a:solidFill>
                  <a:srgbClr val="AB363A"/>
                </a:solidFill>
                <a:effectLst/>
                <a:latin typeface="Open Sans" panose="020B0604020202020204" pitchFamily="34" charset="0"/>
                <a:hlinkClick r:id="rId2"/>
              </a:rPr>
              <a:t>Prydydd</a:t>
            </a:r>
            <a:r>
              <a:rPr lang="en-GB" b="0" i="0" u="none" strike="noStrike" dirty="0">
                <a:solidFill>
                  <a:srgbClr val="AB363A"/>
                </a:solidFill>
                <a:effectLst/>
                <a:latin typeface="Open Sans" panose="020B0604020202020204" pitchFamily="34" charset="0"/>
                <a:hlinkClick r:id="rId2"/>
              </a:rPr>
              <a:t> y </a:t>
            </a:r>
            <a:r>
              <a:rPr lang="en-GB" b="0" i="0" u="none" strike="noStrike" dirty="0" err="1">
                <a:solidFill>
                  <a:srgbClr val="AB363A"/>
                </a:solidFill>
                <a:effectLst/>
                <a:latin typeface="Open Sans" panose="020B0604020202020204" pitchFamily="34" charset="0"/>
                <a:hlinkClick r:id="rId2"/>
              </a:rPr>
              <a:t>Moch</a:t>
            </a:r>
            <a:r>
              <a:rPr lang="en-GB" b="0" i="0" u="none" strike="noStrike" dirty="0">
                <a:solidFill>
                  <a:srgbClr val="AB363A"/>
                </a:solidFill>
                <a:effectLst/>
                <a:latin typeface="Open Sans" panose="020B0604020202020204" pitchFamily="34" charset="0"/>
                <a:hlinkClick r:id="rId2"/>
              </a:rPr>
              <a:t> ' </a:t>
            </a:r>
            <a:r>
              <a:rPr lang="en-GB" b="0" i="0" dirty="0">
                <a:solidFill>
                  <a:srgbClr val="585858"/>
                </a:solidFill>
                <a:effectLst/>
                <a:latin typeface="Open Sans" panose="020B0604020202020204" pitchFamily="34" charset="0"/>
              </a:rPr>
              <a:t>- but on p. 384 of the volume, the same poem is attributed to </a:t>
            </a:r>
            <a:r>
              <a:rPr lang="en-GB" b="0" i="0" u="none" strike="noStrike" dirty="0" err="1">
                <a:solidFill>
                  <a:srgbClr val="AB363A"/>
                </a:solidFill>
                <a:effectLst/>
                <a:latin typeface="Open Sans" panose="020B0604020202020204" pitchFamily="34" charset="0"/>
                <a:hlinkClick r:id="rId6"/>
              </a:rPr>
              <a:t>Prydydd</a:t>
            </a:r>
            <a:r>
              <a:rPr lang="en-GB" b="0" i="0" u="none" strike="noStrike" dirty="0">
                <a:solidFill>
                  <a:srgbClr val="AB363A"/>
                </a:solidFill>
                <a:effectLst/>
                <a:latin typeface="Open Sans" panose="020B0604020202020204" pitchFamily="34" charset="0"/>
                <a:hlinkClick r:id="rId6"/>
              </a:rPr>
              <a:t> </a:t>
            </a:r>
            <a:r>
              <a:rPr lang="en-GB" b="0" i="0" u="none" strike="noStrike" dirty="0" err="1">
                <a:solidFill>
                  <a:srgbClr val="AB363A"/>
                </a:solidFill>
                <a:effectLst/>
                <a:latin typeface="Open Sans" panose="020B0604020202020204" pitchFamily="34" charset="0"/>
                <a:hlinkClick r:id="rId6"/>
              </a:rPr>
              <a:t>Bychan</a:t>
            </a:r>
            <a:r>
              <a:rPr lang="en-GB" b="0" i="0" dirty="0">
                <a:solidFill>
                  <a:srgbClr val="585858"/>
                </a:solidFill>
                <a:effectLst/>
                <a:latin typeface="Open Sans" panose="020B0604020202020204" pitchFamily="34" charset="0"/>
              </a:rPr>
              <a:t>.</a:t>
            </a:r>
            <a:endParaRPr lang="en-GB" dirty="0"/>
          </a:p>
        </p:txBody>
      </p:sp>
    </p:spTree>
    <p:extLst>
      <p:ext uri="{BB962C8B-B14F-4D97-AF65-F5344CB8AC3E}">
        <p14:creationId xmlns:p14="http://schemas.microsoft.com/office/powerpoint/2010/main" val="4851141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47C0745-0BD0-4A60-A6EE-C45BD70D2AB1}"/>
              </a:ext>
            </a:extLst>
          </p:cNvPr>
          <p:cNvSpPr>
            <a:spLocks noGrp="1"/>
          </p:cNvSpPr>
          <p:nvPr>
            <p:ph type="title"/>
          </p:nvPr>
        </p:nvSpPr>
        <p:spPr/>
        <p:txBody>
          <a:bodyPr/>
          <a:lstStyle/>
          <a:p>
            <a:r>
              <a:rPr lang="en-GB" dirty="0"/>
              <a:t>Rhys </a:t>
            </a:r>
            <a:r>
              <a:rPr lang="en-GB" dirty="0" err="1"/>
              <a:t>Gryg</a:t>
            </a:r>
            <a:r>
              <a:rPr lang="en-GB" dirty="0"/>
              <a:t> (Rhys the hoarse) died 1233</a:t>
            </a:r>
          </a:p>
        </p:txBody>
      </p:sp>
      <p:sp>
        <p:nvSpPr>
          <p:cNvPr id="6" name="Content Placeholder 5">
            <a:extLst>
              <a:ext uri="{FF2B5EF4-FFF2-40B4-BE49-F238E27FC236}">
                <a16:creationId xmlns:a16="http://schemas.microsoft.com/office/drawing/2014/main" id="{577EFF23-C98C-40B9-BC04-56FB85F0AAB3}"/>
              </a:ext>
            </a:extLst>
          </p:cNvPr>
          <p:cNvSpPr>
            <a:spLocks noGrp="1"/>
          </p:cNvSpPr>
          <p:nvPr>
            <p:ph idx="1"/>
          </p:nvPr>
        </p:nvSpPr>
        <p:spPr>
          <a:xfrm>
            <a:off x="838200" y="1825625"/>
            <a:ext cx="10515600" cy="4799764"/>
          </a:xfrm>
        </p:spPr>
        <p:txBody>
          <a:bodyPr>
            <a:normAutofit/>
          </a:bodyPr>
          <a:lstStyle/>
          <a:p>
            <a:pPr>
              <a:buFont typeface="Arial" panose="020B0604020202020204" pitchFamily="34" charset="0"/>
              <a:buChar char="•"/>
            </a:pPr>
            <a:r>
              <a:rPr lang="en-GB" dirty="0"/>
              <a:t>In the poem he is referred to as ‘</a:t>
            </a:r>
            <a:r>
              <a:rPr lang="en-GB" dirty="0" err="1"/>
              <a:t>llyw</a:t>
            </a:r>
            <a:r>
              <a:rPr lang="en-GB" dirty="0"/>
              <a:t> Dinefwr’ (the head/guide of Dinefwr) and ‘</a:t>
            </a:r>
            <a:r>
              <a:rPr lang="en-GB" dirty="0" err="1"/>
              <a:t>taryan</a:t>
            </a:r>
            <a:r>
              <a:rPr lang="en-GB" dirty="0"/>
              <a:t> </a:t>
            </a:r>
            <a:r>
              <a:rPr lang="en-GB" dirty="0" err="1"/>
              <a:t>Ystrad</a:t>
            </a:r>
            <a:r>
              <a:rPr lang="en-GB" dirty="0"/>
              <a:t> </a:t>
            </a:r>
            <a:r>
              <a:rPr lang="en-GB" dirty="0" err="1"/>
              <a:t>Tywi</a:t>
            </a:r>
            <a:r>
              <a:rPr lang="en-GB" dirty="0"/>
              <a:t>’ (the shield of </a:t>
            </a:r>
            <a:r>
              <a:rPr lang="en-GB" dirty="0" err="1"/>
              <a:t>Tywi</a:t>
            </a:r>
            <a:r>
              <a:rPr lang="en-GB" dirty="0"/>
              <a:t> Valley).</a:t>
            </a:r>
          </a:p>
          <a:p>
            <a:pPr>
              <a:buFont typeface="Arial" panose="020B0604020202020204" pitchFamily="34" charset="0"/>
              <a:buChar char="•"/>
            </a:pPr>
            <a:r>
              <a:rPr lang="en-GB" dirty="0"/>
              <a:t>He may have settled some of his officials at a manor in </a:t>
            </a:r>
            <a:r>
              <a:rPr lang="en-GB" dirty="0" err="1"/>
              <a:t>Myddfai</a:t>
            </a:r>
            <a:r>
              <a:rPr lang="en-GB" dirty="0"/>
              <a:t>.</a:t>
            </a:r>
          </a:p>
          <a:p>
            <a:pPr>
              <a:buFont typeface="Arial" panose="020B0604020202020204" pitchFamily="34" charset="0"/>
              <a:buChar char="•"/>
            </a:pPr>
            <a:r>
              <a:rPr lang="en-GB" dirty="0"/>
              <a:t>The Laws of Court (in medieval Welsh) list the privileges and payments a physician would receive. Herbs would be cultivated for him and he would receive specific payments for treating injuries, e.g. 8 pence for making up and ointment and 12 score pence for treating a blow to the head.</a:t>
            </a:r>
          </a:p>
          <a:p>
            <a:pPr>
              <a:buFont typeface="Arial" panose="020B0604020202020204" pitchFamily="34" charset="0"/>
              <a:buChar char="•"/>
            </a:pPr>
            <a:endParaRPr lang="en-GB" dirty="0"/>
          </a:p>
        </p:txBody>
      </p:sp>
    </p:spTree>
    <p:extLst>
      <p:ext uri="{BB962C8B-B14F-4D97-AF65-F5344CB8AC3E}">
        <p14:creationId xmlns:p14="http://schemas.microsoft.com/office/powerpoint/2010/main" val="28544558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4B879-0BB3-4C3D-B697-79E75A645894}"/>
              </a:ext>
            </a:extLst>
          </p:cNvPr>
          <p:cNvSpPr>
            <a:spLocks noGrp="1"/>
          </p:cNvSpPr>
          <p:nvPr>
            <p:ph type="title"/>
          </p:nvPr>
        </p:nvSpPr>
        <p:spPr/>
        <p:txBody>
          <a:bodyPr/>
          <a:lstStyle/>
          <a:p>
            <a:r>
              <a:rPr lang="en-GB" dirty="0"/>
              <a:t>According to M. E. Owen:</a:t>
            </a:r>
          </a:p>
        </p:txBody>
      </p:sp>
      <p:sp>
        <p:nvSpPr>
          <p:cNvPr id="3" name="Content Placeholder 2">
            <a:extLst>
              <a:ext uri="{FF2B5EF4-FFF2-40B4-BE49-F238E27FC236}">
                <a16:creationId xmlns:a16="http://schemas.microsoft.com/office/drawing/2014/main" id="{6BF156E4-355F-4A8D-8FB2-1A37794EE6E8}"/>
              </a:ext>
            </a:extLst>
          </p:cNvPr>
          <p:cNvSpPr>
            <a:spLocks noGrp="1"/>
          </p:cNvSpPr>
          <p:nvPr>
            <p:ph idx="1"/>
          </p:nvPr>
        </p:nvSpPr>
        <p:spPr/>
        <p:txBody>
          <a:bodyPr/>
          <a:lstStyle/>
          <a:p>
            <a:pPr marL="0" indent="0">
              <a:buNone/>
            </a:pPr>
            <a:r>
              <a:rPr lang="en-GB" dirty="0"/>
              <a:t>‘The evidence of the law books suggests that there was in Wales a class of practical doctors some of whom were sponsored by the Prince’s Court…The </a:t>
            </a:r>
            <a:r>
              <a:rPr lang="en-GB" dirty="0" err="1"/>
              <a:t>Rhiwallon</a:t>
            </a:r>
            <a:r>
              <a:rPr lang="en-GB" dirty="0"/>
              <a:t> whom Rhys </a:t>
            </a:r>
            <a:r>
              <a:rPr lang="en-GB" dirty="0" err="1"/>
              <a:t>Gryg</a:t>
            </a:r>
            <a:r>
              <a:rPr lang="en-GB" dirty="0"/>
              <a:t> patronized might well have been one of these doctors.’</a:t>
            </a:r>
          </a:p>
          <a:p>
            <a:pPr marL="0" indent="0">
              <a:buNone/>
            </a:pPr>
            <a:r>
              <a:rPr lang="en-GB" dirty="0"/>
              <a:t>See her article in </a:t>
            </a:r>
            <a:r>
              <a:rPr lang="en-GB" i="1" dirty="0"/>
              <a:t>Studia </a:t>
            </a:r>
            <a:r>
              <a:rPr lang="en-GB" i="1" dirty="0" err="1"/>
              <a:t>Celtica</a:t>
            </a:r>
            <a:r>
              <a:rPr lang="en-GB" i="1" dirty="0"/>
              <a:t> </a:t>
            </a:r>
            <a:r>
              <a:rPr lang="en-GB" dirty="0"/>
              <a:t>10-11 (1975) and also </a:t>
            </a:r>
            <a:r>
              <a:rPr lang="en-GB" i="1" dirty="0"/>
              <a:t>The Cambrian Antiquary</a:t>
            </a:r>
            <a:r>
              <a:rPr lang="en-GB" dirty="0"/>
              <a:t> (1995)</a:t>
            </a:r>
          </a:p>
        </p:txBody>
      </p:sp>
    </p:spTree>
    <p:extLst>
      <p:ext uri="{BB962C8B-B14F-4D97-AF65-F5344CB8AC3E}">
        <p14:creationId xmlns:p14="http://schemas.microsoft.com/office/powerpoint/2010/main" val="27904888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770B4-D60E-4496-9517-2949BF1526BB}"/>
              </a:ext>
            </a:extLst>
          </p:cNvPr>
          <p:cNvSpPr>
            <a:spLocks noGrp="1"/>
          </p:cNvSpPr>
          <p:nvPr>
            <p:ph type="title"/>
          </p:nvPr>
        </p:nvSpPr>
        <p:spPr>
          <a:xfrm>
            <a:off x="421105" y="365125"/>
            <a:ext cx="10515600" cy="1325563"/>
          </a:xfrm>
        </p:spPr>
        <p:txBody>
          <a:bodyPr/>
          <a:lstStyle/>
          <a:p>
            <a:endParaRPr lang="en-GB" dirty="0"/>
          </a:p>
        </p:txBody>
      </p:sp>
      <p:sp>
        <p:nvSpPr>
          <p:cNvPr id="3" name="Content Placeholder 2">
            <a:extLst>
              <a:ext uri="{FF2B5EF4-FFF2-40B4-BE49-F238E27FC236}">
                <a16:creationId xmlns:a16="http://schemas.microsoft.com/office/drawing/2014/main" id="{E4A2CF4A-CB71-4901-B3E4-DC875C210311}"/>
              </a:ext>
            </a:extLst>
          </p:cNvPr>
          <p:cNvSpPr>
            <a:spLocks noGrp="1"/>
          </p:cNvSpPr>
          <p:nvPr>
            <p:ph sz="half" idx="1"/>
          </p:nvPr>
        </p:nvSpPr>
        <p:spPr>
          <a:xfrm>
            <a:off x="838200" y="1504950"/>
            <a:ext cx="5753100" cy="4987925"/>
          </a:xfrm>
        </p:spPr>
        <p:txBody>
          <a:bodyPr>
            <a:noAutofit/>
          </a:bodyPr>
          <a:lstStyle/>
          <a:p>
            <a:pPr>
              <a:buFont typeface="Arial" panose="020B0604020202020204" pitchFamily="34" charset="0"/>
              <a:buChar char="•"/>
            </a:pPr>
            <a:r>
              <a:rPr lang="en-GB" sz="1800" dirty="0"/>
              <a:t>Not all Welsh manuscripts containing medical material are associated with the Physicians of </a:t>
            </a:r>
            <a:r>
              <a:rPr lang="en-GB" sz="1800" dirty="0" err="1"/>
              <a:t>Myddfai</a:t>
            </a:r>
            <a:r>
              <a:rPr lang="en-GB" sz="1800" dirty="0"/>
              <a:t> but people have tended to oversimplify their connection and assume they were responsible for every text.</a:t>
            </a:r>
          </a:p>
          <a:p>
            <a:pPr>
              <a:buFont typeface="Arial" panose="020B0604020202020204" pitchFamily="34" charset="0"/>
              <a:buChar char="•"/>
            </a:pPr>
            <a:r>
              <a:rPr lang="en-GB" sz="1800" dirty="0"/>
              <a:t>This text is in the hand of </a:t>
            </a:r>
            <a:r>
              <a:rPr lang="en-GB" sz="1800" dirty="0" err="1"/>
              <a:t>Gutun</a:t>
            </a:r>
            <a:r>
              <a:rPr lang="en-GB" sz="1800" dirty="0"/>
              <a:t> Owain c. 1400 who copied medical lore, was associated with Valle Crucis Abbey and was also a Welsh poet.</a:t>
            </a:r>
          </a:p>
          <a:p>
            <a:pPr>
              <a:buFont typeface="Arial" panose="020B0604020202020204" pitchFamily="34" charset="0"/>
              <a:buChar char="•"/>
            </a:pPr>
            <a:r>
              <a:rPr lang="en-GB" sz="1800" dirty="0"/>
              <a:t>As we have seen, parts of the body were associated with particular star signs and this also determined when a patient should be treated for a particular illness or when bloodletting should be performed etc. and Zodiac Man summarizes much of this information.</a:t>
            </a:r>
          </a:p>
        </p:txBody>
      </p:sp>
      <p:sp>
        <p:nvSpPr>
          <p:cNvPr id="5" name="Content Placeholder 4">
            <a:extLst>
              <a:ext uri="{FF2B5EF4-FFF2-40B4-BE49-F238E27FC236}">
                <a16:creationId xmlns:a16="http://schemas.microsoft.com/office/drawing/2014/main" id="{DD6CFF35-D69B-4CF5-80CC-2D6CBDC17032}"/>
              </a:ext>
            </a:extLst>
          </p:cNvPr>
          <p:cNvSpPr>
            <a:spLocks noGrp="1"/>
          </p:cNvSpPr>
          <p:nvPr>
            <p:ph sz="half" idx="2"/>
          </p:nvPr>
        </p:nvSpPr>
        <p:spPr>
          <a:xfrm>
            <a:off x="6172200" y="504826"/>
            <a:ext cx="5181600" cy="5672138"/>
          </a:xfrm>
        </p:spPr>
        <p:txBody>
          <a:bodyPr>
            <a:normAutofit/>
          </a:bodyPr>
          <a:lstStyle/>
          <a:p>
            <a:pPr marL="0" indent="0">
              <a:buNone/>
            </a:pPr>
            <a:r>
              <a:rPr lang="en-GB" sz="1100" dirty="0"/>
              <a:t>Image: National Library of Wales, CC0, via Wikimedia Commons Mostyn 88</a:t>
            </a:r>
          </a:p>
          <a:p>
            <a:pPr marL="0" indent="0">
              <a:buNone/>
            </a:pPr>
            <a:r>
              <a:rPr lang="en-GB" sz="1100" dirty="0"/>
              <a:t>Zodiac Man  - </a:t>
            </a:r>
            <a:r>
              <a:rPr lang="en-GB" sz="1100" dirty="0" err="1"/>
              <a:t>Gutun</a:t>
            </a:r>
            <a:r>
              <a:rPr lang="en-GB" sz="1100" dirty="0"/>
              <a:t> Owain</a:t>
            </a:r>
          </a:p>
          <a:p>
            <a:pPr marL="0" indent="0">
              <a:buNone/>
            </a:pPr>
            <a:r>
              <a:rPr lang="en-GB" sz="1100" dirty="0"/>
              <a:t>c. 1400 (Valle Crucis?)</a:t>
            </a:r>
          </a:p>
        </p:txBody>
      </p:sp>
      <p:pic>
        <p:nvPicPr>
          <p:cNvPr id="6148" name="Picture 4">
            <a:extLst>
              <a:ext uri="{FF2B5EF4-FFF2-40B4-BE49-F238E27FC236}">
                <a16:creationId xmlns:a16="http://schemas.microsoft.com/office/drawing/2014/main" id="{5485D692-9FDA-4E5A-9175-35A75FBDACF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39788" y="2130386"/>
            <a:ext cx="3446423" cy="486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43676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DCB15-18C7-4BC6-9AC1-90C29A1FC0E8}"/>
              </a:ext>
            </a:extLst>
          </p:cNvPr>
          <p:cNvSpPr>
            <a:spLocks noGrp="1"/>
          </p:cNvSpPr>
          <p:nvPr>
            <p:ph type="title"/>
          </p:nvPr>
        </p:nvSpPr>
        <p:spPr/>
        <p:txBody>
          <a:bodyPr/>
          <a:lstStyle/>
          <a:p>
            <a:r>
              <a:rPr lang="en-GB" dirty="0"/>
              <a:t>The Four Humours</a:t>
            </a:r>
          </a:p>
        </p:txBody>
      </p:sp>
      <p:sp>
        <p:nvSpPr>
          <p:cNvPr id="3" name="Content Placeholder 2">
            <a:extLst>
              <a:ext uri="{FF2B5EF4-FFF2-40B4-BE49-F238E27FC236}">
                <a16:creationId xmlns:a16="http://schemas.microsoft.com/office/drawing/2014/main" id="{597F81C1-F30E-4E1C-8AB7-5B5B8DBF8142}"/>
              </a:ext>
            </a:extLst>
          </p:cNvPr>
          <p:cNvSpPr>
            <a:spLocks noGrp="1"/>
          </p:cNvSpPr>
          <p:nvPr>
            <p:ph sz="half" idx="1"/>
          </p:nvPr>
        </p:nvSpPr>
        <p:spPr>
          <a:xfrm>
            <a:off x="838200" y="1825625"/>
            <a:ext cx="5181600" cy="4667250"/>
          </a:xfrm>
        </p:spPr>
        <p:txBody>
          <a:bodyPr>
            <a:normAutofit fontScale="62500" lnSpcReduction="20000"/>
          </a:bodyPr>
          <a:lstStyle/>
          <a:p>
            <a:pPr>
              <a:buFont typeface="Arial" panose="020B0604020202020204" pitchFamily="34" charset="0"/>
              <a:buChar char="•"/>
            </a:pPr>
            <a:r>
              <a:rPr lang="en-GB" dirty="0"/>
              <a:t>Idea that originated in Ancient Greece (some say it came from Ancient Egypt), but it is usually attributed to Hippocrates C4th BC.</a:t>
            </a:r>
          </a:p>
          <a:p>
            <a:pPr>
              <a:buFont typeface="Arial" panose="020B0604020202020204" pitchFamily="34" charset="0"/>
              <a:buChar char="•"/>
            </a:pPr>
            <a:r>
              <a:rPr lang="en-GB" dirty="0"/>
              <a:t>The theory that there are 4 humours in the body (vital bodily fluids):</a:t>
            </a:r>
          </a:p>
          <a:p>
            <a:pPr marL="514350" indent="-514350">
              <a:buFont typeface="+mj-lt"/>
              <a:buAutoNum type="arabicPeriod"/>
            </a:pPr>
            <a:r>
              <a:rPr lang="en-GB" dirty="0"/>
              <a:t>Blood</a:t>
            </a:r>
          </a:p>
          <a:p>
            <a:pPr marL="514350" indent="-514350">
              <a:buFont typeface="+mj-lt"/>
              <a:buAutoNum type="arabicPeriod"/>
            </a:pPr>
            <a:r>
              <a:rPr lang="en-GB" dirty="0"/>
              <a:t>Yellow bile</a:t>
            </a:r>
          </a:p>
          <a:p>
            <a:pPr marL="514350" indent="-514350">
              <a:buFont typeface="+mj-lt"/>
              <a:buAutoNum type="arabicPeriod"/>
            </a:pPr>
            <a:r>
              <a:rPr lang="en-GB" dirty="0"/>
              <a:t>Black bile</a:t>
            </a:r>
          </a:p>
          <a:p>
            <a:pPr marL="514350" indent="-514350">
              <a:buFont typeface="+mj-lt"/>
              <a:buAutoNum type="arabicPeriod"/>
            </a:pPr>
            <a:r>
              <a:rPr lang="en-GB" dirty="0"/>
              <a:t>Phlegm</a:t>
            </a:r>
          </a:p>
          <a:p>
            <a:pPr marL="0" indent="0">
              <a:buNone/>
            </a:pPr>
            <a:r>
              <a:rPr lang="en-GB" dirty="0"/>
              <a:t>and that these are linked to the elements (earth, air, water, fire) – the body as a microcosm of the world.</a:t>
            </a:r>
          </a:p>
          <a:p>
            <a:pPr>
              <a:buFont typeface="Arial" panose="020B0604020202020204" pitchFamily="34" charset="0"/>
              <a:buChar char="•"/>
            </a:pPr>
            <a:r>
              <a:rPr lang="en-GB" dirty="0"/>
              <a:t>Important that these humours are well balanced</a:t>
            </a:r>
          </a:p>
        </p:txBody>
      </p:sp>
      <p:sp>
        <p:nvSpPr>
          <p:cNvPr id="4" name="Content Placeholder 3">
            <a:extLst>
              <a:ext uri="{FF2B5EF4-FFF2-40B4-BE49-F238E27FC236}">
                <a16:creationId xmlns:a16="http://schemas.microsoft.com/office/drawing/2014/main" id="{8F3D373C-1969-4F4C-B6AF-003EB955501D}"/>
              </a:ext>
            </a:extLst>
          </p:cNvPr>
          <p:cNvSpPr>
            <a:spLocks noGrp="1"/>
          </p:cNvSpPr>
          <p:nvPr>
            <p:ph sz="half" idx="2"/>
          </p:nvPr>
        </p:nvSpPr>
        <p:spPr/>
        <p:txBody>
          <a:bodyPr>
            <a:normAutofit fontScale="62500" lnSpcReduction="20000"/>
          </a:bodyPr>
          <a:lstStyle/>
          <a:p>
            <a:pPr marL="0" indent="0">
              <a:buNone/>
            </a:pPr>
            <a:r>
              <a:rPr lang="en-GB" b="0" i="0" dirty="0">
                <a:solidFill>
                  <a:srgbClr val="202122"/>
                </a:solidFill>
                <a:effectLst/>
                <a:latin typeface="Arial" panose="020B0604020202020204" pitchFamily="34" charset="0"/>
              </a:rPr>
              <a:t>Hippocrates, </a:t>
            </a:r>
            <a:r>
              <a:rPr lang="en-GB" b="0" i="1" dirty="0">
                <a:solidFill>
                  <a:srgbClr val="202122"/>
                </a:solidFill>
                <a:effectLst/>
                <a:latin typeface="Arial" panose="020B0604020202020204" pitchFamily="34" charset="0"/>
              </a:rPr>
              <a:t>On the Nature of Man</a:t>
            </a:r>
            <a:r>
              <a:rPr lang="en-GB" b="0" i="0" dirty="0">
                <a:solidFill>
                  <a:srgbClr val="202122"/>
                </a:solidFill>
                <a:effectLst/>
                <a:latin typeface="Arial" panose="020B0604020202020204" pitchFamily="34" charset="0"/>
              </a:rPr>
              <a:t>:</a:t>
            </a:r>
          </a:p>
          <a:p>
            <a:pPr marL="0" indent="0">
              <a:buNone/>
            </a:pPr>
            <a:r>
              <a:rPr lang="en-GB" b="0" i="0" dirty="0">
                <a:solidFill>
                  <a:srgbClr val="202122"/>
                </a:solidFill>
                <a:effectLst/>
                <a:latin typeface="Arial" panose="020B0604020202020204" pitchFamily="34" charset="0"/>
              </a:rPr>
              <a:t>The Human body contains blood, phlegm, yellow bile and black bile. These are the things that make up its constitution and cause its pains and health. Health is primarily that state in which these constituent substances are in the correct proportion to each other, both in strength and quantity, and are well mixed. Pain occurs when one of the substances presents either a deficiency or an excess, or is separated in the body and not mixed with others.</a:t>
            </a:r>
          </a:p>
          <a:p>
            <a:pPr marL="0" indent="0">
              <a:buNone/>
            </a:pPr>
            <a:r>
              <a:rPr lang="en-GB" b="0" i="0" dirty="0">
                <a:solidFill>
                  <a:srgbClr val="202122"/>
                </a:solidFill>
                <a:effectLst/>
                <a:latin typeface="Arial" panose="020B0604020202020204" pitchFamily="34" charset="0"/>
              </a:rPr>
              <a:t>Mann, W. N. (1983). G. E. R. Lloyd (ed.). </a:t>
            </a:r>
            <a:r>
              <a:rPr lang="en-GB" b="0" i="1" u="none" strike="noStrike" dirty="0">
                <a:solidFill>
                  <a:srgbClr val="3366BB"/>
                </a:solidFill>
                <a:effectLst/>
                <a:latin typeface="Arial" panose="020B0604020202020204" pitchFamily="34" charset="0"/>
              </a:rPr>
              <a:t>Hippocratic writings</a:t>
            </a:r>
            <a:r>
              <a:rPr lang="en-GB" b="0" i="0" dirty="0">
                <a:solidFill>
                  <a:srgbClr val="202122"/>
                </a:solidFill>
                <a:effectLst/>
                <a:latin typeface="Arial" panose="020B0604020202020204" pitchFamily="34" charset="0"/>
              </a:rPr>
              <a:t>. (trans.) by J.  Chadwick (Harmondsworth: Penguin, 1978),p. 262.</a:t>
            </a:r>
            <a:endParaRPr lang="en-GB" dirty="0"/>
          </a:p>
        </p:txBody>
      </p:sp>
    </p:spTree>
    <p:extLst>
      <p:ext uri="{BB962C8B-B14F-4D97-AF65-F5344CB8AC3E}">
        <p14:creationId xmlns:p14="http://schemas.microsoft.com/office/powerpoint/2010/main" val="41945848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Freeform: Shape 72">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5" name="Freeform: Shape 74">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7" name="Freeform: Shape 76">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79"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80" name="Freeform: Shape 79">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81" name="Freeform: Shape 80">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82" name="Freeform: Shape 81">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83" name="Freeform: Shape 82">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84" name="Freeform: Shape 83">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85" name="Freeform: Shape 84">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86" name="Freeform: Shape 85">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88"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89" name="Freeform: Shape 88">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90" name="Freeform: Shape 89">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1" name="Freeform: Shape 90">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92" name="Freeform: Shape 91">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3" name="Freeform: Shape 92">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4" name="Freeform: Shape 93">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5" name="Freeform: Shape 94">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97" name="Rectangle 9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99" name="Rectangle 98">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01" name="Top Left">
            <a:extLst>
              <a:ext uri="{FF2B5EF4-FFF2-40B4-BE49-F238E27FC236}">
                <a16:creationId xmlns:a16="http://schemas.microsoft.com/office/drawing/2014/main" id="{30E2593C-D80A-46DA-80DF-172357084A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02" name="Freeform: Shape 101">
              <a:extLst>
                <a:ext uri="{FF2B5EF4-FFF2-40B4-BE49-F238E27FC236}">
                  <a16:creationId xmlns:a16="http://schemas.microsoft.com/office/drawing/2014/main" id="{01A9D4F6-4E29-4BDA-A516-7F3F736DB7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 name="Freeform: Shape 102">
              <a:extLst>
                <a:ext uri="{FF2B5EF4-FFF2-40B4-BE49-F238E27FC236}">
                  <a16:creationId xmlns:a16="http://schemas.microsoft.com/office/drawing/2014/main" id="{F21C7B06-772C-4D26-AF38-02786B9F8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4" name="Freeform: Shape 103">
              <a:extLst>
                <a:ext uri="{FF2B5EF4-FFF2-40B4-BE49-F238E27FC236}">
                  <a16:creationId xmlns:a16="http://schemas.microsoft.com/office/drawing/2014/main" id="{98F1E44D-5255-4ED6-8D25-0616BC280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5" name="Freeform: Shape 104">
              <a:extLst>
                <a:ext uri="{FF2B5EF4-FFF2-40B4-BE49-F238E27FC236}">
                  <a16:creationId xmlns:a16="http://schemas.microsoft.com/office/drawing/2014/main" id="{D4D73AC6-0076-449C-8676-7D0AD28D6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06" name="Freeform: Shape 105">
              <a:extLst>
                <a:ext uri="{FF2B5EF4-FFF2-40B4-BE49-F238E27FC236}">
                  <a16:creationId xmlns:a16="http://schemas.microsoft.com/office/drawing/2014/main" id="{6592273B-D4FB-437C-A81B-0CEEEB089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7" name="Freeform: Shape 106">
              <a:extLst>
                <a:ext uri="{FF2B5EF4-FFF2-40B4-BE49-F238E27FC236}">
                  <a16:creationId xmlns:a16="http://schemas.microsoft.com/office/drawing/2014/main" id="{25058A91-09D6-41A3-B732-BD9820CAF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108" name="Freeform: Shape 107">
              <a:extLst>
                <a:ext uri="{FF2B5EF4-FFF2-40B4-BE49-F238E27FC236}">
                  <a16:creationId xmlns:a16="http://schemas.microsoft.com/office/drawing/2014/main" id="{EB46C089-E160-4CFA-9B80-559D7A221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109" name="Freeform: Shape 108">
              <a:extLst>
                <a:ext uri="{FF2B5EF4-FFF2-40B4-BE49-F238E27FC236}">
                  <a16:creationId xmlns:a16="http://schemas.microsoft.com/office/drawing/2014/main" id="{3A4BDAFA-2631-4743-B907-D9504D8E54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DE5AA9D0-9ED2-40B2-A0F2-FDC00E91D346}"/>
              </a:ext>
            </a:extLst>
          </p:cNvPr>
          <p:cNvSpPr>
            <a:spLocks noGrp="1"/>
          </p:cNvSpPr>
          <p:nvPr>
            <p:ph type="title"/>
          </p:nvPr>
        </p:nvSpPr>
        <p:spPr>
          <a:xfrm>
            <a:off x="1198182" y="559813"/>
            <a:ext cx="4814412" cy="1664573"/>
          </a:xfrm>
        </p:spPr>
        <p:txBody>
          <a:bodyPr vert="horz" lIns="91440" tIns="45720" rIns="91440" bIns="45720" rtlCol="0" anchor="ctr">
            <a:normAutofit/>
          </a:bodyPr>
          <a:lstStyle/>
          <a:p>
            <a:r>
              <a:rPr lang="en-US" kern="1200">
                <a:solidFill>
                  <a:schemeClr val="tx2"/>
                </a:solidFill>
                <a:latin typeface="+mj-lt"/>
                <a:ea typeface="+mj-ea"/>
                <a:cs typeface="+mj-cs"/>
              </a:rPr>
              <a:t>Using Leeches</a:t>
            </a:r>
          </a:p>
        </p:txBody>
      </p:sp>
      <p:sp>
        <p:nvSpPr>
          <p:cNvPr id="3" name="Content Placeholder 2">
            <a:extLst>
              <a:ext uri="{FF2B5EF4-FFF2-40B4-BE49-F238E27FC236}">
                <a16:creationId xmlns:a16="http://schemas.microsoft.com/office/drawing/2014/main" id="{EB04029A-E208-4D01-981E-678A573154DE}"/>
              </a:ext>
            </a:extLst>
          </p:cNvPr>
          <p:cNvSpPr>
            <a:spLocks noGrp="1"/>
          </p:cNvSpPr>
          <p:nvPr>
            <p:ph sz="half" idx="1"/>
          </p:nvPr>
        </p:nvSpPr>
        <p:spPr>
          <a:xfrm>
            <a:off x="746250" y="1991360"/>
            <a:ext cx="5253608" cy="4399280"/>
          </a:xfrm>
        </p:spPr>
        <p:txBody>
          <a:bodyPr vert="horz" lIns="91440" tIns="45720" rIns="91440" bIns="45720" rtlCol="0">
            <a:normAutofit/>
          </a:bodyPr>
          <a:lstStyle/>
          <a:p>
            <a:pPr>
              <a:buFont typeface="Arial" panose="020B0604020202020204" pitchFamily="34" charset="0"/>
              <a:buChar char="•"/>
            </a:pPr>
            <a:r>
              <a:rPr lang="en-US" sz="1800" b="0" i="0" dirty="0">
                <a:effectLst/>
              </a:rPr>
              <a:t>Use of leeches in medicine dates from the Stone Age to the present and has stretched across the globe.</a:t>
            </a:r>
          </a:p>
          <a:p>
            <a:pPr>
              <a:buFont typeface="Arial" panose="020B0604020202020204" pitchFamily="34" charset="0"/>
              <a:buChar char="•"/>
            </a:pPr>
            <a:r>
              <a:rPr lang="en-US" sz="1800" b="0" i="0" dirty="0">
                <a:effectLst/>
              </a:rPr>
              <a:t>In the past, leeches were believed to remove evil spirits or humors from the body, while present knowledge of the unique properties of </a:t>
            </a:r>
            <a:r>
              <a:rPr lang="en-US" sz="1800" b="0" i="1" dirty="0" err="1">
                <a:effectLst/>
              </a:rPr>
              <a:t>Hirudo</a:t>
            </a:r>
            <a:r>
              <a:rPr lang="en-US" sz="1800" b="0" i="1" dirty="0">
                <a:effectLst/>
              </a:rPr>
              <a:t> </a:t>
            </a:r>
            <a:r>
              <a:rPr lang="en-US" sz="1800" b="0" i="1" dirty="0" err="1">
                <a:effectLst/>
              </a:rPr>
              <a:t>medicinalis</a:t>
            </a:r>
            <a:r>
              <a:rPr lang="en-US" sz="1800" b="0" i="0" dirty="0">
                <a:effectLst/>
              </a:rPr>
              <a:t> allows for its application to various surgical situations, particularly in reconstructive surgery. </a:t>
            </a:r>
          </a:p>
          <a:p>
            <a:pPr>
              <a:buFont typeface="Arial" panose="020B0604020202020204" pitchFamily="34" charset="0"/>
              <a:buChar char="•"/>
            </a:pPr>
            <a:endParaRPr lang="en-US" sz="1800" b="0" i="0" dirty="0">
              <a:effectLst/>
            </a:endParaRPr>
          </a:p>
          <a:p>
            <a:pPr>
              <a:buFont typeface="Arial" panose="020B0604020202020204" pitchFamily="34" charset="0"/>
              <a:buChar char="•"/>
            </a:pPr>
            <a:r>
              <a:rPr lang="en-US" sz="800" dirty="0"/>
              <a:t>Image: İZMİR HACAMAT, CC BY-SA 4.0 &lt;https://creativecommons.org/licenses/by-sa/4.0&gt;, via Wikimedia Commons</a:t>
            </a:r>
          </a:p>
        </p:txBody>
      </p:sp>
      <p:pic>
        <p:nvPicPr>
          <p:cNvPr id="3074" name="Picture 2">
            <a:extLst>
              <a:ext uri="{FF2B5EF4-FFF2-40B4-BE49-F238E27FC236}">
                <a16:creationId xmlns:a16="http://schemas.microsoft.com/office/drawing/2014/main" id="{CAC69332-D359-423F-A04F-461CAB1B35E3}"/>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17766" r="15503" b="-1"/>
          <a:stretch/>
        </p:blipFill>
        <p:spPr bwMode="auto">
          <a:xfrm>
            <a:off x="6626806" y="1019556"/>
            <a:ext cx="4817466" cy="4818888"/>
          </a:xfrm>
          <a:prstGeom prst="rect">
            <a:avLst/>
          </a:prstGeom>
          <a:noFill/>
          <a:extLst>
            <a:ext uri="{909E8E84-426E-40DD-AFC4-6F175D3DCCD1}">
              <a14:hiddenFill xmlns:a14="http://schemas.microsoft.com/office/drawing/2010/main">
                <a:solidFill>
                  <a:srgbClr val="FFFFFF"/>
                </a:solidFill>
              </a14:hiddenFill>
            </a:ext>
          </a:extLst>
        </p:spPr>
      </p:pic>
      <p:grpSp>
        <p:nvGrpSpPr>
          <p:cNvPr id="111" name="Bottom Right">
            <a:extLst>
              <a:ext uri="{FF2B5EF4-FFF2-40B4-BE49-F238E27FC236}">
                <a16:creationId xmlns:a16="http://schemas.microsoft.com/office/drawing/2014/main" id="{521AD032-2A8E-46DA-9ADE-ABE5E787FE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112" name="Freeform: Shape 111">
              <a:extLst>
                <a:ext uri="{FF2B5EF4-FFF2-40B4-BE49-F238E27FC236}">
                  <a16:creationId xmlns:a16="http://schemas.microsoft.com/office/drawing/2014/main" id="{4C99AC15-8ABA-4F63-9321-20BC70B7C5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13" name="Graphic 157">
              <a:extLst>
                <a:ext uri="{FF2B5EF4-FFF2-40B4-BE49-F238E27FC236}">
                  <a16:creationId xmlns:a16="http://schemas.microsoft.com/office/drawing/2014/main" id="{4A4D9C63-9AE2-409A-AD6F-D6B96CC608F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15" name="Freeform: Shape 114">
                <a:extLst>
                  <a:ext uri="{FF2B5EF4-FFF2-40B4-BE49-F238E27FC236}">
                    <a16:creationId xmlns:a16="http://schemas.microsoft.com/office/drawing/2014/main" id="{1C414FAE-71E1-463A-AE68-63329132E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6" name="Freeform: Shape 115">
                <a:extLst>
                  <a:ext uri="{FF2B5EF4-FFF2-40B4-BE49-F238E27FC236}">
                    <a16:creationId xmlns:a16="http://schemas.microsoft.com/office/drawing/2014/main" id="{2AA2E51D-8749-4E45-B4DD-111ED901B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7" name="Freeform: Shape 116">
                <a:extLst>
                  <a:ext uri="{FF2B5EF4-FFF2-40B4-BE49-F238E27FC236}">
                    <a16:creationId xmlns:a16="http://schemas.microsoft.com/office/drawing/2014/main" id="{FF8F5908-4C35-43FC-A898-D3C8C3A09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8" name="Freeform: Shape 117">
                <a:extLst>
                  <a:ext uri="{FF2B5EF4-FFF2-40B4-BE49-F238E27FC236}">
                    <a16:creationId xmlns:a16="http://schemas.microsoft.com/office/drawing/2014/main" id="{B573C509-A7F3-4312-B67F-C55BB88DDF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9" name="Freeform: Shape 118">
                <a:extLst>
                  <a:ext uri="{FF2B5EF4-FFF2-40B4-BE49-F238E27FC236}">
                    <a16:creationId xmlns:a16="http://schemas.microsoft.com/office/drawing/2014/main" id="{79AB9BF4-2BB4-4BE7-98EB-B320312ED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20" name="Freeform: Shape 119">
                <a:extLst>
                  <a:ext uri="{FF2B5EF4-FFF2-40B4-BE49-F238E27FC236}">
                    <a16:creationId xmlns:a16="http://schemas.microsoft.com/office/drawing/2014/main" id="{971E7EF4-D2C5-4968-AC34-A0674E1F82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21" name="Freeform: Shape 120">
                <a:extLst>
                  <a:ext uri="{FF2B5EF4-FFF2-40B4-BE49-F238E27FC236}">
                    <a16:creationId xmlns:a16="http://schemas.microsoft.com/office/drawing/2014/main" id="{235D9000-8CED-4925-95A2-3F12C8023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114" name="Freeform: Shape 113">
              <a:extLst>
                <a:ext uri="{FF2B5EF4-FFF2-40B4-BE49-F238E27FC236}">
                  <a16:creationId xmlns:a16="http://schemas.microsoft.com/office/drawing/2014/main" id="{9F857165-8DF4-4025-B0D6-1079CDA8F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4688900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1DF84-385F-4F78-921D-51579A325D64}"/>
              </a:ext>
            </a:extLst>
          </p:cNvPr>
          <p:cNvSpPr>
            <a:spLocks noGrp="1"/>
          </p:cNvSpPr>
          <p:nvPr>
            <p:ph type="title"/>
          </p:nvPr>
        </p:nvSpPr>
        <p:spPr/>
        <p:txBody>
          <a:bodyPr/>
          <a:lstStyle/>
          <a:p>
            <a:r>
              <a:rPr lang="en-GB" dirty="0"/>
              <a:t>Cancerous tumours</a:t>
            </a:r>
          </a:p>
        </p:txBody>
      </p:sp>
      <p:sp>
        <p:nvSpPr>
          <p:cNvPr id="3" name="Content Placeholder 2">
            <a:extLst>
              <a:ext uri="{FF2B5EF4-FFF2-40B4-BE49-F238E27FC236}">
                <a16:creationId xmlns:a16="http://schemas.microsoft.com/office/drawing/2014/main" id="{3D6EEF1A-F03D-4579-B30A-288A38FC6E3F}"/>
              </a:ext>
            </a:extLst>
          </p:cNvPr>
          <p:cNvSpPr>
            <a:spLocks noGrp="1"/>
          </p:cNvSpPr>
          <p:nvPr>
            <p:ph idx="1"/>
          </p:nvPr>
        </p:nvSpPr>
        <p:spPr/>
        <p:txBody>
          <a:bodyPr/>
          <a:lstStyle/>
          <a:p>
            <a:pPr marL="0" indent="0">
              <a:buNone/>
            </a:pPr>
            <a:r>
              <a:rPr lang="en-GB" dirty="0"/>
              <a:t>For a cancerous tumour, take goat dung and barley flour and red wine and boil them into a porridge and put it on it, and that is the best medicine where it may not be removed.</a:t>
            </a:r>
          </a:p>
          <a:p>
            <a:pPr marL="0" indent="0">
              <a:buNone/>
            </a:pPr>
            <a:r>
              <a:rPr lang="en-GB" b="1" dirty="0"/>
              <a:t>To remain chaste!</a:t>
            </a:r>
          </a:p>
          <a:p>
            <a:pPr marL="0" indent="0">
              <a:buNone/>
            </a:pPr>
            <a:r>
              <a:rPr lang="en-GB" dirty="0"/>
              <a:t>If you want to be chaste, eat some of the herbs that are called rue every day, and you will never consent to the passion of fornication.</a:t>
            </a:r>
          </a:p>
        </p:txBody>
      </p:sp>
    </p:spTree>
    <p:extLst>
      <p:ext uri="{BB962C8B-B14F-4D97-AF65-F5344CB8AC3E}">
        <p14:creationId xmlns:p14="http://schemas.microsoft.com/office/powerpoint/2010/main" val="13099505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38076-0969-4EFD-A646-E0980F9C7984}"/>
              </a:ext>
            </a:extLst>
          </p:cNvPr>
          <p:cNvSpPr>
            <a:spLocks noGrp="1"/>
          </p:cNvSpPr>
          <p:nvPr>
            <p:ph type="title"/>
          </p:nvPr>
        </p:nvSpPr>
        <p:spPr/>
        <p:txBody>
          <a:bodyPr/>
          <a:lstStyle/>
          <a:p>
            <a:r>
              <a:rPr lang="en-GB" dirty="0"/>
              <a:t>Some recipes are rather strange…</a:t>
            </a:r>
          </a:p>
        </p:txBody>
      </p:sp>
      <p:sp>
        <p:nvSpPr>
          <p:cNvPr id="3" name="Content Placeholder 2">
            <a:extLst>
              <a:ext uri="{FF2B5EF4-FFF2-40B4-BE49-F238E27FC236}">
                <a16:creationId xmlns:a16="http://schemas.microsoft.com/office/drawing/2014/main" id="{19C4C36D-4342-47B7-93BA-DD0250CD9A1C}"/>
              </a:ext>
            </a:extLst>
          </p:cNvPr>
          <p:cNvSpPr>
            <a:spLocks noGrp="1"/>
          </p:cNvSpPr>
          <p:nvPr>
            <p:ph idx="1"/>
          </p:nvPr>
        </p:nvSpPr>
        <p:spPr/>
        <p:txBody>
          <a:bodyPr/>
          <a:lstStyle/>
          <a:p>
            <a:r>
              <a:rPr lang="en-GB" dirty="0"/>
              <a:t>Take a black toad which is only able to crawl, and beat it with a stick until it becomes furious and so that it swells until it dies, and take it and put it into an earthenware cooking pot and close the lid on it so that the smoke may not escape nor the air get into it, and burn it in the pot until it is ashes, and cast these ashes on it-Another is take a raven by the same process and throw the ashes on it. (Quoted in Owen SC, 231)</a:t>
            </a:r>
          </a:p>
        </p:txBody>
      </p:sp>
    </p:spTree>
    <p:extLst>
      <p:ext uri="{BB962C8B-B14F-4D97-AF65-F5344CB8AC3E}">
        <p14:creationId xmlns:p14="http://schemas.microsoft.com/office/powerpoint/2010/main" val="40418030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9982-FDFF-4CD4-8CA0-E97B7BC4B304}"/>
              </a:ext>
            </a:extLst>
          </p:cNvPr>
          <p:cNvSpPr>
            <a:spLocks noGrp="1"/>
          </p:cNvSpPr>
          <p:nvPr>
            <p:ph type="title"/>
          </p:nvPr>
        </p:nvSpPr>
        <p:spPr>
          <a:xfrm>
            <a:off x="838200" y="1"/>
            <a:ext cx="10515600" cy="1690688"/>
          </a:xfrm>
        </p:spPr>
        <p:txBody>
          <a:bodyPr/>
          <a:lstStyle/>
          <a:p>
            <a:r>
              <a:rPr lang="en-GB" dirty="0"/>
              <a:t>Bibliography</a:t>
            </a:r>
          </a:p>
        </p:txBody>
      </p:sp>
      <p:sp>
        <p:nvSpPr>
          <p:cNvPr id="3" name="Content Placeholder 2">
            <a:extLst>
              <a:ext uri="{FF2B5EF4-FFF2-40B4-BE49-F238E27FC236}">
                <a16:creationId xmlns:a16="http://schemas.microsoft.com/office/drawing/2014/main" id="{A53FEDAE-3C24-4CC8-AC77-1D0233768C88}"/>
              </a:ext>
            </a:extLst>
          </p:cNvPr>
          <p:cNvSpPr>
            <a:spLocks noGrp="1"/>
          </p:cNvSpPr>
          <p:nvPr>
            <p:ph idx="1"/>
          </p:nvPr>
        </p:nvSpPr>
        <p:spPr>
          <a:xfrm>
            <a:off x="838200" y="1379621"/>
            <a:ext cx="10515600" cy="5229726"/>
          </a:xfrm>
        </p:spPr>
        <p:txBody>
          <a:bodyPr>
            <a:normAutofit fontScale="85000" lnSpcReduction="20000"/>
          </a:bodyPr>
          <a:lstStyle/>
          <a:p>
            <a:r>
              <a:rPr lang="en-GB" dirty="0" err="1"/>
              <a:t>Breverton</a:t>
            </a:r>
            <a:r>
              <a:rPr lang="en-GB" dirty="0"/>
              <a:t>, T. ,</a:t>
            </a:r>
            <a:r>
              <a:rPr lang="en-GB" i="1" dirty="0"/>
              <a:t>The Physicians of </a:t>
            </a:r>
            <a:r>
              <a:rPr lang="en-GB" i="1" dirty="0" err="1"/>
              <a:t>Myddfai</a:t>
            </a:r>
            <a:r>
              <a:rPr lang="en-GB" i="1" dirty="0"/>
              <a:t> </a:t>
            </a:r>
            <a:r>
              <a:rPr lang="en-GB" dirty="0"/>
              <a:t>(Carmarthen: Cambria, 1988).</a:t>
            </a:r>
          </a:p>
          <a:p>
            <a:r>
              <a:rPr lang="en-GB" dirty="0" err="1"/>
              <a:t>Gwyndaf</a:t>
            </a:r>
            <a:r>
              <a:rPr lang="en-GB" dirty="0"/>
              <a:t>, Robin, ‘Llyn y Fan </a:t>
            </a:r>
            <a:r>
              <a:rPr lang="en-GB" dirty="0" err="1"/>
              <a:t>Fach</a:t>
            </a:r>
            <a:r>
              <a:rPr lang="en-GB" dirty="0"/>
              <a:t>’, </a:t>
            </a:r>
            <a:r>
              <a:rPr lang="en-GB" b="0" i="1" dirty="0">
                <a:solidFill>
                  <a:srgbClr val="373A3C"/>
                </a:solidFill>
                <a:effectLst/>
                <a:latin typeface="-apple-system"/>
              </a:rPr>
              <a:t>Welsh Folk Tales</a:t>
            </a:r>
            <a:r>
              <a:rPr lang="en-GB" b="0" i="0" dirty="0">
                <a:solidFill>
                  <a:srgbClr val="373A3C"/>
                </a:solidFill>
                <a:effectLst/>
                <a:latin typeface="-apple-system"/>
              </a:rPr>
              <a:t> (Cardiff: National Museum of Wales, 1989)</a:t>
            </a:r>
          </a:p>
          <a:p>
            <a:r>
              <a:rPr lang="en-GB" dirty="0"/>
              <a:t>Luft. Diana, </a:t>
            </a:r>
            <a:r>
              <a:rPr lang="en-GB" b="0" i="1" dirty="0">
                <a:solidFill>
                  <a:srgbClr val="373A3C"/>
                </a:solidFill>
                <a:effectLst/>
                <a:latin typeface="-apple-system"/>
              </a:rPr>
              <a:t>Medieval Welsh Medical Texts: Volume One The Recipes </a:t>
            </a:r>
            <a:r>
              <a:rPr lang="en-GB" b="0" i="0" dirty="0">
                <a:solidFill>
                  <a:srgbClr val="373A3C"/>
                </a:solidFill>
                <a:effectLst/>
                <a:latin typeface="-apple-system"/>
              </a:rPr>
              <a:t>(Cardiff: University of Wales Press, 2019). This book is available via free online access</a:t>
            </a:r>
          </a:p>
          <a:p>
            <a:pPr marL="0" indent="0">
              <a:buNone/>
            </a:pPr>
            <a:r>
              <a:rPr lang="en-GB" dirty="0">
                <a:hlinkClick r:id="rId2"/>
              </a:rPr>
              <a:t>Medieval Welsh Medical Texts | UWP</a:t>
            </a:r>
            <a:endParaRPr lang="en-GB" b="0" i="0" dirty="0">
              <a:solidFill>
                <a:srgbClr val="373A3C"/>
              </a:solidFill>
              <a:effectLst/>
              <a:latin typeface="-apple-system"/>
            </a:endParaRPr>
          </a:p>
          <a:p>
            <a:r>
              <a:rPr lang="en-GB" dirty="0">
                <a:solidFill>
                  <a:srgbClr val="373A3C"/>
                </a:solidFill>
                <a:latin typeface="-apple-system"/>
              </a:rPr>
              <a:t>Owen, M. E., </a:t>
            </a:r>
            <a:r>
              <a:rPr lang="en-GB" b="0" i="0" dirty="0">
                <a:solidFill>
                  <a:srgbClr val="373A3C"/>
                </a:solidFill>
                <a:effectLst/>
                <a:latin typeface="-apple-system"/>
              </a:rPr>
              <a:t>'</a:t>
            </a:r>
            <a:r>
              <a:rPr lang="en-GB" b="0" i="0" dirty="0" err="1">
                <a:solidFill>
                  <a:srgbClr val="373A3C"/>
                </a:solidFill>
                <a:effectLst/>
                <a:latin typeface="-apple-system"/>
              </a:rPr>
              <a:t>Meddygon</a:t>
            </a:r>
            <a:r>
              <a:rPr lang="en-GB" b="0" i="0" dirty="0">
                <a:solidFill>
                  <a:srgbClr val="373A3C"/>
                </a:solidFill>
                <a:effectLst/>
                <a:latin typeface="-apple-system"/>
              </a:rPr>
              <a:t> </a:t>
            </a:r>
            <a:r>
              <a:rPr lang="en-GB" b="0" i="0" dirty="0" err="1">
                <a:solidFill>
                  <a:srgbClr val="373A3C"/>
                </a:solidFill>
                <a:effectLst/>
                <a:latin typeface="-apple-system"/>
              </a:rPr>
              <a:t>Myddfai</a:t>
            </a:r>
            <a:r>
              <a:rPr lang="en-GB" b="0" i="0" dirty="0">
                <a:solidFill>
                  <a:srgbClr val="373A3C"/>
                </a:solidFill>
                <a:effectLst/>
                <a:latin typeface="-apple-system"/>
              </a:rPr>
              <a:t>: A Preliminary Survey of Some Medical Writings in Wales' </a:t>
            </a:r>
            <a:r>
              <a:rPr lang="en-GB" b="0" i="1" dirty="0">
                <a:solidFill>
                  <a:srgbClr val="373A3C"/>
                </a:solidFill>
                <a:effectLst/>
                <a:latin typeface="-apple-system"/>
              </a:rPr>
              <a:t>Studia </a:t>
            </a:r>
            <a:r>
              <a:rPr lang="en-GB" b="0" i="1" dirty="0" err="1">
                <a:solidFill>
                  <a:srgbClr val="373A3C"/>
                </a:solidFill>
                <a:effectLst/>
                <a:latin typeface="-apple-system"/>
              </a:rPr>
              <a:t>Celtica</a:t>
            </a:r>
            <a:r>
              <a:rPr lang="en-GB" b="0" i="0" dirty="0">
                <a:solidFill>
                  <a:srgbClr val="373A3C"/>
                </a:solidFill>
                <a:effectLst/>
                <a:latin typeface="-apple-system"/>
              </a:rPr>
              <a:t> 9/10 (1975), 210-233</a:t>
            </a:r>
          </a:p>
          <a:p>
            <a:r>
              <a:rPr lang="en-GB" dirty="0">
                <a:solidFill>
                  <a:srgbClr val="373A3C"/>
                </a:solidFill>
                <a:latin typeface="-apple-system"/>
              </a:rPr>
              <a:t>Owen, M. E., </a:t>
            </a:r>
            <a:r>
              <a:rPr lang="en-GB" b="0" i="0" dirty="0">
                <a:solidFill>
                  <a:srgbClr val="373A3C"/>
                </a:solidFill>
                <a:effectLst/>
                <a:latin typeface="-apple-system"/>
              </a:rPr>
              <a:t>'Medics and Medicine,' in </a:t>
            </a:r>
            <a:r>
              <a:rPr lang="en-GB" b="0" i="1" dirty="0">
                <a:solidFill>
                  <a:srgbClr val="373A3C"/>
                </a:solidFill>
                <a:effectLst/>
                <a:latin typeface="-apple-system"/>
              </a:rPr>
              <a:t>The Welsh King and his Court</a:t>
            </a:r>
            <a:r>
              <a:rPr lang="en-GB" b="0" i="0" dirty="0">
                <a:solidFill>
                  <a:srgbClr val="373A3C"/>
                </a:solidFill>
                <a:effectLst/>
                <a:latin typeface="-apple-system"/>
              </a:rPr>
              <a:t> (Cardiff: University of Wales Press, 2000), pp. 116-141.</a:t>
            </a:r>
          </a:p>
          <a:p>
            <a:r>
              <a:rPr lang="en-GB" dirty="0">
                <a:solidFill>
                  <a:srgbClr val="373A3C"/>
                </a:solidFill>
                <a:latin typeface="-apple-system"/>
              </a:rPr>
              <a:t>Owen, M.E. ‘Medical Books of Wales and the Physicians of </a:t>
            </a:r>
            <a:r>
              <a:rPr lang="en-GB" dirty="0" err="1">
                <a:solidFill>
                  <a:srgbClr val="373A3C"/>
                </a:solidFill>
                <a:latin typeface="-apple-system"/>
              </a:rPr>
              <a:t>Myddfai</a:t>
            </a:r>
            <a:r>
              <a:rPr lang="en-GB" dirty="0">
                <a:solidFill>
                  <a:srgbClr val="373A3C"/>
                </a:solidFill>
                <a:latin typeface="-apple-system"/>
              </a:rPr>
              <a:t>’, </a:t>
            </a:r>
            <a:r>
              <a:rPr lang="en-GB" i="1" dirty="0">
                <a:solidFill>
                  <a:srgbClr val="373A3C"/>
                </a:solidFill>
                <a:latin typeface="-apple-system"/>
              </a:rPr>
              <a:t>T</a:t>
            </a:r>
            <a:r>
              <a:rPr lang="en-GB" b="0" i="1" dirty="0">
                <a:solidFill>
                  <a:srgbClr val="373A3C"/>
                </a:solidFill>
                <a:effectLst/>
                <a:latin typeface="-apple-system"/>
              </a:rPr>
              <a:t>he Carmarthenshire Antiquary</a:t>
            </a:r>
            <a:r>
              <a:rPr lang="en-GB" b="0" i="0" dirty="0">
                <a:solidFill>
                  <a:srgbClr val="373A3C"/>
                </a:solidFill>
                <a:effectLst/>
                <a:latin typeface="-apple-system"/>
              </a:rPr>
              <a:t> 31 (no year specified), 34-44</a:t>
            </a:r>
            <a:endParaRPr lang="en-GB" dirty="0"/>
          </a:p>
        </p:txBody>
      </p:sp>
    </p:spTree>
    <p:extLst>
      <p:ext uri="{BB962C8B-B14F-4D97-AF65-F5344CB8AC3E}">
        <p14:creationId xmlns:p14="http://schemas.microsoft.com/office/powerpoint/2010/main" val="23644856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5C9DC-8563-4BA8-80BD-C3FCBB547B9F}"/>
              </a:ext>
            </a:extLst>
          </p:cNvPr>
          <p:cNvSpPr>
            <a:spLocks noGrp="1"/>
          </p:cNvSpPr>
          <p:nvPr>
            <p:ph type="title"/>
          </p:nvPr>
        </p:nvSpPr>
        <p:spPr/>
        <p:txBody>
          <a:bodyPr/>
          <a:lstStyle/>
          <a:p>
            <a:r>
              <a:rPr lang="en-GB" dirty="0"/>
              <a:t>The </a:t>
            </a:r>
            <a:r>
              <a:rPr lang="en-GB" dirty="0" err="1"/>
              <a:t>Mabinogion</a:t>
            </a:r>
            <a:endParaRPr lang="en-GB" dirty="0"/>
          </a:p>
        </p:txBody>
      </p:sp>
      <p:sp>
        <p:nvSpPr>
          <p:cNvPr id="3" name="Text Placeholder 2">
            <a:extLst>
              <a:ext uri="{FF2B5EF4-FFF2-40B4-BE49-F238E27FC236}">
                <a16:creationId xmlns:a16="http://schemas.microsoft.com/office/drawing/2014/main" id="{C663A0C9-3863-48BA-995B-968BBF17B8DC}"/>
              </a:ext>
            </a:extLst>
          </p:cNvPr>
          <p:cNvSpPr>
            <a:spLocks noGrp="1"/>
          </p:cNvSpPr>
          <p:nvPr>
            <p:ph type="body" idx="1"/>
          </p:nvPr>
        </p:nvSpPr>
        <p:spPr/>
        <p:txBody>
          <a:bodyPr/>
          <a:lstStyle/>
          <a:p>
            <a:endParaRPr lang="en-GB"/>
          </a:p>
        </p:txBody>
      </p:sp>
      <p:sp>
        <p:nvSpPr>
          <p:cNvPr id="4" name="Content Placeholder 3">
            <a:extLst>
              <a:ext uri="{FF2B5EF4-FFF2-40B4-BE49-F238E27FC236}">
                <a16:creationId xmlns:a16="http://schemas.microsoft.com/office/drawing/2014/main" id="{6A7FD791-D5F5-4009-A54B-A86F873EDD5F}"/>
              </a:ext>
            </a:extLst>
          </p:cNvPr>
          <p:cNvSpPr>
            <a:spLocks noGrp="1"/>
          </p:cNvSpPr>
          <p:nvPr>
            <p:ph sz="half" idx="2"/>
          </p:nvPr>
        </p:nvSpPr>
        <p:spPr>
          <a:xfrm>
            <a:off x="836612" y="2266950"/>
            <a:ext cx="5157787" cy="4495800"/>
          </a:xfrm>
        </p:spPr>
        <p:txBody>
          <a:bodyPr>
            <a:normAutofit fontScale="77500" lnSpcReduction="20000"/>
          </a:bodyPr>
          <a:lstStyle/>
          <a:p>
            <a:r>
              <a:rPr lang="en-GB" b="0" i="0" dirty="0" err="1">
                <a:solidFill>
                  <a:srgbClr val="666666"/>
                </a:solidFill>
                <a:effectLst/>
                <a:latin typeface="Roboto" panose="02000000000000000000" pitchFamily="2" charset="0"/>
              </a:rPr>
              <a:t>Blodeuwedd</a:t>
            </a:r>
            <a:r>
              <a:rPr lang="en-GB" b="0" i="0" dirty="0">
                <a:solidFill>
                  <a:srgbClr val="666666"/>
                </a:solidFill>
                <a:effectLst/>
                <a:latin typeface="Roboto" panose="02000000000000000000" pitchFamily="2" charset="0"/>
              </a:rPr>
              <a:t> or </a:t>
            </a:r>
            <a:r>
              <a:rPr lang="en-GB" b="0" i="0" dirty="0" err="1">
                <a:solidFill>
                  <a:srgbClr val="666666"/>
                </a:solidFill>
                <a:effectLst/>
                <a:latin typeface="Roboto" panose="02000000000000000000" pitchFamily="2" charset="0"/>
              </a:rPr>
              <a:t>Blodeuedd</a:t>
            </a:r>
            <a:r>
              <a:rPr lang="en-GB" b="0" i="0" dirty="0">
                <a:solidFill>
                  <a:srgbClr val="666666"/>
                </a:solidFill>
                <a:effectLst/>
                <a:latin typeface="Roboto" panose="02000000000000000000" pitchFamily="2" charset="0"/>
              </a:rPr>
              <a:t> , (Middle Welsh "Flower-Faced", a composite name from </a:t>
            </a:r>
            <a:r>
              <a:rPr lang="en-GB" b="0" i="0" dirty="0" err="1">
                <a:solidFill>
                  <a:srgbClr val="666666"/>
                </a:solidFill>
                <a:effectLst/>
                <a:latin typeface="Roboto" panose="02000000000000000000" pitchFamily="2" charset="0"/>
              </a:rPr>
              <a:t>blodeu</a:t>
            </a:r>
            <a:r>
              <a:rPr lang="en-GB" b="0" i="0" dirty="0">
                <a:solidFill>
                  <a:srgbClr val="666666"/>
                </a:solidFill>
                <a:effectLst/>
                <a:latin typeface="Roboto" panose="02000000000000000000" pitchFamily="2" charset="0"/>
              </a:rPr>
              <a:t> "flowering, blooming" + </a:t>
            </a:r>
            <a:r>
              <a:rPr lang="en-GB" b="0" i="0" dirty="0" err="1">
                <a:solidFill>
                  <a:srgbClr val="666666"/>
                </a:solidFill>
                <a:effectLst/>
                <a:latin typeface="Roboto" panose="02000000000000000000" pitchFamily="2" charset="0"/>
              </a:rPr>
              <a:t>gwedd</a:t>
            </a:r>
            <a:r>
              <a:rPr lang="en-GB" b="0" i="0" dirty="0">
                <a:solidFill>
                  <a:srgbClr val="666666"/>
                </a:solidFill>
                <a:effectLst/>
                <a:latin typeface="Roboto" panose="02000000000000000000" pitchFamily="2" charset="0"/>
              </a:rPr>
              <a:t> "face, aspect, appearance"), is the wife of </a:t>
            </a:r>
            <a:r>
              <a:rPr lang="en-GB" b="0" i="0" dirty="0" err="1">
                <a:solidFill>
                  <a:srgbClr val="666666"/>
                </a:solidFill>
                <a:effectLst/>
                <a:latin typeface="Roboto" panose="02000000000000000000" pitchFamily="2" charset="0"/>
              </a:rPr>
              <a:t>Lleu</a:t>
            </a:r>
            <a:r>
              <a:rPr lang="en-GB" b="0" i="0" dirty="0">
                <a:solidFill>
                  <a:srgbClr val="666666"/>
                </a:solidFill>
                <a:effectLst/>
                <a:latin typeface="Roboto" panose="02000000000000000000" pitchFamily="2" charset="0"/>
              </a:rPr>
              <a:t> </a:t>
            </a:r>
            <a:r>
              <a:rPr lang="en-GB" b="0" i="0" dirty="0" err="1">
                <a:solidFill>
                  <a:srgbClr val="666666"/>
                </a:solidFill>
                <a:effectLst/>
                <a:latin typeface="Roboto" panose="02000000000000000000" pitchFamily="2" charset="0"/>
              </a:rPr>
              <a:t>Llaw</a:t>
            </a:r>
            <a:r>
              <a:rPr lang="en-GB" b="0" i="0" dirty="0">
                <a:solidFill>
                  <a:srgbClr val="666666"/>
                </a:solidFill>
                <a:effectLst/>
                <a:latin typeface="Roboto" panose="02000000000000000000" pitchFamily="2" charset="0"/>
              </a:rPr>
              <a:t> </a:t>
            </a:r>
            <a:r>
              <a:rPr lang="en-GB" b="0" i="0" dirty="0" err="1">
                <a:solidFill>
                  <a:srgbClr val="666666"/>
                </a:solidFill>
                <a:effectLst/>
                <a:latin typeface="Roboto" panose="02000000000000000000" pitchFamily="2" charset="0"/>
              </a:rPr>
              <a:t>Gyffes</a:t>
            </a:r>
            <a:r>
              <a:rPr lang="en-GB" b="0" i="0" dirty="0">
                <a:solidFill>
                  <a:srgbClr val="666666"/>
                </a:solidFill>
                <a:effectLst/>
                <a:latin typeface="Roboto" panose="02000000000000000000" pitchFamily="2" charset="0"/>
              </a:rPr>
              <a:t> in Welsh mythology. She was made from the flowers of broom, meadowsweet and oak by the magicians Math and Gwydion, and is a central figure in Math fab </a:t>
            </a:r>
            <a:r>
              <a:rPr lang="en-GB" b="0" i="0" dirty="0" err="1">
                <a:solidFill>
                  <a:srgbClr val="666666"/>
                </a:solidFill>
                <a:effectLst/>
                <a:latin typeface="Roboto" panose="02000000000000000000" pitchFamily="2" charset="0"/>
              </a:rPr>
              <a:t>Mathonwy</a:t>
            </a:r>
            <a:r>
              <a:rPr lang="en-GB" b="0" i="0" dirty="0">
                <a:solidFill>
                  <a:srgbClr val="666666"/>
                </a:solidFill>
                <a:effectLst/>
                <a:latin typeface="Roboto" panose="02000000000000000000" pitchFamily="2" charset="0"/>
              </a:rPr>
              <a:t>, the last of the Four Branches of the </a:t>
            </a:r>
            <a:r>
              <a:rPr lang="en-GB" b="0" i="0" dirty="0" err="1">
                <a:solidFill>
                  <a:srgbClr val="666666"/>
                </a:solidFill>
                <a:effectLst/>
                <a:latin typeface="Roboto" panose="02000000000000000000" pitchFamily="2" charset="0"/>
              </a:rPr>
              <a:t>Mabinogi</a:t>
            </a:r>
            <a:r>
              <a:rPr lang="en-GB" b="0" i="0" dirty="0">
                <a:solidFill>
                  <a:srgbClr val="666666"/>
                </a:solidFill>
                <a:effectLst/>
                <a:latin typeface="Roboto" panose="02000000000000000000" pitchFamily="2" charset="0"/>
              </a:rPr>
              <a:t>.</a:t>
            </a:r>
          </a:p>
          <a:p>
            <a:r>
              <a:rPr lang="en-GB" dirty="0"/>
              <a:t>Saunders Lewis (1893-1985) – play called </a:t>
            </a:r>
            <a:r>
              <a:rPr lang="en-GB" dirty="0" err="1"/>
              <a:t>Blodeuwedd</a:t>
            </a:r>
            <a:r>
              <a:rPr lang="en-GB" dirty="0"/>
              <a:t> (1923-25)</a:t>
            </a:r>
          </a:p>
        </p:txBody>
      </p:sp>
      <p:sp>
        <p:nvSpPr>
          <p:cNvPr id="5" name="Text Placeholder 4">
            <a:extLst>
              <a:ext uri="{FF2B5EF4-FFF2-40B4-BE49-F238E27FC236}">
                <a16:creationId xmlns:a16="http://schemas.microsoft.com/office/drawing/2014/main" id="{DE927FD6-B3B2-45BA-AEDE-F9BE8CBE1302}"/>
              </a:ext>
            </a:extLst>
          </p:cNvPr>
          <p:cNvSpPr>
            <a:spLocks noGrp="1"/>
          </p:cNvSpPr>
          <p:nvPr>
            <p:ph type="body" sz="quarter" idx="3"/>
          </p:nvPr>
        </p:nvSpPr>
        <p:spPr/>
        <p:txBody>
          <a:bodyPr/>
          <a:lstStyle/>
          <a:p>
            <a:endParaRPr lang="en-GB"/>
          </a:p>
        </p:txBody>
      </p:sp>
      <p:pic>
        <p:nvPicPr>
          <p:cNvPr id="1026" name="Picture 2">
            <a:extLst>
              <a:ext uri="{FF2B5EF4-FFF2-40B4-BE49-F238E27FC236}">
                <a16:creationId xmlns:a16="http://schemas.microsoft.com/office/drawing/2014/main" id="{4ED55452-C18B-4780-AB47-6678D5059606}"/>
              </a:ext>
            </a:extLst>
          </p:cNvPr>
          <p:cNvPicPr>
            <a:picLocks noGrp="1" noChangeAspect="1" noChangeArrowheads="1"/>
          </p:cNvPicPr>
          <p:nvPr>
            <p:ph sz="quarter" idx="4"/>
          </p:nvPr>
        </p:nvPicPr>
        <p:blipFill>
          <a:blip r:embed="rId2">
            <a:extLst>
              <a:ext uri="{28A0092B-C50C-407E-A947-70E740481C1C}">
                <a14:useLocalDpi xmlns:a14="http://schemas.microsoft.com/office/drawing/2010/main" val="0"/>
              </a:ext>
            </a:extLst>
          </a:blip>
          <a:srcRect/>
          <a:stretch>
            <a:fillRect/>
          </a:stretch>
        </p:blipFill>
        <p:spPr bwMode="auto">
          <a:xfrm>
            <a:off x="7534386" y="2505075"/>
            <a:ext cx="2458816" cy="36845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60608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5AC09-2E9F-4A83-84B1-150FB307B094}"/>
              </a:ext>
            </a:extLst>
          </p:cNvPr>
          <p:cNvSpPr>
            <a:spLocks noGrp="1"/>
          </p:cNvSpPr>
          <p:nvPr>
            <p:ph type="title"/>
          </p:nvPr>
        </p:nvSpPr>
        <p:spPr/>
        <p:txBody>
          <a:bodyPr/>
          <a:lstStyle/>
          <a:p>
            <a:r>
              <a:rPr lang="en-GB" dirty="0"/>
              <a:t>Gillian Clarke</a:t>
            </a:r>
          </a:p>
        </p:txBody>
      </p:sp>
      <p:sp>
        <p:nvSpPr>
          <p:cNvPr id="3" name="Text Placeholder 2">
            <a:extLst>
              <a:ext uri="{FF2B5EF4-FFF2-40B4-BE49-F238E27FC236}">
                <a16:creationId xmlns:a16="http://schemas.microsoft.com/office/drawing/2014/main" id="{59B1CAEE-D9E2-47B6-86D3-71C245816474}"/>
              </a:ext>
            </a:extLst>
          </p:cNvPr>
          <p:cNvSpPr>
            <a:spLocks noGrp="1"/>
          </p:cNvSpPr>
          <p:nvPr>
            <p:ph type="body" idx="1"/>
          </p:nvPr>
        </p:nvSpPr>
        <p:spPr/>
        <p:txBody>
          <a:bodyPr/>
          <a:lstStyle/>
          <a:p>
            <a:endParaRPr lang="en-GB" dirty="0"/>
          </a:p>
        </p:txBody>
      </p:sp>
      <p:sp>
        <p:nvSpPr>
          <p:cNvPr id="4" name="Content Placeholder 3">
            <a:extLst>
              <a:ext uri="{FF2B5EF4-FFF2-40B4-BE49-F238E27FC236}">
                <a16:creationId xmlns:a16="http://schemas.microsoft.com/office/drawing/2014/main" id="{70D53F57-163C-449C-81F7-AFD76F4C276B}"/>
              </a:ext>
            </a:extLst>
          </p:cNvPr>
          <p:cNvSpPr>
            <a:spLocks noGrp="1"/>
          </p:cNvSpPr>
          <p:nvPr>
            <p:ph sz="half" idx="2"/>
          </p:nvPr>
        </p:nvSpPr>
        <p:spPr/>
        <p:txBody>
          <a:bodyPr>
            <a:normAutofit fontScale="85000" lnSpcReduction="10000"/>
          </a:bodyPr>
          <a:lstStyle/>
          <a:p>
            <a:r>
              <a:rPr lang="en-GB" dirty="0"/>
              <a:t>1937- Born in Cardiff</a:t>
            </a:r>
          </a:p>
          <a:p>
            <a:r>
              <a:rPr lang="en-GB" dirty="0"/>
              <a:t>Brought up in Cardiff and Penarth </a:t>
            </a:r>
          </a:p>
          <a:p>
            <a:r>
              <a:rPr lang="en-GB" dirty="0"/>
              <a:t>Parents Welsh speakers</a:t>
            </a:r>
          </a:p>
          <a:p>
            <a:r>
              <a:rPr lang="en-GB" dirty="0"/>
              <a:t>Mid 19080s moved to Ceredigion</a:t>
            </a:r>
          </a:p>
          <a:p>
            <a:r>
              <a:rPr lang="en-GB" dirty="0"/>
              <a:t>Co-founder of T</a:t>
            </a:r>
            <a:r>
              <a:rPr lang="cy-GB" dirty="0"/>
              <a:t>ŷ</a:t>
            </a:r>
            <a:r>
              <a:rPr lang="en-GB" dirty="0"/>
              <a:t> Newydd in 1990</a:t>
            </a:r>
          </a:p>
          <a:p>
            <a:r>
              <a:rPr lang="en-GB" dirty="0"/>
              <a:t>2008-2016 National Poet of Wales</a:t>
            </a:r>
          </a:p>
        </p:txBody>
      </p:sp>
      <p:sp>
        <p:nvSpPr>
          <p:cNvPr id="5" name="Text Placeholder 4">
            <a:extLst>
              <a:ext uri="{FF2B5EF4-FFF2-40B4-BE49-F238E27FC236}">
                <a16:creationId xmlns:a16="http://schemas.microsoft.com/office/drawing/2014/main" id="{55A32513-7CB7-4A95-9139-50463ABB1DF1}"/>
              </a:ext>
            </a:extLst>
          </p:cNvPr>
          <p:cNvSpPr>
            <a:spLocks noGrp="1"/>
          </p:cNvSpPr>
          <p:nvPr>
            <p:ph type="body" sz="quarter" idx="3"/>
          </p:nvPr>
        </p:nvSpPr>
        <p:spPr/>
        <p:txBody>
          <a:bodyPr/>
          <a:lstStyle/>
          <a:p>
            <a:endParaRPr lang="en-GB"/>
          </a:p>
        </p:txBody>
      </p:sp>
      <p:pic>
        <p:nvPicPr>
          <p:cNvPr id="2050" name="Picture 2" descr="See the source image">
            <a:extLst>
              <a:ext uri="{FF2B5EF4-FFF2-40B4-BE49-F238E27FC236}">
                <a16:creationId xmlns:a16="http://schemas.microsoft.com/office/drawing/2014/main" id="{652D3CD1-6293-401A-92D2-5474054B1077}"/>
              </a:ext>
            </a:extLst>
          </p:cNvPr>
          <p:cNvPicPr>
            <a:picLocks noGrp="1" noChangeAspect="1" noChangeArrowheads="1"/>
          </p:cNvPicPr>
          <p:nvPr>
            <p:ph sz="quarter" idx="4"/>
          </p:nvPr>
        </p:nvPicPr>
        <p:blipFill>
          <a:blip r:embed="rId2">
            <a:extLst>
              <a:ext uri="{28A0092B-C50C-407E-A947-70E740481C1C}">
                <a14:useLocalDpi xmlns:a14="http://schemas.microsoft.com/office/drawing/2010/main" val="0"/>
              </a:ext>
            </a:extLst>
          </a:blip>
          <a:srcRect/>
          <a:stretch>
            <a:fillRect/>
          </a:stretch>
        </p:blipFill>
        <p:spPr bwMode="auto">
          <a:xfrm>
            <a:off x="7226894" y="2505075"/>
            <a:ext cx="3073800" cy="36845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36279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ext&#10;&#10;Description automatically generated">
            <a:extLst>
              <a:ext uri="{FF2B5EF4-FFF2-40B4-BE49-F238E27FC236}">
                <a16:creationId xmlns:a16="http://schemas.microsoft.com/office/drawing/2014/main" id="{FEAB0521-9592-485C-A178-66E7E14E6CA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6858000"/>
          </a:xfrm>
          <a:prstGeom prst="rect">
            <a:avLst/>
          </a:prstGeom>
        </p:spPr>
      </p:pic>
    </p:spTree>
    <p:extLst>
      <p:ext uri="{BB962C8B-B14F-4D97-AF65-F5344CB8AC3E}">
        <p14:creationId xmlns:p14="http://schemas.microsoft.com/office/powerpoint/2010/main" val="42761462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86F27F-C2D5-40A9-B7E5-CAF1D8D3BB05}"/>
              </a:ext>
            </a:extLst>
          </p:cNvPr>
          <p:cNvSpPr>
            <a:spLocks noGrp="1"/>
          </p:cNvSpPr>
          <p:nvPr>
            <p:ph type="title"/>
          </p:nvPr>
        </p:nvSpPr>
        <p:spPr/>
        <p:txBody>
          <a:bodyPr>
            <a:normAutofit fontScale="90000"/>
          </a:bodyPr>
          <a:lstStyle/>
          <a:p>
            <a:r>
              <a:rPr lang="en-GB" dirty="0"/>
              <a:t>Geraint </a:t>
            </a:r>
            <a:r>
              <a:rPr lang="en-GB" dirty="0" err="1"/>
              <a:t>Jarman</a:t>
            </a:r>
            <a:r>
              <a:rPr lang="en-GB" dirty="0"/>
              <a:t> (music based on the </a:t>
            </a:r>
            <a:r>
              <a:rPr lang="en-GB" dirty="0" err="1"/>
              <a:t>Mabinogi</a:t>
            </a:r>
            <a:r>
              <a:rPr lang="en-GB" dirty="0"/>
              <a:t> from the album </a:t>
            </a:r>
            <a:r>
              <a:rPr lang="en-GB" dirty="0" err="1"/>
              <a:t>Diwrnod</a:t>
            </a:r>
            <a:r>
              <a:rPr lang="en-GB" dirty="0"/>
              <a:t> </a:t>
            </a:r>
            <a:r>
              <a:rPr lang="en-GB" dirty="0" err="1"/>
              <a:t>i’r</a:t>
            </a:r>
            <a:r>
              <a:rPr lang="en-GB" dirty="0"/>
              <a:t> </a:t>
            </a:r>
            <a:r>
              <a:rPr lang="en-GB" dirty="0" err="1"/>
              <a:t>Brenin</a:t>
            </a:r>
            <a:r>
              <a:rPr lang="en-GB" dirty="0"/>
              <a:t>)</a:t>
            </a:r>
          </a:p>
        </p:txBody>
      </p:sp>
      <p:sp>
        <p:nvSpPr>
          <p:cNvPr id="3" name="Text Placeholder 2">
            <a:extLst>
              <a:ext uri="{FF2B5EF4-FFF2-40B4-BE49-F238E27FC236}">
                <a16:creationId xmlns:a16="http://schemas.microsoft.com/office/drawing/2014/main" id="{D4B27E76-7C21-4E02-9C7A-61B0727EB08F}"/>
              </a:ext>
            </a:extLst>
          </p:cNvPr>
          <p:cNvSpPr>
            <a:spLocks noGrp="1"/>
          </p:cNvSpPr>
          <p:nvPr>
            <p:ph type="body" idx="1"/>
          </p:nvPr>
        </p:nvSpPr>
        <p:spPr/>
        <p:txBody>
          <a:bodyPr>
            <a:normAutofit fontScale="25000" lnSpcReduction="20000"/>
          </a:bodyPr>
          <a:lstStyle/>
          <a:p>
            <a:endParaRPr lang="en-GB" dirty="0">
              <a:hlinkClick r:id="rId2"/>
            </a:endParaRPr>
          </a:p>
          <a:p>
            <a:endParaRPr lang="en-GB" dirty="0">
              <a:hlinkClick r:id="rId2"/>
            </a:endParaRPr>
          </a:p>
          <a:p>
            <a:r>
              <a:rPr lang="en-GB" sz="6200" dirty="0" err="1">
                <a:hlinkClick r:id="rId2"/>
              </a:rPr>
              <a:t>Mabinogi</a:t>
            </a:r>
            <a:r>
              <a:rPr lang="en-GB" sz="6200" dirty="0">
                <a:hlinkClick r:id="rId2"/>
              </a:rPr>
              <a:t> – YouTube</a:t>
            </a:r>
            <a:endParaRPr lang="en-GB" sz="6200" dirty="0"/>
          </a:p>
          <a:p>
            <a:endParaRPr lang="en-GB" dirty="0"/>
          </a:p>
        </p:txBody>
      </p:sp>
      <p:sp>
        <p:nvSpPr>
          <p:cNvPr id="4" name="Content Placeholder 3">
            <a:extLst>
              <a:ext uri="{FF2B5EF4-FFF2-40B4-BE49-F238E27FC236}">
                <a16:creationId xmlns:a16="http://schemas.microsoft.com/office/drawing/2014/main" id="{E22C1BD2-E34F-4B1D-A48A-4EDA34FD1F9C}"/>
              </a:ext>
            </a:extLst>
          </p:cNvPr>
          <p:cNvSpPr>
            <a:spLocks noGrp="1"/>
          </p:cNvSpPr>
          <p:nvPr>
            <p:ph sz="half" idx="2"/>
          </p:nvPr>
        </p:nvSpPr>
        <p:spPr>
          <a:xfrm>
            <a:off x="839788" y="2505074"/>
            <a:ext cx="5157787" cy="4352925"/>
          </a:xfrm>
        </p:spPr>
        <p:txBody>
          <a:bodyPr>
            <a:normAutofit fontScale="47500" lnSpcReduction="20000"/>
          </a:bodyPr>
          <a:lstStyle/>
          <a:p>
            <a:r>
              <a:rPr lang="en-GB" sz="3800" b="0" i="0" dirty="0">
                <a:solidFill>
                  <a:srgbClr val="202122"/>
                </a:solidFill>
                <a:effectLst/>
                <a:latin typeface="Arial" panose="020B0604020202020204" pitchFamily="34" charset="0"/>
              </a:rPr>
              <a:t>Geraint </a:t>
            </a:r>
            <a:r>
              <a:rPr lang="en-GB" sz="3800" b="0" i="0" dirty="0" err="1">
                <a:solidFill>
                  <a:srgbClr val="202122"/>
                </a:solidFill>
                <a:effectLst/>
                <a:latin typeface="Arial" panose="020B0604020202020204" pitchFamily="34" charset="0"/>
              </a:rPr>
              <a:t>Jarman</a:t>
            </a:r>
            <a:r>
              <a:rPr lang="en-GB" sz="3800" b="0" i="0" dirty="0">
                <a:solidFill>
                  <a:srgbClr val="202122"/>
                </a:solidFill>
                <a:effectLst/>
                <a:latin typeface="Arial" panose="020B0604020202020204" pitchFamily="34" charset="0"/>
              </a:rPr>
              <a:t> grew up in </a:t>
            </a:r>
            <a:r>
              <a:rPr lang="en-GB" sz="3800" b="0" i="0" u="none" strike="noStrike" dirty="0">
                <a:solidFill>
                  <a:srgbClr val="0645AD"/>
                </a:solidFill>
                <a:effectLst/>
                <a:latin typeface="Arial" panose="020B0604020202020204" pitchFamily="34" charset="0"/>
                <a:hlinkClick r:id="rId3" tooltip="Cardiff"/>
              </a:rPr>
              <a:t>Cardiff</a:t>
            </a:r>
            <a:r>
              <a:rPr lang="en-GB" sz="3800" b="0" i="0" dirty="0">
                <a:solidFill>
                  <a:srgbClr val="202122"/>
                </a:solidFill>
                <a:effectLst/>
                <a:latin typeface="Arial" panose="020B0604020202020204" pitchFamily="34" charset="0"/>
              </a:rPr>
              <a:t> and his career began in the 1960s as a poet and composer, writing for </a:t>
            </a:r>
            <a:r>
              <a:rPr lang="en-GB" sz="3800" b="0" i="0" u="none" strike="noStrike" dirty="0">
                <a:solidFill>
                  <a:srgbClr val="BA0000"/>
                </a:solidFill>
                <a:effectLst/>
                <a:latin typeface="Arial" panose="020B0604020202020204" pitchFamily="34" charset="0"/>
                <a:hlinkClick r:id="rId4" tooltip="Heather Jones (Musician) (page does not exist)"/>
              </a:rPr>
              <a:t>Heather Jones</a:t>
            </a:r>
            <a:r>
              <a:rPr lang="en-GB" sz="3800" b="0" i="0" dirty="0">
                <a:solidFill>
                  <a:srgbClr val="202122"/>
                </a:solidFill>
                <a:effectLst/>
                <a:latin typeface="Arial" panose="020B0604020202020204" pitchFamily="34" charset="0"/>
              </a:rPr>
              <a:t> [</a:t>
            </a:r>
            <a:r>
              <a:rPr lang="en-GB" sz="3800" b="0" i="0" u="none" strike="noStrike" dirty="0">
                <a:solidFill>
                  <a:srgbClr val="3366BB"/>
                </a:solidFill>
                <a:effectLst/>
                <a:latin typeface="Arial" panose="020B0604020202020204" pitchFamily="34" charset="0"/>
                <a:hlinkClick r:id="rId5" tooltip="cy:Heather Jones"/>
              </a:rPr>
              <a:t>cy</a:t>
            </a:r>
            <a:r>
              <a:rPr lang="en-GB" sz="3800" b="0" i="0" dirty="0">
                <a:solidFill>
                  <a:srgbClr val="202122"/>
                </a:solidFill>
                <a:effectLst/>
                <a:latin typeface="Arial" panose="020B0604020202020204" pitchFamily="34" charset="0"/>
              </a:rPr>
              <a:t>].</a:t>
            </a:r>
            <a:r>
              <a:rPr lang="en-GB" sz="3800" b="0" i="0" u="none" strike="noStrike" baseline="30000" dirty="0">
                <a:solidFill>
                  <a:srgbClr val="0645AD"/>
                </a:solidFill>
                <a:effectLst/>
                <a:latin typeface="Arial" panose="020B0604020202020204" pitchFamily="34" charset="0"/>
                <a:hlinkClick r:id="rId6"/>
              </a:rPr>
              <a:t>[1]</a:t>
            </a:r>
            <a:r>
              <a:rPr lang="en-GB" sz="3800" b="0" i="0" dirty="0">
                <a:solidFill>
                  <a:srgbClr val="202122"/>
                </a:solidFill>
                <a:effectLst/>
                <a:latin typeface="Arial" panose="020B0604020202020204" pitchFamily="34" charset="0"/>
              </a:rPr>
              <a:t> He was a member of </a:t>
            </a:r>
            <a:r>
              <a:rPr lang="en-GB" sz="3800" b="0" i="0" u="none" strike="noStrike" dirty="0">
                <a:solidFill>
                  <a:srgbClr val="BA0000"/>
                </a:solidFill>
                <a:effectLst/>
                <a:latin typeface="Arial" panose="020B0604020202020204" pitchFamily="34" charset="0"/>
                <a:hlinkClick r:id="rId7" tooltip="Y Bara Menyn (page does not exist)"/>
              </a:rPr>
              <a:t>Y Bara </a:t>
            </a:r>
            <a:r>
              <a:rPr lang="en-GB" sz="3800" b="0" i="0" u="none" strike="noStrike" dirty="0" err="1">
                <a:solidFill>
                  <a:srgbClr val="BA0000"/>
                </a:solidFill>
                <a:effectLst/>
                <a:latin typeface="Arial" panose="020B0604020202020204" pitchFamily="34" charset="0"/>
                <a:hlinkClick r:id="rId7" tooltip="Y Bara Menyn (page does not exist)"/>
              </a:rPr>
              <a:t>Menyn</a:t>
            </a:r>
            <a:r>
              <a:rPr lang="en-GB" sz="3800" b="0" i="0" dirty="0">
                <a:solidFill>
                  <a:srgbClr val="202122"/>
                </a:solidFill>
                <a:effectLst/>
                <a:latin typeface="Arial" panose="020B0604020202020204" pitchFamily="34" charset="0"/>
              </a:rPr>
              <a:t> [</a:t>
            </a:r>
            <a:r>
              <a:rPr lang="en-GB" sz="3800" b="0" i="0" u="none" strike="noStrike" dirty="0">
                <a:solidFill>
                  <a:srgbClr val="3366BB"/>
                </a:solidFill>
                <a:effectLst/>
                <a:latin typeface="Arial" panose="020B0604020202020204" pitchFamily="34" charset="0"/>
                <a:hlinkClick r:id="rId8" tooltip="cy:Y Bara Menyn"/>
              </a:rPr>
              <a:t>cy</a:t>
            </a:r>
            <a:r>
              <a:rPr lang="en-GB" sz="3800" b="0" i="0" dirty="0">
                <a:solidFill>
                  <a:srgbClr val="202122"/>
                </a:solidFill>
                <a:effectLst/>
                <a:latin typeface="Arial" panose="020B0604020202020204" pitchFamily="34" charset="0"/>
              </a:rPr>
              <a:t>] with Jones and </a:t>
            </a:r>
            <a:r>
              <a:rPr lang="en-GB" sz="3800" b="0" i="0" u="none" strike="noStrike" dirty="0" err="1">
                <a:solidFill>
                  <a:srgbClr val="0645AD"/>
                </a:solidFill>
                <a:effectLst/>
                <a:latin typeface="Arial" panose="020B0604020202020204" pitchFamily="34" charset="0"/>
                <a:hlinkClick r:id="rId9" tooltip="Meic Stevens"/>
              </a:rPr>
              <a:t>Meic</a:t>
            </a:r>
            <a:r>
              <a:rPr lang="en-GB" sz="3800" b="0" i="0" u="none" strike="noStrike" dirty="0">
                <a:solidFill>
                  <a:srgbClr val="0645AD"/>
                </a:solidFill>
                <a:effectLst/>
                <a:latin typeface="Arial" panose="020B0604020202020204" pitchFamily="34" charset="0"/>
                <a:hlinkClick r:id="rId9" tooltip="Meic Stevens"/>
              </a:rPr>
              <a:t> Stevens</a:t>
            </a:r>
            <a:r>
              <a:rPr lang="en-GB" sz="3800" b="0" i="0" dirty="0">
                <a:solidFill>
                  <a:srgbClr val="202122"/>
                </a:solidFill>
                <a:effectLst/>
                <a:latin typeface="Arial" panose="020B0604020202020204" pitchFamily="34" charset="0"/>
              </a:rPr>
              <a:t> before establishing himself as a solo artist.</a:t>
            </a:r>
            <a:r>
              <a:rPr lang="en-GB" sz="3800" b="0" i="0" u="none" strike="noStrike" baseline="30000" dirty="0">
                <a:solidFill>
                  <a:srgbClr val="0645AD"/>
                </a:solidFill>
                <a:effectLst/>
                <a:latin typeface="Arial" panose="020B0604020202020204" pitchFamily="34" charset="0"/>
                <a:hlinkClick r:id="rId6"/>
              </a:rPr>
              <a:t>[1]</a:t>
            </a:r>
            <a:r>
              <a:rPr lang="en-GB" sz="3800" b="0" i="0" dirty="0">
                <a:solidFill>
                  <a:srgbClr val="202122"/>
                </a:solidFill>
                <a:effectLst/>
                <a:latin typeface="Arial" panose="020B0604020202020204" pitchFamily="34" charset="0"/>
              </a:rPr>
              <a:t> He also wrote "Y </a:t>
            </a:r>
            <a:r>
              <a:rPr lang="en-GB" sz="3800" b="0" i="0" dirty="0" err="1">
                <a:solidFill>
                  <a:srgbClr val="202122"/>
                </a:solidFill>
                <a:effectLst/>
                <a:latin typeface="Arial" panose="020B0604020202020204" pitchFamily="34" charset="0"/>
              </a:rPr>
              <a:t>Brawd</a:t>
            </a:r>
            <a:r>
              <a:rPr lang="en-GB" sz="3800" b="0" i="0" dirty="0">
                <a:solidFill>
                  <a:srgbClr val="202122"/>
                </a:solidFill>
                <a:effectLst/>
                <a:latin typeface="Arial" panose="020B0604020202020204" pitchFamily="34" charset="0"/>
              </a:rPr>
              <a:t> Houdini", one of Stevens' most popular recordings. He introduced genres such as </a:t>
            </a:r>
            <a:r>
              <a:rPr lang="en-GB" sz="3800" b="0" i="0" u="none" strike="noStrike" dirty="0">
                <a:solidFill>
                  <a:srgbClr val="0645AD"/>
                </a:solidFill>
                <a:effectLst/>
                <a:latin typeface="Arial" panose="020B0604020202020204" pitchFamily="34" charset="0"/>
                <a:hlinkClick r:id="rId10" tooltip="Reggae"/>
              </a:rPr>
              <a:t>reggae</a:t>
            </a:r>
            <a:r>
              <a:rPr lang="en-GB" sz="3800" b="0" i="0" dirty="0">
                <a:solidFill>
                  <a:srgbClr val="202122"/>
                </a:solidFill>
                <a:effectLst/>
                <a:latin typeface="Arial" panose="020B0604020202020204" pitchFamily="34" charset="0"/>
              </a:rPr>
              <a:t> into Welsh music and released many albums as a solo artist and with his band as Geraint </a:t>
            </a:r>
            <a:r>
              <a:rPr lang="en-GB" sz="3800" b="0" i="0" dirty="0" err="1">
                <a:solidFill>
                  <a:srgbClr val="202122"/>
                </a:solidFill>
                <a:effectLst/>
                <a:latin typeface="Arial" panose="020B0604020202020204" pitchFamily="34" charset="0"/>
              </a:rPr>
              <a:t>Jarman</a:t>
            </a:r>
            <a:r>
              <a:rPr lang="en-GB" sz="3800" b="0" i="0" dirty="0">
                <a:solidFill>
                  <a:srgbClr val="202122"/>
                </a:solidFill>
                <a:effectLst/>
                <a:latin typeface="Arial" panose="020B0604020202020204" pitchFamily="34" charset="0"/>
              </a:rPr>
              <a:t> </a:t>
            </a:r>
            <a:r>
              <a:rPr lang="en-GB" sz="3800" b="0" i="0" dirty="0" err="1">
                <a:solidFill>
                  <a:srgbClr val="202122"/>
                </a:solidFill>
                <a:effectLst/>
                <a:latin typeface="Arial" panose="020B0604020202020204" pitchFamily="34" charset="0"/>
              </a:rPr>
              <a:t>a'r</a:t>
            </a:r>
            <a:r>
              <a:rPr lang="en-GB" sz="3800" b="0" i="0" dirty="0">
                <a:solidFill>
                  <a:srgbClr val="202122"/>
                </a:solidFill>
                <a:effectLst/>
                <a:latin typeface="Arial" panose="020B0604020202020204" pitchFamily="34" charset="0"/>
              </a:rPr>
              <a:t> </a:t>
            </a:r>
            <a:r>
              <a:rPr lang="en-GB" sz="3800" b="0" i="0" dirty="0" err="1">
                <a:solidFill>
                  <a:srgbClr val="202122"/>
                </a:solidFill>
                <a:effectLst/>
                <a:latin typeface="Arial" panose="020B0604020202020204" pitchFamily="34" charset="0"/>
              </a:rPr>
              <a:t>Cynganneddwyr</a:t>
            </a:r>
            <a:r>
              <a:rPr lang="en-GB" sz="3800" b="0" i="0" dirty="0">
                <a:solidFill>
                  <a:srgbClr val="202122"/>
                </a:solidFill>
                <a:effectLst/>
                <a:latin typeface="Arial" panose="020B0604020202020204" pitchFamily="34" charset="0"/>
              </a:rPr>
              <a:t> (Geraint </a:t>
            </a:r>
            <a:r>
              <a:rPr lang="en-GB" sz="3800" b="0" i="0" dirty="0" err="1">
                <a:solidFill>
                  <a:srgbClr val="202122"/>
                </a:solidFill>
                <a:effectLst/>
                <a:latin typeface="Arial" panose="020B0604020202020204" pitchFamily="34" charset="0"/>
              </a:rPr>
              <a:t>Jarman</a:t>
            </a:r>
            <a:r>
              <a:rPr lang="en-GB" sz="3800" b="0" i="0" dirty="0">
                <a:solidFill>
                  <a:srgbClr val="202122"/>
                </a:solidFill>
                <a:effectLst/>
                <a:latin typeface="Arial" panose="020B0604020202020204" pitchFamily="34" charset="0"/>
              </a:rPr>
              <a:t> and the Poets), his first album (</a:t>
            </a:r>
            <a:r>
              <a:rPr lang="en-GB" sz="3800" b="0" i="1" dirty="0" err="1">
                <a:solidFill>
                  <a:srgbClr val="202122"/>
                </a:solidFill>
                <a:effectLst/>
                <a:latin typeface="Arial" panose="020B0604020202020204" pitchFamily="34" charset="0"/>
              </a:rPr>
              <a:t>Gobaith</a:t>
            </a:r>
            <a:r>
              <a:rPr lang="en-GB" sz="3800" b="0" i="1" dirty="0">
                <a:solidFill>
                  <a:srgbClr val="202122"/>
                </a:solidFill>
                <a:effectLst/>
                <a:latin typeface="Arial" panose="020B0604020202020204" pitchFamily="34" charset="0"/>
              </a:rPr>
              <a:t> </a:t>
            </a:r>
            <a:r>
              <a:rPr lang="en-GB" sz="3800" b="0" i="1" dirty="0" err="1">
                <a:solidFill>
                  <a:srgbClr val="202122"/>
                </a:solidFill>
                <a:effectLst/>
                <a:latin typeface="Arial" panose="020B0604020202020204" pitchFamily="34" charset="0"/>
              </a:rPr>
              <a:t>Mawr</a:t>
            </a:r>
            <a:r>
              <a:rPr lang="en-GB" sz="3800" b="0" i="1" dirty="0">
                <a:solidFill>
                  <a:srgbClr val="202122"/>
                </a:solidFill>
                <a:effectLst/>
                <a:latin typeface="Arial" panose="020B0604020202020204" pitchFamily="34" charset="0"/>
              </a:rPr>
              <a:t> y </a:t>
            </a:r>
            <a:r>
              <a:rPr lang="en-GB" sz="3800" b="0" i="1" dirty="0" err="1">
                <a:solidFill>
                  <a:srgbClr val="202122"/>
                </a:solidFill>
                <a:effectLst/>
                <a:latin typeface="Arial" panose="020B0604020202020204" pitchFamily="34" charset="0"/>
              </a:rPr>
              <a:t>Ganrif</a:t>
            </a:r>
            <a:r>
              <a:rPr lang="en-GB" sz="3800" b="0" i="0" dirty="0">
                <a:solidFill>
                  <a:srgbClr val="202122"/>
                </a:solidFill>
                <a:effectLst/>
                <a:latin typeface="Arial" panose="020B0604020202020204" pitchFamily="34" charset="0"/>
              </a:rPr>
              <a:t>) released in 1976 by </a:t>
            </a:r>
            <a:r>
              <a:rPr lang="en-GB" sz="3800" b="0" i="0" u="none" strike="noStrike" dirty="0">
                <a:solidFill>
                  <a:srgbClr val="0645AD"/>
                </a:solidFill>
                <a:effectLst/>
                <a:latin typeface="Arial" panose="020B0604020202020204" pitchFamily="34" charset="0"/>
                <a:hlinkClick r:id="rId11" tooltip="Sain"/>
              </a:rPr>
              <a:t>Sain</a:t>
            </a:r>
            <a:r>
              <a:rPr lang="en-GB" sz="3800" b="0" i="0" dirty="0">
                <a:solidFill>
                  <a:srgbClr val="202122"/>
                </a:solidFill>
                <a:effectLst/>
                <a:latin typeface="Arial" panose="020B0604020202020204" pitchFamily="34" charset="0"/>
              </a:rPr>
              <a:t>.</a:t>
            </a:r>
            <a:r>
              <a:rPr lang="en-GB" sz="3800" b="0" i="0" u="none" strike="noStrike" baseline="30000" dirty="0">
                <a:solidFill>
                  <a:srgbClr val="0645AD"/>
                </a:solidFill>
                <a:effectLst/>
                <a:latin typeface="Arial" panose="020B0604020202020204" pitchFamily="34" charset="0"/>
                <a:hlinkClick r:id="rId6"/>
              </a:rPr>
              <a:t>[1]</a:t>
            </a:r>
            <a:r>
              <a:rPr lang="en-GB" sz="3800" b="0" i="0" u="none" strike="noStrike" baseline="30000" dirty="0">
                <a:solidFill>
                  <a:srgbClr val="0645AD"/>
                </a:solidFill>
                <a:effectLst/>
                <a:latin typeface="Arial" panose="020B0604020202020204" pitchFamily="34" charset="0"/>
                <a:hlinkClick r:id="rId12"/>
              </a:rPr>
              <a:t>[2]</a:t>
            </a:r>
            <a:r>
              <a:rPr lang="en-GB" sz="3800" b="0" i="0" dirty="0">
                <a:solidFill>
                  <a:srgbClr val="202122"/>
                </a:solidFill>
                <a:effectLst/>
                <a:latin typeface="Arial" panose="020B0604020202020204" pitchFamily="34" charset="0"/>
              </a:rPr>
              <a:t> In the late 1970s he was championed by </a:t>
            </a:r>
            <a:r>
              <a:rPr lang="en-GB" sz="3800" b="0" i="0" u="none" strike="noStrike" dirty="0">
                <a:solidFill>
                  <a:srgbClr val="0645AD"/>
                </a:solidFill>
                <a:effectLst/>
                <a:latin typeface="Arial" panose="020B0604020202020204" pitchFamily="34" charset="0"/>
                <a:hlinkClick r:id="rId13" tooltip="John Peel"/>
              </a:rPr>
              <a:t>John Peel</a:t>
            </a:r>
            <a:r>
              <a:rPr lang="en-GB" sz="3800" b="0" i="0" dirty="0">
                <a:solidFill>
                  <a:srgbClr val="202122"/>
                </a:solidFill>
                <a:effectLst/>
                <a:latin typeface="Arial" panose="020B0604020202020204" pitchFamily="34" charset="0"/>
              </a:rPr>
              <a:t> who introduced him to a wider audience through his </a:t>
            </a:r>
            <a:r>
              <a:rPr lang="en-GB" sz="3800" b="0" i="0" u="none" strike="noStrike" dirty="0">
                <a:solidFill>
                  <a:srgbClr val="0645AD"/>
                </a:solidFill>
                <a:effectLst/>
                <a:latin typeface="Arial" panose="020B0604020202020204" pitchFamily="34" charset="0"/>
                <a:hlinkClick r:id="rId14" tooltip="BBC Radio 1"/>
              </a:rPr>
              <a:t>BBC Radio 1</a:t>
            </a:r>
            <a:r>
              <a:rPr lang="en-GB" sz="3800" b="0" i="0" dirty="0">
                <a:solidFill>
                  <a:srgbClr val="202122"/>
                </a:solidFill>
                <a:effectLst/>
                <a:latin typeface="Arial" panose="020B0604020202020204" pitchFamily="34" charset="0"/>
              </a:rPr>
              <a:t> show.</a:t>
            </a:r>
          </a:p>
          <a:p>
            <a:endParaRPr lang="en-GB" dirty="0"/>
          </a:p>
        </p:txBody>
      </p:sp>
      <p:sp>
        <p:nvSpPr>
          <p:cNvPr id="5" name="Text Placeholder 4">
            <a:extLst>
              <a:ext uri="{FF2B5EF4-FFF2-40B4-BE49-F238E27FC236}">
                <a16:creationId xmlns:a16="http://schemas.microsoft.com/office/drawing/2014/main" id="{937DDF50-C306-4E85-AD22-A3D697327B2A}"/>
              </a:ext>
            </a:extLst>
          </p:cNvPr>
          <p:cNvSpPr>
            <a:spLocks noGrp="1"/>
          </p:cNvSpPr>
          <p:nvPr>
            <p:ph type="body" sz="quarter" idx="3"/>
          </p:nvPr>
        </p:nvSpPr>
        <p:spPr/>
        <p:txBody>
          <a:bodyPr>
            <a:noAutofit/>
          </a:bodyPr>
          <a:lstStyle/>
          <a:p>
            <a:r>
              <a:rPr lang="en-GB" dirty="0" err="1"/>
              <a:t>Brenhines</a:t>
            </a:r>
            <a:r>
              <a:rPr lang="en-GB" dirty="0"/>
              <a:t> y </a:t>
            </a:r>
            <a:r>
              <a:rPr lang="en-GB" dirty="0" err="1"/>
              <a:t>Ceffylau</a:t>
            </a:r>
            <a:r>
              <a:rPr lang="en-GB" dirty="0"/>
              <a:t> </a:t>
            </a:r>
            <a:r>
              <a:rPr lang="en-GB" dirty="0" err="1">
                <a:hlinkClick r:id="rId15"/>
              </a:rPr>
              <a:t>Brenhines</a:t>
            </a:r>
            <a:r>
              <a:rPr lang="en-GB" dirty="0">
                <a:hlinkClick r:id="rId15"/>
              </a:rPr>
              <a:t> y </a:t>
            </a:r>
            <a:r>
              <a:rPr lang="en-GB" dirty="0" err="1">
                <a:hlinkClick r:id="rId15"/>
              </a:rPr>
              <a:t>Ceffylau</a:t>
            </a:r>
            <a:r>
              <a:rPr lang="en-GB" dirty="0">
                <a:hlinkClick r:id="rId15"/>
              </a:rPr>
              <a:t> – YouTube</a:t>
            </a:r>
            <a:r>
              <a:rPr lang="en-GB" dirty="0"/>
              <a:t> (song about Rhiannon)</a:t>
            </a:r>
          </a:p>
        </p:txBody>
      </p:sp>
      <p:sp>
        <p:nvSpPr>
          <p:cNvPr id="6" name="Content Placeholder 5">
            <a:extLst>
              <a:ext uri="{FF2B5EF4-FFF2-40B4-BE49-F238E27FC236}">
                <a16:creationId xmlns:a16="http://schemas.microsoft.com/office/drawing/2014/main" id="{B0E839CC-8643-4E8B-935E-840B5B2AAF1B}"/>
              </a:ext>
            </a:extLst>
          </p:cNvPr>
          <p:cNvSpPr>
            <a:spLocks noGrp="1"/>
          </p:cNvSpPr>
          <p:nvPr>
            <p:ph sz="quarter" idx="4"/>
          </p:nvPr>
        </p:nvSpPr>
        <p:spPr/>
        <p:txBody>
          <a:bodyPr>
            <a:normAutofit fontScale="47500" lnSpcReduction="20000"/>
          </a:bodyPr>
          <a:lstStyle/>
          <a:p>
            <a:pPr algn="l"/>
            <a:r>
              <a:rPr lang="en-GB" sz="4400" b="0" i="0" u="none" strike="noStrike" dirty="0">
                <a:solidFill>
                  <a:srgbClr val="0645AD"/>
                </a:solidFill>
                <a:effectLst/>
                <a:latin typeface="Arial" panose="020B0604020202020204" pitchFamily="34" charset="0"/>
                <a:hlinkClick r:id="rId16" tooltip="Gruff Rhys"/>
              </a:rPr>
              <a:t>Gruff Rhys</a:t>
            </a:r>
            <a:r>
              <a:rPr lang="en-GB" sz="4400" b="0" i="0" dirty="0">
                <a:solidFill>
                  <a:srgbClr val="202122"/>
                </a:solidFill>
                <a:effectLst/>
                <a:latin typeface="Arial" panose="020B0604020202020204" pitchFamily="34" charset="0"/>
              </a:rPr>
              <a:t>, in the liner notes of the </a:t>
            </a:r>
            <a:r>
              <a:rPr lang="en-GB" sz="4400" b="0" i="1" dirty="0">
                <a:solidFill>
                  <a:srgbClr val="202122"/>
                </a:solidFill>
                <a:effectLst/>
                <a:latin typeface="Arial" panose="020B0604020202020204" pitchFamily="34" charset="0"/>
              </a:rPr>
              <a:t>Welsh Rare Beat</a:t>
            </a:r>
            <a:r>
              <a:rPr lang="en-GB" sz="4400" b="0" i="0" dirty="0">
                <a:solidFill>
                  <a:srgbClr val="202122"/>
                </a:solidFill>
                <a:effectLst/>
                <a:latin typeface="Arial" panose="020B0604020202020204" pitchFamily="34" charset="0"/>
              </a:rPr>
              <a:t> album, paid tribute to </a:t>
            </a:r>
            <a:r>
              <a:rPr lang="en-GB" sz="4400" b="0" i="0" dirty="0" err="1">
                <a:solidFill>
                  <a:srgbClr val="202122"/>
                </a:solidFill>
                <a:effectLst/>
                <a:latin typeface="Arial" panose="020B0604020202020204" pitchFamily="34" charset="0"/>
              </a:rPr>
              <a:t>Jarman's</a:t>
            </a:r>
            <a:r>
              <a:rPr lang="en-GB" sz="4400" b="0" i="0" dirty="0">
                <a:solidFill>
                  <a:srgbClr val="202122"/>
                </a:solidFill>
                <a:effectLst/>
                <a:latin typeface="Arial" panose="020B0604020202020204" pitchFamily="34" charset="0"/>
              </a:rPr>
              <a:t> influence, stating "</a:t>
            </a:r>
            <a:r>
              <a:rPr lang="en-GB" sz="4400" b="0" i="0" dirty="0" err="1">
                <a:solidFill>
                  <a:srgbClr val="202122"/>
                </a:solidFill>
                <a:effectLst/>
                <a:latin typeface="Arial" panose="020B0604020202020204" pitchFamily="34" charset="0"/>
              </a:rPr>
              <a:t>Jarman</a:t>
            </a:r>
            <a:r>
              <a:rPr lang="en-GB" sz="4400" b="0" i="0" dirty="0">
                <a:solidFill>
                  <a:srgbClr val="202122"/>
                </a:solidFill>
                <a:effectLst/>
                <a:latin typeface="Arial" panose="020B0604020202020204" pitchFamily="34" charset="0"/>
              </a:rPr>
              <a:t> helped to sever ties with Celtic folk and serve as a bridge to a new wave of post punk/post Sain Welsh language artists in the 1980s and beyond who had a less self-conscious relationship with their Welsh identity."</a:t>
            </a:r>
            <a:r>
              <a:rPr lang="en-GB" sz="4400" b="0" i="0" u="none" strike="noStrike" baseline="30000" dirty="0">
                <a:solidFill>
                  <a:srgbClr val="0645AD"/>
                </a:solidFill>
                <a:effectLst/>
                <a:latin typeface="Arial" panose="020B0604020202020204" pitchFamily="34" charset="0"/>
                <a:hlinkClick r:id="rId17"/>
              </a:rPr>
              <a:t>[3]</a:t>
            </a:r>
            <a:r>
              <a:rPr lang="en-GB" sz="4400" b="0" i="0" dirty="0">
                <a:solidFill>
                  <a:srgbClr val="202122"/>
                </a:solidFill>
                <a:effectLst/>
                <a:latin typeface="Arial" panose="020B0604020202020204" pitchFamily="34" charset="0"/>
              </a:rPr>
              <a:t> The </a:t>
            </a:r>
            <a:r>
              <a:rPr lang="en-GB" sz="4400" b="0" i="0" u="none" strike="noStrike" dirty="0">
                <a:solidFill>
                  <a:srgbClr val="0645AD"/>
                </a:solidFill>
                <a:effectLst/>
                <a:latin typeface="Arial" panose="020B0604020202020204" pitchFamily="34" charset="0"/>
                <a:hlinkClick r:id="rId18" tooltip="BBC"/>
              </a:rPr>
              <a:t>BBC</a:t>
            </a:r>
            <a:r>
              <a:rPr lang="en-GB" sz="4400" b="0" i="0" dirty="0">
                <a:solidFill>
                  <a:srgbClr val="202122"/>
                </a:solidFill>
                <a:effectLst/>
                <a:latin typeface="Arial" panose="020B0604020202020204" pitchFamily="34" charset="0"/>
              </a:rPr>
              <a:t> described him as the "father of Welsh rock</a:t>
            </a:r>
          </a:p>
          <a:p>
            <a:endParaRPr lang="en-GB" dirty="0"/>
          </a:p>
        </p:txBody>
      </p:sp>
    </p:spTree>
    <p:extLst>
      <p:ext uri="{BB962C8B-B14F-4D97-AF65-F5344CB8AC3E}">
        <p14:creationId xmlns:p14="http://schemas.microsoft.com/office/powerpoint/2010/main" val="2481713806"/>
      </p:ext>
    </p:extLst>
  </p:cSld>
  <p:clrMapOvr>
    <a:masterClrMapping/>
  </p:clrMapOvr>
</p:sld>
</file>

<file path=ppt/theme/theme1.xml><?xml version="1.0" encoding="utf-8"?>
<a:theme xmlns:a="http://schemas.openxmlformats.org/drawingml/2006/main" name="ExploreVTI">
  <a:themeElements>
    <a:clrScheme name="Custom 33">
      <a:dk1>
        <a:sysClr val="windowText" lastClr="000000"/>
      </a:dk1>
      <a:lt1>
        <a:sysClr val="window" lastClr="FFFFFF"/>
      </a:lt1>
      <a:dk2>
        <a:srgbClr val="201449"/>
      </a:dk2>
      <a:lt2>
        <a:srgbClr val="F3F0E9"/>
      </a:lt2>
      <a:accent1>
        <a:srgbClr val="E45221"/>
      </a:accent1>
      <a:accent2>
        <a:srgbClr val="4D4EE6"/>
      </a:accent2>
      <a:accent3>
        <a:srgbClr val="454B78"/>
      </a:accent3>
      <a:accent4>
        <a:srgbClr val="A3A3C1"/>
      </a:accent4>
      <a:accent5>
        <a:srgbClr val="7162FE"/>
      </a:accent5>
      <a:accent6>
        <a:srgbClr val="1EBE9B"/>
      </a:accent6>
      <a:hlink>
        <a:srgbClr val="F900A0"/>
      </a:hlink>
      <a:folHlink>
        <a:srgbClr val="954F72"/>
      </a:folHlink>
    </a:clrScheme>
    <a:fontScheme name="Custom 23">
      <a:majorFont>
        <a:latin typeface="Sagona Book"/>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xploreVTI" id="{157DDAE2-BFCD-43FD-9602-E5EFEAD66DC3}" vid="{04B6EBF8-4645-4305-9753-050B4204785C}"/>
    </a:ext>
  </a:extLst>
</a:theme>
</file>

<file path=docProps/app.xml><?xml version="1.0" encoding="utf-8"?>
<Properties xmlns="http://schemas.openxmlformats.org/officeDocument/2006/extended-properties" xmlns:vt="http://schemas.openxmlformats.org/officeDocument/2006/docPropsVTypes">
  <TotalTime>2725</TotalTime>
  <Words>2303</Words>
  <Application>Microsoft Office PowerPoint</Application>
  <PresentationFormat>Widescreen</PresentationFormat>
  <Paragraphs>116</Paragraphs>
  <Slides>20</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-apple-system</vt:lpstr>
      <vt:lpstr>Arial</vt:lpstr>
      <vt:lpstr>Avenir Next LT Pro</vt:lpstr>
      <vt:lpstr>AvenirNext LT Pro Medium</vt:lpstr>
      <vt:lpstr>Open Sans</vt:lpstr>
      <vt:lpstr>Roboto</vt:lpstr>
      <vt:lpstr>Sagona Book</vt:lpstr>
      <vt:lpstr>ExploreVTI</vt:lpstr>
      <vt:lpstr> Myths and Mythology: Myths Made Modern The Legend of the Lady of the Lake and the Physicians of Myddfai Prof. Jane Cartwright Détail d'une enluminure du Canon medicinae d’Avicenne (Besançon - BM - ms. 0457 - f. 051).  File:Medieval wikisource.png|Medieval_wikisource]</vt:lpstr>
      <vt:lpstr>The Legend of the Lady of the Lake</vt:lpstr>
      <vt:lpstr>Llyn y Fan Fach</vt:lpstr>
      <vt:lpstr>Llyn y Fan Fach</vt:lpstr>
      <vt:lpstr>The Legend of the Lady of the Lake https://www.youtube.com/watch?v=0Sub71snnUE  See Robin Gwyndaf, Welsh Folktales (Natonal Museum of Wales)</vt:lpstr>
      <vt:lpstr>Did the Physicians exist?</vt:lpstr>
      <vt:lpstr>Did the Physicians exist?</vt:lpstr>
      <vt:lpstr>Rhys Gryg (Rhys the hoarse) died 1233</vt:lpstr>
      <vt:lpstr>Rhys Gryg (Rhys the hoarse) died 1233</vt:lpstr>
      <vt:lpstr>According to M. E. Owen:</vt:lpstr>
      <vt:lpstr>PowerPoint Presentation</vt:lpstr>
      <vt:lpstr>The Four Humours</vt:lpstr>
      <vt:lpstr>Using Leeches</vt:lpstr>
      <vt:lpstr>Cancerous tumours</vt:lpstr>
      <vt:lpstr>Some recipes are rather strange…</vt:lpstr>
      <vt:lpstr>Bibliography</vt:lpstr>
      <vt:lpstr>The Mabinogion</vt:lpstr>
      <vt:lpstr>Gillian Clarke</vt:lpstr>
      <vt:lpstr>PowerPoint Presentation</vt:lpstr>
      <vt:lpstr>Geraint Jarman (music based on the Mabinogi from the album Diwrnod i’r Brenin)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Medieval Medicine and the Physicians of Myddfai</dc:title>
  <dc:creator>Jane Cartwright</dc:creator>
  <cp:lastModifiedBy>Jane Cartwright</cp:lastModifiedBy>
  <cp:revision>51</cp:revision>
  <dcterms:created xsi:type="dcterms:W3CDTF">2021-05-14T17:14:59Z</dcterms:created>
  <dcterms:modified xsi:type="dcterms:W3CDTF">2022-11-21T12:01:54Z</dcterms:modified>
</cp:coreProperties>
</file>