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8" r:id="rId2"/>
    <p:sldId id="266" r:id="rId3"/>
    <p:sldId id="267" r:id="rId4"/>
    <p:sldId id="268" r:id="rId5"/>
    <p:sldId id="269" r:id="rId6"/>
    <p:sldId id="272" r:id="rId7"/>
    <p:sldId id="273" r:id="rId8"/>
    <p:sldId id="275" r:id="rId9"/>
    <p:sldId id="276" r:id="rId10"/>
    <p:sldId id="274" r:id="rId11"/>
    <p:sldId id="270" r:id="rId12"/>
    <p:sldId id="271" r:id="rId13"/>
    <p:sldId id="277"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5" d="100"/>
          <a:sy n="85" d="100"/>
        </p:scale>
        <p:origin x="1146"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10/1/2017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10/1/2017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10/1/2017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10/1/2017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10/1/2017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matt.might.net/articles/phd-school-in-pictures/"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info.cancerresearchuk.or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dictionary.reference.com/browse/search"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Methods</a:t>
            </a:r>
            <a:endParaRPr lang="en-GB" dirty="0"/>
          </a:p>
        </p:txBody>
      </p:sp>
      <p:sp>
        <p:nvSpPr>
          <p:cNvPr id="3" name="Content Placeholder 2"/>
          <p:cNvSpPr>
            <a:spLocks noGrp="1"/>
          </p:cNvSpPr>
          <p:nvPr>
            <p:ph idx="1"/>
          </p:nvPr>
        </p:nvSpPr>
        <p:spPr/>
        <p:txBody>
          <a:bodyPr/>
          <a:lstStyle/>
          <a:p>
            <a:pPr algn="ctr"/>
            <a:r>
              <a:rPr lang="en-GB" dirty="0" smtClean="0"/>
              <a:t>What is research?</a:t>
            </a:r>
          </a:p>
          <a:p>
            <a:pPr algn="ctr"/>
            <a:r>
              <a:rPr lang="en-GB" dirty="0" smtClean="0"/>
              <a:t>At masters level?</a:t>
            </a:r>
          </a:p>
          <a:p>
            <a:pPr algn="ctr"/>
            <a:r>
              <a:rPr lang="en-GB" dirty="0" smtClean="0"/>
              <a:t>In the creative arts?</a:t>
            </a:r>
          </a:p>
          <a:p>
            <a:pPr algn="ctr"/>
            <a:endParaRPr lang="en-GB" dirty="0"/>
          </a:p>
          <a:p>
            <a:pPr algn="ctr"/>
            <a:r>
              <a:rPr lang="en-GB" dirty="0" smtClean="0">
                <a:hlinkClick r:id="rId2"/>
              </a:rPr>
              <a:t>Matt Might's illustrated guide to a PhD</a:t>
            </a:r>
            <a:endParaRPr lang="en-GB" dirty="0"/>
          </a:p>
        </p:txBody>
      </p:sp>
    </p:spTree>
    <p:extLst>
      <p:ext uri="{BB962C8B-B14F-4D97-AF65-F5344CB8AC3E}">
        <p14:creationId xmlns:p14="http://schemas.microsoft.com/office/powerpoint/2010/main" val="4050716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1</a:t>
            </a:r>
            <a:endParaRPr lang="en-US" dirty="0"/>
          </a:p>
        </p:txBody>
      </p:sp>
      <p:sp>
        <p:nvSpPr>
          <p:cNvPr id="3" name="Content Placeholder 2"/>
          <p:cNvSpPr>
            <a:spLocks noGrp="1"/>
          </p:cNvSpPr>
          <p:nvPr>
            <p:ph idx="1"/>
          </p:nvPr>
        </p:nvSpPr>
        <p:spPr/>
        <p:txBody>
          <a:bodyPr/>
          <a:lstStyle/>
          <a:p>
            <a:pPr marL="0" indent="0">
              <a:buNone/>
            </a:pPr>
            <a:r>
              <a:rPr lang="en-US" dirty="0" smtClean="0"/>
              <a:t>Research is "the systematic, controlled, empirical and critical investigation of hypothetical propositions about presumed relations among natural phenomena" (</a:t>
            </a:r>
            <a:r>
              <a:rPr lang="en-US" dirty="0" err="1" smtClean="0"/>
              <a:t>Kerlinger</a:t>
            </a:r>
            <a:r>
              <a:rPr lang="en-US" dirty="0" smtClean="0"/>
              <a:t> 1970).</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2</a:t>
            </a:r>
            <a:endParaRPr lang="en-US" dirty="0"/>
          </a:p>
        </p:txBody>
      </p:sp>
      <p:sp>
        <p:nvSpPr>
          <p:cNvPr id="3" name="Content Placeholder 2"/>
          <p:cNvSpPr>
            <a:spLocks noGrp="1"/>
          </p:cNvSpPr>
          <p:nvPr>
            <p:ph idx="1"/>
          </p:nvPr>
        </p:nvSpPr>
        <p:spPr/>
        <p:txBody>
          <a:bodyPr>
            <a:normAutofit fontScale="92500"/>
          </a:bodyPr>
          <a:lstStyle/>
          <a:p>
            <a:pPr marL="0" indent="0">
              <a:buNone/>
            </a:pPr>
            <a:r>
              <a:rPr lang="en-US" sz="2400" dirty="0" smtClean="0"/>
              <a:t>Research is "to be understood as original investigation undertaken in order to gain knowledge and understanding. It includes work of direct relevance to the needs of commerce, industry, and to the public and voluntary sectors; scholarship; the invention and generation of ideas, images, performances, </a:t>
            </a:r>
            <a:r>
              <a:rPr lang="en-US" sz="2400" dirty="0" err="1" smtClean="0"/>
              <a:t>artefacts</a:t>
            </a:r>
            <a:r>
              <a:rPr lang="en-US" sz="2400" dirty="0" smtClean="0"/>
              <a:t> including design, where these lead to new or substantially improved insights; and the use of existing knowledge in experimental development to produce new or substantially improved materials, devices, products, and processes, including design and construction. It excludes routine testing and routine analysis of materials, components and processes such as for the maintenance of national standards, as distinct from the development of new analytical techniques" (RAE 2008).</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3</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Research is "a step-by-step process that involves collecting and examining information. We do research to improve our knowledge and understanding about the world we live in. It almost always involves finding out something new" (</a:t>
            </a:r>
            <a:r>
              <a:rPr lang="en-US" dirty="0" smtClean="0">
                <a:hlinkClick r:id="rId2"/>
              </a:rPr>
              <a:t>http://info.cancerresearchuk.org/</a:t>
            </a:r>
            <a:r>
              <a:rPr lang="en-US" dirty="0" smtClean="0"/>
              <a:t>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4</a:t>
            </a:r>
            <a:endParaRPr lang="en-US" dirty="0"/>
          </a:p>
        </p:txBody>
      </p:sp>
      <p:sp>
        <p:nvSpPr>
          <p:cNvPr id="3" name="Content Placeholder 2"/>
          <p:cNvSpPr>
            <a:spLocks noGrp="1"/>
          </p:cNvSpPr>
          <p:nvPr>
            <p:ph idx="1"/>
          </p:nvPr>
        </p:nvSpPr>
        <p:spPr/>
        <p:txBody>
          <a:bodyPr>
            <a:normAutofit/>
          </a:bodyPr>
          <a:lstStyle/>
          <a:p>
            <a:pPr marL="0" indent="0">
              <a:buNone/>
            </a:pPr>
            <a:r>
              <a:rPr lang="en-US" dirty="0" smtClean="0"/>
              <a:t>Research is "a search or investigation directed at the discovery of some fact by careful consideration or study of a subject a course of critical or scientific enquiry. To search into [a matter or subject]; to investigate or study closely" (OED 1989).</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Within the field of science, there is a growing recognition that restricting enquiry to those things that can be exactly measured would mean denying many of the benefits of alternative modes of enquiry (</a:t>
            </a:r>
            <a:r>
              <a:rPr lang="en-GB" dirty="0" err="1" smtClean="0"/>
              <a:t>Eisener</a:t>
            </a:r>
            <a:r>
              <a:rPr lang="en-GB" dirty="0" smtClean="0"/>
              <a:t>, 1997) in ‘The new frontier in qualitative research methodology’ Qualitative Inquiry, Vol 3 No 3.</a:t>
            </a:r>
            <a:endParaRPr lang="en-GB" dirty="0"/>
          </a:p>
        </p:txBody>
      </p:sp>
    </p:spTree>
    <p:extLst>
      <p:ext uri="{BB962C8B-B14F-4D97-AF65-F5344CB8AC3E}">
        <p14:creationId xmlns:p14="http://schemas.microsoft.com/office/powerpoint/2010/main" val="2409490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7362"/>
          </a:xfrm>
        </p:spPr>
        <p:txBody>
          <a:bodyPr>
            <a:normAutofit fontScale="90000"/>
          </a:bodyPr>
          <a:lstStyle/>
          <a:p>
            <a:endParaRPr lang="en-GB" dirty="0"/>
          </a:p>
        </p:txBody>
      </p:sp>
      <p:sp>
        <p:nvSpPr>
          <p:cNvPr id="3" name="Content Placeholder 2"/>
          <p:cNvSpPr>
            <a:spLocks noGrp="1"/>
          </p:cNvSpPr>
          <p:nvPr>
            <p:ph idx="1"/>
          </p:nvPr>
        </p:nvSpPr>
        <p:spPr>
          <a:xfrm>
            <a:off x="457200" y="876300"/>
            <a:ext cx="8229600" cy="5249863"/>
          </a:xfrm>
        </p:spPr>
        <p:txBody>
          <a:bodyPr>
            <a:normAutofit/>
          </a:bodyPr>
          <a:lstStyle/>
          <a:p>
            <a:pPr marL="0" indent="0">
              <a:buNone/>
            </a:pPr>
            <a:r>
              <a:rPr lang="en-GB" dirty="0" smtClean="0"/>
              <a:t>Since creative arts research is often motivated by emotional, personal and subjective concerns, it operates not only on the basis of explicit and exact knowledge, but also on that of tacit knowledge.  An innovative dimension of this subjective approach to research lies in its capacity to bring into view, particularities that reflect new social and other realities either marginalised or not yet recognised… (Barrett,2007)</a:t>
            </a:r>
            <a:endParaRPr lang="en-GB" dirty="0"/>
          </a:p>
        </p:txBody>
      </p:sp>
    </p:spTree>
    <p:extLst>
      <p:ext uri="{BB962C8B-B14F-4D97-AF65-F5344CB8AC3E}">
        <p14:creationId xmlns:p14="http://schemas.microsoft.com/office/powerpoint/2010/main" val="2032480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 Practice as Research</a:t>
            </a:r>
            <a:endParaRPr lang="en-GB" dirty="0"/>
          </a:p>
        </p:txBody>
      </p:sp>
      <p:sp>
        <p:nvSpPr>
          <p:cNvPr id="3" name="Content Placeholder 2"/>
          <p:cNvSpPr>
            <a:spLocks noGrp="1"/>
          </p:cNvSpPr>
          <p:nvPr>
            <p:ph idx="1"/>
          </p:nvPr>
        </p:nvSpPr>
        <p:spPr/>
        <p:txBody>
          <a:bodyPr>
            <a:normAutofit fontScale="70000" lnSpcReduction="20000"/>
          </a:bodyPr>
          <a:lstStyle/>
          <a:p>
            <a:r>
              <a:rPr lang="en-GB" dirty="0"/>
              <a:t>(Sullivan, 2010, p. xix) takes an approach ‘to examine visual arts as a form of inquiry based on the theories, practices, and contexts used by artists.’  He holds that these investigations take place in artist spaces and ‘are forms of research based on studio art practice.’  Sullivan maintains that art practice as research ‘methods of inquiry should be located within the domain of visual arts practice.’ If they are to be ‘aesthetically grounded and theoretically robust…’ (2010, p. 95).  However many artist-researchers take a blended approach in choosing their methods, taking up quantitative and qualitative approaches from the research areas of science and social science.  These are often combined in various degrees with studio art practices, to form individual approaches that suit the various research questions of the individual researchers. Buckley observes that ‘Artists who go against the grain of what is considered research in the more traditional disciplines can generate exciting new paths of research activity and knowledge’ (Buckley, 2014, p. 76). </a:t>
            </a:r>
            <a:endParaRPr lang="en-GB" dirty="0"/>
          </a:p>
        </p:txBody>
      </p:sp>
    </p:spTree>
    <p:extLst>
      <p:ext uri="{BB962C8B-B14F-4D97-AF65-F5344CB8AC3E}">
        <p14:creationId xmlns:p14="http://schemas.microsoft.com/office/powerpoint/2010/main" val="1978580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Performative data</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The performative is unrelated to typical usage of the word performance-as in an entertainment for the public, but deals with the symbolic creation of intentional representations that have their own effect in the world.  Haseman explains the difference between ideas of quantitative and qualitative research as opposed to performative by clarifying that it is ‘…expressed in nonnumeric data…in forms of symbolic data other than words in discursive text. These include material forms of practice, of still and moving images, of music and sound, of live action and digital code’ (Haseman, 2006). </a:t>
            </a:r>
            <a:endParaRPr lang="en-GB" dirty="0"/>
          </a:p>
        </p:txBody>
      </p:sp>
    </p:spTree>
    <p:extLst>
      <p:ext uri="{BB962C8B-B14F-4D97-AF65-F5344CB8AC3E}">
        <p14:creationId xmlns:p14="http://schemas.microsoft.com/office/powerpoint/2010/main" val="1861305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5</a:t>
            </a:r>
            <a:endParaRPr lang="en-GB" dirty="0"/>
          </a:p>
        </p:txBody>
      </p:sp>
      <p:sp>
        <p:nvSpPr>
          <p:cNvPr id="3" name="Content Placeholder 2"/>
          <p:cNvSpPr>
            <a:spLocks noGrp="1"/>
          </p:cNvSpPr>
          <p:nvPr>
            <p:ph idx="1"/>
          </p:nvPr>
        </p:nvSpPr>
        <p:spPr/>
        <p:txBody>
          <a:bodyPr/>
          <a:lstStyle/>
          <a:p>
            <a:pPr marL="0" indent="0">
              <a:buNone/>
            </a:pPr>
            <a:r>
              <a:rPr lang="en-GB" dirty="0" smtClean="0"/>
              <a:t>Creative </a:t>
            </a:r>
            <a:r>
              <a:rPr lang="en-GB" dirty="0"/>
              <a:t>work undertaken on a systematic basis in order to increase the stock of knowledge, including knowledge of humans, culture and society, and the use of this stock of knowledge to devise new </a:t>
            </a:r>
            <a:r>
              <a:rPr lang="en-GB" dirty="0" smtClean="0"/>
              <a:t>applications (OECD 2002)</a:t>
            </a:r>
            <a:endParaRPr lang="en-GB" dirty="0"/>
          </a:p>
        </p:txBody>
      </p:sp>
    </p:spTree>
    <p:extLst>
      <p:ext uri="{BB962C8B-B14F-4D97-AF65-F5344CB8AC3E}">
        <p14:creationId xmlns:p14="http://schemas.microsoft.com/office/powerpoint/2010/main" val="3982393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Word Origin &amp; History</a:t>
            </a:r>
          </a:p>
        </p:txBody>
      </p:sp>
      <p:sp>
        <p:nvSpPr>
          <p:cNvPr id="3" name="Content Placeholder 2"/>
          <p:cNvSpPr>
            <a:spLocks noGrp="1"/>
          </p:cNvSpPr>
          <p:nvPr>
            <p:ph idx="1"/>
          </p:nvPr>
        </p:nvSpPr>
        <p:spPr/>
        <p:txBody>
          <a:bodyPr>
            <a:normAutofit/>
          </a:bodyPr>
          <a:lstStyle/>
          <a:p>
            <a:pPr marL="0" indent="0">
              <a:buNone/>
            </a:pPr>
            <a:r>
              <a:rPr lang="en-US" dirty="0" smtClean="0"/>
              <a:t> </a:t>
            </a:r>
            <a:br>
              <a:rPr lang="en-US" dirty="0" smtClean="0"/>
            </a:br>
            <a:r>
              <a:rPr lang="en-US" dirty="0" smtClean="0"/>
              <a:t>1577, "act of searching closely," from </a:t>
            </a:r>
            <a:r>
              <a:rPr lang="en-US" dirty="0" err="1" smtClean="0"/>
              <a:t>M.Fr</a:t>
            </a:r>
            <a:r>
              <a:rPr lang="en-US" dirty="0" smtClean="0"/>
              <a:t>. </a:t>
            </a:r>
            <a:r>
              <a:rPr lang="en-US" dirty="0" err="1" smtClean="0"/>
              <a:t>recerche</a:t>
            </a:r>
            <a:r>
              <a:rPr lang="en-US" dirty="0" smtClean="0"/>
              <a:t> (1539), from </a:t>
            </a:r>
            <a:r>
              <a:rPr lang="en-US" dirty="0" err="1" smtClean="0"/>
              <a:t>O.Fr</a:t>
            </a:r>
            <a:r>
              <a:rPr lang="en-US" dirty="0" smtClean="0"/>
              <a:t>. </a:t>
            </a:r>
            <a:r>
              <a:rPr lang="en-US" dirty="0" err="1" smtClean="0"/>
              <a:t>recercher</a:t>
            </a:r>
            <a:r>
              <a:rPr lang="en-US" dirty="0" smtClean="0"/>
              <a:t> "seek out, search closely," from re-, intensive prefix, + </a:t>
            </a:r>
            <a:r>
              <a:rPr lang="en-US" dirty="0" err="1" smtClean="0"/>
              <a:t>cercher</a:t>
            </a:r>
            <a:r>
              <a:rPr lang="en-US" dirty="0" smtClean="0"/>
              <a:t> "to seek for" (see </a:t>
            </a:r>
            <a:r>
              <a:rPr lang="en-US" dirty="0" smtClean="0">
                <a:hlinkClick r:id="rId2"/>
              </a:rPr>
              <a:t>search</a:t>
            </a:r>
            <a:r>
              <a:rPr lang="en-US" dirty="0" smtClean="0"/>
              <a:t>). Meaning "scientific inquiry" is first attested 1639. Phrase research and development is recorded from 1923. (Online Etymology Dictionary 2010)</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smtClean="0"/>
              <a:t> </a:t>
            </a:r>
            <a:br>
              <a:rPr lang="en-US" dirty="0" smtClean="0"/>
            </a:br>
            <a:r>
              <a:rPr lang="en-US" dirty="0" smtClean="0"/>
              <a:t>Matthews, B. &amp; Ross, L. (2010) </a:t>
            </a:r>
            <a:r>
              <a:rPr lang="en-US" i="1" dirty="0" smtClean="0"/>
              <a:t>Research Methods</a:t>
            </a:r>
            <a:r>
              <a:rPr lang="en-US" dirty="0" smtClean="0"/>
              <a:t>. Harlow: Pearson Education</a:t>
            </a:r>
          </a:p>
          <a:p>
            <a:pPr marL="0" indent="0">
              <a:buNone/>
            </a:pPr>
            <a:r>
              <a:rPr lang="en-US" dirty="0" smtClean="0"/>
              <a:t>Barrett, E. Bolt, B. (2007) </a:t>
            </a:r>
            <a:r>
              <a:rPr lang="en-GB" dirty="0"/>
              <a:t>Practice as Research: Approaches to Creative Arts </a:t>
            </a:r>
            <a:r>
              <a:rPr lang="en-GB" dirty="0" smtClean="0"/>
              <a:t>Enquiry. I.B. Taurus &amp; Co</a:t>
            </a:r>
            <a:r>
              <a:rPr lang="en-GB" dirty="0" smtClean="0"/>
              <a:t>.</a:t>
            </a:r>
          </a:p>
          <a:p>
            <a:pPr marL="0" indent="0">
              <a:buNone/>
            </a:pPr>
            <a:r>
              <a:rPr lang="en-GB" dirty="0" smtClean="0"/>
              <a:t>Sullivan, G. Art Practice as Research: Inquiry in visual arts (2010)</a:t>
            </a:r>
          </a:p>
          <a:p>
            <a:pPr marL="0" indent="0">
              <a:buNone/>
            </a:pPr>
            <a:r>
              <a:rPr lang="en-GB" dirty="0" smtClean="0"/>
              <a:t>Haseman, B. A manifesto for performative research (2006)</a:t>
            </a:r>
            <a:endParaRPr lang="en-GB" dirty="0"/>
          </a:p>
          <a:p>
            <a:pPr marL="0" indent="0">
              <a:buNone/>
            </a:pP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t>
            </a:r>
            <a:r>
              <a:rPr lang="en-GB" dirty="0" smtClean="0"/>
              <a:t>xercise</a:t>
            </a:r>
            <a:endParaRPr lang="en-GB" dirty="0"/>
          </a:p>
        </p:txBody>
      </p:sp>
      <p:sp>
        <p:nvSpPr>
          <p:cNvPr id="3" name="Content Placeholder 2"/>
          <p:cNvSpPr>
            <a:spLocks noGrp="1"/>
          </p:cNvSpPr>
          <p:nvPr>
            <p:ph idx="1"/>
          </p:nvPr>
        </p:nvSpPr>
        <p:spPr/>
        <p:txBody>
          <a:bodyPr>
            <a:normAutofit fontScale="92500"/>
          </a:bodyPr>
          <a:lstStyle/>
          <a:p>
            <a:r>
              <a:rPr lang="en-GB" dirty="0" smtClean="0"/>
              <a:t>Have a go at finding research in your specialism.  Try Google Scholar, rather than Google for better research results.</a:t>
            </a:r>
          </a:p>
          <a:p>
            <a:r>
              <a:rPr lang="en-GB" dirty="0" smtClean="0"/>
              <a:t>I will come around to assist and check on efforts</a:t>
            </a:r>
          </a:p>
          <a:p>
            <a:r>
              <a:rPr lang="en-GB" dirty="0" smtClean="0"/>
              <a:t>At the end we will share them with the group and discuss what we have learned.</a:t>
            </a:r>
          </a:p>
          <a:p>
            <a:r>
              <a:rPr lang="en-GB" dirty="0" smtClean="0"/>
              <a:t>For next week, come in with around 200 words on what might be a good topic.  You can bring several ideas for discussion.</a:t>
            </a:r>
            <a:endParaRPr lang="en-GB" dirty="0"/>
          </a:p>
        </p:txBody>
      </p:sp>
    </p:spTree>
    <p:extLst>
      <p:ext uri="{BB962C8B-B14F-4D97-AF65-F5344CB8AC3E}">
        <p14:creationId xmlns:p14="http://schemas.microsoft.com/office/powerpoint/2010/main" val="26745893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351</TotalTime>
  <Words>837</Words>
  <Application>Microsoft Office PowerPoint</Application>
  <PresentationFormat>On-screen Show (4:3)</PresentationFormat>
  <Paragraphs>34</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Research Methods</vt:lpstr>
      <vt:lpstr>Definition 1</vt:lpstr>
      <vt:lpstr>Definition 2</vt:lpstr>
      <vt:lpstr>Definition 3</vt:lpstr>
      <vt:lpstr>Definition 4</vt:lpstr>
      <vt:lpstr>PowerPoint Presentation</vt:lpstr>
      <vt:lpstr>PowerPoint Presentation</vt:lpstr>
      <vt:lpstr>Art Practice as Research</vt:lpstr>
      <vt:lpstr>Performative data</vt:lpstr>
      <vt:lpstr>Definition 5</vt:lpstr>
      <vt:lpstr>Word Origin &amp; History</vt:lpstr>
      <vt:lpstr>Reference</vt:lpstr>
      <vt:lpstr>Exercise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Hazel;Scott L. Smith</dc:creator>
  <cp:lastModifiedBy>scott</cp:lastModifiedBy>
  <cp:revision>24</cp:revision>
  <dcterms:created xsi:type="dcterms:W3CDTF">2012-10-01T18:44:46Z</dcterms:created>
  <dcterms:modified xsi:type="dcterms:W3CDTF">2017-10-01T17:16:36Z</dcterms:modified>
</cp:coreProperties>
</file>