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0"/>
  </p:notesMasterIdLst>
  <p:sldIdLst>
    <p:sldId id="256" r:id="rId2"/>
    <p:sldId id="257" r:id="rId3"/>
    <p:sldId id="324" r:id="rId4"/>
    <p:sldId id="309" r:id="rId5"/>
    <p:sldId id="325" r:id="rId6"/>
    <p:sldId id="310" r:id="rId7"/>
    <p:sldId id="326" r:id="rId8"/>
    <p:sldId id="312" r:id="rId9"/>
    <p:sldId id="327" r:id="rId10"/>
    <p:sldId id="313" r:id="rId11"/>
    <p:sldId id="317" r:id="rId12"/>
    <p:sldId id="318" r:id="rId13"/>
    <p:sldId id="319" r:id="rId14"/>
    <p:sldId id="320" r:id="rId15"/>
    <p:sldId id="321" r:id="rId16"/>
    <p:sldId id="322" r:id="rId17"/>
    <p:sldId id="323" r:id="rId18"/>
    <p:sldId id="314" r:id="rId19"/>
    <p:sldId id="330" r:id="rId20"/>
    <p:sldId id="592" r:id="rId21"/>
    <p:sldId id="593" r:id="rId22"/>
    <p:sldId id="329" r:id="rId23"/>
    <p:sldId id="315" r:id="rId24"/>
    <p:sldId id="331" r:id="rId25"/>
    <p:sldId id="356" r:id="rId26"/>
    <p:sldId id="332" r:id="rId27"/>
    <p:sldId id="333" r:id="rId28"/>
    <p:sldId id="357" r:id="rId29"/>
    <p:sldId id="334" r:id="rId30"/>
    <p:sldId id="335" r:id="rId31"/>
    <p:sldId id="328" r:id="rId32"/>
    <p:sldId id="336" r:id="rId33"/>
    <p:sldId id="338" r:id="rId34"/>
    <p:sldId id="358" r:id="rId35"/>
    <p:sldId id="339" r:id="rId36"/>
    <p:sldId id="349" r:id="rId37"/>
    <p:sldId id="350" r:id="rId38"/>
    <p:sldId id="351" r:id="rId39"/>
    <p:sldId id="352" r:id="rId40"/>
    <p:sldId id="344" r:id="rId41"/>
    <p:sldId id="353" r:id="rId42"/>
    <p:sldId id="354" r:id="rId43"/>
    <p:sldId id="355" r:id="rId44"/>
    <p:sldId id="341" r:id="rId45"/>
    <p:sldId id="340" r:id="rId46"/>
    <p:sldId id="342" r:id="rId47"/>
    <p:sldId id="343" r:id="rId48"/>
    <p:sldId id="33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71"/>
    <p:restoredTop sz="83920" autoAdjust="0"/>
  </p:normalViewPr>
  <p:slideViewPr>
    <p:cSldViewPr snapToGrid="0">
      <p:cViewPr varScale="1">
        <p:scale>
          <a:sx n="72" d="100"/>
          <a:sy n="72" d="100"/>
        </p:scale>
        <p:origin x="111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s>
</file>

<file path=ppt/diagrams/_rels/data1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9A98DD43-0C2C-4ABC-9FD7-D49724F15ED6}">
      <dgm:prSet phldrT="[Text]" custT="1"/>
      <dgm:spPr/>
      <dgm:t>
        <a:bodyPr/>
        <a:lstStyle/>
        <a:p>
          <a:r>
            <a:rPr lang="en-US" sz="2000"/>
            <a:t>Met Police used S &amp; S powers in Operation ‘SWAMP’ in Brixton in 1981 to target street crime</a:t>
          </a:r>
          <a:endParaRPr lang="en-US" sz="2000" dirty="0"/>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dgm:t>
        <a:bodyPr/>
        <a:lstStyle/>
        <a:p>
          <a:endParaRPr lang="en-US"/>
        </a:p>
      </dgm:t>
    </dgm:pt>
    <dgm:pt modelId="{905317F8-D19D-4348-8568-C177CFBC3972}">
      <dgm:prSet phldrT="[Text]" custT="1"/>
      <dgm:spPr/>
      <dgm:t>
        <a:bodyPr/>
        <a:lstStyle/>
        <a:p>
          <a:r>
            <a:rPr lang="en-US" sz="2000"/>
            <a:t>Between 10</a:t>
          </a:r>
          <a:r>
            <a:rPr lang="en-US" sz="2000" baseline="30000"/>
            <a:t>th</a:t>
          </a:r>
          <a:r>
            <a:rPr lang="en-US" sz="2000"/>
            <a:t> &amp; 11</a:t>
          </a:r>
          <a:r>
            <a:rPr lang="en-US" sz="2000" baseline="30000"/>
            <a:t>th</a:t>
          </a:r>
          <a:r>
            <a:rPr lang="en-US" sz="2000"/>
            <a:t> April Brixton Riots</a:t>
          </a:r>
          <a:endParaRPr lang="en-US" sz="2000" dirty="0"/>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dgm:t>
        <a:bodyPr/>
        <a:lstStyle/>
        <a:p>
          <a:endParaRPr lang="en-US"/>
        </a:p>
      </dgm:t>
    </dgm:pt>
    <dgm:pt modelId="{C7DC9E2F-958F-4CD2-AABD-E4DA2DA33F1B}">
      <dgm:prSet phldrT="[Text]" custT="1"/>
      <dgm:spPr/>
      <dgm:t>
        <a:bodyPr/>
        <a:lstStyle/>
        <a:p>
          <a:r>
            <a:rPr lang="en-US" sz="2000"/>
            <a:t>25</a:t>
          </a:r>
          <a:r>
            <a:rPr lang="en-US" sz="2000" baseline="30000"/>
            <a:t>th</a:t>
          </a:r>
          <a:r>
            <a:rPr lang="en-US" sz="2000"/>
            <a:t> Nov 1981 Lord Scarman Report – critical of the disproportionate &amp; indiscriminate use of S &amp; S</a:t>
          </a:r>
          <a:endParaRPr lang="en-US" sz="2000" dirty="0"/>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dgm:t>
        <a:bodyPr/>
        <a:lstStyle/>
        <a:p>
          <a:endParaRPr lang="en-US"/>
        </a:p>
      </dgm:t>
    </dgm:pt>
    <dgm:pt modelId="{BB901377-6BB0-4A18-A6CC-D1B9CF94914B}">
      <dgm:prSet phldrT="[Text]" custT="1"/>
      <dgm:spPr/>
      <dgm:t>
        <a:bodyPr/>
        <a:lstStyle/>
        <a:p>
          <a:r>
            <a:rPr lang="en-US" sz="2000"/>
            <a:t>1984 PACE introduced</a:t>
          </a:r>
          <a:endParaRPr lang="en-US" sz="2000" dirty="0"/>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4"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3"/>
      <dgm:spPr/>
    </dgm:pt>
    <dgm:pt modelId="{726BB683-BFA3-4C62-812D-8AD3D0479483}" type="pres">
      <dgm:prSet presAssocID="{999FBC7C-F902-465D-992F-04B33F39C13C}" presName="connectorText" presStyleLbl="sibTrans2D1" presStyleIdx="0" presStyleCnt="3"/>
      <dgm:spPr/>
    </dgm:pt>
    <dgm:pt modelId="{56887706-C8DC-4488-B329-177C8C655314}" type="pres">
      <dgm:prSet presAssocID="{905317F8-D19D-4348-8568-C177CFBC3972}" presName="node" presStyleLbl="node1" presStyleIdx="1" presStyleCnt="4" custScaleX="159177">
        <dgm:presLayoutVars>
          <dgm:bulletEnabled val="1"/>
        </dgm:presLayoutVars>
      </dgm:prSet>
      <dgm:spPr/>
    </dgm:pt>
    <dgm:pt modelId="{10605458-C7BE-4888-8E37-E680E6CA2BE7}" type="pres">
      <dgm:prSet presAssocID="{EDE14F46-1661-48E2-8059-53B4CB32114F}" presName="sibTrans" presStyleLbl="sibTrans2D1" presStyleIdx="1" presStyleCnt="3"/>
      <dgm:spPr/>
    </dgm:pt>
    <dgm:pt modelId="{A39F7A32-E758-48A0-A52A-CEBECA40CB3F}" type="pres">
      <dgm:prSet presAssocID="{EDE14F46-1661-48E2-8059-53B4CB32114F}" presName="connectorText" presStyleLbl="sibTrans2D1" presStyleIdx="1" presStyleCnt="3"/>
      <dgm:spPr/>
    </dgm:pt>
    <dgm:pt modelId="{23E298B6-C2A6-4843-B670-3036F3461D92}" type="pres">
      <dgm:prSet presAssocID="{C7DC9E2F-958F-4CD2-AABD-E4DA2DA33F1B}" presName="node" presStyleLbl="node1" presStyleIdx="2" presStyleCnt="4" custScaleX="157586" custLinFactNeighborX="-3587" custLinFactNeighborY="-4668">
        <dgm:presLayoutVars>
          <dgm:bulletEnabled val="1"/>
        </dgm:presLayoutVars>
      </dgm:prSet>
      <dgm:spPr/>
    </dgm:pt>
    <dgm:pt modelId="{D502931A-2683-40FB-B02F-A3D08FB63B44}" type="pres">
      <dgm:prSet presAssocID="{C6184ADB-5E2C-4BCA-90C9-2CFFBAB02520}" presName="sibTrans" presStyleLbl="sibTrans2D1" presStyleIdx="2" presStyleCnt="3"/>
      <dgm:spPr/>
    </dgm:pt>
    <dgm:pt modelId="{A2181470-7FEE-4899-8BFB-37387B113230}" type="pres">
      <dgm:prSet presAssocID="{C6184ADB-5E2C-4BCA-90C9-2CFFBAB02520}" presName="connectorText" presStyleLbl="sibTrans2D1" presStyleIdx="2" presStyleCnt="3"/>
      <dgm:spPr/>
    </dgm:pt>
    <dgm:pt modelId="{1AAFEF4D-7D51-4DF4-9C4C-1B0D1903CCB5}" type="pres">
      <dgm:prSet presAssocID="{BB901377-6BB0-4A18-A6CC-D1B9CF94914B}" presName="node" presStyleLbl="node1" presStyleIdx="3" presStyleCnt="4" custScaleX="164275" custLinFactNeighborX="-15265" custLinFactNeighborY="-2146">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4566A5-FBE4-4A58-8A7B-842CB8807207}" type="doc">
      <dgm:prSet loTypeId="urn:microsoft.com/office/officeart/2005/8/layout/matrix3" loCatId="matrix" qsTypeId="urn:microsoft.com/office/officeart/2005/8/quickstyle/simple3" qsCatId="simple" csTypeId="urn:microsoft.com/office/officeart/2005/8/colors/colorful5" csCatId="colorful" phldr="1"/>
      <dgm:spPr/>
      <dgm:t>
        <a:bodyPr/>
        <a:lstStyle/>
        <a:p>
          <a:endParaRPr lang="en-US"/>
        </a:p>
      </dgm:t>
    </dgm:pt>
    <dgm:pt modelId="{967FBB21-7A58-43EC-99FC-0C695C4D112D}">
      <dgm:prSet phldrT="[Text]" custT="1"/>
      <dgm:spPr/>
      <dgm:t>
        <a:bodyPr/>
        <a:lstStyle/>
        <a:p>
          <a:r>
            <a:rPr lang="en-US" sz="2200" b="1"/>
            <a:t>Rec 60 </a:t>
          </a:r>
          <a:r>
            <a:rPr lang="en-US" sz="2200"/>
            <a:t>: S &amp; S powers should remain</a:t>
          </a:r>
          <a:endParaRPr lang="en-US" sz="2200" dirty="0"/>
        </a:p>
      </dgm:t>
    </dgm:pt>
    <dgm:pt modelId="{E22F72E8-810F-4773-8515-33012A50E229}" type="parTrans" cxnId="{5ACFBE99-BE21-4518-BC45-2BF93BFA767A}">
      <dgm:prSet/>
      <dgm:spPr/>
      <dgm:t>
        <a:bodyPr/>
        <a:lstStyle/>
        <a:p>
          <a:endParaRPr lang="en-US"/>
        </a:p>
      </dgm:t>
    </dgm:pt>
    <dgm:pt modelId="{42129314-FC1D-4786-B61D-4CB014FA734B}" type="sibTrans" cxnId="{5ACFBE99-BE21-4518-BC45-2BF93BFA767A}">
      <dgm:prSet/>
      <dgm:spPr/>
      <dgm:t>
        <a:bodyPr/>
        <a:lstStyle/>
        <a:p>
          <a:endParaRPr lang="en-US"/>
        </a:p>
      </dgm:t>
    </dgm:pt>
    <dgm:pt modelId="{675FBA37-ECC5-4B80-BE67-8B584AB638DA}">
      <dgm:prSet phldrT="[Text]" custT="1"/>
      <dgm:spPr/>
      <dgm:t>
        <a:bodyPr/>
        <a:lstStyle/>
        <a:p>
          <a:r>
            <a:rPr lang="en-US" sz="2200" b="1"/>
            <a:t>Rec 61</a:t>
          </a:r>
          <a:r>
            <a:rPr lang="en-US" sz="2200"/>
            <a:t>: a record must be made of all S &amp; S and a copy must be given to the person stopped</a:t>
          </a:r>
          <a:endParaRPr lang="en-US" sz="2200" dirty="0"/>
        </a:p>
      </dgm:t>
    </dgm:pt>
    <dgm:pt modelId="{C09777CC-630C-48A2-83DB-742960DFA360}" type="parTrans" cxnId="{EF828714-2E4A-4D6E-9E5E-93286D7E43EF}">
      <dgm:prSet/>
      <dgm:spPr/>
      <dgm:t>
        <a:bodyPr/>
        <a:lstStyle/>
        <a:p>
          <a:endParaRPr lang="en-US"/>
        </a:p>
      </dgm:t>
    </dgm:pt>
    <dgm:pt modelId="{5ACCF601-47B4-4AB6-AF72-C4999D58F7C9}" type="sibTrans" cxnId="{EF828714-2E4A-4D6E-9E5E-93286D7E43EF}">
      <dgm:prSet/>
      <dgm:spPr/>
      <dgm:t>
        <a:bodyPr/>
        <a:lstStyle/>
        <a:p>
          <a:endParaRPr lang="en-US"/>
        </a:p>
      </dgm:t>
    </dgm:pt>
    <dgm:pt modelId="{0D997064-6C61-4043-AA5E-DED2D0D35561}">
      <dgm:prSet phldrT="[Text]" custT="1"/>
      <dgm:spPr/>
      <dgm:t>
        <a:bodyPr/>
        <a:lstStyle/>
        <a:p>
          <a:r>
            <a:rPr lang="en-US" sz="2200" b="1" dirty="0"/>
            <a:t>Rec 62</a:t>
          </a:r>
          <a:r>
            <a:rPr lang="en-US" sz="2200" dirty="0"/>
            <a:t>: search records should be monitored &amp; the information should be </a:t>
          </a:r>
          <a:r>
            <a:rPr lang="en-US" sz="2200" dirty="0" err="1"/>
            <a:t>analysed</a:t>
          </a:r>
          <a:r>
            <a:rPr lang="en-US" sz="2200" dirty="0"/>
            <a:t> &amp; published</a:t>
          </a:r>
        </a:p>
      </dgm:t>
    </dgm:pt>
    <dgm:pt modelId="{A985B2E3-CE3F-416D-9923-06B9E113E460}" type="parTrans" cxnId="{FC8C896B-9B06-457A-AF2A-739EBB54BBE2}">
      <dgm:prSet/>
      <dgm:spPr/>
      <dgm:t>
        <a:bodyPr/>
        <a:lstStyle/>
        <a:p>
          <a:endParaRPr lang="en-US"/>
        </a:p>
      </dgm:t>
    </dgm:pt>
    <dgm:pt modelId="{3453BFF9-C10B-4F4B-ADFD-6CEACCF8C16D}" type="sibTrans" cxnId="{FC8C896B-9B06-457A-AF2A-739EBB54BBE2}">
      <dgm:prSet/>
      <dgm:spPr/>
      <dgm:t>
        <a:bodyPr/>
        <a:lstStyle/>
        <a:p>
          <a:endParaRPr lang="en-US"/>
        </a:p>
      </dgm:t>
    </dgm:pt>
    <dgm:pt modelId="{377495D9-73AF-4199-A4D0-98D319461ABA}">
      <dgm:prSet phldrT="[Text]" custT="1"/>
      <dgm:spPr/>
      <dgm:t>
        <a:bodyPr/>
        <a:lstStyle/>
        <a:p>
          <a:r>
            <a:rPr lang="en-US" sz="2200" b="1" dirty="0"/>
            <a:t>Rec 63</a:t>
          </a:r>
          <a:r>
            <a:rPr lang="en-US" sz="2200" dirty="0"/>
            <a:t>: the police Authorities have a duty to raise public awareness on S &amp; S</a:t>
          </a:r>
        </a:p>
      </dgm:t>
    </dgm:pt>
    <dgm:pt modelId="{E091AD60-C2DE-4FF2-BD4E-0066B05332C6}" type="parTrans" cxnId="{EB7E98B8-58F5-494A-BD51-662DA6FD96CE}">
      <dgm:prSet/>
      <dgm:spPr/>
      <dgm:t>
        <a:bodyPr/>
        <a:lstStyle/>
        <a:p>
          <a:endParaRPr lang="en-US"/>
        </a:p>
      </dgm:t>
    </dgm:pt>
    <dgm:pt modelId="{8A6FB8C2-7C95-421F-B0B5-51298801FE9F}" type="sibTrans" cxnId="{EB7E98B8-58F5-494A-BD51-662DA6FD96CE}">
      <dgm:prSet/>
      <dgm:spPr/>
      <dgm:t>
        <a:bodyPr/>
        <a:lstStyle/>
        <a:p>
          <a:endParaRPr lang="en-US"/>
        </a:p>
      </dgm:t>
    </dgm:pt>
    <dgm:pt modelId="{E8AB235F-693A-4689-AF3B-78789EA21874}" type="pres">
      <dgm:prSet presAssocID="{FB4566A5-FBE4-4A58-8A7B-842CB8807207}" presName="matrix" presStyleCnt="0">
        <dgm:presLayoutVars>
          <dgm:chMax val="1"/>
          <dgm:dir/>
          <dgm:resizeHandles val="exact"/>
        </dgm:presLayoutVars>
      </dgm:prSet>
      <dgm:spPr/>
    </dgm:pt>
    <dgm:pt modelId="{5C6E6870-41A9-45BE-93F0-0C9239B0ABC3}" type="pres">
      <dgm:prSet presAssocID="{FB4566A5-FBE4-4A58-8A7B-842CB8807207}" presName="diamond" presStyleLbl="bgShp" presStyleIdx="0" presStyleCnt="1"/>
      <dgm:spPr/>
    </dgm:pt>
    <dgm:pt modelId="{F83C9F53-388D-445A-98A3-1127C10C9ECD}" type="pres">
      <dgm:prSet presAssocID="{FB4566A5-FBE4-4A58-8A7B-842CB8807207}" presName="quad1" presStyleLbl="node1" presStyleIdx="0" presStyleCnt="4" custScaleY="128994">
        <dgm:presLayoutVars>
          <dgm:chMax val="0"/>
          <dgm:chPref val="0"/>
          <dgm:bulletEnabled val="1"/>
        </dgm:presLayoutVars>
      </dgm:prSet>
      <dgm:spPr/>
    </dgm:pt>
    <dgm:pt modelId="{08766682-6F49-4B94-9275-FCC0867FB0A1}" type="pres">
      <dgm:prSet presAssocID="{FB4566A5-FBE4-4A58-8A7B-842CB8807207}" presName="quad2" presStyleLbl="node1" presStyleIdx="1" presStyleCnt="4" custScaleY="122419">
        <dgm:presLayoutVars>
          <dgm:chMax val="0"/>
          <dgm:chPref val="0"/>
          <dgm:bulletEnabled val="1"/>
        </dgm:presLayoutVars>
      </dgm:prSet>
      <dgm:spPr/>
    </dgm:pt>
    <dgm:pt modelId="{0B1FFB81-133C-446C-B661-645061C6B787}" type="pres">
      <dgm:prSet presAssocID="{FB4566A5-FBE4-4A58-8A7B-842CB8807207}" presName="quad3" presStyleLbl="node1" presStyleIdx="2" presStyleCnt="4" custScaleY="115296" custLinFactNeighborX="296" custLinFactNeighborY="16951">
        <dgm:presLayoutVars>
          <dgm:chMax val="0"/>
          <dgm:chPref val="0"/>
          <dgm:bulletEnabled val="1"/>
        </dgm:presLayoutVars>
      </dgm:prSet>
      <dgm:spPr/>
    </dgm:pt>
    <dgm:pt modelId="{A92D13D2-9242-4D6C-B990-737ECB377BD2}" type="pres">
      <dgm:prSet presAssocID="{FB4566A5-FBE4-4A58-8A7B-842CB8807207}" presName="quad4" presStyleLbl="node1" presStyleIdx="3" presStyleCnt="4" custScaleY="115296" custLinFactNeighborX="1085" custLinFactNeighborY="16951">
        <dgm:presLayoutVars>
          <dgm:chMax val="0"/>
          <dgm:chPref val="0"/>
          <dgm:bulletEnabled val="1"/>
        </dgm:presLayoutVars>
      </dgm:prSet>
      <dgm:spPr/>
    </dgm:pt>
  </dgm:ptLst>
  <dgm:cxnLst>
    <dgm:cxn modelId="{EF828714-2E4A-4D6E-9E5E-93286D7E43EF}" srcId="{FB4566A5-FBE4-4A58-8A7B-842CB8807207}" destId="{675FBA37-ECC5-4B80-BE67-8B584AB638DA}" srcOrd="1" destOrd="0" parTransId="{C09777CC-630C-48A2-83DB-742960DFA360}" sibTransId="{5ACCF601-47B4-4AB6-AF72-C4999D58F7C9}"/>
    <dgm:cxn modelId="{C30C4830-AA29-4D27-8297-13D18ED8898E}" type="presOf" srcId="{967FBB21-7A58-43EC-99FC-0C695C4D112D}" destId="{F83C9F53-388D-445A-98A3-1127C10C9ECD}" srcOrd="0" destOrd="0" presId="urn:microsoft.com/office/officeart/2005/8/layout/matrix3"/>
    <dgm:cxn modelId="{14B88C3B-FACE-4E65-A4BA-754D86BB9CAA}" type="presOf" srcId="{675FBA37-ECC5-4B80-BE67-8B584AB638DA}" destId="{08766682-6F49-4B94-9275-FCC0867FB0A1}" srcOrd="0" destOrd="0" presId="urn:microsoft.com/office/officeart/2005/8/layout/matrix3"/>
    <dgm:cxn modelId="{7D8F7066-6487-405B-84A1-58B6178832F7}" type="presOf" srcId="{0D997064-6C61-4043-AA5E-DED2D0D35561}" destId="{0B1FFB81-133C-446C-B661-645061C6B787}" srcOrd="0" destOrd="0" presId="urn:microsoft.com/office/officeart/2005/8/layout/matrix3"/>
    <dgm:cxn modelId="{FC8C896B-9B06-457A-AF2A-739EBB54BBE2}" srcId="{FB4566A5-FBE4-4A58-8A7B-842CB8807207}" destId="{0D997064-6C61-4043-AA5E-DED2D0D35561}" srcOrd="2" destOrd="0" parTransId="{A985B2E3-CE3F-416D-9923-06B9E113E460}" sibTransId="{3453BFF9-C10B-4F4B-ADFD-6CEACCF8C16D}"/>
    <dgm:cxn modelId="{70C10F8E-1143-4B51-9215-73F3C22ED1D8}" type="presOf" srcId="{FB4566A5-FBE4-4A58-8A7B-842CB8807207}" destId="{E8AB235F-693A-4689-AF3B-78789EA21874}" srcOrd="0" destOrd="0" presId="urn:microsoft.com/office/officeart/2005/8/layout/matrix3"/>
    <dgm:cxn modelId="{5ACFBE99-BE21-4518-BC45-2BF93BFA767A}" srcId="{FB4566A5-FBE4-4A58-8A7B-842CB8807207}" destId="{967FBB21-7A58-43EC-99FC-0C695C4D112D}" srcOrd="0" destOrd="0" parTransId="{E22F72E8-810F-4773-8515-33012A50E229}" sibTransId="{42129314-FC1D-4786-B61D-4CB014FA734B}"/>
    <dgm:cxn modelId="{EB7E98B8-58F5-494A-BD51-662DA6FD96CE}" srcId="{FB4566A5-FBE4-4A58-8A7B-842CB8807207}" destId="{377495D9-73AF-4199-A4D0-98D319461ABA}" srcOrd="3" destOrd="0" parTransId="{E091AD60-C2DE-4FF2-BD4E-0066B05332C6}" sibTransId="{8A6FB8C2-7C95-421F-B0B5-51298801FE9F}"/>
    <dgm:cxn modelId="{683897FD-2599-4661-A85A-9CBDA553925B}" type="presOf" srcId="{377495D9-73AF-4199-A4D0-98D319461ABA}" destId="{A92D13D2-9242-4D6C-B990-737ECB377BD2}" srcOrd="0" destOrd="0" presId="urn:microsoft.com/office/officeart/2005/8/layout/matrix3"/>
    <dgm:cxn modelId="{9EA8D86C-7FB9-4772-8E53-65C06446A1E6}" type="presParOf" srcId="{E8AB235F-693A-4689-AF3B-78789EA21874}" destId="{5C6E6870-41A9-45BE-93F0-0C9239B0ABC3}" srcOrd="0" destOrd="0" presId="urn:microsoft.com/office/officeart/2005/8/layout/matrix3"/>
    <dgm:cxn modelId="{0CD6009C-F532-40E9-98D9-6C0AD25C34E0}" type="presParOf" srcId="{E8AB235F-693A-4689-AF3B-78789EA21874}" destId="{F83C9F53-388D-445A-98A3-1127C10C9ECD}" srcOrd="1" destOrd="0" presId="urn:microsoft.com/office/officeart/2005/8/layout/matrix3"/>
    <dgm:cxn modelId="{F01D82AD-7794-4615-9347-4A572A7CE84A}" type="presParOf" srcId="{E8AB235F-693A-4689-AF3B-78789EA21874}" destId="{08766682-6F49-4B94-9275-FCC0867FB0A1}" srcOrd="2" destOrd="0" presId="urn:microsoft.com/office/officeart/2005/8/layout/matrix3"/>
    <dgm:cxn modelId="{B1DCCFC5-454D-488D-AC4D-7585B7C969E9}" type="presParOf" srcId="{E8AB235F-693A-4689-AF3B-78789EA21874}" destId="{0B1FFB81-133C-446C-B661-645061C6B787}" srcOrd="3" destOrd="0" presId="urn:microsoft.com/office/officeart/2005/8/layout/matrix3"/>
    <dgm:cxn modelId="{EE8B8852-071B-48A3-9191-CCCDFA94B191}" type="presParOf" srcId="{E8AB235F-693A-4689-AF3B-78789EA21874}" destId="{A92D13D2-9242-4D6C-B990-737ECB377BD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chemeClr val="accent2">
            <a:lumMod val="75000"/>
          </a:schemeClr>
        </a:solidFill>
        <a:ln>
          <a:solidFill>
            <a:schemeClr val="tx1"/>
          </a:solidFill>
        </a:ln>
      </dgm:spPr>
      <dgm:t>
        <a:bodyPr/>
        <a:lstStyle/>
        <a:p>
          <a:endParaRPr lang="en-US"/>
        </a:p>
      </dgm:t>
    </dgm:pt>
    <dgm:pt modelId="{A42DF12F-0011-48BB-9B5C-143100CC899A}" type="sibTrans" cxnId="{867D059B-58A0-4E2A-AD67-058C1A9E58F3}">
      <dgm:prSet/>
      <dgm:spPr>
        <a:solidFill>
          <a:schemeClr val="accent2">
            <a:lumMod val="75000"/>
          </a:schemeClr>
        </a:solidFill>
        <a:ln>
          <a:solidFill>
            <a:schemeClr val="tx1"/>
          </a:solidFill>
        </a:ln>
      </dgm:spPr>
      <dgm:t>
        <a:bodyPr/>
        <a:lstStyle/>
        <a:p>
          <a:endParaRPr lang="en-US"/>
        </a:p>
      </dgm:t>
    </dgm:pt>
    <dgm:pt modelId="{5C05D37C-2B88-405A-BC43-CFC636CD9DB3}">
      <dgm:prSet phldrT="[Text]" custT="1"/>
      <dgm:spPr>
        <a:solidFill>
          <a:schemeClr val="accent2">
            <a:lumMod val="60000"/>
            <a:lumOff val="40000"/>
            <a:alpha val="90000"/>
          </a:schemeClr>
        </a:solidFill>
        <a:ln>
          <a:solidFill>
            <a:schemeClr val="tx1">
              <a:alpha val="90000"/>
            </a:schemeClr>
          </a:solidFill>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process" qsTypeId="urn:microsoft.com/office/officeart/2005/8/quickstyle/simple1" qsCatId="simple" csTypeId="urn:microsoft.com/office/officeart/2005/8/colors/colorful2" csCatId="colorful"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a:t>Any item which directly or indirectly represent a stolen item (includes the proceeds of stolen goods)</a:t>
          </a:r>
          <a:endParaRPr lang="en-US" sz="2400" dirty="0"/>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8485A22-B571-4046-AEED-5031F154DC66}" type="pres">
      <dgm:prSet presAssocID="{BE3A1291-5230-4B01-9B1C-E7A18A8A7234}" presName="diagram" presStyleCnt="0">
        <dgm:presLayoutVars>
          <dgm:dir/>
          <dgm:resizeHandles val="exact"/>
        </dgm:presLayoutVars>
      </dgm:prSet>
      <dgm:spPr/>
    </dgm:pt>
    <dgm:pt modelId="{1520782A-C0BE-034C-873C-46651E366944}" type="pres">
      <dgm:prSet presAssocID="{D982A8E4-02C7-44DF-ACA1-F7C579FC3226}" presName="node" presStyleLbl="node1" presStyleIdx="0" presStyleCnt="2">
        <dgm:presLayoutVars>
          <dgm:bulletEnabled val="1"/>
        </dgm:presLayoutVars>
      </dgm:prSet>
      <dgm:spPr/>
    </dgm:pt>
    <dgm:pt modelId="{51490DED-A304-534D-895A-A44F05A4D355}" type="pres">
      <dgm:prSet presAssocID="{6E1E0D10-4EEF-4F9F-8E28-1136E58E511A}" presName="sibTrans" presStyleCnt="0"/>
      <dgm:spPr/>
    </dgm:pt>
    <dgm:pt modelId="{D573ED27-0047-8240-AC65-20FBDB31EFAD}" type="pres">
      <dgm:prSet presAssocID="{C9C39294-3610-4CC0-84BE-721CDF845521}" presName="node" presStyleLbl="node1" presStyleIdx="1" presStyleCnt="2">
        <dgm:presLayoutVars>
          <dgm:bulletEnabled val="1"/>
        </dgm:presLayoutVars>
      </dgm:prSet>
      <dgm:spPr/>
    </dgm:pt>
  </dgm:ptLst>
  <dgm:cxnLst>
    <dgm:cxn modelId="{05F97208-AFD2-2F46-B2E8-32010E907343}" type="presOf" srcId="{C9C39294-3610-4CC0-84BE-721CDF845521}" destId="{D573ED27-0047-8240-AC65-20FBDB31EFAD}" srcOrd="0" destOrd="0" presId="urn:microsoft.com/office/officeart/2005/8/layout/default"/>
    <dgm:cxn modelId="{411B061C-DF7C-48C2-8F39-97A9991D8E27}" srcId="{BE3A1291-5230-4B01-9B1C-E7A18A8A7234}" destId="{D982A8E4-02C7-44DF-ACA1-F7C579FC3226}" srcOrd="0" destOrd="0" parTransId="{C29239C6-E594-45D8-82C4-9E667870394E}" sibTransId="{6E1E0D10-4EEF-4F9F-8E28-1136E58E511A}"/>
    <dgm:cxn modelId="{61A99464-33B9-CD41-90A3-4F26CBBF5F31}" type="presOf" srcId="{BE3A1291-5230-4B01-9B1C-E7A18A8A7234}" destId="{88485A22-B571-4046-AEED-5031F154DC66}" srcOrd="0" destOrd="0" presId="urn:microsoft.com/office/officeart/2005/8/layout/default"/>
    <dgm:cxn modelId="{87210B4C-22D7-441F-B0C6-EAC4CA5BE1F5}" srcId="{BE3A1291-5230-4B01-9B1C-E7A18A8A7234}" destId="{C9C39294-3610-4CC0-84BE-721CDF845521}" srcOrd="1" destOrd="0" parTransId="{76B30F7A-5E0B-417F-AD47-4926BF2FC955}" sibTransId="{FC89B5E3-5327-46DC-B16D-72FBB7BB9EE0}"/>
    <dgm:cxn modelId="{D21523F4-05A0-3745-80FE-A5A07F17D39D}" type="presOf" srcId="{D982A8E4-02C7-44DF-ACA1-F7C579FC3226}" destId="{1520782A-C0BE-034C-873C-46651E366944}" srcOrd="0" destOrd="0" presId="urn:microsoft.com/office/officeart/2005/8/layout/default"/>
    <dgm:cxn modelId="{6AB2B911-6F9A-0A40-8552-3B83B09C2FAA}" type="presParOf" srcId="{88485A22-B571-4046-AEED-5031F154DC66}" destId="{1520782A-C0BE-034C-873C-46651E366944}" srcOrd="0" destOrd="0" presId="urn:microsoft.com/office/officeart/2005/8/layout/default"/>
    <dgm:cxn modelId="{A95F5A39-7FF5-0942-9934-A1BC4CD39DD7}" type="presParOf" srcId="{88485A22-B571-4046-AEED-5031F154DC66}" destId="{51490DED-A304-534D-895A-A44F05A4D355}" srcOrd="1" destOrd="0" presId="urn:microsoft.com/office/officeart/2005/8/layout/default"/>
    <dgm:cxn modelId="{E1774570-C54F-7F4A-9F0C-0C10F63326BD}" type="presParOf" srcId="{88485A22-B571-4046-AEED-5031F154DC66}" destId="{D573ED27-0047-8240-AC65-20FBDB31EFA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colorful3" csCatId="colorful" phldr="1"/>
      <dgm:spPr/>
    </dgm:pt>
    <dgm:pt modelId="{3FB9396D-4BBC-48E1-931F-A132E0EB19B2}">
      <dgm:prSet phldrT="[Text]" custT="1"/>
      <dgm:spPr/>
      <dgm:t>
        <a:bodyPr/>
        <a:lstStyle/>
        <a:p>
          <a:r>
            <a:rPr lang="en-US" sz="2800"/>
            <a:t>Made</a:t>
          </a:r>
          <a:endParaRPr lang="en-US" sz="2800" dirty="0"/>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dgm:t>
        <a:bodyPr/>
        <a:lstStyle/>
        <a:p>
          <a:r>
            <a:rPr lang="en-US" sz="2800"/>
            <a:t>Adapted</a:t>
          </a:r>
          <a:endParaRPr lang="en-US" sz="2800" dirty="0"/>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dgm:t>
        <a:bodyPr/>
        <a:lstStyle/>
        <a:p>
          <a:r>
            <a:rPr lang="en-US" sz="2800"/>
            <a:t>Intended</a:t>
          </a:r>
          <a:endParaRPr lang="en-US" sz="2800" dirty="0"/>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80B2CC38-54C1-49F1-A054-229318C82273}">
      <dgm:prSet phldrT="[Text]" custT="1"/>
      <dgm:spPr/>
      <dgm:t>
        <a:bodyPr/>
        <a:lstStyle/>
        <a:p>
          <a:r>
            <a:rPr lang="en-US" sz="2400"/>
            <a:t>Or, any article made or adapted for use in the course of or in connection with:</a:t>
          </a:r>
          <a:endParaRPr lang="en-US" sz="2400" dirty="0"/>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dgm:t>
        <a:bodyPr/>
        <a:lstStyle/>
        <a:p>
          <a:endParaRPr lang="en-US"/>
        </a:p>
      </dgm:t>
    </dgm:pt>
    <dgm:pt modelId="{ABFA966A-7D03-486D-874F-A2A7ECFE64E3}">
      <dgm:prSet phldrT="[Text]" custT="1"/>
      <dgm:spPr/>
      <dgm:t>
        <a:bodyPr/>
        <a:lstStyle/>
        <a:p>
          <a:r>
            <a:rPr lang="en-US" sz="2400"/>
            <a:t>Burglary, Theft, TWOC, Fraud, Criminal Damage</a:t>
          </a:r>
          <a:endParaRPr lang="en-US" sz="2400" dirty="0"/>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dgm:t>
        <a:bodyPr/>
        <a:lstStyle/>
        <a:p>
          <a:endParaRPr lang="en-US"/>
        </a:p>
      </dgm:t>
    </dgm:pt>
    <dgm:pt modelId="{F2D3A3D4-41F5-4AEA-8A1A-BC9385170518}">
      <dgm:prSet phldrT="[Text]" custT="1"/>
      <dgm:spPr/>
      <dgm:t>
        <a:bodyPr/>
        <a:lstStyle/>
        <a:p>
          <a:r>
            <a:rPr lang="en-US" sz="2400" dirty="0"/>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D021707-3CB7-5D45-BE5B-DE6F21D8019B}" type="pres">
      <dgm:prSet presAssocID="{9C86AE94-B6DE-4369-B63C-75D29CA0C3E2}" presName="linearFlow" presStyleCnt="0">
        <dgm:presLayoutVars>
          <dgm:resizeHandles val="exact"/>
        </dgm:presLayoutVars>
      </dgm:prSet>
      <dgm:spPr/>
    </dgm:pt>
    <dgm:pt modelId="{5A6C5445-E406-A349-BBB5-FCFADD0091D1}" type="pres">
      <dgm:prSet presAssocID="{80B2CC38-54C1-49F1-A054-229318C82273}" presName="node" presStyleLbl="node1" presStyleIdx="0" presStyleCnt="3">
        <dgm:presLayoutVars>
          <dgm:bulletEnabled val="1"/>
        </dgm:presLayoutVars>
      </dgm:prSet>
      <dgm:spPr/>
    </dgm:pt>
    <dgm:pt modelId="{A0C16849-A505-4942-9C21-3E2AF4F3666A}" type="pres">
      <dgm:prSet presAssocID="{EACEAA64-8A87-47EF-8EF4-FB69623B01E1}" presName="sibTrans" presStyleLbl="sibTrans2D1" presStyleIdx="0" presStyleCnt="2"/>
      <dgm:spPr/>
    </dgm:pt>
    <dgm:pt modelId="{B816A567-9A90-8F43-BF0C-622A8A6505B4}" type="pres">
      <dgm:prSet presAssocID="{EACEAA64-8A87-47EF-8EF4-FB69623B01E1}" presName="connectorText" presStyleLbl="sibTrans2D1" presStyleIdx="0" presStyleCnt="2"/>
      <dgm:spPr/>
    </dgm:pt>
    <dgm:pt modelId="{A89A756F-668C-2844-9DEE-FC02D399D00F}" type="pres">
      <dgm:prSet presAssocID="{ABFA966A-7D03-486D-874F-A2A7ECFE64E3}" presName="node" presStyleLbl="node1" presStyleIdx="1" presStyleCnt="3">
        <dgm:presLayoutVars>
          <dgm:bulletEnabled val="1"/>
        </dgm:presLayoutVars>
      </dgm:prSet>
      <dgm:spPr/>
    </dgm:pt>
    <dgm:pt modelId="{8A37D94D-0B8B-0148-8DB6-31CC2A58AA12}" type="pres">
      <dgm:prSet presAssocID="{24BB00D2-4911-4F2D-9CFD-916A8DC1F670}" presName="sibTrans" presStyleLbl="sibTrans2D1" presStyleIdx="1" presStyleCnt="2"/>
      <dgm:spPr/>
    </dgm:pt>
    <dgm:pt modelId="{B9622045-A886-5C46-8983-9FCD72B8A8EC}" type="pres">
      <dgm:prSet presAssocID="{24BB00D2-4911-4F2D-9CFD-916A8DC1F670}" presName="connectorText" presStyleLbl="sibTrans2D1" presStyleIdx="1" presStyleCnt="2"/>
      <dgm:spPr/>
    </dgm:pt>
    <dgm:pt modelId="{1D1C26C3-0AC6-054A-8FD6-00825AC77044}" type="pres">
      <dgm:prSet presAssocID="{F2D3A3D4-41F5-4AEA-8A1A-BC9385170518}" presName="node" presStyleLbl="node1" presStyleIdx="2" presStyleCnt="3">
        <dgm:presLayoutVars>
          <dgm:bulletEnabled val="1"/>
        </dgm:presLayoutVars>
      </dgm:prSet>
      <dgm:spPr/>
    </dgm:pt>
  </dgm:ptLst>
  <dgm:cxnLst>
    <dgm:cxn modelId="{D918D92A-C354-4547-B78E-6DEC05BB2EED}" srcId="{9C86AE94-B6DE-4369-B63C-75D29CA0C3E2}" destId="{F2D3A3D4-41F5-4AEA-8A1A-BC9385170518}" srcOrd="2" destOrd="0" parTransId="{9DECD86D-E576-47EB-9713-4F1210A04E48}" sibTransId="{B3AC8027-A01A-4C99-B323-5EAAF68EA004}"/>
    <dgm:cxn modelId="{0135AE47-6824-9C4F-B0B5-38EE5931C244}" type="presOf" srcId="{EACEAA64-8A87-47EF-8EF4-FB69623B01E1}" destId="{A0C16849-A505-4942-9C21-3E2AF4F3666A}" srcOrd="0" destOrd="0" presId="urn:microsoft.com/office/officeart/2005/8/layout/process2"/>
    <dgm:cxn modelId="{7B522D4E-0B20-A34D-A692-3D9C04FA242A}" type="presOf" srcId="{ABFA966A-7D03-486D-874F-A2A7ECFE64E3}" destId="{A89A756F-668C-2844-9DEE-FC02D399D00F}" srcOrd="0" destOrd="0" presId="urn:microsoft.com/office/officeart/2005/8/layout/process2"/>
    <dgm:cxn modelId="{E1822379-D15B-4D64-8313-9AD8CC28B9FF}" srcId="{9C86AE94-B6DE-4369-B63C-75D29CA0C3E2}" destId="{80B2CC38-54C1-49F1-A054-229318C82273}" srcOrd="0" destOrd="0" parTransId="{C7071F6C-FCDF-4BAE-83D7-35902ABDC176}" sibTransId="{EACEAA64-8A87-47EF-8EF4-FB69623B01E1}"/>
    <dgm:cxn modelId="{8A003193-4571-794E-8482-EE645177A110}" type="presOf" srcId="{24BB00D2-4911-4F2D-9CFD-916A8DC1F670}" destId="{8A37D94D-0B8B-0148-8DB6-31CC2A58AA12}" srcOrd="0" destOrd="0" presId="urn:microsoft.com/office/officeart/2005/8/layout/process2"/>
    <dgm:cxn modelId="{85B93AA6-CCB5-814B-914C-DBF7D371B0E4}" type="presOf" srcId="{F2D3A3D4-41F5-4AEA-8A1A-BC9385170518}" destId="{1D1C26C3-0AC6-054A-8FD6-00825AC77044}" srcOrd="0" destOrd="0" presId="urn:microsoft.com/office/officeart/2005/8/layout/process2"/>
    <dgm:cxn modelId="{4EB8DCC6-0C82-384D-BBF9-0874AD62A8E7}" type="presOf" srcId="{9C86AE94-B6DE-4369-B63C-75D29CA0C3E2}" destId="{CD021707-3CB7-5D45-BE5B-DE6F21D8019B}" srcOrd="0" destOrd="0" presId="urn:microsoft.com/office/officeart/2005/8/layout/process2"/>
    <dgm:cxn modelId="{15F2F2D9-AC1C-7841-991E-BE1D639FAFB3}" type="presOf" srcId="{EACEAA64-8A87-47EF-8EF4-FB69623B01E1}" destId="{B816A567-9A90-8F43-BF0C-622A8A6505B4}" srcOrd="1" destOrd="0" presId="urn:microsoft.com/office/officeart/2005/8/layout/process2"/>
    <dgm:cxn modelId="{40D8F4E3-DC81-2446-89CF-23C70983C357}" type="presOf" srcId="{80B2CC38-54C1-49F1-A054-229318C82273}" destId="{5A6C5445-E406-A349-BBB5-FCFADD0091D1}" srcOrd="0" destOrd="0" presId="urn:microsoft.com/office/officeart/2005/8/layout/process2"/>
    <dgm:cxn modelId="{68F380EB-5191-124C-8D5F-B4B1E4DFA445}" type="presOf" srcId="{24BB00D2-4911-4F2D-9CFD-916A8DC1F670}" destId="{B9622045-A886-5C46-8983-9FCD72B8A8EC}" srcOrd="1" destOrd="0" presId="urn:microsoft.com/office/officeart/2005/8/layout/process2"/>
    <dgm:cxn modelId="{028A7DFB-8545-4FAF-B39C-0A5921BDCE6F}" srcId="{9C86AE94-B6DE-4369-B63C-75D29CA0C3E2}" destId="{ABFA966A-7D03-486D-874F-A2A7ECFE64E3}" srcOrd="1" destOrd="0" parTransId="{426F0700-C4B7-4540-B99F-763901611277}" sibTransId="{24BB00D2-4911-4F2D-9CFD-916A8DC1F670}"/>
    <dgm:cxn modelId="{5037A1A4-0FA3-A148-A944-563C82212431}" type="presParOf" srcId="{CD021707-3CB7-5D45-BE5B-DE6F21D8019B}" destId="{5A6C5445-E406-A349-BBB5-FCFADD0091D1}" srcOrd="0" destOrd="0" presId="urn:microsoft.com/office/officeart/2005/8/layout/process2"/>
    <dgm:cxn modelId="{E760C9AA-95F5-2D40-AF0D-209F5A78527D}" type="presParOf" srcId="{CD021707-3CB7-5D45-BE5B-DE6F21D8019B}" destId="{A0C16849-A505-4942-9C21-3E2AF4F3666A}" srcOrd="1" destOrd="0" presId="urn:microsoft.com/office/officeart/2005/8/layout/process2"/>
    <dgm:cxn modelId="{E38D0F50-DAA3-7145-8832-4933F34164F4}" type="presParOf" srcId="{A0C16849-A505-4942-9C21-3E2AF4F3666A}" destId="{B816A567-9A90-8F43-BF0C-622A8A6505B4}" srcOrd="0" destOrd="0" presId="urn:microsoft.com/office/officeart/2005/8/layout/process2"/>
    <dgm:cxn modelId="{CC3939B9-EFAD-2F41-BB71-3A01525A7242}" type="presParOf" srcId="{CD021707-3CB7-5D45-BE5B-DE6F21D8019B}" destId="{A89A756F-668C-2844-9DEE-FC02D399D00F}" srcOrd="2" destOrd="0" presId="urn:microsoft.com/office/officeart/2005/8/layout/process2"/>
    <dgm:cxn modelId="{9732EE3D-3F3C-E44D-9B2A-6E5F8E86C8AF}" type="presParOf" srcId="{CD021707-3CB7-5D45-BE5B-DE6F21D8019B}" destId="{8A37D94D-0B8B-0148-8DB6-31CC2A58AA12}" srcOrd="3" destOrd="0" presId="urn:microsoft.com/office/officeart/2005/8/layout/process2"/>
    <dgm:cxn modelId="{0203D351-048F-8A4B-B1C1-CE17567D6F81}" type="presParOf" srcId="{8A37D94D-0B8B-0148-8DB6-31CC2A58AA12}" destId="{B9622045-A886-5C46-8983-9FCD72B8A8EC}" srcOrd="0" destOrd="0" presId="urn:microsoft.com/office/officeart/2005/8/layout/process2"/>
    <dgm:cxn modelId="{6877F903-C52B-E54D-9331-D09502B83731}" type="presParOf" srcId="{CD021707-3CB7-5D45-BE5B-DE6F21D8019B}" destId="{1D1C26C3-0AC6-054A-8FD6-00825AC77044}"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CC12BB4D-E8C9-4DFF-A405-AE914F8883BB}" srcId="{2652B348-242A-4817-A10F-AA39B0CCC3EA}" destId="{7C592FDC-0C71-4513-B413-FF00CC0EBA22}" srcOrd="5" destOrd="0" parTransId="{7115CC1E-89A3-4158-A535-6C109E614C9C}" sibTransId="{152F0514-5D91-40E5-894B-456603DAAD46}"/>
    <dgm:cxn modelId="{A60D1873-F7FE-3D4E-9EF2-D8EED03C0F6D}" type="presOf" srcId="{AB3D4681-0002-49E7-BC50-2CE1DD2096C9}" destId="{41A3F99A-4B12-4948-A539-9E9D91CBD9B2}" srcOrd="0" destOrd="0" presId="urn:microsoft.com/office/officeart/2005/8/layout/default"/>
    <dgm:cxn modelId="{EF867E53-7526-4B8E-8D78-13CC71ED39B6}" srcId="{2652B348-242A-4817-A10F-AA39B0CCC3EA}" destId="{EF575685-4AE8-45AA-A2F8-914482F2680F}" srcOrd="11" destOrd="0" parTransId="{D72A3DC1-DC27-4C93-B8B5-DC0F8606097C}" sibTransId="{963D3C17-A4EB-45CA-95F5-EFAA394242C1}"/>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4AFCE059-B35E-F74B-95CE-BA198ECDE1CA}" type="presOf" srcId="{6758EFEC-123B-4E32-88EC-A08A911AA439}" destId="{038ECF4B-7D73-C64A-A82A-EE528C57D21B}" srcOrd="0" destOrd="0" presId="urn:microsoft.com/office/officeart/2005/8/layout/default"/>
    <dgm:cxn modelId="{06EEE879-B176-E94E-892E-422AE23EB024}" type="presOf" srcId="{9EBFF6C4-0851-49BD-9D96-AC70D9F42529}" destId="{DF1B7E2E-4F38-FD40-8D77-901466FA6BA9}"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4" loCatId="process" qsTypeId="urn:microsoft.com/office/officeart/2005/8/quickstyle/simple1" qsCatId="simple" csTypeId="urn:microsoft.com/office/officeart/2005/8/colors/colorful3" csCatId="colorful"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C7A2CDC2-39AB-3041-951E-F7547AB93672}" type="pres">
      <dgm:prSet presAssocID="{7CBB15C8-9C06-46B3-965C-F6352311012F}" presName="Name0" presStyleCnt="0">
        <dgm:presLayoutVars>
          <dgm:dir/>
          <dgm:animLvl val="lvl"/>
          <dgm:resizeHandles val="exact"/>
        </dgm:presLayoutVars>
      </dgm:prSet>
      <dgm:spPr/>
    </dgm:pt>
    <dgm:pt modelId="{164E9D83-E34B-D84F-8270-2AB628DD7D12}" type="pres">
      <dgm:prSet presAssocID="{8C7FADA9-C871-4854-B5DE-7411775BB2DF}" presName="boxAndChildren" presStyleCnt="0"/>
      <dgm:spPr/>
    </dgm:pt>
    <dgm:pt modelId="{A3817B2D-11DA-B746-B3C5-FB3D5CED7D1A}" type="pres">
      <dgm:prSet presAssocID="{8C7FADA9-C871-4854-B5DE-7411775BB2DF}" presName="parentTextBox" presStyleLbl="node1" presStyleIdx="0" presStyleCnt="3"/>
      <dgm:spPr/>
    </dgm:pt>
    <dgm:pt modelId="{72162C50-0C05-C646-840E-CCA385D1E088}" type="pres">
      <dgm:prSet presAssocID="{1E50498B-F274-46DE-BB8D-5C02D2D42E36}" presName="sp" presStyleCnt="0"/>
      <dgm:spPr/>
    </dgm:pt>
    <dgm:pt modelId="{760FA6E3-A328-724E-BCC4-ACCBE77421B6}" type="pres">
      <dgm:prSet presAssocID="{576D5EAA-F4CA-47F9-A1CA-CD357142769F}" presName="arrowAndChildren" presStyleCnt="0"/>
      <dgm:spPr/>
    </dgm:pt>
    <dgm:pt modelId="{E27E7946-31DC-2D49-A1C7-4B024F32D3EC}" type="pres">
      <dgm:prSet presAssocID="{576D5EAA-F4CA-47F9-A1CA-CD357142769F}" presName="parentTextArrow" presStyleLbl="node1" presStyleIdx="1" presStyleCnt="3" custScaleY="147933"/>
      <dgm:spPr/>
    </dgm:pt>
    <dgm:pt modelId="{B5BED5EF-53C8-8F47-979C-E8DB23FB16FA}" type="pres">
      <dgm:prSet presAssocID="{7579FFED-380C-4626-8D30-9638028AFF77}" presName="sp" presStyleCnt="0"/>
      <dgm:spPr/>
    </dgm:pt>
    <dgm:pt modelId="{5743B384-5FAC-BE4A-9901-26B44910D731}" type="pres">
      <dgm:prSet presAssocID="{CDF11527-434A-4735-BC75-99F8FC48B5C7}" presName="arrowAndChildren" presStyleCnt="0"/>
      <dgm:spPr/>
    </dgm:pt>
    <dgm:pt modelId="{78C55B14-76E9-AE4D-89DA-DAF0AEE76D09}" type="pres">
      <dgm:prSet presAssocID="{CDF11527-434A-4735-BC75-99F8FC48B5C7}" presName="parentTextArrow" presStyleLbl="node1" presStyleIdx="2" presStyleCnt="3"/>
      <dgm:spPr/>
    </dgm:pt>
  </dgm:ptLst>
  <dgm:cxnLst>
    <dgm:cxn modelId="{C0C2A469-C8B0-4C74-BF5F-66EA907AA1E5}" srcId="{7CBB15C8-9C06-46B3-965C-F6352311012F}" destId="{576D5EAA-F4CA-47F9-A1CA-CD357142769F}" srcOrd="1" destOrd="0" parTransId="{1DC8DF76-CDBD-4356-9C9B-5BBF39917BC6}" sibTransId="{1E50498B-F274-46DE-BB8D-5C02D2D42E36}"/>
    <dgm:cxn modelId="{E0E4405A-4D3D-6F43-8161-00DDBCF67EBE}" type="presOf" srcId="{8C7FADA9-C871-4854-B5DE-7411775BB2DF}" destId="{A3817B2D-11DA-B746-B3C5-FB3D5CED7D1A}" srcOrd="0" destOrd="0" presId="urn:microsoft.com/office/officeart/2005/8/layout/process4"/>
    <dgm:cxn modelId="{26561C7C-4F0F-044D-833C-6A71DDF96A88}" type="presOf" srcId="{CDF11527-434A-4735-BC75-99F8FC48B5C7}" destId="{78C55B14-76E9-AE4D-89DA-DAF0AEE76D09}" srcOrd="0" destOrd="0" presId="urn:microsoft.com/office/officeart/2005/8/layout/process4"/>
    <dgm:cxn modelId="{5CA2EC96-C745-C844-8C53-DF7C97A7134C}" type="presOf" srcId="{7CBB15C8-9C06-46B3-965C-F6352311012F}" destId="{C7A2CDC2-39AB-3041-951E-F7547AB93672}" srcOrd="0" destOrd="0" presId="urn:microsoft.com/office/officeart/2005/8/layout/process4"/>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3F1989D1-4894-CD42-96E0-D0E21944E966}" type="presOf" srcId="{576D5EAA-F4CA-47F9-A1CA-CD357142769F}" destId="{E27E7946-31DC-2D49-A1C7-4B024F32D3EC}" srcOrd="0" destOrd="0" presId="urn:microsoft.com/office/officeart/2005/8/layout/process4"/>
    <dgm:cxn modelId="{777270F3-65CE-0848-B907-8BF717B5E095}" type="presParOf" srcId="{C7A2CDC2-39AB-3041-951E-F7547AB93672}" destId="{164E9D83-E34B-D84F-8270-2AB628DD7D12}" srcOrd="0" destOrd="0" presId="urn:microsoft.com/office/officeart/2005/8/layout/process4"/>
    <dgm:cxn modelId="{E308893C-A200-D44B-B346-B68006425067}" type="presParOf" srcId="{164E9D83-E34B-D84F-8270-2AB628DD7D12}" destId="{A3817B2D-11DA-B746-B3C5-FB3D5CED7D1A}" srcOrd="0" destOrd="0" presId="urn:microsoft.com/office/officeart/2005/8/layout/process4"/>
    <dgm:cxn modelId="{3B08857E-7357-2D4C-BE66-43B4E9A16B1A}" type="presParOf" srcId="{C7A2CDC2-39AB-3041-951E-F7547AB93672}" destId="{72162C50-0C05-C646-840E-CCA385D1E088}" srcOrd="1" destOrd="0" presId="urn:microsoft.com/office/officeart/2005/8/layout/process4"/>
    <dgm:cxn modelId="{8855E21F-55DA-154C-9072-E1330D239E53}" type="presParOf" srcId="{C7A2CDC2-39AB-3041-951E-F7547AB93672}" destId="{760FA6E3-A328-724E-BCC4-ACCBE77421B6}" srcOrd="2" destOrd="0" presId="urn:microsoft.com/office/officeart/2005/8/layout/process4"/>
    <dgm:cxn modelId="{E7A4B64C-17C5-EA48-BC61-BE4D12F838FF}" type="presParOf" srcId="{760FA6E3-A328-724E-BCC4-ACCBE77421B6}" destId="{E27E7946-31DC-2D49-A1C7-4B024F32D3EC}" srcOrd="0" destOrd="0" presId="urn:microsoft.com/office/officeart/2005/8/layout/process4"/>
    <dgm:cxn modelId="{A8C5944F-9DF7-5C40-B6D5-EC50DD3C56C0}" type="presParOf" srcId="{C7A2CDC2-39AB-3041-951E-F7547AB93672}" destId="{B5BED5EF-53C8-8F47-979C-E8DB23FB16FA}" srcOrd="3" destOrd="0" presId="urn:microsoft.com/office/officeart/2005/8/layout/process4"/>
    <dgm:cxn modelId="{EF6AD52D-3121-EB47-A037-139151A305C6}" type="presParOf" srcId="{C7A2CDC2-39AB-3041-951E-F7547AB93672}" destId="{5743B384-5FAC-BE4A-9901-26B44910D731}" srcOrd="4" destOrd="0" presId="urn:microsoft.com/office/officeart/2005/8/layout/process4"/>
    <dgm:cxn modelId="{BA8A9F79-BDF1-8D44-B588-2B9F55B0BC45}" type="presParOf" srcId="{5743B384-5FAC-BE4A-9901-26B44910D731}" destId="{78C55B14-76E9-AE4D-89DA-DAF0AEE76D0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7716E5-A656-4BE2-A25E-CA0DD104A48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8BE7B08-6A42-460B-936A-5750F201E4E6}">
      <dgm:prSet phldrT="[Text]" custT="1"/>
      <dgm:spPr/>
      <dgm:t>
        <a:bodyPr/>
        <a:lstStyle/>
        <a:p>
          <a:r>
            <a:rPr lang="en-US" sz="1900" dirty="0"/>
            <a:t>Stop &amp; Search can be a valuable power to assist policing provided that it is used correctly</a:t>
          </a:r>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a:t>The search was necessary &amp; was the most appropriate method that could be used to establish whether the person had such an item</a:t>
          </a:r>
          <a:endParaRPr lang="en-US" sz="1900" dirty="0"/>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4A4BCE99-E520-8449-A595-812529980176}" type="pres">
      <dgm:prSet presAssocID="{CC7716E5-A656-4BE2-A25E-CA0DD104A488}" presName="Name0" presStyleCnt="0">
        <dgm:presLayoutVars>
          <dgm:dir/>
          <dgm:animLvl val="lvl"/>
          <dgm:resizeHandles val="exact"/>
        </dgm:presLayoutVars>
      </dgm:prSet>
      <dgm:spPr/>
    </dgm:pt>
    <dgm:pt modelId="{6E000444-8F70-0C4F-9203-A3E68E0C1D50}" type="pres">
      <dgm:prSet presAssocID="{3AD8E14A-6A98-4EDD-839F-5E0A36A2E0D5}" presName="boxAndChildren" presStyleCnt="0"/>
      <dgm:spPr/>
    </dgm:pt>
    <dgm:pt modelId="{44701B77-4363-6C46-9452-4EE8294D817F}" type="pres">
      <dgm:prSet presAssocID="{3AD8E14A-6A98-4EDD-839F-5E0A36A2E0D5}" presName="parentTextBox" presStyleLbl="node1" presStyleIdx="0" presStyleCnt="6"/>
      <dgm:spPr/>
    </dgm:pt>
    <dgm:pt modelId="{3B9FCAB6-55FE-E44F-B0E2-97E09D6B338E}" type="pres">
      <dgm:prSet presAssocID="{8167E9D1-E0EC-46DC-87C6-D25D693D617E}" presName="sp" presStyleCnt="0"/>
      <dgm:spPr/>
    </dgm:pt>
    <dgm:pt modelId="{8EE5C5A1-87DC-2E4C-B4BD-7A02A803B215}" type="pres">
      <dgm:prSet presAssocID="{BA05FEB8-BE22-488B-BE33-F5DB8B765DA7}" presName="arrowAndChildren" presStyleCnt="0"/>
      <dgm:spPr/>
    </dgm:pt>
    <dgm:pt modelId="{150649A6-DCF6-3841-8ECE-AFC5753264EB}" type="pres">
      <dgm:prSet presAssocID="{BA05FEB8-BE22-488B-BE33-F5DB8B765DA7}" presName="parentTextArrow" presStyleLbl="node1" presStyleIdx="1" presStyleCnt="6"/>
      <dgm:spPr/>
    </dgm:pt>
    <dgm:pt modelId="{2AC8674F-B0AE-F445-B078-A47D4D51938E}" type="pres">
      <dgm:prSet presAssocID="{6C365100-2B0E-4C1F-9F56-AE627A88E77B}" presName="sp" presStyleCnt="0"/>
      <dgm:spPr/>
    </dgm:pt>
    <dgm:pt modelId="{B02E6EEA-76AB-FF4F-9B14-867D02E8F2DD}" type="pres">
      <dgm:prSet presAssocID="{7AA919D5-0931-4171-B98E-8DB94568BED2}" presName="arrowAndChildren" presStyleCnt="0"/>
      <dgm:spPr/>
    </dgm:pt>
    <dgm:pt modelId="{A3529444-E4B9-C648-ACB3-55B87B1ECA49}" type="pres">
      <dgm:prSet presAssocID="{7AA919D5-0931-4171-B98E-8DB94568BED2}" presName="parentTextArrow" presStyleLbl="node1" presStyleIdx="2" presStyleCnt="6"/>
      <dgm:spPr/>
    </dgm:pt>
    <dgm:pt modelId="{8AE22487-B311-7C42-AC02-6F02EE7DC07A}" type="pres">
      <dgm:prSet presAssocID="{B457596A-4E62-418B-9AA5-16981DC7A876}" presName="sp" presStyleCnt="0"/>
      <dgm:spPr/>
    </dgm:pt>
    <dgm:pt modelId="{A1D784A6-187D-CC43-9F55-13AC8D33BB17}" type="pres">
      <dgm:prSet presAssocID="{9D91E515-010B-4004-8C8C-407DFB73CA63}" presName="arrowAndChildren" presStyleCnt="0"/>
      <dgm:spPr/>
    </dgm:pt>
    <dgm:pt modelId="{A9D91631-9F9E-954A-8482-C584C5590255}" type="pres">
      <dgm:prSet presAssocID="{9D91E515-010B-4004-8C8C-407DFB73CA63}" presName="parentTextArrow" presStyleLbl="node1" presStyleIdx="3" presStyleCnt="6"/>
      <dgm:spPr/>
    </dgm:pt>
    <dgm:pt modelId="{871FADAC-DB1D-7941-AAA2-4A506230A7DA}" type="pres">
      <dgm:prSet presAssocID="{3B1C0E41-2B79-4F65-8857-EF62E120B7EA}" presName="sp" presStyleCnt="0"/>
      <dgm:spPr/>
    </dgm:pt>
    <dgm:pt modelId="{01FFABC4-9D74-3F44-AA00-7C5AC654C3C9}" type="pres">
      <dgm:prSet presAssocID="{9111EC06-D3F3-4EC2-8CF5-05FE16105CE4}" presName="arrowAndChildren" presStyleCnt="0"/>
      <dgm:spPr/>
    </dgm:pt>
    <dgm:pt modelId="{AF92D606-32D8-704E-9502-36AE5218CDCF}" type="pres">
      <dgm:prSet presAssocID="{9111EC06-D3F3-4EC2-8CF5-05FE16105CE4}" presName="parentTextArrow" presStyleLbl="node1" presStyleIdx="4" presStyleCnt="6"/>
      <dgm:spPr/>
    </dgm:pt>
    <dgm:pt modelId="{D939D0E6-0E8D-9F4D-8FC6-9B0056519256}" type="pres">
      <dgm:prSet presAssocID="{8F7DCBEA-E685-4FC6-AD3B-13EF595CAA97}" presName="sp" presStyleCnt="0"/>
      <dgm:spPr/>
    </dgm:pt>
    <dgm:pt modelId="{35561801-2F41-E349-BF0C-C05C410AA33F}" type="pres">
      <dgm:prSet presAssocID="{18BE7B08-6A42-460B-936A-5750F201E4E6}" presName="arrowAndChildren" presStyleCnt="0"/>
      <dgm:spPr/>
    </dgm:pt>
    <dgm:pt modelId="{685F1C9C-ADF7-5547-A37F-FE1FE534AE72}" type="pres">
      <dgm:prSet presAssocID="{18BE7B08-6A42-460B-936A-5750F201E4E6}" presName="parentTextArrow" presStyleLbl="node1" presStyleIdx="5" presStyleCnt="6"/>
      <dgm:spPr/>
    </dgm:pt>
  </dgm:ptLst>
  <dgm:cxnLst>
    <dgm:cxn modelId="{E96C0216-FC5E-7C45-A144-00F90057A996}" type="presOf" srcId="{CC7716E5-A656-4BE2-A25E-CA0DD104A488}" destId="{4A4BCE99-E520-8449-A595-812529980176}" srcOrd="0" destOrd="0" presId="urn:microsoft.com/office/officeart/2005/8/layout/process4"/>
    <dgm:cxn modelId="{F90EB223-DD72-F04D-9065-DAFDF216654C}" type="presOf" srcId="{9111EC06-D3F3-4EC2-8CF5-05FE16105CE4}" destId="{AF92D606-32D8-704E-9502-36AE5218CDCF}" srcOrd="0" destOrd="0" presId="urn:microsoft.com/office/officeart/2005/8/layout/process4"/>
    <dgm:cxn modelId="{C44D1B28-C4AE-EB4A-A3BD-D880CDFD6FE5}" type="presOf" srcId="{9D91E515-010B-4004-8C8C-407DFB73CA63}" destId="{A9D91631-9F9E-954A-8482-C584C5590255}" srcOrd="0" destOrd="0" presId="urn:microsoft.com/office/officeart/2005/8/layout/process4"/>
    <dgm:cxn modelId="{3234492D-ED9F-475F-9EDA-C9618960A1AD}" srcId="{CC7716E5-A656-4BE2-A25E-CA0DD104A488}" destId="{3AD8E14A-6A98-4EDD-839F-5E0A36A2E0D5}" srcOrd="5" destOrd="0" parTransId="{73033A77-287B-45B1-92FB-72DA09D4C12A}" sibTransId="{62716C9F-428A-4860-9CEA-AA816AC01DFA}"/>
    <dgm:cxn modelId="{660D1E6C-CE8B-394B-B118-5B945A4A74AF}" type="presOf" srcId="{18BE7B08-6A42-460B-936A-5750F201E4E6}" destId="{685F1C9C-ADF7-5547-A37F-FE1FE534AE72}" srcOrd="0" destOrd="0" presId="urn:microsoft.com/office/officeart/2005/8/layout/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DF1793-EAC6-C241-8A85-988A09FC74EE}" type="presOf" srcId="{BA05FEB8-BE22-488B-BE33-F5DB8B765DA7}" destId="{150649A6-DCF6-3841-8ECE-AFC5753264EB}" srcOrd="0" destOrd="0" presId="urn:microsoft.com/office/officeart/2005/8/layout/process4"/>
    <dgm:cxn modelId="{32B72495-DF7B-E44E-9790-9D308C6475F5}" type="presOf" srcId="{3AD8E14A-6A98-4EDD-839F-5E0A36A2E0D5}" destId="{44701B77-4363-6C46-9452-4EE8294D817F}" srcOrd="0" destOrd="0" presId="urn:microsoft.com/office/officeart/2005/8/layout/process4"/>
    <dgm:cxn modelId="{F32AE0B3-7B0E-479A-8DA8-40C70B48E0BF}" srcId="{CC7716E5-A656-4BE2-A25E-CA0DD104A488}" destId="{9D91E515-010B-4004-8C8C-407DFB73CA63}" srcOrd="2" destOrd="0" parTransId="{DC17EF7F-232E-4CCB-9238-6A8402F2604B}" sibTransId="{B457596A-4E62-418B-9AA5-16981DC7A876}"/>
    <dgm:cxn modelId="{00D050C6-E64C-0942-B047-54C948A6726A}" type="presOf" srcId="{7AA919D5-0931-4171-B98E-8DB94568BED2}" destId="{A3529444-E4B9-C648-ACB3-55B87B1ECA49}" srcOrd="0" destOrd="0" presId="urn:microsoft.com/office/officeart/2005/8/layout/process4"/>
    <dgm:cxn modelId="{7A6617D7-2198-4C12-BC14-A5914F2C65F7}" srcId="{CC7716E5-A656-4BE2-A25E-CA0DD104A488}" destId="{9111EC06-D3F3-4EC2-8CF5-05FE16105CE4}" srcOrd="1" destOrd="0" parTransId="{3C1749FC-D006-4C45-AE17-E0871E5E9C92}" sibTransId="{3B1C0E41-2B79-4F65-8857-EF62E120B7EA}"/>
    <dgm:cxn modelId="{3908F0DE-A3AE-4665-9622-10025A8AD6B2}" srcId="{CC7716E5-A656-4BE2-A25E-CA0DD104A488}" destId="{18BE7B08-6A42-460B-936A-5750F201E4E6}" srcOrd="0" destOrd="0" parTransId="{223690E8-216A-4B33-9F96-F7700320104D}" sibTransId="{8F7DCBEA-E685-4FC6-AD3B-13EF595CAA97}"/>
    <dgm:cxn modelId="{221930BF-B03C-BF4F-BDC8-4E58F3F22982}" type="presParOf" srcId="{4A4BCE99-E520-8449-A595-812529980176}" destId="{6E000444-8F70-0C4F-9203-A3E68E0C1D50}" srcOrd="0" destOrd="0" presId="urn:microsoft.com/office/officeart/2005/8/layout/process4"/>
    <dgm:cxn modelId="{5B627987-F5A8-B748-8C3A-CD974AC37F63}" type="presParOf" srcId="{6E000444-8F70-0C4F-9203-A3E68E0C1D50}" destId="{44701B77-4363-6C46-9452-4EE8294D817F}" srcOrd="0" destOrd="0" presId="urn:microsoft.com/office/officeart/2005/8/layout/process4"/>
    <dgm:cxn modelId="{DE1E268B-ECF0-414E-AAF0-1ED02D7EA933}" type="presParOf" srcId="{4A4BCE99-E520-8449-A595-812529980176}" destId="{3B9FCAB6-55FE-E44F-B0E2-97E09D6B338E}" srcOrd="1" destOrd="0" presId="urn:microsoft.com/office/officeart/2005/8/layout/process4"/>
    <dgm:cxn modelId="{7AA5E6D0-889E-8C41-81A9-6557D547B35E}" type="presParOf" srcId="{4A4BCE99-E520-8449-A595-812529980176}" destId="{8EE5C5A1-87DC-2E4C-B4BD-7A02A803B215}" srcOrd="2" destOrd="0" presId="urn:microsoft.com/office/officeart/2005/8/layout/process4"/>
    <dgm:cxn modelId="{6208441A-B347-7343-97C8-51902FFA8A49}" type="presParOf" srcId="{8EE5C5A1-87DC-2E4C-B4BD-7A02A803B215}" destId="{150649A6-DCF6-3841-8ECE-AFC5753264EB}" srcOrd="0" destOrd="0" presId="urn:microsoft.com/office/officeart/2005/8/layout/process4"/>
    <dgm:cxn modelId="{64121CFB-5FA3-0548-AF09-23D075153ED5}" type="presParOf" srcId="{4A4BCE99-E520-8449-A595-812529980176}" destId="{2AC8674F-B0AE-F445-B078-A47D4D51938E}" srcOrd="3" destOrd="0" presId="urn:microsoft.com/office/officeart/2005/8/layout/process4"/>
    <dgm:cxn modelId="{1CBA1D24-8637-B044-8456-96B771E09217}" type="presParOf" srcId="{4A4BCE99-E520-8449-A595-812529980176}" destId="{B02E6EEA-76AB-FF4F-9B14-867D02E8F2DD}" srcOrd="4" destOrd="0" presId="urn:microsoft.com/office/officeart/2005/8/layout/process4"/>
    <dgm:cxn modelId="{42DEBC87-011B-1642-BE61-CBD1A8ADD5AC}" type="presParOf" srcId="{B02E6EEA-76AB-FF4F-9B14-867D02E8F2DD}" destId="{A3529444-E4B9-C648-ACB3-55B87B1ECA49}" srcOrd="0" destOrd="0" presId="urn:microsoft.com/office/officeart/2005/8/layout/process4"/>
    <dgm:cxn modelId="{D1938BDC-6425-5448-B32D-E19BEF36464A}" type="presParOf" srcId="{4A4BCE99-E520-8449-A595-812529980176}" destId="{8AE22487-B311-7C42-AC02-6F02EE7DC07A}" srcOrd="5" destOrd="0" presId="urn:microsoft.com/office/officeart/2005/8/layout/process4"/>
    <dgm:cxn modelId="{305F4E41-D82A-B240-B75E-B9BD64B6E28E}" type="presParOf" srcId="{4A4BCE99-E520-8449-A595-812529980176}" destId="{A1D784A6-187D-CC43-9F55-13AC8D33BB17}" srcOrd="6" destOrd="0" presId="urn:microsoft.com/office/officeart/2005/8/layout/process4"/>
    <dgm:cxn modelId="{41444A72-9262-AD4E-B183-2237036DDE8D}" type="presParOf" srcId="{A1D784A6-187D-CC43-9F55-13AC8D33BB17}" destId="{A9D91631-9F9E-954A-8482-C584C5590255}" srcOrd="0" destOrd="0" presId="urn:microsoft.com/office/officeart/2005/8/layout/process4"/>
    <dgm:cxn modelId="{ED46014A-7BBE-104A-8AF8-6E81142D6D6F}" type="presParOf" srcId="{4A4BCE99-E520-8449-A595-812529980176}" destId="{871FADAC-DB1D-7941-AAA2-4A506230A7DA}" srcOrd="7" destOrd="0" presId="urn:microsoft.com/office/officeart/2005/8/layout/process4"/>
    <dgm:cxn modelId="{8B18F30D-BBB3-4643-A149-C2B7067428CB}" type="presParOf" srcId="{4A4BCE99-E520-8449-A595-812529980176}" destId="{01FFABC4-9D74-3F44-AA00-7C5AC654C3C9}" srcOrd="8" destOrd="0" presId="urn:microsoft.com/office/officeart/2005/8/layout/process4"/>
    <dgm:cxn modelId="{3E5FC7B8-5883-C24A-9943-B78DBC893F0D}" type="presParOf" srcId="{01FFABC4-9D74-3F44-AA00-7C5AC654C3C9}" destId="{AF92D606-32D8-704E-9502-36AE5218CDCF}" srcOrd="0" destOrd="0" presId="urn:microsoft.com/office/officeart/2005/8/layout/process4"/>
    <dgm:cxn modelId="{9B561E01-F9E4-9847-8C95-766BDDE0D4F2}" type="presParOf" srcId="{4A4BCE99-E520-8449-A595-812529980176}" destId="{D939D0E6-0E8D-9F4D-8FC6-9B0056519256}" srcOrd="9" destOrd="0" presId="urn:microsoft.com/office/officeart/2005/8/layout/process4"/>
    <dgm:cxn modelId="{8561E3FC-60B6-F04C-8028-019505B39BF3}" type="presParOf" srcId="{4A4BCE99-E520-8449-A595-812529980176}" destId="{35561801-2F41-E349-BF0C-C05C410AA33F}" srcOrd="10" destOrd="0" presId="urn:microsoft.com/office/officeart/2005/8/layout/process4"/>
    <dgm:cxn modelId="{B5DE9523-ACCE-B34B-9F27-11867D3DDFF7}" type="presParOf" srcId="{35561801-2F41-E349-BF0C-C05C410AA33F}" destId="{685F1C9C-ADF7-5547-A37F-FE1FE534AE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C386ABB-3912-4C41-83A3-502657043A49}" type="doc">
      <dgm:prSet loTypeId="urn:microsoft.com/office/officeart/2005/8/layout/process1" loCatId="process" qsTypeId="urn:microsoft.com/office/officeart/2005/8/quickstyle/simple1" qsCatId="simple" csTypeId="urn:microsoft.com/office/officeart/2005/8/colors/colorful2" csCatId="colorful" phldr="1"/>
      <dgm:spPr/>
    </dgm:pt>
    <dgm:pt modelId="{780C85A7-1480-42DC-9B61-338F5953F07E}">
      <dgm:prSet phldrT="[Text]" custT="1"/>
      <dgm:spPr/>
      <dgm:t>
        <a:bodyPr/>
        <a:lstStyle/>
        <a:p>
          <a:r>
            <a:rPr lang="en-US" sz="2400" dirty="0"/>
            <a:t>Data Recording</a:t>
          </a:r>
        </a:p>
      </dgm:t>
    </dgm:pt>
    <dgm:pt modelId="{C84B3B61-C15E-4FAF-8C65-91F9E2494EF9}" type="parTrans" cxnId="{1A40B5D0-B83B-46B5-8860-F7F063DF68A3}">
      <dgm:prSet/>
      <dgm:spPr/>
      <dgm:t>
        <a:bodyPr/>
        <a:lstStyle/>
        <a:p>
          <a:endParaRPr lang="en-US"/>
        </a:p>
      </dgm:t>
    </dgm:pt>
    <dgm:pt modelId="{80269EA3-D882-43A4-B8E8-E66EF2F0ED5E}" type="sibTrans" cxnId="{1A40B5D0-B83B-46B5-8860-F7F063DF68A3}">
      <dgm:prSet/>
      <dgm:spPr/>
      <dgm:t>
        <a:bodyPr/>
        <a:lstStyle/>
        <a:p>
          <a:endParaRPr lang="en-US"/>
        </a:p>
      </dgm:t>
    </dgm:pt>
    <dgm:pt modelId="{1F2D3A0D-96EF-482D-A9BC-6104B0922E4E}">
      <dgm:prSet phldrT="[Text]" custT="1"/>
      <dgm:spPr/>
      <dgm:t>
        <a:bodyPr/>
        <a:lstStyle/>
        <a:p>
          <a:r>
            <a:rPr lang="en-US" sz="2400" dirty="0"/>
            <a:t>Lay Observation Policies</a:t>
          </a:r>
        </a:p>
      </dgm:t>
    </dgm:pt>
    <dgm:pt modelId="{7729EC31-105C-4FBB-96C7-3240A9D6121F}" type="parTrans" cxnId="{16B5DCE9-CF37-49A6-9CA3-47EB96E8D651}">
      <dgm:prSet/>
      <dgm:spPr/>
      <dgm:t>
        <a:bodyPr/>
        <a:lstStyle/>
        <a:p>
          <a:endParaRPr lang="en-US"/>
        </a:p>
      </dgm:t>
    </dgm:pt>
    <dgm:pt modelId="{9325C0F4-7913-476D-91E8-A0F98D645665}" type="sibTrans" cxnId="{16B5DCE9-CF37-49A6-9CA3-47EB96E8D651}">
      <dgm:prSet/>
      <dgm:spPr/>
      <dgm:t>
        <a:bodyPr/>
        <a:lstStyle/>
        <a:p>
          <a:endParaRPr lang="en-US"/>
        </a:p>
      </dgm:t>
    </dgm:pt>
    <dgm:pt modelId="{515D95F0-F72F-4691-AB21-9271FE2C629C}">
      <dgm:prSet phldrT="[Text]" custT="1"/>
      <dgm:spPr/>
      <dgm:t>
        <a:bodyPr/>
        <a:lstStyle/>
        <a:p>
          <a:r>
            <a:rPr lang="en-US" sz="2400" dirty="0"/>
            <a:t>S &amp; S complaints ‘ community trigger’</a:t>
          </a:r>
        </a:p>
      </dgm:t>
    </dgm:pt>
    <dgm:pt modelId="{9084091B-DC78-456A-AF90-9D8957E9A833}" type="parTrans" cxnId="{ECF33D56-AC59-45DB-B18B-9CF3FFEBA598}">
      <dgm:prSet/>
      <dgm:spPr/>
      <dgm:t>
        <a:bodyPr/>
        <a:lstStyle/>
        <a:p>
          <a:endParaRPr lang="en-US"/>
        </a:p>
      </dgm:t>
    </dgm:pt>
    <dgm:pt modelId="{394FFBD2-4C39-4F9A-9005-A92B32BBA739}" type="sibTrans" cxnId="{ECF33D56-AC59-45DB-B18B-9CF3FFEBA598}">
      <dgm:prSet/>
      <dgm:spPr/>
      <dgm:t>
        <a:bodyPr/>
        <a:lstStyle/>
        <a:p>
          <a:endParaRPr lang="en-US"/>
        </a:p>
      </dgm:t>
    </dgm:pt>
    <dgm:pt modelId="{465A9599-CFD5-4A5F-97D9-73954B810600}" type="pres">
      <dgm:prSet presAssocID="{BC386ABB-3912-4C41-83A3-502657043A49}" presName="Name0" presStyleCnt="0">
        <dgm:presLayoutVars>
          <dgm:dir/>
          <dgm:resizeHandles val="exact"/>
        </dgm:presLayoutVars>
      </dgm:prSet>
      <dgm:spPr/>
    </dgm:pt>
    <dgm:pt modelId="{900CBF59-EA8A-4591-AAF6-51FBEA2DE8AE}" type="pres">
      <dgm:prSet presAssocID="{780C85A7-1480-42DC-9B61-338F5953F07E}" presName="node" presStyleLbl="node1" presStyleIdx="0" presStyleCnt="3">
        <dgm:presLayoutVars>
          <dgm:bulletEnabled val="1"/>
        </dgm:presLayoutVars>
      </dgm:prSet>
      <dgm:spPr/>
    </dgm:pt>
    <dgm:pt modelId="{BA74FF88-AA67-4D42-A72C-C0B0589C3B88}" type="pres">
      <dgm:prSet presAssocID="{80269EA3-D882-43A4-B8E8-E66EF2F0ED5E}" presName="sibTrans" presStyleLbl="sibTrans2D1" presStyleIdx="0" presStyleCnt="2"/>
      <dgm:spPr/>
    </dgm:pt>
    <dgm:pt modelId="{3326E8DC-21CF-4A4F-8774-FB2562B7C464}" type="pres">
      <dgm:prSet presAssocID="{80269EA3-D882-43A4-B8E8-E66EF2F0ED5E}" presName="connectorText" presStyleLbl="sibTrans2D1" presStyleIdx="0" presStyleCnt="2"/>
      <dgm:spPr/>
    </dgm:pt>
    <dgm:pt modelId="{C87D8FA2-62D8-44EA-85E6-8DAF3C6958BC}" type="pres">
      <dgm:prSet presAssocID="{1F2D3A0D-96EF-482D-A9BC-6104B0922E4E}" presName="node" presStyleLbl="node1" presStyleIdx="1" presStyleCnt="3">
        <dgm:presLayoutVars>
          <dgm:bulletEnabled val="1"/>
        </dgm:presLayoutVars>
      </dgm:prSet>
      <dgm:spPr/>
    </dgm:pt>
    <dgm:pt modelId="{D3816CF0-A7E5-4961-8765-52581A3D5391}" type="pres">
      <dgm:prSet presAssocID="{9325C0F4-7913-476D-91E8-A0F98D645665}" presName="sibTrans" presStyleLbl="sibTrans2D1" presStyleIdx="1" presStyleCnt="2"/>
      <dgm:spPr/>
    </dgm:pt>
    <dgm:pt modelId="{403477E8-DD71-4F40-B53C-2AF26027123C}" type="pres">
      <dgm:prSet presAssocID="{9325C0F4-7913-476D-91E8-A0F98D645665}" presName="connectorText" presStyleLbl="sibTrans2D1" presStyleIdx="1" presStyleCnt="2"/>
      <dgm:spPr/>
    </dgm:pt>
    <dgm:pt modelId="{978FE933-73CB-4889-AFF2-7E26C04B013B}" type="pres">
      <dgm:prSet presAssocID="{515D95F0-F72F-4691-AB21-9271FE2C629C}" presName="node" presStyleLbl="node1" presStyleIdx="2" presStyleCnt="3">
        <dgm:presLayoutVars>
          <dgm:bulletEnabled val="1"/>
        </dgm:presLayoutVars>
      </dgm:prSet>
      <dgm:spPr/>
    </dgm:pt>
  </dgm:ptLst>
  <dgm:cxnLst>
    <dgm:cxn modelId="{7AABAE3C-6189-47B9-AF30-46CACDFEA054}" type="presOf" srcId="{80269EA3-D882-43A4-B8E8-E66EF2F0ED5E}" destId="{BA74FF88-AA67-4D42-A72C-C0B0589C3B88}" srcOrd="0" destOrd="0" presId="urn:microsoft.com/office/officeart/2005/8/layout/process1"/>
    <dgm:cxn modelId="{BBD3215B-E124-48AE-8F48-21650A76912D}" type="presOf" srcId="{BC386ABB-3912-4C41-83A3-502657043A49}" destId="{465A9599-CFD5-4A5F-97D9-73954B810600}" srcOrd="0" destOrd="0" presId="urn:microsoft.com/office/officeart/2005/8/layout/process1"/>
    <dgm:cxn modelId="{D3393573-66D1-4BF5-8F48-B1A8B6A25AA0}" type="presOf" srcId="{780C85A7-1480-42DC-9B61-338F5953F07E}" destId="{900CBF59-EA8A-4591-AAF6-51FBEA2DE8AE}" srcOrd="0" destOrd="0" presId="urn:microsoft.com/office/officeart/2005/8/layout/process1"/>
    <dgm:cxn modelId="{ECF33D56-AC59-45DB-B18B-9CF3FFEBA598}" srcId="{BC386ABB-3912-4C41-83A3-502657043A49}" destId="{515D95F0-F72F-4691-AB21-9271FE2C629C}" srcOrd="2" destOrd="0" parTransId="{9084091B-DC78-456A-AF90-9D8957E9A833}" sibTransId="{394FFBD2-4C39-4F9A-9005-A92B32BBA739}"/>
    <dgm:cxn modelId="{64934889-F116-4F52-B8C1-09BAFA3B38FA}" type="presOf" srcId="{80269EA3-D882-43A4-B8E8-E66EF2F0ED5E}" destId="{3326E8DC-21CF-4A4F-8774-FB2562B7C464}" srcOrd="1" destOrd="0" presId="urn:microsoft.com/office/officeart/2005/8/layout/process1"/>
    <dgm:cxn modelId="{4AD7738F-3FE3-40F3-9EFF-1BEA41630727}" type="presOf" srcId="{9325C0F4-7913-476D-91E8-A0F98D645665}" destId="{403477E8-DD71-4F40-B53C-2AF26027123C}" srcOrd="1" destOrd="0" presId="urn:microsoft.com/office/officeart/2005/8/layout/process1"/>
    <dgm:cxn modelId="{F8BD4ECC-9A97-4CCF-AE60-E4BBF451BA7E}" type="presOf" srcId="{515D95F0-F72F-4691-AB21-9271FE2C629C}" destId="{978FE933-73CB-4889-AFF2-7E26C04B013B}" srcOrd="0" destOrd="0" presId="urn:microsoft.com/office/officeart/2005/8/layout/process1"/>
    <dgm:cxn modelId="{FCA6EACF-95EB-4740-BC2A-223934D829C6}" type="presOf" srcId="{9325C0F4-7913-476D-91E8-A0F98D645665}" destId="{D3816CF0-A7E5-4961-8765-52581A3D5391}" srcOrd="0" destOrd="0" presId="urn:microsoft.com/office/officeart/2005/8/layout/process1"/>
    <dgm:cxn modelId="{6F6E8DD0-5408-4625-8FC3-6C7C9A6DF965}" type="presOf" srcId="{1F2D3A0D-96EF-482D-A9BC-6104B0922E4E}" destId="{C87D8FA2-62D8-44EA-85E6-8DAF3C6958BC}" srcOrd="0" destOrd="0" presId="urn:microsoft.com/office/officeart/2005/8/layout/process1"/>
    <dgm:cxn modelId="{1A40B5D0-B83B-46B5-8860-F7F063DF68A3}" srcId="{BC386ABB-3912-4C41-83A3-502657043A49}" destId="{780C85A7-1480-42DC-9B61-338F5953F07E}" srcOrd="0" destOrd="0" parTransId="{C84B3B61-C15E-4FAF-8C65-91F9E2494EF9}" sibTransId="{80269EA3-D882-43A4-B8E8-E66EF2F0ED5E}"/>
    <dgm:cxn modelId="{16B5DCE9-CF37-49A6-9CA3-47EB96E8D651}" srcId="{BC386ABB-3912-4C41-83A3-502657043A49}" destId="{1F2D3A0D-96EF-482D-A9BC-6104B0922E4E}" srcOrd="1" destOrd="0" parTransId="{7729EC31-105C-4FBB-96C7-3240A9D6121F}" sibTransId="{9325C0F4-7913-476D-91E8-A0F98D645665}"/>
    <dgm:cxn modelId="{7618A8AC-D0F2-46C9-8180-EE7E4110182C}" type="presParOf" srcId="{465A9599-CFD5-4A5F-97D9-73954B810600}" destId="{900CBF59-EA8A-4591-AAF6-51FBEA2DE8AE}" srcOrd="0" destOrd="0" presId="urn:microsoft.com/office/officeart/2005/8/layout/process1"/>
    <dgm:cxn modelId="{9C7786BD-E2A7-4EAD-8E53-5DA303602457}" type="presParOf" srcId="{465A9599-CFD5-4A5F-97D9-73954B810600}" destId="{BA74FF88-AA67-4D42-A72C-C0B0589C3B88}" srcOrd="1" destOrd="0" presId="urn:microsoft.com/office/officeart/2005/8/layout/process1"/>
    <dgm:cxn modelId="{FC63FDDE-0F27-4F36-BF40-930AF9546F13}" type="presParOf" srcId="{BA74FF88-AA67-4D42-A72C-C0B0589C3B88}" destId="{3326E8DC-21CF-4A4F-8774-FB2562B7C464}" srcOrd="0" destOrd="0" presId="urn:microsoft.com/office/officeart/2005/8/layout/process1"/>
    <dgm:cxn modelId="{057285FB-36EB-45F7-B9F2-10DCE51AFDC6}" type="presParOf" srcId="{465A9599-CFD5-4A5F-97D9-73954B810600}" destId="{C87D8FA2-62D8-44EA-85E6-8DAF3C6958BC}" srcOrd="2" destOrd="0" presId="urn:microsoft.com/office/officeart/2005/8/layout/process1"/>
    <dgm:cxn modelId="{7D2E621A-3ED8-4D97-80F3-C06EE158CC0F}" type="presParOf" srcId="{465A9599-CFD5-4A5F-97D9-73954B810600}" destId="{D3816CF0-A7E5-4961-8765-52581A3D5391}" srcOrd="3" destOrd="0" presId="urn:microsoft.com/office/officeart/2005/8/layout/process1"/>
    <dgm:cxn modelId="{B9BCAA82-805A-4417-B745-FD5834212A95}" type="presParOf" srcId="{D3816CF0-A7E5-4961-8765-52581A3D5391}" destId="{403477E8-DD71-4F40-B53C-2AF26027123C}" srcOrd="0" destOrd="0" presId="urn:microsoft.com/office/officeart/2005/8/layout/process1"/>
    <dgm:cxn modelId="{4A25C9AD-59B8-47E8-A3E3-DAF17E63FC8E}" type="presParOf" srcId="{465A9599-CFD5-4A5F-97D9-73954B810600}" destId="{978FE933-73CB-4889-AFF2-7E26C04B013B}" srcOrd="4" destOrd="0" presId="urn:microsoft.com/office/officeart/2005/8/layout/process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98A23A8B-CF7F-43C4-AA92-C029C926B075}">
      <dgm:prSet phldrT="[Text]" custT="1"/>
      <dgm:spPr/>
      <dgm:t>
        <a:bodyPr/>
        <a:lstStyle/>
        <a:p>
          <a:pPr algn="ctr"/>
          <a:r>
            <a:rPr lang="en-US" sz="3200" dirty="0"/>
            <a:t>Once the search is complete the officer </a:t>
          </a:r>
          <a:r>
            <a:rPr lang="en-US" sz="3200" b="1" dirty="0"/>
            <a:t>MUST</a:t>
          </a:r>
          <a:r>
            <a:rPr lang="en-US" sz="32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3200" dirty="0"/>
            <a:t>The subject </a:t>
          </a:r>
          <a:r>
            <a:rPr lang="en-US" sz="3200" b="1" dirty="0"/>
            <a:t>MUST</a:t>
          </a:r>
          <a:r>
            <a:rPr lang="en-US" sz="32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custLinFactNeighborX="-1510" custLinFactNeighborY="-16707">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690CC263-6D0D-4303-AF11-EF3D59527954}" type="presOf" srcId="{4CE795A5-3B02-42EB-B19D-960C8D780879}" destId="{453AFB15-FA4D-419B-B231-3F5FA70C4E06}"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63D6FA46-25F2-4F83-9F5A-E86994FD2A15}" type="presOf" srcId="{EE8CC6FC-779B-41CC-B6C0-99084916B95A}" destId="{C7469FC0-E91F-40AC-A22B-BA2D2B35F49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98337873-8573-4DBD-A61E-2DE96E9468D3}" type="presOf" srcId="{8FABEF53-0ACC-458C-A0CE-2D398196ACB2}" destId="{F4CF9539-14EF-43E9-8D0F-0E0ABEF5898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0" y="0"/>
          <a:ext cx="4051757" cy="149683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Met Police used S &amp; S powers in Operation ‘SWAMP’ in Brixton in 1981 to target street crime</a:t>
          </a:r>
          <a:endParaRPr lang="en-US" sz="2000" kern="1200" dirty="0"/>
        </a:p>
      </dsp:txBody>
      <dsp:txXfrm>
        <a:off x="43841" y="43841"/>
        <a:ext cx="3964075" cy="1409152"/>
      </dsp:txXfrm>
    </dsp:sp>
    <dsp:sp modelId="{E7A97CF4-B9A6-44B9-A6ED-79501B9C112F}">
      <dsp:nvSpPr>
        <dsp:cNvPr id="0" name=""/>
        <dsp:cNvSpPr/>
      </dsp:nvSpPr>
      <dsp:spPr>
        <a:xfrm rot="1874">
          <a:off x="4299746" y="440474"/>
          <a:ext cx="597430" cy="6186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299746" y="564163"/>
        <a:ext cx="418201" cy="371215"/>
      </dsp:txXfrm>
    </dsp:sp>
    <dsp:sp modelId="{56887706-C8DC-4488-B329-177C8C655314}">
      <dsp:nvSpPr>
        <dsp:cNvPr id="0" name=""/>
        <dsp:cNvSpPr/>
      </dsp:nvSpPr>
      <dsp:spPr>
        <a:xfrm>
          <a:off x="5178983" y="2801"/>
          <a:ext cx="3971027" cy="149683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Between 10</a:t>
          </a:r>
          <a:r>
            <a:rPr lang="en-US" sz="2000" kern="1200" baseline="30000"/>
            <a:t>th</a:t>
          </a:r>
          <a:r>
            <a:rPr lang="en-US" sz="2000" kern="1200"/>
            <a:t> &amp; 11</a:t>
          </a:r>
          <a:r>
            <a:rPr lang="en-US" sz="2000" kern="1200" baseline="30000"/>
            <a:t>th</a:t>
          </a:r>
          <a:r>
            <a:rPr lang="en-US" sz="2000" kern="1200"/>
            <a:t> April Brixton Riots</a:t>
          </a:r>
          <a:endParaRPr lang="en-US" sz="2000" kern="1200" dirty="0"/>
        </a:p>
      </dsp:txBody>
      <dsp:txXfrm>
        <a:off x="5222824" y="46642"/>
        <a:ext cx="3883345" cy="1409152"/>
      </dsp:txXfrm>
    </dsp:sp>
    <dsp:sp modelId="{10605458-C7BE-4888-8E37-E680E6CA2BE7}">
      <dsp:nvSpPr>
        <dsp:cNvPr id="0" name=""/>
        <dsp:cNvSpPr/>
      </dsp:nvSpPr>
      <dsp:spPr>
        <a:xfrm rot="5498703">
          <a:off x="6884051" y="1640379"/>
          <a:ext cx="492052" cy="6186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6946589" y="1703728"/>
        <a:ext cx="371215" cy="344436"/>
      </dsp:txXfrm>
    </dsp:sp>
    <dsp:sp modelId="{23E298B6-C2A6-4843-B670-3036F3461D92}">
      <dsp:nvSpPr>
        <dsp:cNvPr id="0" name=""/>
        <dsp:cNvSpPr/>
      </dsp:nvSpPr>
      <dsp:spPr>
        <a:xfrm>
          <a:off x="5129189" y="2427654"/>
          <a:ext cx="3931336" cy="149683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25</a:t>
          </a:r>
          <a:r>
            <a:rPr lang="en-US" sz="2000" kern="1200" baseline="30000"/>
            <a:t>th</a:t>
          </a:r>
          <a:r>
            <a:rPr lang="en-US" sz="2000" kern="1200"/>
            <a:t> Nov 1981 Lord Scarman Report – critical of the disproportionate &amp; indiscriminate use of S &amp; S</a:t>
          </a:r>
          <a:endParaRPr lang="en-US" sz="2000" kern="1200" dirty="0"/>
        </a:p>
      </dsp:txBody>
      <dsp:txXfrm>
        <a:off x="5173030" y="2471495"/>
        <a:ext cx="3843654" cy="1409152"/>
      </dsp:txXfrm>
    </dsp:sp>
    <dsp:sp modelId="{D502931A-2683-40FB-B02F-A3D08FB63B44}">
      <dsp:nvSpPr>
        <dsp:cNvPr id="0" name=""/>
        <dsp:cNvSpPr/>
      </dsp:nvSpPr>
      <dsp:spPr>
        <a:xfrm rot="10774281">
          <a:off x="4355946" y="2885172"/>
          <a:ext cx="546434" cy="6186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4519874" y="3008297"/>
        <a:ext cx="382504" cy="371215"/>
      </dsp:txXfrm>
    </dsp:sp>
    <dsp:sp modelId="{1AAFEF4D-7D51-4DF4-9C4C-1B0D1903CCB5}">
      <dsp:nvSpPr>
        <dsp:cNvPr id="0" name=""/>
        <dsp:cNvSpPr/>
      </dsp:nvSpPr>
      <dsp:spPr>
        <a:xfrm>
          <a:off x="0" y="2465404"/>
          <a:ext cx="4098208" cy="149683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1984 PACE introduced</a:t>
          </a:r>
          <a:endParaRPr lang="en-US" sz="2000" kern="1200" dirty="0"/>
        </a:p>
      </dsp:txBody>
      <dsp:txXfrm>
        <a:off x="43841" y="2509245"/>
        <a:ext cx="4010526" cy="1409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6870-41A9-45BE-93F0-0C9239B0ABC3}">
      <dsp:nvSpPr>
        <dsp:cNvPr id="0" name=""/>
        <dsp:cNvSpPr/>
      </dsp:nvSpPr>
      <dsp:spPr>
        <a:xfrm>
          <a:off x="751098" y="0"/>
          <a:ext cx="5925839" cy="592583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83C9F53-388D-445A-98A3-1127C10C9ECD}">
      <dsp:nvSpPr>
        <dsp:cNvPr id="0" name=""/>
        <dsp:cNvSpPr/>
      </dsp:nvSpPr>
      <dsp:spPr>
        <a:xfrm>
          <a:off x="1314053" y="227917"/>
          <a:ext cx="2311077" cy="29811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60 </a:t>
          </a:r>
          <a:r>
            <a:rPr lang="en-US" sz="2200" kern="1200"/>
            <a:t>: S &amp; S powers should remain</a:t>
          </a:r>
          <a:endParaRPr lang="en-US" sz="2200" kern="1200" dirty="0"/>
        </a:p>
      </dsp:txBody>
      <dsp:txXfrm>
        <a:off x="1426870" y="340734"/>
        <a:ext cx="2085443" cy="2755516"/>
      </dsp:txXfrm>
    </dsp:sp>
    <dsp:sp modelId="{08766682-6F49-4B94-9275-FCC0867FB0A1}">
      <dsp:nvSpPr>
        <dsp:cNvPr id="0" name=""/>
        <dsp:cNvSpPr/>
      </dsp:nvSpPr>
      <dsp:spPr>
        <a:xfrm>
          <a:off x="3802905" y="303894"/>
          <a:ext cx="2311077" cy="2829197"/>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61</a:t>
          </a:r>
          <a:r>
            <a:rPr lang="en-US" sz="2200" kern="1200"/>
            <a:t>: a record must be made of all S &amp; S and a copy must be given to the person stopped</a:t>
          </a:r>
          <a:endParaRPr lang="en-US" sz="2200" kern="1200" dirty="0"/>
        </a:p>
      </dsp:txBody>
      <dsp:txXfrm>
        <a:off x="3915722" y="416711"/>
        <a:ext cx="2085443" cy="2603563"/>
      </dsp:txXfrm>
    </dsp:sp>
    <dsp:sp modelId="{0B1FFB81-133C-446C-B661-645061C6B787}">
      <dsp:nvSpPr>
        <dsp:cNvPr id="0" name=""/>
        <dsp:cNvSpPr/>
      </dsp:nvSpPr>
      <dsp:spPr>
        <a:xfrm>
          <a:off x="1320893" y="3261259"/>
          <a:ext cx="2311077" cy="2664579"/>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62</a:t>
          </a:r>
          <a:r>
            <a:rPr lang="en-US" sz="2200" kern="1200" dirty="0"/>
            <a:t>: search records should be monitored &amp; the information should be </a:t>
          </a:r>
          <a:r>
            <a:rPr lang="en-US" sz="2200" kern="1200" dirty="0" err="1"/>
            <a:t>analysed</a:t>
          </a:r>
          <a:r>
            <a:rPr lang="en-US" sz="2200" kern="1200" dirty="0"/>
            <a:t> &amp; published</a:t>
          </a:r>
        </a:p>
      </dsp:txBody>
      <dsp:txXfrm>
        <a:off x="1433710" y="3374076"/>
        <a:ext cx="2085443" cy="2438945"/>
      </dsp:txXfrm>
    </dsp:sp>
    <dsp:sp modelId="{A92D13D2-9242-4D6C-B990-737ECB377BD2}">
      <dsp:nvSpPr>
        <dsp:cNvPr id="0" name=""/>
        <dsp:cNvSpPr/>
      </dsp:nvSpPr>
      <dsp:spPr>
        <a:xfrm>
          <a:off x="3827980" y="3261259"/>
          <a:ext cx="2311077" cy="2664579"/>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63</a:t>
          </a:r>
          <a:r>
            <a:rPr lang="en-US" sz="2200" kern="1200" dirty="0"/>
            <a:t>: the police Authorities have a duty to raise public awareness on S &amp; S</a:t>
          </a:r>
        </a:p>
      </dsp:txBody>
      <dsp:txXfrm>
        <a:off x="3940797" y="3374076"/>
        <a:ext cx="2085443" cy="24389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0782A-C0BE-034C-873C-46651E366944}">
      <dsp:nvSpPr>
        <dsp:cNvPr id="0" name=""/>
        <dsp:cNvSpPr/>
      </dsp:nvSpPr>
      <dsp:spPr>
        <a:xfrm>
          <a:off x="943" y="928195"/>
          <a:ext cx="3679349" cy="22076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obtained dishonestly from another.</a:t>
          </a:r>
          <a:endParaRPr lang="en-US" sz="2400" kern="1200" dirty="0"/>
        </a:p>
      </dsp:txBody>
      <dsp:txXfrm>
        <a:off x="943" y="928195"/>
        <a:ext cx="3679349" cy="2207609"/>
      </dsp:txXfrm>
    </dsp:sp>
    <dsp:sp modelId="{D573ED27-0047-8240-AC65-20FBDB31EFAD}">
      <dsp:nvSpPr>
        <dsp:cNvPr id="0" name=""/>
        <dsp:cNvSpPr/>
      </dsp:nvSpPr>
      <dsp:spPr>
        <a:xfrm>
          <a:off x="4048227" y="928195"/>
          <a:ext cx="3679349" cy="220760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which directly or indirectly represent a stolen item (includes the proceeds of stolen goods)</a:t>
          </a:r>
          <a:endParaRPr lang="en-US" sz="2400" kern="1200" dirty="0"/>
        </a:p>
      </dsp:txBody>
      <dsp:txXfrm>
        <a:off x="4048227" y="928195"/>
        <a:ext cx="3679349" cy="2207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8674943" cy="21476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260248" y="286350"/>
          <a:ext cx="2548264" cy="15749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260248" y="2147631"/>
          <a:ext cx="2548264" cy="2624883"/>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rot="10800000">
        <a:off x="338616" y="2147631"/>
        <a:ext cx="2391528" cy="2546515"/>
      </dsp:txXfrm>
    </dsp:sp>
    <dsp:sp modelId="{5377701A-D022-4BAB-A782-4CF1612CD72C}">
      <dsp:nvSpPr>
        <dsp:cNvPr id="0" name=""/>
        <dsp:cNvSpPr/>
      </dsp:nvSpPr>
      <dsp:spPr>
        <a:xfrm>
          <a:off x="3063339" y="286350"/>
          <a:ext cx="2548264" cy="15749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3063339" y="2147631"/>
          <a:ext cx="2548264" cy="2624883"/>
        </a:xfrm>
        <a:prstGeom prst="round2SameRect">
          <a:avLst>
            <a:gd name="adj1" fmla="val 10500"/>
            <a:gd name="adj2" fmla="val 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rot="10800000">
        <a:off x="3141707" y="2147631"/>
        <a:ext cx="2391528" cy="2546515"/>
      </dsp:txXfrm>
    </dsp:sp>
    <dsp:sp modelId="{94BBAEB2-8F73-498F-8CC7-B50C7EA03F55}">
      <dsp:nvSpPr>
        <dsp:cNvPr id="0" name=""/>
        <dsp:cNvSpPr/>
      </dsp:nvSpPr>
      <dsp:spPr>
        <a:xfrm>
          <a:off x="5866430" y="286350"/>
          <a:ext cx="2548264" cy="15749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5866430" y="2147631"/>
          <a:ext cx="2548264" cy="2624883"/>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rot="10800000">
        <a:off x="5944798" y="2147631"/>
        <a:ext cx="2391528" cy="25465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C5445-E406-A349-BBB5-FCFADD0091D1}">
      <dsp:nvSpPr>
        <dsp:cNvPr id="0" name=""/>
        <dsp:cNvSpPr/>
      </dsp:nvSpPr>
      <dsp:spPr>
        <a:xfrm>
          <a:off x="1982721" y="0"/>
          <a:ext cx="4227569" cy="14117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 any article made or adapted for use in the course of or in connection with:</a:t>
          </a:r>
          <a:endParaRPr lang="en-US" sz="2400" kern="1200" dirty="0"/>
        </a:p>
      </dsp:txBody>
      <dsp:txXfrm>
        <a:off x="2024070" y="41349"/>
        <a:ext cx="4144871" cy="1329065"/>
      </dsp:txXfrm>
    </dsp:sp>
    <dsp:sp modelId="{A0C16849-A505-4942-9C21-3E2AF4F3666A}">
      <dsp:nvSpPr>
        <dsp:cNvPr id="0" name=""/>
        <dsp:cNvSpPr/>
      </dsp:nvSpPr>
      <dsp:spPr>
        <a:xfrm rot="5400000">
          <a:off x="3831800" y="1447057"/>
          <a:ext cx="529411" cy="6352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1499998"/>
        <a:ext cx="381175" cy="370588"/>
      </dsp:txXfrm>
    </dsp:sp>
    <dsp:sp modelId="{A89A756F-668C-2844-9DEE-FC02D399D00F}">
      <dsp:nvSpPr>
        <dsp:cNvPr id="0" name=""/>
        <dsp:cNvSpPr/>
      </dsp:nvSpPr>
      <dsp:spPr>
        <a:xfrm>
          <a:off x="1982721" y="2117645"/>
          <a:ext cx="4227569" cy="141176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Burglary, Theft, TWOC, Fraud, Criminal Damage</a:t>
          </a:r>
          <a:endParaRPr lang="en-US" sz="2400" kern="1200" dirty="0"/>
        </a:p>
      </dsp:txBody>
      <dsp:txXfrm>
        <a:off x="2024070" y="2158994"/>
        <a:ext cx="4144871" cy="1329065"/>
      </dsp:txXfrm>
    </dsp:sp>
    <dsp:sp modelId="{8A37D94D-0B8B-0148-8DB6-31CC2A58AA12}">
      <dsp:nvSpPr>
        <dsp:cNvPr id="0" name=""/>
        <dsp:cNvSpPr/>
      </dsp:nvSpPr>
      <dsp:spPr>
        <a:xfrm rot="5400000">
          <a:off x="3831800" y="3564702"/>
          <a:ext cx="529411" cy="63529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3617643"/>
        <a:ext cx="381175" cy="370588"/>
      </dsp:txXfrm>
    </dsp:sp>
    <dsp:sp modelId="{1D1C26C3-0AC6-054A-8FD6-00825AC77044}">
      <dsp:nvSpPr>
        <dsp:cNvPr id="0" name=""/>
        <dsp:cNvSpPr/>
      </dsp:nvSpPr>
      <dsp:spPr>
        <a:xfrm>
          <a:off x="1982721" y="4235290"/>
          <a:ext cx="4227569" cy="141176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intended by the person having it with them for such use by them, or some other person</a:t>
          </a:r>
        </a:p>
      </dsp:txBody>
      <dsp:txXfrm>
        <a:off x="2024070" y="4276639"/>
        <a:ext cx="4144871" cy="13290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3941371"/>
          <a:ext cx="8250889" cy="1293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3941371"/>
        <a:ext cx="8250889" cy="1293646"/>
      </dsp:txXfrm>
    </dsp:sp>
    <dsp:sp modelId="{29386E58-2EB0-408A-9AA7-8222A4E724D4}">
      <dsp:nvSpPr>
        <dsp:cNvPr id="0" name=""/>
        <dsp:cNvSpPr/>
      </dsp:nvSpPr>
      <dsp:spPr>
        <a:xfrm rot="10800000">
          <a:off x="0" y="1971148"/>
          <a:ext cx="8250889" cy="19896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971148"/>
        <a:ext cx="8250889" cy="1292800"/>
      </dsp:txXfrm>
    </dsp:sp>
    <dsp:sp modelId="{6571FF1F-8849-4FFD-8345-5DC0698F18B1}">
      <dsp:nvSpPr>
        <dsp:cNvPr id="0" name=""/>
        <dsp:cNvSpPr/>
      </dsp:nvSpPr>
      <dsp:spPr>
        <a:xfrm rot="10800000">
          <a:off x="0" y="925"/>
          <a:ext cx="8250889" cy="19896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925"/>
        <a:ext cx="8250889" cy="12928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984144"/>
          <a:ext cx="6148908" cy="979462"/>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984144"/>
        <a:ext cx="6148908" cy="979462"/>
      </dsp:txXfrm>
    </dsp:sp>
    <dsp:sp modelId="{40336F90-D95A-4773-AD97-6FF8021E7814}">
      <dsp:nvSpPr>
        <dsp:cNvPr id="0" name=""/>
        <dsp:cNvSpPr/>
      </dsp:nvSpPr>
      <dsp:spPr>
        <a:xfrm rot="10800000">
          <a:off x="0" y="1492422"/>
          <a:ext cx="6148908" cy="1506413"/>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492422"/>
        <a:ext cx="6148908" cy="978822"/>
      </dsp:txXfrm>
    </dsp:sp>
    <dsp:sp modelId="{B26FDA26-65E2-4D89-818A-6697CBB9BEBC}">
      <dsp:nvSpPr>
        <dsp:cNvPr id="0" name=""/>
        <dsp:cNvSpPr/>
      </dsp:nvSpPr>
      <dsp:spPr>
        <a:xfrm rot="10800000">
          <a:off x="0" y="37999"/>
          <a:ext cx="6148908" cy="1506413"/>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7999"/>
        <a:ext cx="6148908" cy="9788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7B2D-11DA-B746-B3C5-FB3D5CED7D1A}">
      <dsp:nvSpPr>
        <dsp:cNvPr id="0" name=""/>
        <dsp:cNvSpPr/>
      </dsp:nvSpPr>
      <dsp:spPr>
        <a:xfrm>
          <a:off x="0" y="4374318"/>
          <a:ext cx="6947098" cy="11559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0" y="4374318"/>
        <a:ext cx="6947098" cy="1155964"/>
      </dsp:txXfrm>
    </dsp:sp>
    <dsp:sp modelId="{E27E7946-31DC-2D49-A1C7-4B024F32D3EC}">
      <dsp:nvSpPr>
        <dsp:cNvPr id="0" name=""/>
        <dsp:cNvSpPr/>
      </dsp:nvSpPr>
      <dsp:spPr>
        <a:xfrm rot="10800000">
          <a:off x="0" y="1761596"/>
          <a:ext cx="6947098" cy="2630061"/>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rot="10800000">
        <a:off x="0" y="1761596"/>
        <a:ext cx="6947098" cy="1708935"/>
      </dsp:txXfrm>
    </dsp:sp>
    <dsp:sp modelId="{78C55B14-76E9-AE4D-89DA-DAF0AEE76D09}">
      <dsp:nvSpPr>
        <dsp:cNvPr id="0" name=""/>
        <dsp:cNvSpPr/>
      </dsp:nvSpPr>
      <dsp:spPr>
        <a:xfrm rot="10800000">
          <a:off x="0" y="1061"/>
          <a:ext cx="6947098" cy="1777873"/>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rot="10800000">
        <a:off x="0" y="1061"/>
        <a:ext cx="6947098" cy="1155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01B77-4363-6C46-9452-4EE8294D817F}">
      <dsp:nvSpPr>
        <dsp:cNvPr id="0" name=""/>
        <dsp:cNvSpPr/>
      </dsp:nvSpPr>
      <dsp:spPr>
        <a:xfrm>
          <a:off x="0" y="5909713"/>
          <a:ext cx="11430000" cy="775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was necessary &amp; was the most appropriate method that could be used to establish whether the person had such an item</a:t>
          </a:r>
          <a:endParaRPr lang="en-US" sz="1900" kern="1200" dirty="0"/>
        </a:p>
      </dsp:txBody>
      <dsp:txXfrm>
        <a:off x="0" y="5909713"/>
        <a:ext cx="11430000" cy="775646"/>
      </dsp:txXfrm>
    </dsp:sp>
    <dsp:sp modelId="{150649A6-DCF6-3841-8ECE-AFC5753264EB}">
      <dsp:nvSpPr>
        <dsp:cNvPr id="0" name=""/>
        <dsp:cNvSpPr/>
      </dsp:nvSpPr>
      <dsp:spPr>
        <a:xfrm rot="10800000">
          <a:off x="0" y="4728403"/>
          <a:ext cx="11430000" cy="1192944"/>
        </a:xfrm>
        <a:prstGeom prst="upArrowCallou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rot="10800000">
        <a:off x="0" y="4728403"/>
        <a:ext cx="11430000" cy="775139"/>
      </dsp:txXfrm>
    </dsp:sp>
    <dsp:sp modelId="{A3529444-E4B9-C648-ACB3-55B87B1ECA49}">
      <dsp:nvSpPr>
        <dsp:cNvPr id="0" name=""/>
        <dsp:cNvSpPr/>
      </dsp:nvSpPr>
      <dsp:spPr>
        <a:xfrm rot="10800000">
          <a:off x="0" y="3547093"/>
          <a:ext cx="11430000" cy="1192944"/>
        </a:xfrm>
        <a:prstGeom prst="upArrowCallou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rot="10800000">
        <a:off x="0" y="3547093"/>
        <a:ext cx="11430000" cy="775139"/>
      </dsp:txXfrm>
    </dsp:sp>
    <dsp:sp modelId="{A9D91631-9F9E-954A-8482-C584C5590255}">
      <dsp:nvSpPr>
        <dsp:cNvPr id="0" name=""/>
        <dsp:cNvSpPr/>
      </dsp:nvSpPr>
      <dsp:spPr>
        <a:xfrm rot="10800000">
          <a:off x="0" y="2365783"/>
          <a:ext cx="11430000" cy="1192944"/>
        </a:xfrm>
        <a:prstGeom prst="upArrowCallou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rot="10800000">
        <a:off x="0" y="2365783"/>
        <a:ext cx="11430000" cy="775139"/>
      </dsp:txXfrm>
    </dsp:sp>
    <dsp:sp modelId="{AF92D606-32D8-704E-9502-36AE5218CDCF}">
      <dsp:nvSpPr>
        <dsp:cNvPr id="0" name=""/>
        <dsp:cNvSpPr/>
      </dsp:nvSpPr>
      <dsp:spPr>
        <a:xfrm rot="10800000">
          <a:off x="0" y="1184473"/>
          <a:ext cx="11430000" cy="1192944"/>
        </a:xfrm>
        <a:prstGeom prst="upArrowCallou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rot="10800000">
        <a:off x="0" y="1184473"/>
        <a:ext cx="11430000" cy="775139"/>
      </dsp:txXfrm>
    </dsp:sp>
    <dsp:sp modelId="{685F1C9C-ADF7-5547-A37F-FE1FE534AE72}">
      <dsp:nvSpPr>
        <dsp:cNvPr id="0" name=""/>
        <dsp:cNvSpPr/>
      </dsp:nvSpPr>
      <dsp:spPr>
        <a:xfrm rot="10800000">
          <a:off x="0" y="3163"/>
          <a:ext cx="11430000" cy="1192944"/>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Stop &amp; Search can be a valuable power to assist policing provided that it is used correctly</a:t>
          </a:r>
        </a:p>
      </dsp:txBody>
      <dsp:txXfrm rot="10800000">
        <a:off x="0" y="3163"/>
        <a:ext cx="11430000" cy="7751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CBF59-EA8A-4591-AAF6-51FBEA2DE8AE}">
      <dsp:nvSpPr>
        <dsp:cNvPr id="0" name=""/>
        <dsp:cNvSpPr/>
      </dsp:nvSpPr>
      <dsp:spPr>
        <a:xfrm>
          <a:off x="8388" y="1714686"/>
          <a:ext cx="2507226" cy="150433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Data Recording</a:t>
          </a:r>
        </a:p>
      </dsp:txBody>
      <dsp:txXfrm>
        <a:off x="52448" y="1758746"/>
        <a:ext cx="2419106" cy="1416215"/>
      </dsp:txXfrm>
    </dsp:sp>
    <dsp:sp modelId="{BA74FF88-AA67-4D42-A72C-C0B0589C3B88}">
      <dsp:nvSpPr>
        <dsp:cNvPr id="0" name=""/>
        <dsp:cNvSpPr/>
      </dsp:nvSpPr>
      <dsp:spPr>
        <a:xfrm>
          <a:off x="2766337" y="2155957"/>
          <a:ext cx="531531" cy="621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2766337" y="2280315"/>
        <a:ext cx="372072" cy="373076"/>
      </dsp:txXfrm>
    </dsp:sp>
    <dsp:sp modelId="{C87D8FA2-62D8-44EA-85E6-8DAF3C6958BC}">
      <dsp:nvSpPr>
        <dsp:cNvPr id="0" name=""/>
        <dsp:cNvSpPr/>
      </dsp:nvSpPr>
      <dsp:spPr>
        <a:xfrm>
          <a:off x="3518505" y="1714686"/>
          <a:ext cx="2507226" cy="150433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Lay Observation Policies</a:t>
          </a:r>
        </a:p>
      </dsp:txBody>
      <dsp:txXfrm>
        <a:off x="3562565" y="1758746"/>
        <a:ext cx="2419106" cy="1416215"/>
      </dsp:txXfrm>
    </dsp:sp>
    <dsp:sp modelId="{D3816CF0-A7E5-4961-8765-52581A3D5391}">
      <dsp:nvSpPr>
        <dsp:cNvPr id="0" name=""/>
        <dsp:cNvSpPr/>
      </dsp:nvSpPr>
      <dsp:spPr>
        <a:xfrm>
          <a:off x="6276454" y="2155957"/>
          <a:ext cx="531531" cy="62179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276454" y="2280315"/>
        <a:ext cx="372072" cy="373076"/>
      </dsp:txXfrm>
    </dsp:sp>
    <dsp:sp modelId="{978FE933-73CB-4889-AFF2-7E26C04B013B}">
      <dsp:nvSpPr>
        <dsp:cNvPr id="0" name=""/>
        <dsp:cNvSpPr/>
      </dsp:nvSpPr>
      <dsp:spPr>
        <a:xfrm>
          <a:off x="7028622" y="1714686"/>
          <a:ext cx="2507226" cy="150433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 &amp; S complaints ‘ community trigger’</a:t>
          </a:r>
        </a:p>
      </dsp:txBody>
      <dsp:txXfrm>
        <a:off x="7072682" y="1758746"/>
        <a:ext cx="2419106" cy="141621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458370" y="0"/>
          <a:ext cx="6842738" cy="226825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Once the search is complete the officer </a:t>
          </a:r>
          <a:r>
            <a:rPr lang="en-US" sz="3200" b="1" kern="1200" dirty="0"/>
            <a:t>MUST</a:t>
          </a:r>
          <a:r>
            <a:rPr lang="en-US" sz="3200" kern="1200" dirty="0"/>
            <a:t> make a record of the search</a:t>
          </a:r>
        </a:p>
      </dsp:txBody>
      <dsp:txXfrm>
        <a:off x="-391935" y="66435"/>
        <a:ext cx="4108051" cy="2135382"/>
      </dsp:txXfrm>
    </dsp:sp>
    <dsp:sp modelId="{995C6B46-3552-4387-9471-2BDE619F7AAB}">
      <dsp:nvSpPr>
        <dsp:cNvPr id="0" name=""/>
        <dsp:cNvSpPr/>
      </dsp:nvSpPr>
      <dsp:spPr>
        <a:xfrm>
          <a:off x="677707" y="2772307"/>
          <a:ext cx="6623404" cy="2268252"/>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The subject </a:t>
          </a:r>
          <a:r>
            <a:rPr lang="en-US" sz="3200" b="1" kern="1200" dirty="0"/>
            <a:t>MUST</a:t>
          </a:r>
          <a:r>
            <a:rPr lang="en-US" sz="3200" kern="1200" dirty="0"/>
            <a:t> be provided with a receipt of the search</a:t>
          </a:r>
        </a:p>
      </dsp:txBody>
      <dsp:txXfrm>
        <a:off x="744142" y="2838742"/>
        <a:ext cx="3642752" cy="2135382"/>
      </dsp:txXfrm>
    </dsp:sp>
    <dsp:sp modelId="{453AFB15-FA4D-419B-B231-3F5FA70C4E06}">
      <dsp:nvSpPr>
        <dsp:cNvPr id="0" name=""/>
        <dsp:cNvSpPr/>
      </dsp:nvSpPr>
      <dsp:spPr>
        <a:xfrm>
          <a:off x="4374537" y="1536776"/>
          <a:ext cx="1474363" cy="147436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06269" y="1536776"/>
        <a:ext cx="810899" cy="110945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286644" y="1363"/>
          <a:ext cx="2331076" cy="13986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286644" y="1363"/>
        <a:ext cx="2331076" cy="1398645"/>
      </dsp:txXfrm>
    </dsp:sp>
    <dsp:sp modelId="{208693CB-94C1-44D2-9941-DBB37CE0A789}">
      <dsp:nvSpPr>
        <dsp:cNvPr id="0" name=""/>
        <dsp:cNvSpPr/>
      </dsp:nvSpPr>
      <dsp:spPr>
        <a:xfrm>
          <a:off x="2850828" y="1363"/>
          <a:ext cx="2331076" cy="139864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Length of time</a:t>
          </a:r>
        </a:p>
      </dsp:txBody>
      <dsp:txXfrm>
        <a:off x="2850828" y="1363"/>
        <a:ext cx="2331076" cy="1398645"/>
      </dsp:txXfrm>
    </dsp:sp>
    <dsp:sp modelId="{980E613F-B1CB-4CC6-8743-6DFA7191E2A4}">
      <dsp:nvSpPr>
        <dsp:cNvPr id="0" name=""/>
        <dsp:cNvSpPr/>
      </dsp:nvSpPr>
      <dsp:spPr>
        <a:xfrm>
          <a:off x="286644" y="1633117"/>
          <a:ext cx="2331076" cy="139864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286644" y="1633117"/>
        <a:ext cx="2331076" cy="1398645"/>
      </dsp:txXfrm>
    </dsp:sp>
    <dsp:sp modelId="{221DF6B5-3811-4B8A-B352-A8331B3F4D5C}">
      <dsp:nvSpPr>
        <dsp:cNvPr id="0" name=""/>
        <dsp:cNvSpPr/>
      </dsp:nvSpPr>
      <dsp:spPr>
        <a:xfrm>
          <a:off x="2850828" y="1633117"/>
          <a:ext cx="2331076" cy="139864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850828" y="1633117"/>
        <a:ext cx="2331076" cy="1398645"/>
      </dsp:txXfrm>
    </dsp:sp>
    <dsp:sp modelId="{4C8897DD-C4AC-4D15-AE6A-4C6C3BCBCF04}">
      <dsp:nvSpPr>
        <dsp:cNvPr id="0" name=""/>
        <dsp:cNvSpPr/>
      </dsp:nvSpPr>
      <dsp:spPr>
        <a:xfrm>
          <a:off x="286644" y="3264870"/>
          <a:ext cx="2331076" cy="139864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286644" y="3264870"/>
        <a:ext cx="2331076" cy="1398645"/>
      </dsp:txXfrm>
    </dsp:sp>
    <dsp:sp modelId="{80AD4FBB-E875-4B7F-92BF-21AC2D599E3F}">
      <dsp:nvSpPr>
        <dsp:cNvPr id="0" name=""/>
        <dsp:cNvSpPr/>
      </dsp:nvSpPr>
      <dsp:spPr>
        <a:xfrm>
          <a:off x="2850828" y="3264870"/>
          <a:ext cx="2331076" cy="139864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850828" y="3264870"/>
        <a:ext cx="2331076" cy="139864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81" y="66536"/>
          <a:ext cx="2265903" cy="13595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81" y="66536"/>
        <a:ext cx="2265903" cy="1359541"/>
      </dsp:txXfrm>
    </dsp:sp>
    <dsp:sp modelId="{208693CB-94C1-44D2-9941-DBB37CE0A789}">
      <dsp:nvSpPr>
        <dsp:cNvPr id="0" name=""/>
        <dsp:cNvSpPr/>
      </dsp:nvSpPr>
      <dsp:spPr>
        <a:xfrm>
          <a:off x="2493074" y="66536"/>
          <a:ext cx="2265903" cy="135954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493074" y="66536"/>
        <a:ext cx="2265903" cy="1359541"/>
      </dsp:txXfrm>
    </dsp:sp>
    <dsp:sp modelId="{980E613F-B1CB-4CC6-8743-6DFA7191E2A4}">
      <dsp:nvSpPr>
        <dsp:cNvPr id="0" name=""/>
        <dsp:cNvSpPr/>
      </dsp:nvSpPr>
      <dsp:spPr>
        <a:xfrm>
          <a:off x="581" y="1652669"/>
          <a:ext cx="2265903" cy="135954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81" y="1652669"/>
        <a:ext cx="2265903" cy="1359541"/>
      </dsp:txXfrm>
    </dsp:sp>
    <dsp:sp modelId="{221DF6B5-3811-4B8A-B352-A8331B3F4D5C}">
      <dsp:nvSpPr>
        <dsp:cNvPr id="0" name=""/>
        <dsp:cNvSpPr/>
      </dsp:nvSpPr>
      <dsp:spPr>
        <a:xfrm>
          <a:off x="2493074" y="1652669"/>
          <a:ext cx="2265903" cy="135954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493074" y="1652669"/>
        <a:ext cx="2265903" cy="1359541"/>
      </dsp:txXfrm>
    </dsp:sp>
    <dsp:sp modelId="{4C8897DD-C4AC-4D15-AE6A-4C6C3BCBCF04}">
      <dsp:nvSpPr>
        <dsp:cNvPr id="0" name=""/>
        <dsp:cNvSpPr/>
      </dsp:nvSpPr>
      <dsp:spPr>
        <a:xfrm>
          <a:off x="581" y="3238801"/>
          <a:ext cx="2265903" cy="135954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581" y="3238801"/>
        <a:ext cx="2265903" cy="1359541"/>
      </dsp:txXfrm>
    </dsp:sp>
    <dsp:sp modelId="{C7469FC0-E91F-40AC-A22B-BA2D2B35F49C}">
      <dsp:nvSpPr>
        <dsp:cNvPr id="0" name=""/>
        <dsp:cNvSpPr/>
      </dsp:nvSpPr>
      <dsp:spPr>
        <a:xfrm>
          <a:off x="2493074" y="3238801"/>
          <a:ext cx="2265903" cy="135954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493074" y="3238801"/>
        <a:ext cx="2265903" cy="135954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07256-9FFB-114A-B8B5-4F4CF50C53A9}" type="datetimeFigureOut">
              <a:rPr lang="en-US" smtClean="0"/>
              <a:t>2/11/2024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90BF8-7131-FE41-AA0A-292FDA446772}" type="slidenum">
              <a:rPr lang="en-US" smtClean="0"/>
              <a:t>‹#›</a:t>
            </a:fld>
            <a:endParaRPr lang="en-US"/>
          </a:p>
        </p:txBody>
      </p:sp>
    </p:spTree>
    <p:extLst>
      <p:ext uri="{BB962C8B-B14F-4D97-AF65-F5344CB8AC3E}">
        <p14:creationId xmlns:p14="http://schemas.microsoft.com/office/powerpoint/2010/main" val="6617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Code A of the PACE</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r>
              <a:rPr lang="en-GB" sz="1200" b="0" dirty="0">
                <a:solidFill>
                  <a:schemeClr val="tx1"/>
                </a:solidFill>
              </a:rPr>
              <a:t>The Police and Criminal Evidence Act 1984 and the PACE codes of practice provide the core framework of police powers and safeguards around stop and search, arrest, detention, investigation, identification and interviewing detainees.</a:t>
            </a:r>
          </a:p>
          <a:p>
            <a:pPr rtl="0"/>
            <a:endParaRPr lang="en-GB" sz="1200" b="0" i="0" u="none" strike="noStrike" baseline="0" dirty="0">
              <a:solidFill>
                <a:schemeClr val="tx1"/>
              </a:solidFill>
              <a:latin typeface="Arial" panose="020B0604020202020204" pitchFamily="34" charset="0"/>
            </a:endParaRPr>
          </a:p>
          <a:p>
            <a:pPr rtl="0"/>
            <a:r>
              <a:rPr lang="en-GB" sz="1200" b="1" i="0" u="none" strike="noStrike" baseline="0" dirty="0">
                <a:solidFill>
                  <a:schemeClr val="tx1"/>
                </a:solidFill>
                <a:latin typeface="Arial" panose="020B0604020202020204" pitchFamily="34" charset="0"/>
              </a:rPr>
              <a:t>College of Policing state: </a:t>
            </a:r>
          </a:p>
          <a:p>
            <a:pPr rtl="0"/>
            <a:r>
              <a:rPr lang="en-GB" sz="1200" b="0" i="0" u="none" strike="noStrike" baseline="0" dirty="0">
                <a:solidFill>
                  <a:schemeClr val="tx1"/>
                </a:solidFill>
                <a:latin typeface="Arial" panose="020B0604020202020204" pitchFamily="34" charset="0"/>
              </a:rPr>
              <a:t>A stop and search is most likely to be fair and effective when: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a justified and lawful use of the power that stands up to public scrutiny</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officer genuinely believes the person has an item in their possession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member of the public understands why they have been search and feels that they have been treated with respect</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necessary and was the least intrusive method a police officer could use to establish whether a member of the public has a prohibited article or an item for use in crime with then and more often than not the item is found.</a:t>
            </a:r>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5</a:t>
            </a:fld>
            <a:endParaRPr lang="en-US"/>
          </a:p>
        </p:txBody>
      </p:sp>
    </p:spTree>
    <p:extLst>
      <p:ext uri="{BB962C8B-B14F-4D97-AF65-F5344CB8AC3E}">
        <p14:creationId xmlns:p14="http://schemas.microsoft.com/office/powerpoint/2010/main" val="3570691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7</a:t>
            </a:fld>
            <a:endParaRPr lang="en-US"/>
          </a:p>
        </p:txBody>
      </p:sp>
    </p:spTree>
    <p:extLst>
      <p:ext uri="{BB962C8B-B14F-4D97-AF65-F5344CB8AC3E}">
        <p14:creationId xmlns:p14="http://schemas.microsoft.com/office/powerpoint/2010/main" val="360557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9</a:t>
            </a:fld>
            <a:endParaRPr lang="en-US"/>
          </a:p>
        </p:txBody>
      </p:sp>
    </p:spTree>
    <p:extLst>
      <p:ext uri="{BB962C8B-B14F-4D97-AF65-F5344CB8AC3E}">
        <p14:creationId xmlns:p14="http://schemas.microsoft.com/office/powerpoint/2010/main" val="2182673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19</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20</a:t>
            </a:fld>
            <a:endParaRPr lang="en-US"/>
          </a:p>
        </p:txBody>
      </p:sp>
    </p:spTree>
    <p:extLst>
      <p:ext uri="{BB962C8B-B14F-4D97-AF65-F5344CB8AC3E}">
        <p14:creationId xmlns:p14="http://schemas.microsoft.com/office/powerpoint/2010/main" val="4273079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21</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22</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24</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26</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29</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31</a:t>
            </a:fld>
            <a:endParaRPr lang="en-GB" altLang="en-US"/>
          </a:p>
        </p:txBody>
      </p:sp>
    </p:spTree>
    <p:extLst>
      <p:ext uri="{BB962C8B-B14F-4D97-AF65-F5344CB8AC3E}">
        <p14:creationId xmlns:p14="http://schemas.microsoft.com/office/powerpoint/2010/main" val="3903284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32</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35</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36</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37</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40</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is a relatively simple example. It satisfies the requirements of the question:</a:t>
            </a:r>
          </a:p>
          <a:p>
            <a:r>
              <a:rPr lang="en-GB" sz="1100" dirty="0"/>
              <a:t> </a:t>
            </a:r>
          </a:p>
          <a:p>
            <a:r>
              <a:rPr lang="en-GB" sz="11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a:p>
          <a:p>
            <a:r>
              <a:rPr lang="en-GB" sz="1100" dirty="0"/>
              <a:t>On the slide, “specific intelligence” is shown in red.</a:t>
            </a:r>
            <a:r>
              <a:rPr lang="en-GB" sz="1100" baseline="0" dirty="0"/>
              <a:t> </a:t>
            </a:r>
            <a:r>
              <a:rPr lang="en-GB" sz="1100" dirty="0"/>
              <a:t>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42</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Therefore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circumstances</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 a stop is justified.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43</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case, the specific intelligence is the officers’ observations, allied to the fact that the suspect does not live at the premises concerned.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 requirements of time, person concerned and the circumstances concerned are also fulfilled.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44</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example there are no reasonable grounds to stop and search any of the group. Although there is intelligence against one of the group, there is no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specific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intelligence about him or any other member of the group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The fact that someone puts something in his pocket is not grounds for a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Ask who would search person #1 (person putting something in their pocket) and why, whilst teasing out from the class what grounds they are 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This may result in an intelligence report at best on this individual and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Next ask the class to consider the grounds to search the person with intelligence suggesting they are supplying drugs (Person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must consider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lawfully use to escalate from a stop and account to a stop and search (i.e. information or intelligence, behaviour they have witnessed, replies to questions etc.) and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CANNOT </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use (such as known drug dealing area, the fact they are youths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45</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solidFill>
                  <a:srgbClr val="000000"/>
                </a:solidFill>
                <a:latin typeface="Arial" pitchFamily="34" charset="0"/>
                <a:ea typeface="ＭＳ Ｐゴシック" pitchFamily="34" charset="-128"/>
              </a:rPr>
              <a:t>A previous conviction is not reasonable grounds for a search. There is no specific intelligence which provides reasonable grounds for suspecting that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man 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time in </a:t>
            </a:r>
            <a:r>
              <a:rPr lang="en-GB" altLang="en-US" sz="1100" b="1" dirty="0">
                <a:solidFill>
                  <a:srgbClr val="000000"/>
                </a:solidFill>
                <a:latin typeface="Arial" pitchFamily="34" charset="0"/>
                <a:ea typeface="ＭＳ Ｐゴシック" pitchFamily="34" charset="-128"/>
              </a:rPr>
              <a:t>these circumstances </a:t>
            </a:r>
            <a:r>
              <a:rPr lang="en-GB" altLang="en-US" sz="1100" dirty="0">
                <a:solidFill>
                  <a:srgbClr val="000000"/>
                </a:solidFill>
                <a:latin typeface="Arial" pitchFamily="34" charset="0"/>
                <a:ea typeface="ＭＳ Ｐゴシック" pitchFamily="34" charset="-128"/>
              </a:rPr>
              <a:t>possesses a specific prohibited article. </a:t>
            </a:r>
          </a:p>
          <a:p>
            <a:pPr eaLnBrk="1" hangingPunct="1"/>
            <a:endParaRPr lang="en-GB" altLang="en-US" sz="1100" dirty="0">
              <a:solidFill>
                <a:srgbClr val="000000"/>
              </a:solidFill>
              <a:latin typeface="Arial" pitchFamily="34" charset="0"/>
              <a:ea typeface="ＭＳ Ｐゴシック" pitchFamily="34" charset="-128"/>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a:solidFill>
                <a:srgbClr val="000000"/>
              </a:solidFill>
              <a:latin typeface="Arial" pitchFamily="34" charset="0"/>
              <a:ea typeface="Times New Roman" pitchFamily="18" charset="0"/>
              <a:cs typeface="Arial" pitchFamily="34" charset="0"/>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46</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either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person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possesses a specific prohibited article.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 smell of cannabis alone does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not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constitute reasonable grounds. The smell of cannabis, or anything else, does not mean that the item is present and stop and search is designed to find tangible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Again this is a scenario where officers may reach their threshold for reasonable grounds at slightly different stages.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kumimoji="0" lang="en-GB" altLang="en-US" sz="1100" b="1" i="0" u="sng"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unlikely</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the item being searched for will be found.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the following to be raised as a question, or may raise it themselves once the original scenario has been debated.</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47</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to </a:t>
            </a:r>
            <a:r>
              <a:rPr lang="en-GB" sz="1200" kern="1200" dirty="0" err="1">
                <a:solidFill>
                  <a:schemeClr val="tx1"/>
                </a:solidFill>
                <a:effectLst/>
                <a:latin typeface="Arial" pitchFamily="34" charset="0"/>
                <a:ea typeface="ＭＳ Ｐゴシック" pitchFamily="-112" charset="-128"/>
                <a:cs typeface="ＭＳ Ｐゴシック" pitchFamily="-112" charset="-128"/>
              </a:rPr>
              <a:t>stowe</a:t>
            </a:r>
            <a:r>
              <a:rPr lang="en-GB" sz="1200" kern="1200" dirty="0">
                <a:solidFill>
                  <a:schemeClr val="tx1"/>
                </a:solidFill>
                <a:effectLst/>
                <a:latin typeface="Arial" pitchFamily="34" charset="0"/>
                <a:ea typeface="ＭＳ Ｐゴシック" pitchFamily="-112" charset="-128"/>
                <a:cs typeface="ＭＳ Ｐゴシック" pitchFamily="-112" charset="-128"/>
              </a:rPr>
              <a: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48</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902E-5628-A040-DCDF-1C13D8E05F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E6A663-C1C0-AB10-8583-F69FECF4F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5717A6-CC27-858A-FE30-A0932C0352A4}"/>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5" name="Footer Placeholder 4">
            <a:extLst>
              <a:ext uri="{FF2B5EF4-FFF2-40B4-BE49-F238E27FC236}">
                <a16:creationId xmlns:a16="http://schemas.microsoft.com/office/drawing/2014/main" id="{93C691D4-4278-4B6F-3813-178F2913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A0B49-4E3F-83A6-2B44-4704314DDDC8}"/>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120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A91A-78C7-8359-3BC2-2049706321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31D5F1-B521-B4BE-1872-47B9FF4A90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CDE86-464C-C8CC-3C80-A54F56A61848}"/>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5" name="Footer Placeholder 4">
            <a:extLst>
              <a:ext uri="{FF2B5EF4-FFF2-40B4-BE49-F238E27FC236}">
                <a16:creationId xmlns:a16="http://schemas.microsoft.com/office/drawing/2014/main" id="{AA83FA5C-8236-C861-22F0-E662984F6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F49B98-EEC6-2D96-FF36-B2285AA0A31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702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B954-C5A5-E622-91D0-36915CF8C2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1705EF-4A8A-2522-A29A-AF39367E21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A01ECA-DC94-64EC-FB9C-9A3203C11B7D}"/>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5" name="Footer Placeholder 4">
            <a:extLst>
              <a:ext uri="{FF2B5EF4-FFF2-40B4-BE49-F238E27FC236}">
                <a16:creationId xmlns:a16="http://schemas.microsoft.com/office/drawing/2014/main" id="{297DEA25-776E-2416-57D6-CDA9F5940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92E9-714C-762E-3FF0-B5A44B413F71}"/>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16494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4B5E-C7D7-E428-CA2B-E4074E937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D3563-C831-2E03-5958-4C551C9BC2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41ABA-B6E4-A7AF-1E7A-AACEE1D667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F88330-B09C-20B7-1CEA-932BBBF5DAB0}"/>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6" name="Footer Placeholder 5">
            <a:extLst>
              <a:ext uri="{FF2B5EF4-FFF2-40B4-BE49-F238E27FC236}">
                <a16:creationId xmlns:a16="http://schemas.microsoft.com/office/drawing/2014/main" id="{D73907B8-4DB5-3FD7-D5D5-1212C1FB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91330-7856-9D81-D3B2-7273D0014A33}"/>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5517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F867-D13F-C31D-5C49-FA861DF44F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D483E9-8FC8-17C1-0AAD-3A4F334D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374BDA-119F-4841-8505-922CB89328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0C5B9F-C7C3-C922-3898-364DDFACAB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3D8D22-85DC-0A4C-7F73-76C24C0EBD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34A8C2-B35E-601A-18E9-3E4E69B5840C}"/>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8" name="Footer Placeholder 7">
            <a:extLst>
              <a:ext uri="{FF2B5EF4-FFF2-40B4-BE49-F238E27FC236}">
                <a16:creationId xmlns:a16="http://schemas.microsoft.com/office/drawing/2014/main" id="{54CBCFC3-4861-CB2C-5FB2-30D69D5C8D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3D6473-58C9-CB9E-3976-3EEAC56BF26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4463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76F9-0D33-E5CF-B5A9-2A5D5A1A12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EC199A-F19A-D342-EF4E-B6E6F3D4792B}"/>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4" name="Footer Placeholder 3">
            <a:extLst>
              <a:ext uri="{FF2B5EF4-FFF2-40B4-BE49-F238E27FC236}">
                <a16:creationId xmlns:a16="http://schemas.microsoft.com/office/drawing/2014/main" id="{7E6DCDD5-27A1-BA9B-43AD-4FA875356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65CB95-2DA9-06A5-A424-2F5AAE5148F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72149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F7551-BA24-3AFE-3C8A-2D1578491630}"/>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3" name="Footer Placeholder 2">
            <a:extLst>
              <a:ext uri="{FF2B5EF4-FFF2-40B4-BE49-F238E27FC236}">
                <a16:creationId xmlns:a16="http://schemas.microsoft.com/office/drawing/2014/main" id="{2363776C-E9EB-EB6D-EFB4-59FB92F9A9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9D4F04-AD79-7A75-27FD-347CDE1CE0E0}"/>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43845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B348-4993-6F64-68E6-19FA34CC88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2B5E0-90D9-92C9-A9C2-321EDDD4F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D1FFDB-ACF7-E111-B665-609FE3169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898505-4ED1-2668-EB1E-D560C9D482B2}"/>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6" name="Footer Placeholder 5">
            <a:extLst>
              <a:ext uri="{FF2B5EF4-FFF2-40B4-BE49-F238E27FC236}">
                <a16:creationId xmlns:a16="http://schemas.microsoft.com/office/drawing/2014/main" id="{0675F648-6304-AAED-A0EA-7F20847CD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5437-63DF-9808-0F4F-DFBD40A5CAB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6178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37F-522E-56B6-18FB-D16AD17EE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F4AE55-6783-BA37-D054-3133F27780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60CE5E-D00F-04FF-EF9C-0F5DF0E67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DA2353-755E-AF18-3225-1EA93EB1B674}"/>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6" name="Footer Placeholder 5">
            <a:extLst>
              <a:ext uri="{FF2B5EF4-FFF2-40B4-BE49-F238E27FC236}">
                <a16:creationId xmlns:a16="http://schemas.microsoft.com/office/drawing/2014/main" id="{499E1750-93BC-7530-1736-FB2B3E97D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56EE8-2E84-596C-D9CE-42A458B0B4BE}"/>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37918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89A-D5DC-0C2D-D51F-B29A64FB78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4720C3-B301-C8E3-0C0D-E61ADA443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70D537-4B48-099D-48DC-9167C019A575}"/>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5" name="Footer Placeholder 4">
            <a:extLst>
              <a:ext uri="{FF2B5EF4-FFF2-40B4-BE49-F238E27FC236}">
                <a16:creationId xmlns:a16="http://schemas.microsoft.com/office/drawing/2014/main" id="{2E22CC6E-A6F2-E3B5-2DA3-DC0FFA0B2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ECEB-D3FB-A5B6-5ADD-87061E646BC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290246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8A66D-915E-E3E5-CBD7-CA287F054B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FD204-3E33-6065-1ABC-577CEBC7B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39E17-6B97-838C-EEC0-FFC0EDF1EA4C}"/>
              </a:ext>
            </a:extLst>
          </p:cNvPr>
          <p:cNvSpPr>
            <a:spLocks noGrp="1"/>
          </p:cNvSpPr>
          <p:nvPr>
            <p:ph type="dt" sz="half" idx="10"/>
          </p:nvPr>
        </p:nvSpPr>
        <p:spPr/>
        <p:txBody>
          <a:bodyPr/>
          <a:lstStyle/>
          <a:p>
            <a:fld id="{06C2799E-66AF-1048-91B9-2177D379AE1E}" type="datetimeFigureOut">
              <a:rPr lang="en-US" smtClean="0"/>
              <a:t>2/11/2024</a:t>
            </a:fld>
            <a:endParaRPr lang="en-US"/>
          </a:p>
        </p:txBody>
      </p:sp>
      <p:sp>
        <p:nvSpPr>
          <p:cNvPr id="5" name="Footer Placeholder 4">
            <a:extLst>
              <a:ext uri="{FF2B5EF4-FFF2-40B4-BE49-F238E27FC236}">
                <a16:creationId xmlns:a16="http://schemas.microsoft.com/office/drawing/2014/main" id="{F24F6858-9DD1-D8FB-AE84-E989D2219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55CCCA-F4C5-7F0A-1742-DEDFA0EA331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1787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9C95A-D0FC-667A-3AE8-19C1331E6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2B42B-F657-D330-1457-7BF2408BE7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33E126-90CC-2D58-BFA4-54D4DBAAB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2799E-66AF-1048-91B9-2177D379AE1E}" type="datetimeFigureOut">
              <a:rPr lang="en-US" smtClean="0"/>
              <a:t>2/11/2024</a:t>
            </a:fld>
            <a:endParaRPr lang="en-US"/>
          </a:p>
        </p:txBody>
      </p:sp>
      <p:sp>
        <p:nvSpPr>
          <p:cNvPr id="5" name="Footer Placeholder 4">
            <a:extLst>
              <a:ext uri="{FF2B5EF4-FFF2-40B4-BE49-F238E27FC236}">
                <a16:creationId xmlns:a16="http://schemas.microsoft.com/office/drawing/2014/main" id="{80E4BD3F-D42D-CE23-7534-E7C774BEE2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3A1143-BD22-9444-2425-208A998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003062-4800-4649-8C06-0C19A9F6B568}" type="slidenum">
              <a:rPr lang="en-US" smtClean="0"/>
              <a:t>‹#›</a:t>
            </a:fld>
            <a:endParaRPr lang="en-US"/>
          </a:p>
        </p:txBody>
      </p:sp>
    </p:spTree>
    <p:extLst>
      <p:ext uri="{BB962C8B-B14F-4D97-AF65-F5344CB8AC3E}">
        <p14:creationId xmlns:p14="http://schemas.microsoft.com/office/powerpoint/2010/main" val="75611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2.jpeg"/><Relationship Id="rId4" Type="http://schemas.openxmlformats.org/officeDocument/2006/relationships/diagramLayout" Target="../diagrams/layout1.xml"/><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5.jpeg"/><Relationship Id="rId4" Type="http://schemas.openxmlformats.org/officeDocument/2006/relationships/diagramData" Target="../diagrams/data2.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6.jpe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7.jpe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8.jpeg"/></Relationships>
</file>

<file path=ppt/slides/_rels/slide14.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31.jpeg"/><Relationship Id="rId4" Type="http://schemas.openxmlformats.org/officeDocument/2006/relationships/diagramLayout" Target="../diagrams/layout6.xml"/><Relationship Id="rId9" Type="http://schemas.openxmlformats.org/officeDocument/2006/relationships/image" Target="../media/image30.jpeg"/></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2.xml"/><Relationship Id="rId7" Type="http://schemas.openxmlformats.org/officeDocument/2006/relationships/diagramColors" Target="../diagrams/colors7.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35.png"/><Relationship Id="rId7" Type="http://schemas.openxmlformats.org/officeDocument/2006/relationships/diagramData" Target="../diagrams/data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8.png"/><Relationship Id="rId11" Type="http://schemas.microsoft.com/office/2007/relationships/diagramDrawing" Target="../diagrams/drawing8.xml"/><Relationship Id="rId5" Type="http://schemas.openxmlformats.org/officeDocument/2006/relationships/image" Target="../media/image37.jpeg"/><Relationship Id="rId10" Type="http://schemas.openxmlformats.org/officeDocument/2006/relationships/diagramColors" Target="../diagrams/colors8.xml"/><Relationship Id="rId4" Type="http://schemas.openxmlformats.org/officeDocument/2006/relationships/image" Target="../media/image36.jpeg"/><Relationship Id="rId9"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image" Target="../media/image42.png"/><Relationship Id="rId5" Type="http://schemas.openxmlformats.org/officeDocument/2006/relationships/diagramQuickStyle" Target="../diagrams/quickStyle9.xml"/><Relationship Id="rId10" Type="http://schemas.openxmlformats.org/officeDocument/2006/relationships/image" Target="../media/image41.png"/><Relationship Id="rId4" Type="http://schemas.openxmlformats.org/officeDocument/2006/relationships/diagramLayout" Target="../diagrams/layout9.xml"/><Relationship Id="rId9" Type="http://schemas.openxmlformats.org/officeDocument/2006/relationships/image" Target="../media/image40.png"/></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3.png"/><Relationship Id="rId7" Type="http://schemas.openxmlformats.org/officeDocument/2006/relationships/diagramColors" Target="../diagrams/colors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44.png"/></Relationships>
</file>

<file path=ppt/slides/_rels/slide19.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5.jpe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hyperlink" Target="https://youtu.be/rbe5D3Yh43o" TargetMode="External"/><Relationship Id="rId4" Type="http://schemas.openxmlformats.org/officeDocument/2006/relationships/image" Target="../media/image61.png"/></Relationships>
</file>

<file path=ppt/slides/_rels/slide2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5KKId_9CSlk"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5.jpeg"/><Relationship Id="rId5" Type="http://schemas.openxmlformats.org/officeDocument/2006/relationships/image" Target="../media/image64.png"/><Relationship Id="rId4" Type="http://schemas.openxmlformats.org/officeDocument/2006/relationships/image" Target="../media/image6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69.jpeg"/></Relationships>
</file>

<file path=ppt/slides/_rels/slide3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hyperlink" Target="https://assets.publishing.service.gov.uk/government/uploads/system/uploads/attachment_data/file/346922/Best_Use_of_Stop_and_Search_Scheme_v3.0_v2.pdf" TargetMode="External"/><Relationship Id="rId7" Type="http://schemas.openxmlformats.org/officeDocument/2006/relationships/diagramColors" Target="../diagrams/colors1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34.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74.jpeg"/><Relationship Id="rId4" Type="http://schemas.openxmlformats.org/officeDocument/2006/relationships/image" Target="../media/image73.png"/></Relationships>
</file>

<file path=ppt/slides/_rels/slide37.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75.jpg"/><Relationship Id="rId7" Type="http://schemas.openxmlformats.org/officeDocument/2006/relationships/diagramColors" Target="../diagrams/colors18.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8.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diagramData" Target="../diagrams/data20.xml"/><Relationship Id="rId3" Type="http://schemas.openxmlformats.org/officeDocument/2006/relationships/diagramData" Target="../diagrams/data19.xml"/><Relationship Id="rId7" Type="http://schemas.microsoft.com/office/2007/relationships/diagramDrawing" Target="../diagrams/drawing19.xml"/><Relationship Id="rId12" Type="http://schemas.microsoft.com/office/2007/relationships/diagramDrawing" Target="../diagrams/drawing20.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0" Type="http://schemas.openxmlformats.org/officeDocument/2006/relationships/diagramQuickStyle" Target="../diagrams/quickStyle20.xml"/><Relationship Id="rId4" Type="http://schemas.openxmlformats.org/officeDocument/2006/relationships/diagramLayout" Target="../diagrams/layout19.xml"/><Relationship Id="rId9" Type="http://schemas.openxmlformats.org/officeDocument/2006/relationships/diagramLayout" Target="../diagrams/layout20.xml"/></Relationships>
</file>

<file path=ppt/slides/_rels/slide4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85.png"/><Relationship Id="rId7" Type="http://schemas.openxmlformats.org/officeDocument/2006/relationships/diagramColors" Target="../diagrams/colors21.xml"/><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a:t>Response Policing </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04AA4-3BFB-DDF7-6A57-A2936B1BCCDE}"/>
              </a:ext>
            </a:extLst>
          </p:cNvPr>
          <p:cNvSpPr>
            <a:spLocks noGrp="1"/>
          </p:cNvSpPr>
          <p:nvPr>
            <p:ph type="title"/>
          </p:nvPr>
        </p:nvSpPr>
        <p:spPr>
          <a:xfrm>
            <a:off x="589560" y="856180"/>
            <a:ext cx="4560584" cy="1128068"/>
          </a:xfrm>
        </p:spPr>
        <p:txBody>
          <a:bodyPr anchor="ctr">
            <a:normAutofit/>
          </a:bodyPr>
          <a:lstStyle/>
          <a:p>
            <a:r>
              <a:rPr lang="en-US" sz="3700"/>
              <a:t>Learning Outcomes</a:t>
            </a:r>
            <a:br>
              <a:rPr lang="en-US" sz="3700"/>
            </a:br>
            <a:r>
              <a:rPr lang="en-US" sz="3700"/>
              <a:t>Lecture &amp; Workshop </a:t>
            </a:r>
          </a:p>
        </p:txBody>
      </p:sp>
      <p:grpSp>
        <p:nvGrpSpPr>
          <p:cNvPr id="2066" name="Group 206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7" name="Rectangle 206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70" name="Rectangle 206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962569-91E5-3FCE-27FF-CB1951855642}"/>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stop and search as stipulated by Section 1 of PACE 1984 Stop and Search and the individual meaning of the elements within the definition.</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Outline the importance of employing an ethical, fair and effective use of stop and search in line with the, “Best Use of Stop and Search,” “HMIC Stop &amp; Search Powers: Are the Police using them effectively and fairly?”and the College of Policing guidelines.</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Identify appropriate circumstances of when to conduct a stop and search.</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Explain the information that must be provided prior to a stop and search taking place.</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the limitations of a search when conducting one in both a public and private place.</a:t>
            </a:r>
          </a:p>
          <a:p>
            <a:endParaRPr lang="en-US" sz="1400"/>
          </a:p>
        </p:txBody>
      </p:sp>
      <p:sp>
        <p:nvSpPr>
          <p:cNvPr id="2072" name="Rectangle 207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top &amp; Search - West Midlands Police &amp; Crime Commissioner">
            <a:extLst>
              <a:ext uri="{FF2B5EF4-FFF2-40B4-BE49-F238E27FC236}">
                <a16:creationId xmlns:a16="http://schemas.microsoft.com/office/drawing/2014/main" id="{DB158822-B468-D5B8-FA84-09B96B9F22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69" r="1348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4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0DF8-88BE-FBF5-3DDB-4390931289E7}"/>
              </a:ext>
            </a:extLst>
          </p:cNvPr>
          <p:cNvSpPr>
            <a:spLocks noGrp="1"/>
          </p:cNvSpPr>
          <p:nvPr>
            <p:ph type="title"/>
          </p:nvPr>
        </p:nvSpPr>
        <p:spPr>
          <a:xfrm>
            <a:off x="589560" y="856180"/>
            <a:ext cx="4560584" cy="1128068"/>
          </a:xfrm>
        </p:spPr>
        <p:txBody>
          <a:bodyPr anchor="ctr">
            <a:normAutofit/>
          </a:bodyPr>
          <a:lstStyle/>
          <a:p>
            <a:r>
              <a:rPr lang="en-US" sz="3700" dirty="0"/>
              <a:t>Learning Outcomes</a:t>
            </a:r>
            <a:br>
              <a:rPr lang="en-US" sz="3700" dirty="0"/>
            </a:br>
            <a:r>
              <a:rPr lang="en-US" sz="3700" dirty="0"/>
              <a:t>Lecture &amp; Workshop </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9885B9-0228-C011-5EF1-8505380D61B9}"/>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what constitutes, “reasonable grounds” and other options available if reasonable grounds do not exist.</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how conscious/unconscious bias can impact on a stop and search.</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Explain how to deal with a young person during a search and identify any vulnerabilities.</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the procedure to be carried out post search including the recording of information.</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other search powers as stipulated by S60/60AA of the Criminal Justice and Public Order Act 1994 and S47A of the Terrorism Act 2000</a:t>
            </a:r>
          </a:p>
          <a:p>
            <a:pPr marL="22860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Practice a stop and search </a:t>
            </a:r>
            <a:r>
              <a:rPr lang="en-GB" sz="1400" dirty="0">
                <a:latin typeface="Arial" pitchFamily="34" charset="0"/>
                <a:ea typeface="ＭＳ Ｐゴシック" pitchFamily="-112" charset="-128"/>
                <a:cs typeface="ＭＳ Ｐゴシック" pitchFamily="-112" charset="-128"/>
              </a:rPr>
              <a:t>during the workshop</a:t>
            </a:r>
            <a:endParaRPr lang="en-US" sz="1400" dirty="0"/>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top-and-search use in Avon and Somerset rose 21% in pandemic - with black  people most likely to be stopped | BristolWorld">
            <a:extLst>
              <a:ext uri="{FF2B5EF4-FFF2-40B4-BE49-F238E27FC236}">
                <a16:creationId xmlns:a16="http://schemas.microsoft.com/office/drawing/2014/main" id="{DA1DCE61-C83B-57F3-2D6F-497D9F9AF8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01" r="119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342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DB9C83-6396-A4DC-4221-7351F43CC06B}"/>
              </a:ext>
            </a:extLst>
          </p:cNvPr>
          <p:cNvSpPr txBox="1"/>
          <p:nvPr/>
        </p:nvSpPr>
        <p:spPr>
          <a:xfrm>
            <a:off x="469662" y="734536"/>
            <a:ext cx="4243589" cy="3320668"/>
          </a:xfrm>
          <a:prstGeom prst="rect">
            <a:avLst/>
          </a:prstGeom>
        </p:spPr>
        <p:txBody>
          <a:bodyPr vert="horz" lIns="91440" tIns="45720" rIns="91440" bIns="45720" rtlCol="0">
            <a:normAutofit/>
          </a:bodyPr>
          <a:lstStyle/>
          <a:p>
            <a:pPr algn="ctr">
              <a:lnSpc>
                <a:spcPct val="90000"/>
              </a:lnSpc>
              <a:spcAft>
                <a:spcPts val="600"/>
              </a:spcAft>
            </a:pPr>
            <a:r>
              <a:rPr lang="en-US" sz="3200" b="1" dirty="0"/>
              <a:t>Discuss: W</a:t>
            </a:r>
            <a:r>
              <a:rPr lang="en-US" sz="3200" b="1" i="0" u="none" strike="noStrike" baseline="0" dirty="0"/>
              <a:t>hy do Police Officers use stop and search powers?</a:t>
            </a:r>
          </a:p>
        </p:txBody>
      </p:sp>
      <p:pic>
        <p:nvPicPr>
          <p:cNvPr id="5" name="Picture 4"/>
          <p:cNvPicPr>
            <a:picLocks noChangeAspect="1"/>
          </p:cNvPicPr>
          <p:nvPr/>
        </p:nvPicPr>
        <p:blipFill rotWithShape="1">
          <a:blip r:embed="rId3"/>
          <a:srcRect l="73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824FF798-9948-B25A-715F-C8A1013BF5CF}"/>
              </a:ext>
            </a:extLst>
          </p:cNvPr>
          <p:cNvSpPr txBox="1"/>
          <p:nvPr/>
        </p:nvSpPr>
        <p:spPr>
          <a:xfrm>
            <a:off x="203201" y="2181577"/>
            <a:ext cx="4979712" cy="4154984"/>
          </a:xfrm>
          <a:prstGeom prst="rect">
            <a:avLst/>
          </a:prstGeom>
          <a:noFill/>
        </p:spPr>
        <p:txBody>
          <a:bodyPr wrap="square" rtlCol="0">
            <a:spAutoFit/>
          </a:bodyPr>
          <a:lstStyle/>
          <a:p>
            <a:pPr algn="ctr"/>
            <a:endParaRPr lang="en-US" sz="2400" dirty="0"/>
          </a:p>
          <a:p>
            <a:pPr algn="ctr"/>
            <a:endParaRPr lang="en-US" sz="2400" dirty="0"/>
          </a:p>
          <a:p>
            <a:pPr algn="ctr"/>
            <a:r>
              <a:rPr lang="en-US" dirty="0"/>
              <a:t>Code A </a:t>
            </a:r>
          </a:p>
          <a:p>
            <a:pPr algn="ctr"/>
            <a:endParaRPr lang="en-US" dirty="0"/>
          </a:p>
          <a:p>
            <a:r>
              <a:rPr lang="en-US" dirty="0"/>
              <a:t>Section 1 Police and Criminal Evidence Act 1984</a:t>
            </a:r>
            <a:br>
              <a:rPr lang="en-US" dirty="0"/>
            </a:br>
            <a:endParaRPr lang="en-US" dirty="0"/>
          </a:p>
          <a:p>
            <a:endParaRPr lang="en-US" dirty="0"/>
          </a:p>
          <a:p>
            <a:r>
              <a:rPr lang="en-US" dirty="0"/>
              <a:t>Why?</a:t>
            </a:r>
            <a:br>
              <a:rPr lang="en-US" dirty="0"/>
            </a:br>
            <a:endParaRPr lang="en-US" dirty="0"/>
          </a:p>
          <a:p>
            <a:pPr marL="285750" indent="-285750">
              <a:buFont typeface="Arial" panose="020B0604020202020204" pitchFamily="34" charset="0"/>
              <a:buChar char="•"/>
            </a:pPr>
            <a:r>
              <a:rPr lang="en-GB" dirty="0">
                <a:ea typeface="ＭＳ Ｐゴシック" pitchFamily="-112" charset="-128"/>
              </a:rPr>
              <a:t>B</a:t>
            </a:r>
            <a:r>
              <a:rPr lang="en-GB" b="0" i="0" u="none" strike="noStrike" kern="1200" baseline="0" dirty="0">
                <a:solidFill>
                  <a:schemeClr val="tx1"/>
                </a:solidFill>
                <a:ea typeface="ＭＳ Ｐゴシック" pitchFamily="-112" charset="-128"/>
                <a:cs typeface="ＭＳ Ｐゴシック" pitchFamily="-112" charset="-128"/>
              </a:rPr>
              <a:t>efore they have been arrested </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T</a:t>
            </a:r>
            <a:r>
              <a:rPr lang="en-GB" b="0" i="0" u="none" strike="noStrike" kern="1200" baseline="0" dirty="0">
                <a:solidFill>
                  <a:schemeClr val="tx1"/>
                </a:solidFill>
                <a:ea typeface="ＭＳ Ｐゴシック" pitchFamily="-112" charset="-128"/>
                <a:cs typeface="ＭＳ Ｐゴシック" pitchFamily="-112" charset="-128"/>
              </a:rPr>
              <a:t>o enable officers to allay or confirm suspicions about individuals</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W</a:t>
            </a:r>
            <a:r>
              <a:rPr lang="en-GB" b="0" i="0" u="none" strike="noStrike" kern="1200" baseline="0" dirty="0">
                <a:solidFill>
                  <a:schemeClr val="tx1"/>
                </a:solidFill>
                <a:ea typeface="ＭＳ Ｐゴシック" pitchFamily="-112" charset="-128"/>
                <a:cs typeface="ＭＳ Ｐゴシック" pitchFamily="-112" charset="-128"/>
              </a:rPr>
              <a:t>ithout exercising their power of arrest to do so. </a:t>
            </a:r>
            <a:endParaRPr lang="en-US" dirty="0"/>
          </a:p>
        </p:txBody>
      </p:sp>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0" name="Rectangle 1079">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 History Month: Brixton Riots (April 10-12, 1981) - The Royal Gazette  | Bermuda News, Business, Sports, Events, &amp;amp; Community |">
            <a:extLst>
              <a:ext uri="{FF2B5EF4-FFF2-40B4-BE49-F238E27FC236}">
                <a16:creationId xmlns:a16="http://schemas.microsoft.com/office/drawing/2014/main" id="{0AD54CDF-87F5-E139-D4A5-C8597C6DF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4" r="16656"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Is your business ready for 5 minute settlement? - capSpire">
            <a:extLst>
              <a:ext uri="{FF2B5EF4-FFF2-40B4-BE49-F238E27FC236}">
                <a16:creationId xmlns:a16="http://schemas.microsoft.com/office/drawing/2014/main" id="{1DD98CB3-0B48-523A-1360-B25D1467C6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80" r="14283" b="1"/>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Brixton riots 1981: What happened 40 years ago in London? - CBBC Newsround">
            <a:extLst>
              <a:ext uri="{FF2B5EF4-FFF2-40B4-BE49-F238E27FC236}">
                <a16:creationId xmlns:a16="http://schemas.microsoft.com/office/drawing/2014/main" id="{3EDFF3E6-A8D1-19DB-B9D9-34152421B1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38" r="17645" b="-2"/>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82" name="Freeform: Shape 1081">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84" name="Freeform: Shape 1083">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D646714-94FD-FD88-4F7B-0F291B544281}"/>
              </a:ext>
            </a:extLst>
          </p:cNvPr>
          <p:cNvSpPr txBox="1"/>
          <p:nvPr/>
        </p:nvSpPr>
        <p:spPr>
          <a:xfrm>
            <a:off x="229343" y="787809"/>
            <a:ext cx="547427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u="sng" kern="1200" dirty="0">
                <a:solidFill>
                  <a:schemeClr val="tx1"/>
                </a:solidFill>
                <a:latin typeface="+mj-lt"/>
                <a:ea typeface="+mj-ea"/>
                <a:cs typeface="+mj-cs"/>
              </a:rPr>
              <a:t>What do you already know? </a:t>
            </a:r>
          </a:p>
        </p:txBody>
      </p:sp>
      <p:sp>
        <p:nvSpPr>
          <p:cNvPr id="1089" name="Rectangle 1085">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8" name="Rectangle 1087">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0D46985-EDFE-D939-866C-57E921419F0C}"/>
              </a:ext>
            </a:extLst>
          </p:cNvPr>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a:p>
            <a:pPr marL="342900" indent="-228600">
              <a:lnSpc>
                <a:spcPct val="90000"/>
              </a:lnSpc>
              <a:spcAft>
                <a:spcPts val="600"/>
              </a:spcAft>
              <a:buFont typeface="Arial" panose="020B0604020202020204" pitchFamily="34" charset="0"/>
              <a:buChar char="•"/>
            </a:pPr>
            <a:r>
              <a:rPr lang="en-US" sz="2000"/>
              <a:t>The background to PACE 1984? </a:t>
            </a:r>
            <a:br>
              <a:rPr lang="en-US" sz="2000"/>
            </a:br>
            <a:br>
              <a:rPr lang="en-US" sz="2000"/>
            </a:br>
            <a:br>
              <a:rPr lang="en-US" sz="2000"/>
            </a:br>
            <a:endParaRPr lang="en-US" sz="2000"/>
          </a:p>
          <a:p>
            <a:pPr marL="342900" indent="-228600">
              <a:lnSpc>
                <a:spcPct val="90000"/>
              </a:lnSpc>
              <a:spcAft>
                <a:spcPts val="600"/>
              </a:spcAft>
              <a:buFont typeface="Arial" panose="020B0604020202020204" pitchFamily="34" charset="0"/>
              <a:buChar char="•"/>
            </a:pPr>
            <a:r>
              <a:rPr lang="en-US" sz="2000"/>
              <a:t>Past events and how they’ve influence stop &amp; search powers?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dirty="0"/>
          </a:p>
        </p:txBody>
      </p:sp>
      <p:pic>
        <p:nvPicPr>
          <p:cNvPr id="1028" name="Picture 4" descr="Sounds of the Brixton Uprising – Brixton Blog">
            <a:extLst>
              <a:ext uri="{FF2B5EF4-FFF2-40B4-BE49-F238E27FC236}">
                <a16:creationId xmlns:a16="http://schemas.microsoft.com/office/drawing/2014/main" id="{7F0C3450-9C0C-B2CC-53C5-34E4356EFA4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797" r="600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713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610996619"/>
              </p:ext>
            </p:extLst>
          </p:nvPr>
        </p:nvGraphicFramePr>
        <p:xfrm>
          <a:off x="214313" y="2789726"/>
          <a:ext cx="9272588" cy="399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F1B90AD-606F-5B23-CFA2-E4103DCFE450}"/>
              </a:ext>
            </a:extLst>
          </p:cNvPr>
          <p:cNvSpPr txBox="1"/>
          <p:nvPr/>
        </p:nvSpPr>
        <p:spPr>
          <a:xfrm>
            <a:off x="3183732" y="688687"/>
            <a:ext cx="5534025" cy="1754326"/>
          </a:xfrm>
          <a:prstGeom prst="rect">
            <a:avLst/>
          </a:prstGeom>
          <a:noFill/>
        </p:spPr>
        <p:txBody>
          <a:bodyPr wrap="square">
            <a:spAutoFit/>
          </a:bodyPr>
          <a:lstStyle/>
          <a:p>
            <a:pPr algn="ctr"/>
            <a:r>
              <a:rPr lang="en-GB" sz="3600" b="1" dirty="0"/>
              <a:t>1981 Brixton Riots </a:t>
            </a:r>
            <a:br>
              <a:rPr lang="en-GB" sz="3600" b="1" dirty="0"/>
            </a:br>
            <a:r>
              <a:rPr lang="en-GB" sz="3600" b="1" dirty="0"/>
              <a:t>&amp; </a:t>
            </a:r>
            <a:br>
              <a:rPr lang="en-GB" sz="3600" b="1" dirty="0"/>
            </a:br>
            <a:r>
              <a:rPr lang="en-GB" sz="3600" b="1" dirty="0"/>
              <a:t>PACE 1984</a:t>
            </a:r>
          </a:p>
        </p:txBody>
      </p:sp>
      <p:pic>
        <p:nvPicPr>
          <p:cNvPr id="2050" name="Picture 2" descr="A royal wedding, spending cuts and anger triggered the Brixton Riot | Metro  News">
            <a:extLst>
              <a:ext uri="{FF2B5EF4-FFF2-40B4-BE49-F238E27FC236}">
                <a16:creationId xmlns:a16="http://schemas.microsoft.com/office/drawing/2014/main" id="{98459F2D-7E3C-25F9-9EAB-09ECA59FB7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087" y="176375"/>
            <a:ext cx="3657600" cy="249571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lackOut UK British Crime – Civil Disturbance – The Brixton Riots – London  – 1981">
            <a:extLst>
              <a:ext uri="{FF2B5EF4-FFF2-40B4-BE49-F238E27FC236}">
                <a16:creationId xmlns:a16="http://schemas.microsoft.com/office/drawing/2014/main" id="{176E1C78-9EBD-2F07-4D49-7E2C27D0924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4313" y="176375"/>
            <a:ext cx="3652838" cy="2501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Scarman Report: The Brixton Disorders 10-12 April 1981 – Lord Scarman |  Sounds of the Universe">
            <a:extLst>
              <a:ext uri="{FF2B5EF4-FFF2-40B4-BE49-F238E27FC236}">
                <a16:creationId xmlns:a16="http://schemas.microsoft.com/office/drawing/2014/main" id="{76D5D256-78AD-A9A7-CC2F-3ACDA73590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10713" y="3020605"/>
            <a:ext cx="22860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7" dur="500"/>
                                        <p:tgtEl>
                                          <p:spTgt spid="3">
                                            <p:graphicEl>
                                              <a:dgm id="{D5830E9E-5A67-4FC7-B083-4F7B08795E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2" dur="500"/>
                                        <p:tgtEl>
                                          <p:spTgt spid="3">
                                            <p:graphicEl>
                                              <a:dgm id="{E7A97CF4-B9A6-44B9-A6ED-79501B9C112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15" dur="500"/>
                                        <p:tgtEl>
                                          <p:spTgt spid="3">
                                            <p:graphicEl>
                                              <a:dgm id="{56887706-C8DC-4488-B329-177C8C6553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0" dur="500"/>
                                        <p:tgtEl>
                                          <p:spTgt spid="3">
                                            <p:graphicEl>
                                              <a:dgm id="{10605458-C7BE-4888-8E37-E680E6CA2B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3" dur="500"/>
                                        <p:tgtEl>
                                          <p:spTgt spid="3">
                                            <p:graphicEl>
                                              <a:dgm id="{23E298B6-C2A6-4843-B670-3036F3461D9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28" dur="500"/>
                                        <p:tgtEl>
                                          <p:spTgt spid="3">
                                            <p:graphicEl>
                                              <a:dgm id="{D502931A-2683-40FB-B02F-A3D08FB63B4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1" dur="500"/>
                                        <p:tgtEl>
                                          <p:spTgt spid="3">
                                            <p:graphicEl>
                                              <a:dgm id="{1AAFEF4D-7D51-4DF4-9C4C-1B0D1903CC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tephen Lawrence Trust 'Heartened' by new Inquiry move – Eastlondonlines">
            <a:extLst>
              <a:ext uri="{FF2B5EF4-FFF2-40B4-BE49-F238E27FC236}">
                <a16:creationId xmlns:a16="http://schemas.microsoft.com/office/drawing/2014/main" id="{3FF644EB-C23F-D4B5-F100-7DD3395F8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96107">
            <a:off x="7976457" y="840471"/>
            <a:ext cx="3810000" cy="21336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84CF03B4-09D0-25EE-35CC-AFF44871A0E3}"/>
              </a:ext>
            </a:extLst>
          </p:cNvPr>
          <p:cNvGraphicFramePr/>
          <p:nvPr>
            <p:extLst>
              <p:ext uri="{D42A27DB-BD31-4B8C-83A1-F6EECF244321}">
                <p14:modId xmlns:p14="http://schemas.microsoft.com/office/powerpoint/2010/main" val="346666909"/>
              </p:ext>
            </p:extLst>
          </p:nvPr>
        </p:nvGraphicFramePr>
        <p:xfrm>
          <a:off x="1981932" y="466079"/>
          <a:ext cx="7428036" cy="5925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4" descr="\\Client\G$\CKP Images\Searching Individuals\Stephen Lawrence enquiry.png">
            <a:extLst>
              <a:ext uri="{FF2B5EF4-FFF2-40B4-BE49-F238E27FC236}">
                <a16:creationId xmlns:a16="http://schemas.microsoft.com/office/drawing/2014/main" id="{9B501337-362F-64D0-4EBD-21D2B3315D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3492500"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Why Stephen Lawrence's killers were sentenced as juveniles | Adam Wagner on  the UK Human Rights blog, part of the Guardian Legal Network | The Guardian">
            <a:extLst>
              <a:ext uri="{FF2B5EF4-FFF2-40B4-BE49-F238E27FC236}">
                <a16:creationId xmlns:a16="http://schemas.microsoft.com/office/drawing/2014/main" id="{7131E284-77A6-EAA9-22DA-32839EF5B4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8568" y="442912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17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C6E6870-41A9-45BE-93F0-0C9239B0ABC3}"/>
                                            </p:graphicEl>
                                          </p:spTgt>
                                        </p:tgtEl>
                                        <p:attrNameLst>
                                          <p:attrName>style.visibility</p:attrName>
                                        </p:attrNameLst>
                                      </p:cBhvr>
                                      <p:to>
                                        <p:strVal val="visible"/>
                                      </p:to>
                                    </p:set>
                                    <p:animEffect transition="in" filter="fade">
                                      <p:cBhvr>
                                        <p:cTn id="7" dur="500"/>
                                        <p:tgtEl>
                                          <p:spTgt spid="2">
                                            <p:graphicEl>
                                              <a:dgm id="{5C6E6870-41A9-45BE-93F0-0C9239B0AB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3C9F53-388D-445A-98A3-1127C10C9ECD}"/>
                                            </p:graphicEl>
                                          </p:spTgt>
                                        </p:tgtEl>
                                        <p:attrNameLst>
                                          <p:attrName>style.visibility</p:attrName>
                                        </p:attrNameLst>
                                      </p:cBhvr>
                                      <p:to>
                                        <p:strVal val="visible"/>
                                      </p:to>
                                    </p:set>
                                    <p:animEffect transition="in" filter="fade">
                                      <p:cBhvr>
                                        <p:cTn id="12" dur="500"/>
                                        <p:tgtEl>
                                          <p:spTgt spid="2">
                                            <p:graphicEl>
                                              <a:dgm id="{F83C9F53-388D-445A-98A3-1127C10C9EC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8766682-6F49-4B94-9275-FCC0867FB0A1}"/>
                                            </p:graphicEl>
                                          </p:spTgt>
                                        </p:tgtEl>
                                        <p:attrNameLst>
                                          <p:attrName>style.visibility</p:attrName>
                                        </p:attrNameLst>
                                      </p:cBhvr>
                                      <p:to>
                                        <p:strVal val="visible"/>
                                      </p:to>
                                    </p:set>
                                    <p:animEffect transition="in" filter="fade">
                                      <p:cBhvr>
                                        <p:cTn id="17" dur="500"/>
                                        <p:tgtEl>
                                          <p:spTgt spid="2">
                                            <p:graphicEl>
                                              <a:dgm id="{08766682-6F49-4B94-9275-FCC0867FB0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B1FFB81-133C-446C-B661-645061C6B787}"/>
                                            </p:graphicEl>
                                          </p:spTgt>
                                        </p:tgtEl>
                                        <p:attrNameLst>
                                          <p:attrName>style.visibility</p:attrName>
                                        </p:attrNameLst>
                                      </p:cBhvr>
                                      <p:to>
                                        <p:strVal val="visible"/>
                                      </p:to>
                                    </p:set>
                                    <p:animEffect transition="in" filter="fade">
                                      <p:cBhvr>
                                        <p:cTn id="22" dur="500"/>
                                        <p:tgtEl>
                                          <p:spTgt spid="2">
                                            <p:graphicEl>
                                              <a:dgm id="{0B1FFB81-133C-446C-B661-645061C6B7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92D13D2-9242-4D6C-B990-737ECB377BD2}"/>
                                            </p:graphicEl>
                                          </p:spTgt>
                                        </p:tgtEl>
                                        <p:attrNameLst>
                                          <p:attrName>style.visibility</p:attrName>
                                        </p:attrNameLst>
                                      </p:cBhvr>
                                      <p:to>
                                        <p:strVal val="visible"/>
                                      </p:to>
                                    </p:set>
                                    <p:animEffect transition="in" filter="fade">
                                      <p:cBhvr>
                                        <p:cTn id="27" dur="500"/>
                                        <p:tgtEl>
                                          <p:spTgt spid="2">
                                            <p:graphicEl>
                                              <a:dgm id="{A92D13D2-9242-4D6C-B990-737ECB3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2764622004"/>
              </p:ext>
            </p:extLst>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C9E78C-0BB6-16A5-5A5B-E1CF882140D9}"/>
              </a:ext>
            </a:extLst>
          </p:cNvPr>
          <p:cNvSpPr txBox="1"/>
          <p:nvPr/>
        </p:nvSpPr>
        <p:spPr>
          <a:xfrm>
            <a:off x="365759" y="3889404"/>
            <a:ext cx="4823227"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800" kern="1200" dirty="0">
                <a:solidFill>
                  <a:schemeClr val="tx1"/>
                </a:solidFill>
                <a:latin typeface="+mj-lt"/>
                <a:ea typeface="+mj-ea"/>
                <a:cs typeface="+mj-cs"/>
              </a:rPr>
              <a:t>W</a:t>
            </a:r>
            <a:r>
              <a:rPr lang="en-US" sz="3800" i="0" u="none" strike="noStrike" kern="1200" baseline="0" dirty="0">
                <a:solidFill>
                  <a:schemeClr val="tx1"/>
                </a:solidFill>
                <a:latin typeface="+mj-lt"/>
                <a:ea typeface="+mj-ea"/>
                <a:cs typeface="+mj-cs"/>
              </a:rPr>
              <a:t>hat things do you think are included in the definition of stop and search?</a:t>
            </a:r>
            <a:endParaRPr lang="en-US" sz="3800" kern="1200" dirty="0">
              <a:solidFill>
                <a:schemeClr val="tx1"/>
              </a:solidFill>
              <a:latin typeface="+mj-lt"/>
              <a:ea typeface="+mj-ea"/>
              <a:cs typeface="+mj-cs"/>
            </a:endParaRPr>
          </a:p>
        </p:txBody>
      </p:sp>
      <p:grpSp>
        <p:nvGrpSpPr>
          <p:cNvPr id="6153" name="Group 615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6154" name="Rectangle 615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8" name="Rectangle 615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Get Police and Criminal Evidence Act 1984 - Microsoft Store en-GB">
            <a:extLst>
              <a:ext uri="{FF2B5EF4-FFF2-40B4-BE49-F238E27FC236}">
                <a16:creationId xmlns:a16="http://schemas.microsoft.com/office/drawing/2014/main" id="{A4514A39-3384-9583-478E-4E67464DDE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B54E7A-ED64-E56F-6413-8D595510A1AF}"/>
              </a:ext>
            </a:extLst>
          </p:cNvPr>
          <p:cNvSpPr txBox="1"/>
          <p:nvPr/>
        </p:nvSpPr>
        <p:spPr>
          <a:xfrm>
            <a:off x="633593" y="892332"/>
            <a:ext cx="4147005" cy="1200329"/>
          </a:xfrm>
          <a:prstGeom prst="rect">
            <a:avLst/>
          </a:prstGeom>
          <a:noFill/>
        </p:spPr>
        <p:txBody>
          <a:bodyPr wrap="square" rtlCol="0">
            <a:spAutoFit/>
          </a:bodyPr>
          <a:lstStyle/>
          <a:p>
            <a:pPr algn="ctr"/>
            <a:r>
              <a:rPr lang="en-US" sz="3600" dirty="0"/>
              <a:t>Section 1 PACE 1984 Stop &amp; Search </a:t>
            </a:r>
          </a:p>
        </p:txBody>
      </p:sp>
      <p:pic>
        <p:nvPicPr>
          <p:cNvPr id="6148" name="Picture 4" descr="Is your business ready for 5 minute settlement? - capSpire">
            <a:extLst>
              <a:ext uri="{FF2B5EF4-FFF2-40B4-BE49-F238E27FC236}">
                <a16:creationId xmlns:a16="http://schemas.microsoft.com/office/drawing/2014/main" id="{639342BC-D5DD-6B2C-0141-690B5B25BD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8849" y="81105"/>
            <a:ext cx="2438114" cy="16224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eaked review of Met police body-worn video footage reveals officer errors  | Metropolitan police | The Guardian">
            <a:extLst>
              <a:ext uri="{FF2B5EF4-FFF2-40B4-BE49-F238E27FC236}">
                <a16:creationId xmlns:a16="http://schemas.microsoft.com/office/drawing/2014/main" id="{441B9A48-E211-43DB-9525-EE3998C649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7422" y="449036"/>
            <a:ext cx="1847014" cy="1383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638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2078088153"/>
              </p:ext>
            </p:extLst>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33579" y="1817112"/>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4700" dirty="0">
                <a:latin typeface="+mj-lt"/>
                <a:ea typeface="+mj-ea"/>
                <a:cs typeface="+mj-cs"/>
              </a:rPr>
              <a:t>“detain powers allow Constables to hold people to carry out a procedure…”</a:t>
            </a:r>
          </a:p>
        </p:txBody>
      </p:sp>
      <p:sp>
        <p:nvSpPr>
          <p:cNvPr id="8201" name="Freeform: Shape 820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05" name="Freeform: Shape 820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7" name="Freeform: Shape 820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09" name="Freeform: Shape 820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194" name="Picture 2" descr="The GOWISELY Procedure and Unlawful Stop and Search – Iain Gould- Actions  Against the Police Solicitor">
            <a:extLst>
              <a:ext uri="{FF2B5EF4-FFF2-40B4-BE49-F238E27FC236}">
                <a16:creationId xmlns:a16="http://schemas.microsoft.com/office/drawing/2014/main" id="{0344E183-A36B-7DAB-2C35-E5D8C7474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2567"/>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Freeform: Shape 821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88944EB-940A-CB1C-57E1-5863D5C085E4}"/>
              </a:ext>
            </a:extLst>
          </p:cNvPr>
          <p:cNvSpPr txBox="1"/>
          <p:nvPr/>
        </p:nvSpPr>
        <p:spPr>
          <a:xfrm>
            <a:off x="4583565" y="342545"/>
            <a:ext cx="727280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Detain</a:t>
            </a:r>
          </a:p>
        </p:txBody>
      </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037" r="7303"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A small yellow car&#10;&#10;Description automatically generated with medium confidence"/>
          <p:cNvPicPr>
            <a:picLocks noChangeAspect="1" noChangeArrowheads="1"/>
          </p:cNvPicPr>
          <p:nvPr/>
        </p:nvPicPr>
        <p:blipFill rotWithShape="1">
          <a:blip r:embed="rId4">
            <a:extLst>
              <a:ext uri="{28A0092B-C50C-407E-A947-70E740481C1C}">
                <a14:useLocalDpi xmlns:a14="http://schemas.microsoft.com/office/drawing/2010/main" val="0"/>
              </a:ext>
            </a:extLst>
          </a:blip>
          <a:srcRect l="7223" r="21238" b="-3"/>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A boat in the water&#10;&#10;Description automatically generated with low confidence"/>
          <p:cNvPicPr>
            <a:picLocks noChangeAspect="1" noChangeArrowheads="1"/>
          </p:cNvPicPr>
          <p:nvPr/>
        </p:nvPicPr>
        <p:blipFill rotWithShape="1">
          <a:blip r:embed="rId5">
            <a:extLst>
              <a:ext uri="{28A0092B-C50C-407E-A947-70E740481C1C}">
                <a14:useLocalDpi xmlns:a14="http://schemas.microsoft.com/office/drawing/2010/main" val="0"/>
              </a:ext>
            </a:extLst>
          </a:blip>
          <a:srcRect l="3378" r="15799" b="-3"/>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useBgFill="1">
        <p:nvSpPr>
          <p:cNvPr id="23" name="Freeform: Shape 22">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448056" y="685800"/>
            <a:ext cx="4922338" cy="727485"/>
          </a:xfrm>
          <a:prstGeom prst="rect">
            <a:avLst/>
          </a:prstGeom>
          <a:solidFill>
            <a:schemeClr val="accent2"/>
          </a:solidFill>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bg1"/>
                </a:solidFill>
                <a:latin typeface="+mj-lt"/>
                <a:ea typeface="+mj-ea"/>
                <a:cs typeface="+mj-cs"/>
              </a:rPr>
              <a:t>Vehicle</a:t>
            </a:r>
          </a:p>
        </p:txBody>
      </p:sp>
      <p:sp>
        <p:nvSpPr>
          <p:cNvPr id="27" name="Rectangle 2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 means of conveyance, usually with wheels, for transporting people, goods </a:t>
            </a:r>
            <a:r>
              <a:rPr lang="en-US" sz="2000" dirty="0" err="1"/>
              <a:t>etc</a:t>
            </a:r>
            <a:r>
              <a:rPr lang="en-US" sz="2000" dirty="0"/>
              <a:t> such as a car, cart, truck, carriage, sledge etc.</a:t>
            </a:r>
            <a:br>
              <a:rPr lang="en-US" sz="2000" dirty="0"/>
            </a:br>
            <a:br>
              <a:rPr lang="en-US" sz="2000" dirty="0"/>
            </a:br>
            <a:endParaRPr lang="en-US" sz="2000" dirty="0"/>
          </a:p>
          <a:p>
            <a:pPr indent="-228600">
              <a:lnSpc>
                <a:spcPct val="90000"/>
              </a:lnSpc>
              <a:spcAft>
                <a:spcPts val="600"/>
              </a:spcAft>
              <a:buFont typeface="Arial" panose="020B0604020202020204" pitchFamily="34" charset="0"/>
              <a:buChar char="•"/>
            </a:pPr>
            <a:r>
              <a:rPr lang="en-US" sz="2000" dirty="0"/>
              <a:t>Any means of carriage or transport (includes vessels, aircraft and hovercraft)</a:t>
            </a:r>
          </a:p>
        </p:txBody>
      </p:sp>
      <p:pic>
        <p:nvPicPr>
          <p:cNvPr id="3" name="Picture 2" descr="A person sailing on a boat&#10;&#10;Description automatically generated with low confidence"/>
          <p:cNvPicPr>
            <a:picLocks noChangeAspect="1" noChangeArrowheads="1"/>
          </p:cNvPicPr>
          <p:nvPr/>
        </p:nvPicPr>
        <p:blipFill rotWithShape="1">
          <a:blip r:embed="rId6">
            <a:extLst>
              <a:ext uri="{28A0092B-C50C-407E-A947-70E740481C1C}">
                <a14:useLocalDpi xmlns:a14="http://schemas.microsoft.com/office/drawing/2010/main" val="0"/>
              </a:ext>
            </a:extLst>
          </a:blip>
          <a:srcRect l="11000" r="9136" b="-1"/>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3999020174"/>
              </p:ext>
            </p:extLst>
          </p:nvPr>
        </p:nvGraphicFramePr>
        <p:xfrm>
          <a:off x="-263028" y="1553369"/>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1AA272C-42B5-2E4F-8900-3ED90A15A166}"/>
              </a:ext>
            </a:extLst>
          </p:cNvPr>
          <p:cNvSpPr txBox="1"/>
          <p:nvPr/>
        </p:nvSpPr>
        <p:spPr>
          <a:xfrm>
            <a:off x="447353" y="389237"/>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Any Place to which the Public have Access</a:t>
            </a:r>
          </a:p>
        </p:txBody>
      </p:sp>
      <p:pic>
        <p:nvPicPr>
          <p:cNvPr id="9220" name="Picture 4" descr="Tip to Look Loudly to Find Missing Child in Public Place | POPSUGAR UK  Parenting">
            <a:extLst>
              <a:ext uri="{FF2B5EF4-FFF2-40B4-BE49-F238E27FC236}">
                <a16:creationId xmlns:a16="http://schemas.microsoft.com/office/drawing/2014/main" id="{5EF65E60-06F7-66DD-35F5-BAD439A10D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99091"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124,124 Market Place Stock Photos - Free &amp; Royalty-Free Stock Photos from  Dreamstime">
            <a:extLst>
              <a:ext uri="{FF2B5EF4-FFF2-40B4-BE49-F238E27FC236}">
                <a16:creationId xmlns:a16="http://schemas.microsoft.com/office/drawing/2014/main" id="{1AAFDD31-560D-71C6-5213-2D6C3EE6E4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13650" y="3966863"/>
            <a:ext cx="32512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32074"/>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1548969486"/>
              </p:ext>
            </p:extLst>
          </p:nvPr>
        </p:nvGraphicFramePr>
        <p:xfrm>
          <a:off x="237394" y="50508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ops issue stark warning to Christmas shoppers over stolen goods - Daily  Record">
            <a:extLst>
              <a:ext uri="{FF2B5EF4-FFF2-40B4-BE49-F238E27FC236}">
                <a16:creationId xmlns:a16="http://schemas.microsoft.com/office/drawing/2014/main" id="{FE1C31F8-9EDB-0F75-3E15-EB3C834165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316" y="4167188"/>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tolen items recovered; three people arrested - ABC 36 News">
            <a:extLst>
              <a:ext uri="{FF2B5EF4-FFF2-40B4-BE49-F238E27FC236}">
                <a16:creationId xmlns:a16="http://schemas.microsoft.com/office/drawing/2014/main" id="{D2D0806C-929D-9EEB-6636-B6A78E6309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1900" y="878405"/>
            <a:ext cx="2832100" cy="287020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I've purchased something but I think it might be a stolen item, what do I  do? – 10ways.com – 10 ways to have more money">
            <a:extLst>
              <a:ext uri="{FF2B5EF4-FFF2-40B4-BE49-F238E27FC236}">
                <a16:creationId xmlns:a16="http://schemas.microsoft.com/office/drawing/2014/main" id="{DCA01F40-631A-E316-D318-8601E1FA52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8755" y="4295516"/>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20782A-C0BE-034C-873C-46651E366944}"/>
                                            </p:graphicEl>
                                          </p:spTgt>
                                        </p:tgtEl>
                                        <p:attrNameLst>
                                          <p:attrName>style.visibility</p:attrName>
                                        </p:attrNameLst>
                                      </p:cBhvr>
                                      <p:to>
                                        <p:strVal val="visible"/>
                                      </p:to>
                                    </p:set>
                                    <p:animEffect transition="in" filter="fade">
                                      <p:cBhvr>
                                        <p:cTn id="7" dur="500"/>
                                        <p:tgtEl>
                                          <p:spTgt spid="2">
                                            <p:graphicEl>
                                              <a:dgm id="{1520782A-C0BE-034C-873C-46651E366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3ED27-0047-8240-AC65-20FBDB31EFAD}"/>
                                            </p:graphicEl>
                                          </p:spTgt>
                                        </p:tgtEl>
                                        <p:attrNameLst>
                                          <p:attrName>style.visibility</p:attrName>
                                        </p:attrNameLst>
                                      </p:cBhvr>
                                      <p:to>
                                        <p:strVal val="visible"/>
                                      </p:to>
                                    </p:set>
                                    <p:animEffect transition="in" filter="fade">
                                      <p:cBhvr>
                                        <p:cTn id="12" dur="500"/>
                                        <p:tgtEl>
                                          <p:spTgt spid="2">
                                            <p:graphicEl>
                                              <a:dgm id="{D573ED27-0047-8240-AC65-20FBDB31EF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994465"/>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0" y="245010"/>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Prohibited Articles</a:t>
            </a:r>
          </a:p>
        </p:txBody>
      </p:sp>
      <p:graphicFrame>
        <p:nvGraphicFramePr>
          <p:cNvPr id="2" name="Diagram 1"/>
          <p:cNvGraphicFramePr/>
          <p:nvPr>
            <p:extLst>
              <p:ext uri="{D42A27DB-BD31-4B8C-83A1-F6EECF244321}">
                <p14:modId xmlns:p14="http://schemas.microsoft.com/office/powerpoint/2010/main" val="10138460"/>
              </p:ext>
            </p:extLst>
          </p:nvPr>
        </p:nvGraphicFramePr>
        <p:xfrm>
          <a:off x="1758528" y="1737352"/>
          <a:ext cx="8674943" cy="4772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096000" y="3933878"/>
            <a:ext cx="2421631" cy="22739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5731369" y="2064906"/>
            <a:ext cx="2697292" cy="11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30853" y="1528763"/>
            <a:ext cx="2586199" cy="2196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9141227" y="3956902"/>
            <a:ext cx="2017311" cy="2761475"/>
          </a:xfrm>
          <a:prstGeom prst="rect">
            <a:avLst/>
          </a:prstGeom>
        </p:spPr>
      </p:pic>
      <p:sp>
        <p:nvSpPr>
          <p:cNvPr id="9" name="TextBox 8"/>
          <p:cNvSpPr txBox="1"/>
          <p:nvPr/>
        </p:nvSpPr>
        <p:spPr>
          <a:xfrm>
            <a:off x="0" y="181643"/>
            <a:ext cx="8517632" cy="646331"/>
          </a:xfrm>
          <a:prstGeom prst="rect">
            <a:avLst/>
          </a:prstGeom>
          <a:solidFill>
            <a:schemeClr val="accent2"/>
          </a:solidFill>
          <a:ln>
            <a:noFill/>
          </a:ln>
        </p:spPr>
        <p:txBody>
          <a:bodyPr wrap="square" rtlCol="0">
            <a:spAutoFit/>
          </a:bodyPr>
          <a:lstStyle/>
          <a:p>
            <a:r>
              <a:rPr lang="en-GB" sz="3600" b="1" dirty="0">
                <a:solidFill>
                  <a:schemeClr val="bg1"/>
                </a:solidFill>
              </a:rPr>
              <a:t> Prohibited Articles</a:t>
            </a:r>
          </a:p>
        </p:txBody>
      </p:sp>
      <p:graphicFrame>
        <p:nvGraphicFramePr>
          <p:cNvPr id="10" name="Diagram 9"/>
          <p:cNvGraphicFramePr/>
          <p:nvPr>
            <p:extLst>
              <p:ext uri="{D42A27DB-BD31-4B8C-83A1-F6EECF244321}">
                <p14:modId xmlns:p14="http://schemas.microsoft.com/office/powerpoint/2010/main" val="336302586"/>
              </p:ext>
            </p:extLst>
          </p:nvPr>
        </p:nvGraphicFramePr>
        <p:xfrm>
          <a:off x="-1445373" y="1020095"/>
          <a:ext cx="8193012" cy="56470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5A6C5445-E406-A349-BBB5-FCFADD0091D1}"/>
                                            </p:graphicEl>
                                          </p:spTgt>
                                        </p:tgtEl>
                                        <p:attrNameLst>
                                          <p:attrName>style.visibility</p:attrName>
                                        </p:attrNameLst>
                                      </p:cBhvr>
                                      <p:to>
                                        <p:strVal val="visible"/>
                                      </p:to>
                                    </p:set>
                                    <p:animEffect transition="in" filter="fade">
                                      <p:cBhvr>
                                        <p:cTn id="7" dur="500"/>
                                        <p:tgtEl>
                                          <p:spTgt spid="10">
                                            <p:graphicEl>
                                              <a:dgm id="{5A6C5445-E406-A349-BBB5-FCFADD0091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0C16849-A505-4942-9C21-3E2AF4F3666A}"/>
                                            </p:graphicEl>
                                          </p:spTgt>
                                        </p:tgtEl>
                                        <p:attrNameLst>
                                          <p:attrName>style.visibility</p:attrName>
                                        </p:attrNameLst>
                                      </p:cBhvr>
                                      <p:to>
                                        <p:strVal val="visible"/>
                                      </p:to>
                                    </p:set>
                                    <p:animEffect transition="in" filter="fade">
                                      <p:cBhvr>
                                        <p:cTn id="12" dur="500"/>
                                        <p:tgtEl>
                                          <p:spTgt spid="10">
                                            <p:graphicEl>
                                              <a:dgm id="{A0C16849-A505-4942-9C21-3E2AF4F366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A89A756F-668C-2844-9DEE-FC02D399D00F}"/>
                                            </p:graphicEl>
                                          </p:spTgt>
                                        </p:tgtEl>
                                        <p:attrNameLst>
                                          <p:attrName>style.visibility</p:attrName>
                                        </p:attrNameLst>
                                      </p:cBhvr>
                                      <p:to>
                                        <p:strVal val="visible"/>
                                      </p:to>
                                    </p:set>
                                    <p:animEffect transition="in" filter="fade">
                                      <p:cBhvr>
                                        <p:cTn id="15" dur="500"/>
                                        <p:tgtEl>
                                          <p:spTgt spid="10">
                                            <p:graphicEl>
                                              <a:dgm id="{A89A756F-668C-2844-9DEE-FC02D399D0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8A37D94D-0B8B-0148-8DB6-31CC2A58AA12}"/>
                                            </p:graphicEl>
                                          </p:spTgt>
                                        </p:tgtEl>
                                        <p:attrNameLst>
                                          <p:attrName>style.visibility</p:attrName>
                                        </p:attrNameLst>
                                      </p:cBhvr>
                                      <p:to>
                                        <p:strVal val="visible"/>
                                      </p:to>
                                    </p:set>
                                    <p:animEffect transition="in" filter="fade">
                                      <p:cBhvr>
                                        <p:cTn id="20" dur="500"/>
                                        <p:tgtEl>
                                          <p:spTgt spid="10">
                                            <p:graphicEl>
                                              <a:dgm id="{8A37D94D-0B8B-0148-8DB6-31CC2A58AA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D1C26C3-0AC6-054A-8FD6-00825AC77044}"/>
                                            </p:graphicEl>
                                          </p:spTgt>
                                        </p:tgtEl>
                                        <p:attrNameLst>
                                          <p:attrName>style.visibility</p:attrName>
                                        </p:attrNameLst>
                                      </p:cBhvr>
                                      <p:to>
                                        <p:strVal val="visible"/>
                                      </p:to>
                                    </p:set>
                                    <p:animEffect transition="in" filter="fade">
                                      <p:cBhvr>
                                        <p:cTn id="23" dur="500"/>
                                        <p:tgtEl>
                                          <p:spTgt spid="10">
                                            <p:graphicEl>
                                              <a:dgm id="{1D1C26C3-0AC6-054A-8FD6-00825AC770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149324"/>
            <a:ext cx="7886700" cy="543593"/>
          </a:xfrm>
          <a:solidFill>
            <a:schemeClr val="accent2"/>
          </a:solidFill>
          <a:ln>
            <a:noFill/>
          </a:ln>
        </p:spPr>
        <p:txBody>
          <a:bodyPr>
            <a:noAutofit/>
          </a:bodyPr>
          <a:lstStyle/>
          <a:p>
            <a:pPr algn="ctr"/>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3840220273"/>
              </p:ext>
            </p:extLst>
          </p:nvPr>
        </p:nvGraphicFramePr>
        <p:xfrm>
          <a:off x="321610" y="1052735"/>
          <a:ext cx="8250889" cy="5235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499408" y="3144806"/>
            <a:ext cx="1547664" cy="1547664"/>
          </a:xfrm>
          <a:prstGeom prst="rect">
            <a:avLst/>
          </a:prstGeom>
        </p:spPr>
      </p:pic>
      <p:pic>
        <p:nvPicPr>
          <p:cNvPr id="6" name="Picture 5"/>
          <p:cNvPicPr>
            <a:picLocks noChangeAspect="1"/>
          </p:cNvPicPr>
          <p:nvPr/>
        </p:nvPicPr>
        <p:blipFill>
          <a:blip r:embed="rId9"/>
          <a:stretch>
            <a:fillRect/>
          </a:stretch>
        </p:blipFill>
        <p:spPr>
          <a:xfrm>
            <a:off x="7370967" y="2830791"/>
            <a:ext cx="1376561" cy="1645158"/>
          </a:xfrm>
          <a:prstGeom prst="rect">
            <a:avLst/>
          </a:prstGeom>
        </p:spPr>
      </p:pic>
      <p:pic>
        <p:nvPicPr>
          <p:cNvPr id="4" name="Picture 3"/>
          <p:cNvPicPr>
            <a:picLocks noChangeAspect="1"/>
          </p:cNvPicPr>
          <p:nvPr/>
        </p:nvPicPr>
        <p:blipFill>
          <a:blip r:embed="rId10"/>
          <a:stretch>
            <a:fillRect/>
          </a:stretch>
        </p:blipFill>
        <p:spPr>
          <a:xfrm>
            <a:off x="7354241" y="964298"/>
            <a:ext cx="1218258" cy="1202086"/>
          </a:xfrm>
          <a:prstGeom prst="rect">
            <a:avLst/>
          </a:prstGeom>
        </p:spPr>
      </p:pic>
      <p:pic>
        <p:nvPicPr>
          <p:cNvPr id="3" name="Picture 2"/>
          <p:cNvPicPr>
            <a:picLocks noChangeAspect="1"/>
          </p:cNvPicPr>
          <p:nvPr/>
        </p:nvPicPr>
        <p:blipFill>
          <a:blip r:embed="rId11"/>
          <a:stretch>
            <a:fillRect/>
          </a:stretch>
        </p:blipFill>
        <p:spPr>
          <a:xfrm>
            <a:off x="8059248" y="5478437"/>
            <a:ext cx="1440160" cy="925817"/>
          </a:xfrm>
          <a:prstGeom prst="rect">
            <a:avLst/>
          </a:prstGeom>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0649"/>
            <a:ext cx="1043716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‘Reasonable Grounds’ – What does it mean to you?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193634" y="1950717"/>
            <a:ext cx="3579141" cy="3964308"/>
          </a:xfrm>
          <a:prstGeom prst="rect">
            <a:avLst/>
          </a:prstGeom>
        </p:spPr>
      </p:pic>
      <p:graphicFrame>
        <p:nvGraphicFramePr>
          <p:cNvPr id="3" name="Diagram 2"/>
          <p:cNvGraphicFramePr/>
          <p:nvPr>
            <p:extLst>
              <p:ext uri="{D42A27DB-BD31-4B8C-83A1-F6EECF244321}">
                <p14:modId xmlns:p14="http://schemas.microsoft.com/office/powerpoint/2010/main" val="581689042"/>
              </p:ext>
            </p:extLst>
          </p:nvPr>
        </p:nvGraphicFramePr>
        <p:xfrm>
          <a:off x="571799" y="1950717"/>
          <a:ext cx="6148908" cy="39643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266" name="Picture 2" descr="10 Minute Clock Images – Browse 13,770 Stock Photos, Vectors, and Video |  Adobe Stock">
            <a:extLst>
              <a:ext uri="{FF2B5EF4-FFF2-40B4-BE49-F238E27FC236}">
                <a16:creationId xmlns:a16="http://schemas.microsoft.com/office/drawing/2014/main" id="{DE24B8DF-4EBE-05AD-F186-1C729FB1E49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77151" y="1282401"/>
            <a:ext cx="1689399" cy="16893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144BE4-E12B-E4D1-D149-CF67B77C2075}"/>
              </a:ext>
            </a:extLst>
          </p:cNvPr>
          <p:cNvSpPr txBox="1"/>
          <p:nvPr/>
        </p:nvSpPr>
        <p:spPr>
          <a:xfrm>
            <a:off x="4286250" y="6172201"/>
            <a:ext cx="5572125" cy="584775"/>
          </a:xfrm>
          <a:prstGeom prst="rect">
            <a:avLst/>
          </a:prstGeom>
          <a:noFill/>
        </p:spPr>
        <p:txBody>
          <a:bodyPr wrap="square" rtlCol="0">
            <a:spAutoFit/>
          </a:bodyPr>
          <a:lstStyle/>
          <a:p>
            <a:r>
              <a:rPr lang="en-US" sz="3200" dirty="0">
                <a:solidFill>
                  <a:srgbClr val="FF0000"/>
                </a:solidFill>
              </a:rPr>
              <a:t> </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extLst>
              <p:ext uri="{D42A27DB-BD31-4B8C-83A1-F6EECF244321}">
                <p14:modId xmlns:p14="http://schemas.microsoft.com/office/powerpoint/2010/main" val="269858876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C4F618C-69F6-4A21-97DA-B826D664867E}"/>
              </a:ext>
            </a:extLst>
          </p:cNvPr>
          <p:cNvGraphicFramePr/>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917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2">
            <a:extLst>
              <a:ext uri="{FF2B5EF4-FFF2-40B4-BE49-F238E27FC236}">
                <a16:creationId xmlns:a16="http://schemas.microsoft.com/office/drawing/2014/main" id="{402EE627-B893-FD31-4DAB-6B3FB77EC2A3}"/>
              </a:ext>
            </a:extLst>
          </p:cNvPr>
          <p:cNvGraphicFramePr/>
          <p:nvPr>
            <p:extLst>
              <p:ext uri="{D42A27DB-BD31-4B8C-83A1-F6EECF244321}">
                <p14:modId xmlns:p14="http://schemas.microsoft.com/office/powerpoint/2010/main" val="17968564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894" y="201623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5280061" y="2016235"/>
            <a:ext cx="5546035" cy="1200329"/>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What does </a:t>
            </a:r>
            <a:r>
              <a:rPr lang="en-GB" sz="3600" b="1" i="1" dirty="0">
                <a:solidFill>
                  <a:schemeClr val="bg1"/>
                </a:solidFill>
              </a:rPr>
              <a:t>Unconscious Bias </a:t>
            </a:r>
            <a:r>
              <a:rPr lang="en-GB" sz="3600" b="1" dirty="0">
                <a:solidFill>
                  <a:schemeClr val="bg1"/>
                </a:solidFill>
              </a:rPr>
              <a:t>mean?</a:t>
            </a:r>
          </a:p>
        </p:txBody>
      </p:sp>
      <p:sp>
        <p:nvSpPr>
          <p:cNvPr id="4" name="TextBox 3">
            <a:extLst>
              <a:ext uri="{FF2B5EF4-FFF2-40B4-BE49-F238E27FC236}">
                <a16:creationId xmlns:a16="http://schemas.microsoft.com/office/drawing/2014/main" id="{421B8785-A93A-2CFE-3BCC-3673B70660F9}"/>
              </a:ext>
            </a:extLst>
          </p:cNvPr>
          <p:cNvSpPr txBox="1"/>
          <p:nvPr/>
        </p:nvSpPr>
        <p:spPr>
          <a:xfrm>
            <a:off x="268510" y="273722"/>
            <a:ext cx="8159874" cy="1200329"/>
          </a:xfrm>
          <a:prstGeom prst="rect">
            <a:avLst/>
          </a:prstGeom>
          <a:noFill/>
        </p:spPr>
        <p:txBody>
          <a:bodyPr wrap="square" rtlCol="0">
            <a:spAutoFit/>
          </a:bodyPr>
          <a:lstStyle/>
          <a:p>
            <a:pPr algn="ctr"/>
            <a:r>
              <a:rPr lang="en-US" sz="3600" b="1" u="sng" dirty="0">
                <a:solidFill>
                  <a:srgbClr val="FF0000"/>
                </a:solidFill>
              </a:rPr>
              <a:t>Discuss: What types of things can affect what decision we make? </a:t>
            </a:r>
          </a:p>
        </p:txBody>
      </p:sp>
      <p:pic>
        <p:nvPicPr>
          <p:cNvPr id="8" name="Picture 7" descr="Graphical user interface, application&#10;&#10;Description automatically generated">
            <a:extLst>
              <a:ext uri="{FF2B5EF4-FFF2-40B4-BE49-F238E27FC236}">
                <a16:creationId xmlns:a16="http://schemas.microsoft.com/office/drawing/2014/main" id="{0D2809CB-3627-177D-C526-9FE736A3402B}"/>
              </a:ext>
            </a:extLst>
          </p:cNvPr>
          <p:cNvPicPr>
            <a:picLocks noChangeAspect="1"/>
          </p:cNvPicPr>
          <p:nvPr/>
        </p:nvPicPr>
        <p:blipFill>
          <a:blip r:embed="rId4"/>
          <a:stretch>
            <a:fillRect/>
          </a:stretch>
        </p:blipFill>
        <p:spPr>
          <a:xfrm>
            <a:off x="5310499" y="3269843"/>
            <a:ext cx="5546035" cy="3347702"/>
          </a:xfrm>
          <a:prstGeom prst="rect">
            <a:avLst/>
          </a:prstGeom>
          <a:ln>
            <a:noFill/>
          </a:ln>
          <a:effectLst>
            <a:outerShdw blurRad="292100" dist="139700" dir="2700000" algn="tl" rotWithShape="0">
              <a:srgbClr val="333333">
                <a:alpha val="65000"/>
              </a:srgbClr>
            </a:outerShdw>
          </a:effectLst>
        </p:spPr>
      </p:pic>
      <p:pic>
        <p:nvPicPr>
          <p:cNvPr id="6" name="Picture 5">
            <a:hlinkClick r:id="rId5"/>
          </p:cNvPr>
          <p:cNvPicPr>
            <a:picLocks noChangeAspect="1"/>
          </p:cNvPicPr>
          <p:nvPr/>
        </p:nvPicPr>
        <p:blipFill>
          <a:blip r:embed="rId6"/>
          <a:stretch>
            <a:fillRect/>
          </a:stretch>
        </p:blipFill>
        <p:spPr>
          <a:xfrm>
            <a:off x="9499531" y="273722"/>
            <a:ext cx="2178019" cy="15140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Science Behind Unconscious Bias - And How It Affects Hiring">
            <a:extLst>
              <a:ext uri="{FF2B5EF4-FFF2-40B4-BE49-F238E27FC236}">
                <a16:creationId xmlns:a16="http://schemas.microsoft.com/office/drawing/2014/main" id="{EAE77745-3DBE-5A42-EF1E-72F070CEA6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33" r="6166"/>
          <a:stretch/>
        </p:blipFill>
        <p:spPr bwMode="auto">
          <a:xfrm>
            <a:off x="2391885" y="2162455"/>
            <a:ext cx="7408230" cy="43480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176469-1D0D-D02E-EB48-409DDA3A3E93}"/>
              </a:ext>
            </a:extLst>
          </p:cNvPr>
          <p:cNvSpPr txBox="1"/>
          <p:nvPr/>
        </p:nvSpPr>
        <p:spPr>
          <a:xfrm>
            <a:off x="1146047" y="-581938"/>
            <a:ext cx="9886387" cy="3660185"/>
          </a:xfrm>
          <a:prstGeom prst="rect">
            <a:avLst/>
          </a:prstGeom>
        </p:spPr>
        <p:txBody>
          <a:bodyPr vert="horz" lIns="91440" tIns="45720" rIns="91440" bIns="45720" rtlCol="0" anchor="ctr">
            <a:normAutofit/>
          </a:bodyPr>
          <a:lstStyle/>
          <a:p>
            <a:pPr algn="ctr">
              <a:lnSpc>
                <a:spcPct val="90000"/>
              </a:lnSpc>
              <a:spcAft>
                <a:spcPts val="600"/>
              </a:spcAft>
              <a:defRPr/>
            </a:pPr>
            <a:r>
              <a:rPr lang="en-US" sz="2200" b="1" i="0" dirty="0">
                <a:solidFill>
                  <a:schemeClr val="bg1"/>
                </a:solidFill>
              </a:rPr>
              <a:t>Having discussed unconscious bias, can you give examples of how unconscious bias can impact on a stop and search?</a:t>
            </a:r>
          </a:p>
        </p:txBody>
      </p:sp>
    </p:spTree>
    <p:extLst>
      <p:ext uri="{BB962C8B-B14F-4D97-AF65-F5344CB8AC3E}">
        <p14:creationId xmlns:p14="http://schemas.microsoft.com/office/powerpoint/2010/main" val="1001047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sp>
        <p:nvSpPr>
          <p:cNvPr id="47" name="TextBox 46"/>
          <p:cNvSpPr txBox="1"/>
          <p:nvPr/>
        </p:nvSpPr>
        <p:spPr>
          <a:xfrm>
            <a:off x="0" y="535517"/>
            <a:ext cx="6482914"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Stereotyping</a:t>
            </a:r>
          </a:p>
        </p:txBody>
      </p:sp>
      <p:pic>
        <p:nvPicPr>
          <p:cNvPr id="48" name="Picture 47">
            <a:hlinkClick r:id="rId3"/>
          </p:cNvPr>
          <p:cNvPicPr>
            <a:picLocks noChangeAspect="1"/>
          </p:cNvPicPr>
          <p:nvPr/>
        </p:nvPicPr>
        <p:blipFill>
          <a:blip r:embed="rId4"/>
          <a:stretch>
            <a:fillRect/>
          </a:stretch>
        </p:blipFill>
        <p:spPr>
          <a:xfrm>
            <a:off x="7496706" y="535517"/>
            <a:ext cx="3946967" cy="2743800"/>
          </a:xfrm>
          <a:prstGeom prst="rect">
            <a:avLst/>
          </a:prstGeom>
          <a:ln>
            <a:noFill/>
          </a:ln>
          <a:effectLst>
            <a:outerShdw blurRad="292100" dist="139700" dir="2700000" algn="tl" rotWithShape="0">
              <a:srgbClr val="333333">
                <a:alpha val="65000"/>
              </a:srgbClr>
            </a:outerShdw>
          </a:effectLst>
        </p:spPr>
      </p:pic>
      <p:pic>
        <p:nvPicPr>
          <p:cNvPr id="45" name="Picture 44" descr="A group of people walking&#10;&#10;Description automatically generated with low confidence">
            <a:extLst>
              <a:ext uri="{FF2B5EF4-FFF2-40B4-BE49-F238E27FC236}">
                <a16:creationId xmlns:a16="http://schemas.microsoft.com/office/drawing/2014/main" id="{121EC7C7-0482-7D13-5B52-C0E56F13C903}"/>
              </a:ext>
            </a:extLst>
          </p:cNvPr>
          <p:cNvPicPr>
            <a:picLocks noChangeAspect="1"/>
          </p:cNvPicPr>
          <p:nvPr/>
        </p:nvPicPr>
        <p:blipFill>
          <a:blip r:embed="rId5"/>
          <a:stretch>
            <a:fillRect/>
          </a:stretch>
        </p:blipFill>
        <p:spPr>
          <a:xfrm>
            <a:off x="7496706" y="3429000"/>
            <a:ext cx="3946967" cy="3101009"/>
          </a:xfrm>
          <a:prstGeom prst="rect">
            <a:avLst/>
          </a:prstGeom>
        </p:spPr>
      </p:pic>
      <p:pic>
        <p:nvPicPr>
          <p:cNvPr id="2050" name="Picture 2" descr="Gender stereotyping - Gender Equality - Issues Online">
            <a:extLst>
              <a:ext uri="{FF2B5EF4-FFF2-40B4-BE49-F238E27FC236}">
                <a16:creationId xmlns:a16="http://schemas.microsoft.com/office/drawing/2014/main" id="{F544E572-06A9-92A5-F9CC-52F7E7A2A7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634" y="2141743"/>
            <a:ext cx="6482914" cy="371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9049028" y="173556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a:cxnSpLocks/>
          </p:cNvCxnSpPr>
          <p:nvPr/>
        </p:nvCxnSpPr>
        <p:spPr>
          <a:xfrm flipV="1">
            <a:off x="6096000" y="1208950"/>
            <a:ext cx="3437215" cy="1797454"/>
          </a:xfrm>
          <a:prstGeom prst="line">
            <a:avLst/>
          </a:prstGeom>
          <a:noFill/>
          <a:ln w="25400" cap="flat" cmpd="sng" algn="ctr">
            <a:solidFill>
              <a:schemeClr val="tx1"/>
            </a:solidFill>
            <a:prstDash val="dash"/>
          </a:ln>
          <a:effectLst/>
        </p:spPr>
      </p:cxnSp>
      <p:cxnSp>
        <p:nvCxnSpPr>
          <p:cNvPr id="23" name="Straight Connector 22"/>
          <p:cNvCxnSpPr>
            <a:cxnSpLocks/>
          </p:cNvCxnSpPr>
          <p:nvPr/>
        </p:nvCxnSpPr>
        <p:spPr>
          <a:xfrm>
            <a:off x="6055653" y="3571277"/>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0" y="282028"/>
            <a:ext cx="8517632" cy="646331"/>
          </a:xfrm>
          <a:prstGeom prst="rect">
            <a:avLst/>
          </a:prstGeom>
          <a:solidFill>
            <a:schemeClr val="accent3">
              <a:lumMod val="60000"/>
              <a:lumOff val="40000"/>
            </a:schemeClr>
          </a:solidFill>
        </p:spPr>
        <p:txBody>
          <a:bodyPr wrap="square" rtlCol="0">
            <a:spAutoFit/>
          </a:bodyPr>
          <a:lstStyle/>
          <a:p>
            <a:r>
              <a:rPr lang="en-GB" sz="3600" b="1" dirty="0">
                <a:solidFill>
                  <a:schemeClr val="bg1"/>
                </a:solidFill>
              </a:rPr>
              <a:t>Forming Suspicions</a:t>
            </a:r>
          </a:p>
        </p:txBody>
      </p:sp>
      <p:sp>
        <p:nvSpPr>
          <p:cNvPr id="28" name="TextBox 27">
            <a:extLst>
              <a:ext uri="{FF2B5EF4-FFF2-40B4-BE49-F238E27FC236}">
                <a16:creationId xmlns:a16="http://schemas.microsoft.com/office/drawing/2014/main" id="{FD16B7C7-4A91-6404-24C4-9EF39E2A5E4A}"/>
              </a:ext>
            </a:extLst>
          </p:cNvPr>
          <p:cNvSpPr txBox="1"/>
          <p:nvPr/>
        </p:nvSpPr>
        <p:spPr>
          <a:xfrm>
            <a:off x="751938" y="2107677"/>
            <a:ext cx="3886063" cy="3539430"/>
          </a:xfrm>
          <a:prstGeom prst="rect">
            <a:avLst/>
          </a:prstGeom>
          <a:noFill/>
        </p:spPr>
        <p:txBody>
          <a:bodyPr wrap="square">
            <a:spAutoFit/>
          </a:bodyPr>
          <a:lstStyle/>
          <a:p>
            <a:pPr algn="ctr" eaLnBrk="1" hangingPunct="1">
              <a:defRPr/>
            </a:pPr>
            <a:r>
              <a:rPr lang="en-GB" altLang="en-US" sz="3200" dirty="0">
                <a:latin typeface="Arial" panose="020B0604020202020204" pitchFamily="34" charset="0"/>
                <a:cs typeface="Arial" panose="020B0604020202020204" pitchFamily="34" charset="0"/>
              </a:rPr>
              <a:t>How do officers form suspicions when they are on patrol, and what role might stereotypes play in decisions to stop and search? </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sp>
        <p:nvSpPr>
          <p:cNvPr id="4103" name="Rectangle 410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1770" y="201014"/>
            <a:ext cx="8029400"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818768962"/>
              </p:ext>
            </p:extLst>
          </p:nvPr>
        </p:nvGraphicFramePr>
        <p:xfrm>
          <a:off x="568365" y="1125641"/>
          <a:ext cx="6947098" cy="553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8 ways to help your brain think faster">
            <a:extLst>
              <a:ext uri="{FF2B5EF4-FFF2-40B4-BE49-F238E27FC236}">
                <a16:creationId xmlns:a16="http://schemas.microsoft.com/office/drawing/2014/main" id="{380AF19A-6D04-C08A-4F89-F3F3B7126A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3635" y="1125641"/>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C55B14-76E9-AE4D-89DA-DAF0AEE76D09}"/>
                                            </p:graphicEl>
                                          </p:spTgt>
                                        </p:tgtEl>
                                        <p:attrNameLst>
                                          <p:attrName>style.visibility</p:attrName>
                                        </p:attrNameLst>
                                      </p:cBhvr>
                                      <p:to>
                                        <p:strVal val="visible"/>
                                      </p:to>
                                    </p:set>
                                    <p:animEffect transition="in" filter="fade">
                                      <p:cBhvr>
                                        <p:cTn id="7" dur="500"/>
                                        <p:tgtEl>
                                          <p:spTgt spid="2">
                                            <p:graphicEl>
                                              <a:dgm id="{78C55B14-76E9-AE4D-89DA-DAF0AEE76D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27E7946-31DC-2D49-A1C7-4B024F32D3EC}"/>
                                            </p:graphicEl>
                                          </p:spTgt>
                                        </p:tgtEl>
                                        <p:attrNameLst>
                                          <p:attrName>style.visibility</p:attrName>
                                        </p:attrNameLst>
                                      </p:cBhvr>
                                      <p:to>
                                        <p:strVal val="visible"/>
                                      </p:to>
                                    </p:set>
                                    <p:animEffect transition="in" filter="fade">
                                      <p:cBhvr>
                                        <p:cTn id="12" dur="500"/>
                                        <p:tgtEl>
                                          <p:spTgt spid="2">
                                            <p:graphicEl>
                                              <a:dgm id="{E27E7946-31DC-2D49-A1C7-4B024F32D3E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3817B2D-11DA-B746-B3C5-FB3D5CED7D1A}"/>
                                            </p:graphicEl>
                                          </p:spTgt>
                                        </p:tgtEl>
                                        <p:attrNameLst>
                                          <p:attrName>style.visibility</p:attrName>
                                        </p:attrNameLst>
                                      </p:cBhvr>
                                      <p:to>
                                        <p:strVal val="visible"/>
                                      </p:to>
                                    </p:set>
                                    <p:animEffect transition="in" filter="fade">
                                      <p:cBhvr>
                                        <p:cTn id="17" dur="500"/>
                                        <p:tgtEl>
                                          <p:spTgt spid="2">
                                            <p:graphicEl>
                                              <a:dgm id="{A3817B2D-11DA-B746-B3C5-FB3D5CED7D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925590207"/>
              </p:ext>
            </p:extLst>
          </p:nvPr>
        </p:nvGraphicFramePr>
        <p:xfrm>
          <a:off x="477078" y="1"/>
          <a:ext cx="11430000" cy="6688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5F1C9C-ADF7-5547-A37F-FE1FE534AE72}"/>
                                            </p:graphicEl>
                                          </p:spTgt>
                                        </p:tgtEl>
                                        <p:attrNameLst>
                                          <p:attrName>style.visibility</p:attrName>
                                        </p:attrNameLst>
                                      </p:cBhvr>
                                      <p:to>
                                        <p:strVal val="visible"/>
                                      </p:to>
                                    </p:set>
                                    <p:animEffect transition="in" filter="fade">
                                      <p:cBhvr>
                                        <p:cTn id="7" dur="500"/>
                                        <p:tgtEl>
                                          <p:spTgt spid="2">
                                            <p:graphicEl>
                                              <a:dgm id="{685F1C9C-ADF7-5547-A37F-FE1FE534AE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92D606-32D8-704E-9502-36AE5218CDCF}"/>
                                            </p:graphicEl>
                                          </p:spTgt>
                                        </p:tgtEl>
                                        <p:attrNameLst>
                                          <p:attrName>style.visibility</p:attrName>
                                        </p:attrNameLst>
                                      </p:cBhvr>
                                      <p:to>
                                        <p:strVal val="visible"/>
                                      </p:to>
                                    </p:set>
                                    <p:animEffect transition="in" filter="fade">
                                      <p:cBhvr>
                                        <p:cTn id="12" dur="500"/>
                                        <p:tgtEl>
                                          <p:spTgt spid="2">
                                            <p:graphicEl>
                                              <a:dgm id="{AF92D606-32D8-704E-9502-36AE5218CD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9D91631-9F9E-954A-8482-C584C5590255}"/>
                                            </p:graphicEl>
                                          </p:spTgt>
                                        </p:tgtEl>
                                        <p:attrNameLst>
                                          <p:attrName>style.visibility</p:attrName>
                                        </p:attrNameLst>
                                      </p:cBhvr>
                                      <p:to>
                                        <p:strVal val="visible"/>
                                      </p:to>
                                    </p:set>
                                    <p:animEffect transition="in" filter="fade">
                                      <p:cBhvr>
                                        <p:cTn id="17" dur="500"/>
                                        <p:tgtEl>
                                          <p:spTgt spid="2">
                                            <p:graphicEl>
                                              <a:dgm id="{A9D91631-9F9E-954A-8482-C584C559025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3529444-E4B9-C648-ACB3-55B87B1ECA49}"/>
                                            </p:graphicEl>
                                          </p:spTgt>
                                        </p:tgtEl>
                                        <p:attrNameLst>
                                          <p:attrName>style.visibility</p:attrName>
                                        </p:attrNameLst>
                                      </p:cBhvr>
                                      <p:to>
                                        <p:strVal val="visible"/>
                                      </p:to>
                                    </p:set>
                                    <p:animEffect transition="in" filter="fade">
                                      <p:cBhvr>
                                        <p:cTn id="22" dur="500"/>
                                        <p:tgtEl>
                                          <p:spTgt spid="2">
                                            <p:graphicEl>
                                              <a:dgm id="{A3529444-E4B9-C648-ACB3-55B87B1ECA4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50649A6-DCF6-3841-8ECE-AFC5753264EB}"/>
                                            </p:graphicEl>
                                          </p:spTgt>
                                        </p:tgtEl>
                                        <p:attrNameLst>
                                          <p:attrName>style.visibility</p:attrName>
                                        </p:attrNameLst>
                                      </p:cBhvr>
                                      <p:to>
                                        <p:strVal val="visible"/>
                                      </p:to>
                                    </p:set>
                                    <p:animEffect transition="in" filter="fade">
                                      <p:cBhvr>
                                        <p:cTn id="27" dur="500"/>
                                        <p:tgtEl>
                                          <p:spTgt spid="2">
                                            <p:graphicEl>
                                              <a:dgm id="{150649A6-DCF6-3841-8ECE-AFC5753264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4701B77-4363-6C46-9452-4EE8294D817F}"/>
                                            </p:graphicEl>
                                          </p:spTgt>
                                        </p:tgtEl>
                                        <p:attrNameLst>
                                          <p:attrName>style.visibility</p:attrName>
                                        </p:attrNameLst>
                                      </p:cBhvr>
                                      <p:to>
                                        <p:strVal val="visible"/>
                                      </p:to>
                                    </p:set>
                                    <p:animEffect transition="in" filter="fade">
                                      <p:cBhvr>
                                        <p:cTn id="32" dur="500"/>
                                        <p:tgtEl>
                                          <p:spTgt spid="2">
                                            <p:graphicEl>
                                              <a:dgm id="{44701B77-4363-6C46-9452-4EE8294D81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6" name="Rectangle 615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FBBCEFC-E215-9F35-CF1B-7301915C3B75}"/>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600">
                <a:solidFill>
                  <a:srgbClr val="FFFFFF"/>
                </a:solidFill>
                <a:latin typeface="+mj-lt"/>
                <a:ea typeface="+mj-ea"/>
                <a:cs typeface="+mj-cs"/>
              </a:rPr>
              <a:t>What is a fair and effective stop and search? </a:t>
            </a:r>
          </a:p>
        </p:txBody>
      </p:sp>
      <p:cxnSp>
        <p:nvCxnSpPr>
          <p:cNvPr id="6157" name="Straight Connector 615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3"/>
          <a:srcRect t="16388" r="1" b="21163"/>
          <a:stretch/>
        </p:blipFill>
        <p:spPr>
          <a:xfrm>
            <a:off x="331567" y="3548283"/>
            <a:ext cx="5455917" cy="1754707"/>
          </a:xfrm>
          <a:prstGeom prst="rect">
            <a:avLst/>
          </a:prstGeom>
        </p:spPr>
      </p:pic>
      <p:cxnSp>
        <p:nvCxnSpPr>
          <p:cNvPr id="6155" name="Straight Connector 615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146" name="Picture 2" descr="20160518 3 of 3 04 Search Powers Procedures and Stop and Search v2 01.pdf">
            <a:extLst>
              <a:ext uri="{FF2B5EF4-FFF2-40B4-BE49-F238E27FC236}">
                <a16:creationId xmlns:a16="http://schemas.microsoft.com/office/drawing/2014/main" id="{DE71903F-64AE-A69E-4337-B4F9842C4FD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3470851"/>
            <a:ext cx="5455917" cy="1909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05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04665"/>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pic>
        <p:nvPicPr>
          <p:cNvPr id="7170" name="Picture 2" descr="Best use of stop and search scheme - GOV.UK">
            <a:extLst>
              <a:ext uri="{FF2B5EF4-FFF2-40B4-BE49-F238E27FC236}">
                <a16:creationId xmlns:a16="http://schemas.microsoft.com/office/drawing/2014/main" id="{23AA5701-4987-0AAA-3F86-C0EF6D397C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3441" y="1890883"/>
            <a:ext cx="2999133" cy="39988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C0446DC-20F4-E299-3BBE-5359DA0C93E6}"/>
              </a:ext>
            </a:extLst>
          </p:cNvPr>
          <p:cNvSpPr txBox="1"/>
          <p:nvPr/>
        </p:nvSpPr>
        <p:spPr>
          <a:xfrm>
            <a:off x="466600" y="1300009"/>
            <a:ext cx="6500190" cy="1384995"/>
          </a:xfrm>
          <a:prstGeom prst="rect">
            <a:avLst/>
          </a:prstGeom>
          <a:noFill/>
        </p:spPr>
        <p:txBody>
          <a:bodyPr wrap="square">
            <a:spAutoFit/>
          </a:bodyPr>
          <a:lstStyle/>
          <a:p>
            <a:pPr algn="ctr"/>
            <a:r>
              <a:rPr lang="en-US" sz="2800" dirty="0"/>
              <a:t>The ‘</a:t>
            </a:r>
            <a:r>
              <a:rPr lang="en-US" sz="2800" b="1" i="1" dirty="0"/>
              <a:t>Best Use of S &amp; S Scheme’ </a:t>
            </a:r>
            <a:r>
              <a:rPr lang="en-US" sz="2800" dirty="0"/>
              <a:t>was announced by the Home Secretary in her statement to Parliament on 30</a:t>
            </a:r>
            <a:r>
              <a:rPr lang="en-US" sz="2800" baseline="30000" dirty="0"/>
              <a:t>th</a:t>
            </a:r>
            <a:r>
              <a:rPr lang="en-US" sz="2800" dirty="0"/>
              <a:t> April 2014</a:t>
            </a:r>
          </a:p>
        </p:txBody>
      </p:sp>
      <p:sp>
        <p:nvSpPr>
          <p:cNvPr id="8" name="TextBox 7">
            <a:extLst>
              <a:ext uri="{FF2B5EF4-FFF2-40B4-BE49-F238E27FC236}">
                <a16:creationId xmlns:a16="http://schemas.microsoft.com/office/drawing/2014/main" id="{916C35B3-5B4C-A87C-5F72-2536966E1F28}"/>
              </a:ext>
            </a:extLst>
          </p:cNvPr>
          <p:cNvSpPr txBox="1"/>
          <p:nvPr/>
        </p:nvSpPr>
        <p:spPr>
          <a:xfrm>
            <a:off x="466600" y="3344792"/>
            <a:ext cx="6500190" cy="3108543"/>
          </a:xfrm>
          <a:prstGeom prst="rect">
            <a:avLst/>
          </a:prstGeom>
          <a:noFill/>
        </p:spPr>
        <p:txBody>
          <a:bodyPr wrap="square">
            <a:spAutoFit/>
          </a:bodyPr>
          <a:lstStyle/>
          <a:p>
            <a:pPr algn="ctr"/>
            <a:r>
              <a:rPr lang="en-US" sz="2800" dirty="0"/>
              <a:t>The principal aims of the scheme are to achieve greater </a:t>
            </a:r>
            <a:r>
              <a:rPr lang="en-US" sz="2800" b="1" i="1" dirty="0"/>
              <a:t>transparency, community involvement </a:t>
            </a:r>
            <a:r>
              <a:rPr lang="en-US" sz="2800" dirty="0"/>
              <a:t>in the use of S &amp; S powers &amp; to </a:t>
            </a:r>
            <a:r>
              <a:rPr lang="en-US" sz="2800" b="1" i="1" dirty="0"/>
              <a:t>support</a:t>
            </a:r>
            <a:r>
              <a:rPr lang="en-US" sz="2800" dirty="0"/>
              <a:t> a more </a:t>
            </a:r>
            <a:r>
              <a:rPr lang="en-US" sz="2800" b="1" i="1" dirty="0"/>
              <a:t>intelligence- led approach</a:t>
            </a:r>
            <a:r>
              <a:rPr lang="en-US" sz="2800" dirty="0"/>
              <a:t>, leading to </a:t>
            </a:r>
            <a:r>
              <a:rPr lang="en-US" sz="2800" b="1" i="1" dirty="0"/>
              <a:t>better outcomes</a:t>
            </a:r>
            <a:r>
              <a:rPr lang="en-US" sz="2800" dirty="0"/>
              <a:t>, </a:t>
            </a:r>
            <a:r>
              <a:rPr lang="en-US" sz="2800" dirty="0" err="1"/>
              <a:t>e.g</a:t>
            </a:r>
            <a:r>
              <a:rPr lang="en-US" sz="2800" dirty="0"/>
              <a:t> an increase in the S &amp; S to </a:t>
            </a:r>
            <a:r>
              <a:rPr lang="en-US" sz="2800" b="1" i="1" dirty="0"/>
              <a:t>positive outcome ratio</a:t>
            </a:r>
          </a:p>
        </p:txBody>
      </p:sp>
    </p:spTree>
    <p:extLst>
      <p:ext uri="{BB962C8B-B14F-4D97-AF65-F5344CB8AC3E}">
        <p14:creationId xmlns:p14="http://schemas.microsoft.com/office/powerpoint/2010/main" val="335637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27648" y="4782485"/>
            <a:ext cx="6624736" cy="738664"/>
          </a:xfrm>
          <a:prstGeom prst="rect">
            <a:avLst/>
          </a:prstGeom>
          <a:solidFill>
            <a:schemeClr val="accent2">
              <a:lumMod val="60000"/>
              <a:lumOff val="40000"/>
            </a:schemeClr>
          </a:solidFill>
          <a:ln>
            <a:solidFill>
              <a:schemeClr val="tx1"/>
            </a:solidFill>
          </a:ln>
        </p:spPr>
        <p:txBody>
          <a:bodyPr wrap="square">
            <a:spAutoFit/>
          </a:bodyPr>
          <a:lstStyle/>
          <a:p>
            <a:pPr algn="ctr"/>
            <a:r>
              <a:rPr lang="en-GB" sz="1400" dirty="0">
                <a:hlinkClick r:id="rId3">
                  <a:extLst>
                    <a:ext uri="{A12FA001-AC4F-418D-AE19-62706E023703}">
                      <ahyp:hlinkClr xmlns:ahyp="http://schemas.microsoft.com/office/drawing/2018/hyperlinkcolor" val="tx"/>
                    </a:ext>
                  </a:extLst>
                </a:hlinkClick>
              </a:rPr>
              <a:t>https://assets.publishing.service.gov.uk/government/uploads/system/uploads/attachment_data/file/346922/Best_Use_of_Stop_and_Search_Scheme_v3.0_v2.pdf</a:t>
            </a:r>
            <a:endParaRPr lang="en-GB" sz="1400" dirty="0"/>
          </a:p>
          <a:p>
            <a:pPr algn="ctr"/>
            <a:endParaRPr lang="en-GB" sz="1400" dirty="0"/>
          </a:p>
        </p:txBody>
      </p:sp>
      <p:sp>
        <p:nvSpPr>
          <p:cNvPr id="5" name="TextBox 4"/>
          <p:cNvSpPr txBox="1"/>
          <p:nvPr/>
        </p:nvSpPr>
        <p:spPr>
          <a:xfrm>
            <a:off x="0" y="380629"/>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graphicFrame>
        <p:nvGraphicFramePr>
          <p:cNvPr id="6" name="Diagram 5"/>
          <p:cNvGraphicFramePr/>
          <p:nvPr>
            <p:extLst>
              <p:ext uri="{D42A27DB-BD31-4B8C-83A1-F6EECF244321}">
                <p14:modId xmlns:p14="http://schemas.microsoft.com/office/powerpoint/2010/main" val="2297462056"/>
              </p:ext>
            </p:extLst>
          </p:nvPr>
        </p:nvGraphicFramePr>
        <p:xfrm>
          <a:off x="1706858" y="1795389"/>
          <a:ext cx="9544237" cy="4933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Down Arrow Callout 6"/>
          <p:cNvSpPr/>
          <p:nvPr/>
        </p:nvSpPr>
        <p:spPr>
          <a:xfrm>
            <a:off x="2783632" y="1446146"/>
            <a:ext cx="6624736" cy="1614813"/>
          </a:xfrm>
          <a:prstGeom prst="downArrowCallou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p:cNvSpPr txBox="1"/>
          <p:nvPr/>
        </p:nvSpPr>
        <p:spPr>
          <a:xfrm>
            <a:off x="3179676" y="1564557"/>
            <a:ext cx="5760640" cy="584775"/>
          </a:xfrm>
          <a:prstGeom prst="rect">
            <a:avLst/>
          </a:prstGeom>
          <a:solidFill>
            <a:schemeClr val="tx2"/>
          </a:solidFill>
        </p:spPr>
        <p:txBody>
          <a:bodyPr wrap="square" rtlCol="0">
            <a:spAutoFit/>
          </a:bodyPr>
          <a:lstStyle/>
          <a:p>
            <a:pPr algn="ctr"/>
            <a:r>
              <a:rPr lang="en-GB" sz="3200" dirty="0">
                <a:solidFill>
                  <a:schemeClr val="bg1"/>
                </a:solidFill>
              </a:rPr>
              <a:t>The features of the Scheme are:</a:t>
            </a:r>
          </a:p>
        </p:txBody>
      </p:sp>
    </p:spTree>
    <p:extLst>
      <p:ext uri="{BB962C8B-B14F-4D97-AF65-F5344CB8AC3E}">
        <p14:creationId xmlns:p14="http://schemas.microsoft.com/office/powerpoint/2010/main" val="351615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00CBF59-EA8A-4591-AAF6-51FBEA2DE8AE}"/>
                                            </p:graphicEl>
                                          </p:spTgt>
                                        </p:tgtEl>
                                        <p:attrNameLst>
                                          <p:attrName>style.visibility</p:attrName>
                                        </p:attrNameLst>
                                      </p:cBhvr>
                                      <p:to>
                                        <p:strVal val="visible"/>
                                      </p:to>
                                    </p:set>
                                    <p:animEffect transition="in" filter="fade">
                                      <p:cBhvr>
                                        <p:cTn id="17" dur="500"/>
                                        <p:tgtEl>
                                          <p:spTgt spid="6">
                                            <p:graphicEl>
                                              <a:dgm id="{900CBF59-EA8A-4591-AAF6-51FBEA2DE8A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BA74FF88-AA67-4D42-A72C-C0B0589C3B88}"/>
                                            </p:graphicEl>
                                          </p:spTgt>
                                        </p:tgtEl>
                                        <p:attrNameLst>
                                          <p:attrName>style.visibility</p:attrName>
                                        </p:attrNameLst>
                                      </p:cBhvr>
                                      <p:to>
                                        <p:strVal val="visible"/>
                                      </p:to>
                                    </p:set>
                                    <p:animEffect transition="in" filter="fade">
                                      <p:cBhvr>
                                        <p:cTn id="22" dur="500"/>
                                        <p:tgtEl>
                                          <p:spTgt spid="6">
                                            <p:graphicEl>
                                              <a:dgm id="{BA74FF88-AA67-4D42-A72C-C0B0589C3B8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C87D8FA2-62D8-44EA-85E6-8DAF3C6958BC}"/>
                                            </p:graphicEl>
                                          </p:spTgt>
                                        </p:tgtEl>
                                        <p:attrNameLst>
                                          <p:attrName>style.visibility</p:attrName>
                                        </p:attrNameLst>
                                      </p:cBhvr>
                                      <p:to>
                                        <p:strVal val="visible"/>
                                      </p:to>
                                    </p:set>
                                    <p:animEffect transition="in" filter="fade">
                                      <p:cBhvr>
                                        <p:cTn id="25" dur="500"/>
                                        <p:tgtEl>
                                          <p:spTgt spid="6">
                                            <p:graphicEl>
                                              <a:dgm id="{C87D8FA2-62D8-44EA-85E6-8DAF3C6958B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3816CF0-A7E5-4961-8765-52581A3D5391}"/>
                                            </p:graphicEl>
                                          </p:spTgt>
                                        </p:tgtEl>
                                        <p:attrNameLst>
                                          <p:attrName>style.visibility</p:attrName>
                                        </p:attrNameLst>
                                      </p:cBhvr>
                                      <p:to>
                                        <p:strVal val="visible"/>
                                      </p:to>
                                    </p:set>
                                    <p:animEffect transition="in" filter="fade">
                                      <p:cBhvr>
                                        <p:cTn id="30" dur="500"/>
                                        <p:tgtEl>
                                          <p:spTgt spid="6">
                                            <p:graphicEl>
                                              <a:dgm id="{D3816CF0-A7E5-4961-8765-52581A3D5391}"/>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978FE933-73CB-4889-AFF2-7E26C04B013B}"/>
                                            </p:graphicEl>
                                          </p:spTgt>
                                        </p:tgtEl>
                                        <p:attrNameLst>
                                          <p:attrName>style.visibility</p:attrName>
                                        </p:attrNameLst>
                                      </p:cBhvr>
                                      <p:to>
                                        <p:strVal val="visible"/>
                                      </p:to>
                                    </p:set>
                                    <p:animEffect transition="in" filter="fade">
                                      <p:cBhvr>
                                        <p:cTn id="33" dur="500"/>
                                        <p:tgtEl>
                                          <p:spTgt spid="6">
                                            <p:graphicEl>
                                              <a:dgm id="{978FE933-73CB-4889-AFF2-7E26C04B01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1" name="Rectangle 9250">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9253" name="Freeform: Shape 9252">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55" name="Freeform: Shape 9254">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
        <p:nvSpPr>
          <p:cNvPr id="9257" name="Rectangle 9256">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9259" name="Rectangle 9258">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001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C2C1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2142"/>
            <a:ext cx="8517632" cy="646331"/>
          </a:xfrm>
          <a:prstGeom prst="rect">
            <a:avLst/>
          </a:prstGeom>
          <a:solidFill>
            <a:schemeClr val="bg2">
              <a:lumMod val="90000"/>
            </a:schemeClr>
          </a:solidFill>
        </p:spPr>
        <p:txBody>
          <a:bodyPr wrap="square" rtlCol="0">
            <a:spAutoFit/>
          </a:bodyPr>
          <a:lstStyle/>
          <a:p>
            <a:r>
              <a:rPr lang="en-GB" sz="3600" b="1" dirty="0">
                <a:solidFill>
                  <a:schemeClr val="bg1"/>
                </a:solidFill>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02" y="1268760"/>
            <a:ext cx="2760737" cy="2590504"/>
          </a:xfrm>
          <a:prstGeom prst="rect">
            <a:avLst/>
          </a:prstGeom>
        </p:spPr>
      </p:pic>
      <p:graphicFrame>
        <p:nvGraphicFramePr>
          <p:cNvPr id="4" name="Diagram 3"/>
          <p:cNvGraphicFramePr/>
          <p:nvPr>
            <p:extLst>
              <p:ext uri="{D42A27DB-BD31-4B8C-83A1-F6EECF244321}">
                <p14:modId xmlns:p14="http://schemas.microsoft.com/office/powerpoint/2010/main" val="3125564773"/>
              </p:ext>
            </p:extLst>
          </p:nvPr>
        </p:nvGraphicFramePr>
        <p:xfrm>
          <a:off x="837445" y="1445298"/>
          <a:ext cx="6842742"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4B43C9D-1AF2-405C-1E73-1D84BF409EE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u="none" strike="noStrike" baseline="0" dirty="0">
                <a:latin typeface="+mj-lt"/>
                <a:ea typeface="+mj-ea"/>
                <a:cs typeface="+mj-cs"/>
              </a:rPr>
              <a:t>What should you do when your reasonable grounds to suspect cease to exist?</a:t>
            </a:r>
          </a:p>
        </p:txBody>
      </p:sp>
      <p:sp>
        <p:nvSpPr>
          <p:cNvPr id="11293" name="Rectangle 112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112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Bef>
                <a:spcPct val="20000"/>
              </a:spcBef>
              <a:buFont typeface="Arial" panose="020B0604020202020204" pitchFamily="34" charset="0"/>
              <a:buChar char="•"/>
              <a:defRPr/>
            </a:pPr>
            <a:r>
              <a:rPr lang="en-US" sz="2000" dirty="0"/>
              <a:t>It could be that information comes to light that places the reasonable grounds to suspect onto another person, or even cancels the original suspicions that a possible crime has or may have been committed. </a:t>
            </a:r>
            <a:br>
              <a:rPr lang="en-US" sz="2000" dirty="0"/>
            </a:br>
            <a:br>
              <a:rPr lang="en-US" sz="2000" dirty="0"/>
            </a:br>
            <a:r>
              <a:rPr lang="en-US" sz="2000" dirty="0"/>
              <a:t>Explain this to the person, explain they are no longer being detained, and thank them for their co-operation. </a:t>
            </a:r>
            <a:endParaRPr lang="en-US" sz="2000"/>
          </a:p>
        </p:txBody>
      </p:sp>
      <p:pic>
        <p:nvPicPr>
          <p:cNvPr id="11266" name="Picture 2" descr="Knife seized after police called to youths in Stoke-on-Trent -  Stoke-on-Trent Live">
            <a:extLst>
              <a:ext uri="{FF2B5EF4-FFF2-40B4-BE49-F238E27FC236}">
                <a16:creationId xmlns:a16="http://schemas.microsoft.com/office/drawing/2014/main" id="{C35837C1-0ABB-A2ED-5919-C321E7B7D3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48" r="2"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400" b="1" dirty="0">
              <a:latin typeface="+mj-lt"/>
              <a:ea typeface="+mj-ea"/>
              <a:cs typeface="+mj-cs"/>
            </a:endParaRPr>
          </a:p>
        </p:txBody>
      </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46176" y="210375"/>
            <a:ext cx="7405735" cy="646331"/>
          </a:xfrm>
          <a:prstGeom prst="rect">
            <a:avLst/>
          </a:prstGeom>
          <a:solidFill>
            <a:schemeClr val="bg2">
              <a:lumMod val="90000"/>
            </a:schemeClr>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1445291916"/>
              </p:ext>
            </p:extLst>
          </p:nvPr>
        </p:nvGraphicFramePr>
        <p:xfrm>
          <a:off x="627450" y="1835311"/>
          <a:ext cx="5468550" cy="466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86029104"/>
              </p:ext>
            </p:extLst>
          </p:nvPr>
        </p:nvGraphicFramePr>
        <p:xfrm>
          <a:off x="6450495" y="1835311"/>
          <a:ext cx="4759559" cy="46648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505C1B8F-2147-213E-F505-343A9A96CD81}"/>
              </a:ext>
            </a:extLst>
          </p:cNvPr>
          <p:cNvSpPr txBox="1"/>
          <p:nvPr/>
        </p:nvSpPr>
        <p:spPr>
          <a:xfrm>
            <a:off x="3399182" y="1115176"/>
            <a:ext cx="6102626" cy="461665"/>
          </a:xfrm>
          <a:prstGeom prst="rect">
            <a:avLst/>
          </a:prstGeom>
          <a:noFill/>
        </p:spPr>
        <p:txBody>
          <a:bodyPr wrap="square">
            <a:spAutoFit/>
          </a:bodyPr>
          <a:lstStyle/>
          <a:p>
            <a:pPr eaLnBrk="1" hangingPunct="1">
              <a:spcBef>
                <a:spcPct val="50000"/>
              </a:spcBef>
            </a:pPr>
            <a:r>
              <a:rPr lang="en-GB" altLang="en-US" sz="2400" b="1" dirty="0">
                <a:latin typeface="Arial" pitchFamily="34" charset="0"/>
                <a:ea typeface="ＭＳ Ｐゴシック" pitchFamily="34" charset="-128"/>
              </a:rPr>
              <a:t>How do you actually conduct a search?</a:t>
            </a:r>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BCF59C-61C6-07A6-D750-7A12F9E0956A}"/>
              </a:ext>
            </a:extLst>
          </p:cNvPr>
          <p:cNvSpPr txBox="1"/>
          <p:nvPr/>
        </p:nvSpPr>
        <p:spPr>
          <a:xfrm>
            <a:off x="648929" y="629266"/>
            <a:ext cx="3505495" cy="1622321"/>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altLang="en-US" sz="2400" b="1" kern="1200">
                <a:solidFill>
                  <a:schemeClr val="tx1"/>
                </a:solidFill>
                <a:latin typeface="+mj-lt"/>
                <a:ea typeface="+mj-ea"/>
                <a:cs typeface="+mj-cs"/>
              </a:rPr>
              <a:t>W</a:t>
            </a:r>
            <a:r>
              <a:rPr kumimoji="0" lang="en-US" altLang="en-US" sz="2400" b="1" i="0" u="none" strike="noStrike" kern="1200" cap="none" spc="0" normalizeH="0" baseline="0" noProof="0">
                <a:ln>
                  <a:noFill/>
                </a:ln>
                <a:solidFill>
                  <a:schemeClr val="tx1"/>
                </a:solidFill>
                <a:effectLst/>
                <a:uLnTx/>
                <a:uFillTx/>
                <a:latin typeface="+mj-lt"/>
                <a:ea typeface="+mj-ea"/>
                <a:cs typeface="+mj-cs"/>
              </a:rPr>
              <a:t>hat do police officers need to record if we are just speaking to people but not searching them? </a:t>
            </a:r>
          </a:p>
        </p:txBody>
      </p:sp>
      <p:sp>
        <p:nvSpPr>
          <p:cNvPr id="7" name="TextBox 6">
            <a:extLst>
              <a:ext uri="{FF2B5EF4-FFF2-40B4-BE49-F238E27FC236}">
                <a16:creationId xmlns:a16="http://schemas.microsoft.com/office/drawing/2014/main" id="{1442895E-1BA1-66F7-9FA7-399E6B258065}"/>
              </a:ext>
            </a:extLst>
          </p:cNvPr>
          <p:cNvSpPr txBox="1"/>
          <p:nvPr/>
        </p:nvSpPr>
        <p:spPr>
          <a:xfrm>
            <a:off x="648931" y="2438400"/>
            <a:ext cx="3505494" cy="378541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1900" b="1" i="0" u="none" strike="noStrike" cap="none" spc="0" normalizeH="0" baseline="0" noProof="0" dirty="0">
                <a:ln>
                  <a:noFill/>
                </a:ln>
                <a:effectLst/>
                <a:uLnTx/>
                <a:uFillTx/>
              </a:rPr>
              <a:t>Code A - Recording of Encounters Not Governed by Statutory Powers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kumimoji="0" lang="en-US" altLang="en-US" sz="1900" b="0" i="0" u="none" strike="noStrike" cap="none" spc="0" normalizeH="0" baseline="0" noProof="0" dirty="0">
                <a:ln>
                  <a:noFill/>
                </a:ln>
                <a:effectLst/>
                <a:uLnTx/>
                <a:uFillTx/>
              </a:rPr>
              <a:t>4.12 There is no </a:t>
            </a:r>
            <a:r>
              <a:rPr kumimoji="0" lang="en-US" altLang="en-US" sz="1900" b="0" i="0" u="sng" strike="noStrike" cap="none" spc="0" normalizeH="0" baseline="0" noProof="0" dirty="0">
                <a:ln>
                  <a:noFill/>
                </a:ln>
                <a:effectLst/>
                <a:uLnTx/>
                <a:uFillTx/>
              </a:rPr>
              <a:t>national</a:t>
            </a:r>
            <a:r>
              <a:rPr kumimoji="0" lang="en-US" altLang="en-US" sz="1900" b="0" i="0" u="none" strike="noStrike" cap="none" spc="0" normalizeH="0" baseline="0" noProof="0" dirty="0">
                <a:ln>
                  <a:noFill/>
                </a:ln>
                <a:effectLst/>
                <a:uLnTx/>
                <a:uFillTx/>
              </a:rPr>
              <a:t> requirement for an officer who requests a person in a public place to account for themselves - i.e. their actions, </a:t>
            </a:r>
            <a:r>
              <a:rPr kumimoji="0" lang="en-US" altLang="en-US" sz="1900" b="0" i="0" u="none" strike="noStrike" cap="none" spc="0" normalizeH="0" baseline="0" noProof="0" dirty="0" err="1">
                <a:ln>
                  <a:noFill/>
                </a:ln>
                <a:effectLst/>
                <a:uLnTx/>
                <a:uFillTx/>
              </a:rPr>
              <a:t>behaviour</a:t>
            </a:r>
            <a:r>
              <a:rPr kumimoji="0" lang="en-US" altLang="en-US" sz="1900" b="0" i="0" u="none" strike="noStrike" cap="none" spc="0" normalizeH="0" baseline="0" noProof="0" dirty="0">
                <a:ln>
                  <a:noFill/>
                </a:ln>
                <a:effectLst/>
                <a:uLnTx/>
                <a:uFillTx/>
              </a:rPr>
              <a:t>, presence in an area or possession of anything - to make any record of the encounter or to give the person a receipt</a:t>
            </a:r>
          </a:p>
        </p:txBody>
      </p:sp>
      <p:sp>
        <p:nvSpPr>
          <p:cNvPr id="12295" name="Rectangle 1229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ave your say on the draft Police and Crime Plan | TalkLondon">
            <a:extLst>
              <a:ext uri="{FF2B5EF4-FFF2-40B4-BE49-F238E27FC236}">
                <a16:creationId xmlns:a16="http://schemas.microsoft.com/office/drawing/2014/main" id="{D8E21056-382B-BC23-11BB-8699E87E1C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387860"/>
            <a:ext cx="6019331" cy="407903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11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F109F0-BC28-81CC-1A3E-5CA145904052}"/>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As yourself…</a:t>
            </a:r>
            <a:br>
              <a:rPr lang="en-US" sz="5400" dirty="0">
                <a:latin typeface="+mj-lt"/>
                <a:ea typeface="+mj-ea"/>
                <a:cs typeface="+mj-cs"/>
              </a:rPr>
            </a:br>
            <a:r>
              <a:rPr lang="en-US" sz="5400" dirty="0">
                <a:latin typeface="+mj-lt"/>
                <a:ea typeface="+mj-ea"/>
                <a:cs typeface="+mj-cs"/>
              </a:rPr>
              <a:t>(As a PC) </a:t>
            </a:r>
          </a:p>
        </p:txBody>
      </p:sp>
      <p:sp>
        <p:nvSpPr>
          <p:cNvPr id="41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C4EEBFE-82A7-B28E-232E-F10D9F45BD98}"/>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endParaRPr lang="en-US" sz="2200"/>
          </a:p>
        </p:txBody>
      </p:sp>
      <p:pic>
        <p:nvPicPr>
          <p:cNvPr id="4098" name="Picture 2" descr="Jobs / volunteer | West Yorkshire Police">
            <a:extLst>
              <a:ext uri="{FF2B5EF4-FFF2-40B4-BE49-F238E27FC236}">
                <a16:creationId xmlns:a16="http://schemas.microsoft.com/office/drawing/2014/main" id="{94859305-CF93-E7D0-D09D-5CAB4F4A05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83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174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1</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1700" dirty="0"/>
              <a:t>Intelligence is received from the control room regarding a recent stabbing. The victim describes the attacker as:</a:t>
            </a:r>
          </a:p>
          <a:p>
            <a:pPr marL="0" indent="-228600">
              <a:lnSpc>
                <a:spcPct val="90000"/>
              </a:lnSpc>
              <a:defRPr/>
            </a:pPr>
            <a:endParaRPr lang="en-US" sz="1700" dirty="0"/>
          </a:p>
          <a:p>
            <a:pPr indent="-228600">
              <a:lnSpc>
                <a:spcPct val="90000"/>
              </a:lnSpc>
              <a:defRPr/>
            </a:pPr>
            <a:r>
              <a:rPr lang="en-US" sz="1700" i="1" dirty="0"/>
              <a:t>White</a:t>
            </a:r>
          </a:p>
          <a:p>
            <a:pPr indent="-228600">
              <a:lnSpc>
                <a:spcPct val="90000"/>
              </a:lnSpc>
              <a:defRPr/>
            </a:pPr>
            <a:r>
              <a:rPr lang="en-US" sz="1700" i="1" dirty="0"/>
              <a:t>Tall</a:t>
            </a:r>
          </a:p>
          <a:p>
            <a:pPr indent="-228600">
              <a:lnSpc>
                <a:spcPct val="90000"/>
              </a:lnSpc>
              <a:defRPr/>
            </a:pPr>
            <a:r>
              <a:rPr lang="en-US" sz="1700" i="1" dirty="0"/>
              <a:t>Long hair, black in </a:t>
            </a:r>
            <a:r>
              <a:rPr lang="en-US" sz="1700" i="1" dirty="0" err="1"/>
              <a:t>colour</a:t>
            </a:r>
            <a:endParaRPr lang="en-US" sz="1700" i="1" dirty="0"/>
          </a:p>
          <a:p>
            <a:pPr indent="-228600">
              <a:lnSpc>
                <a:spcPct val="90000"/>
              </a:lnSpc>
              <a:defRPr/>
            </a:pPr>
            <a:r>
              <a:rPr lang="en-US" sz="1700" i="1" dirty="0"/>
              <a:t>Wearing a green jumper with a diamond shaped pattern on it, jeans and red trainers</a:t>
            </a:r>
          </a:p>
          <a:p>
            <a:pPr marL="0" indent="-228600">
              <a:lnSpc>
                <a:spcPct val="90000"/>
              </a:lnSpc>
              <a:defRPr/>
            </a:pPr>
            <a:endParaRPr lang="en-US" sz="1700" dirty="0"/>
          </a:p>
          <a:p>
            <a:pPr marL="0" indent="0">
              <a:lnSpc>
                <a:spcPct val="90000"/>
              </a:lnSpc>
              <a:buNone/>
              <a:defRPr/>
            </a:pPr>
            <a:r>
              <a:rPr lang="en-US" sz="1700" dirty="0"/>
              <a:t>The stabbing took place </a:t>
            </a:r>
            <a:r>
              <a:rPr lang="en-US" sz="1700" b="1" dirty="0"/>
              <a:t>five minutes ago</a:t>
            </a:r>
            <a:r>
              <a:rPr lang="en-US" sz="1700" dirty="0"/>
              <a:t> and the suspect ran away in your direction carrying a knife.  You see a man </a:t>
            </a:r>
            <a:r>
              <a:rPr lang="en-US" sz="1700" b="1" dirty="0"/>
              <a:t>totally fitting the description</a:t>
            </a:r>
            <a:r>
              <a:rPr lang="en-US" sz="1700" dirty="0"/>
              <a:t> hurrying towards you.</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7285" r="19474" b="2"/>
          <a:stretch/>
        </p:blipFill>
        <p:spPr>
          <a:xfrm>
            <a:off x="5977788" y="799352"/>
            <a:ext cx="5425410" cy="5259296"/>
          </a:xfrm>
          <a:prstGeom prst="rect">
            <a:avLst/>
          </a:prstGeom>
        </p:spPr>
      </p:pic>
    </p:spTree>
    <p:extLst>
      <p:ext uri="{BB962C8B-B14F-4D97-AF65-F5344CB8AC3E}">
        <p14:creationId xmlns:p14="http://schemas.microsoft.com/office/powerpoint/2010/main" val="15762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t="807"/>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544118" y="365125"/>
            <a:ext cx="5809681"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2</a:t>
            </a:r>
          </a:p>
        </p:txBody>
      </p:sp>
      <p:sp>
        <p:nvSpPr>
          <p:cNvPr id="3" name="Content Placeholder 4"/>
          <p:cNvSpPr txBox="1">
            <a:spLocks/>
          </p:cNvSpPr>
          <p:nvPr/>
        </p:nvSpPr>
        <p:spPr>
          <a:xfrm>
            <a:off x="5544118" y="2821969"/>
            <a:ext cx="6228780"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2400" dirty="0"/>
              <a:t>Two officers are in uniform in a market.</a:t>
            </a:r>
          </a:p>
          <a:p>
            <a:pPr marL="0" indent="-228600">
              <a:lnSpc>
                <a:spcPct val="90000"/>
              </a:lnSpc>
              <a:defRPr/>
            </a:pPr>
            <a:endParaRPr lang="en-US" sz="2400" dirty="0"/>
          </a:p>
          <a:p>
            <a:pPr marL="0" indent="0">
              <a:lnSpc>
                <a:spcPct val="90000"/>
              </a:lnSpc>
              <a:buNone/>
              <a:defRPr/>
            </a:pPr>
            <a:r>
              <a:rPr lang="en-US" sz="2400" dirty="0"/>
              <a:t>One officer sees a man approach a stall selling mobile phones, take something from the stall and move away. He notifies his colleague and gives a description of the suspect. He did not see what was taken.</a:t>
            </a:r>
          </a:p>
          <a:p>
            <a:pPr marL="0" indent="-228600">
              <a:lnSpc>
                <a:spcPct val="90000"/>
              </a:lnSpc>
              <a:defRPr/>
            </a:pPr>
            <a:endParaRPr lang="en-US" sz="2400" dirty="0"/>
          </a:p>
          <a:p>
            <a:pPr marL="0" indent="0">
              <a:lnSpc>
                <a:spcPct val="90000"/>
              </a:lnSpc>
              <a:buNone/>
              <a:defRPr/>
            </a:pPr>
            <a:r>
              <a:rPr lang="en-US" sz="2400" dirty="0"/>
              <a:t>The second officer identifies the suspect and intercepts him two minutes after the event.</a:t>
            </a:r>
          </a:p>
        </p:txBody>
      </p:sp>
    </p:spTree>
    <p:extLst>
      <p:ext uri="{BB962C8B-B14F-4D97-AF65-F5344CB8AC3E}">
        <p14:creationId xmlns:p14="http://schemas.microsoft.com/office/powerpoint/2010/main" val="31149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3</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159341" y="2330505"/>
            <a:ext cx="5526468" cy="3979585"/>
          </a:xfrm>
          <a:prstGeom prst="rect">
            <a:avLst/>
          </a:prstGeom>
        </p:spPr>
        <p:txBody>
          <a:bodyPr vert="horz" lIns="91440" tIns="45720" rIns="91440" bIns="45720" rtlCol="0" anchor="ct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In a residential area at midnight, two officers see a man walk into the drive of a house and approach a side window.</a:t>
            </a:r>
          </a:p>
          <a:p>
            <a:pPr marL="0" indent="0">
              <a:lnSpc>
                <a:spcPct val="90000"/>
              </a:lnSpc>
              <a:buNone/>
              <a:defRPr/>
            </a:pPr>
            <a:endParaRPr lang="en-US" altLang="en-US" sz="2000" dirty="0"/>
          </a:p>
          <a:p>
            <a:pPr marL="0" indent="0">
              <a:lnSpc>
                <a:spcPct val="90000"/>
              </a:lnSpc>
              <a:buNone/>
              <a:defRPr/>
            </a:pPr>
            <a:r>
              <a:rPr lang="en-US" altLang="en-US" sz="2000" dirty="0"/>
              <a:t>Taking something from his pocket he appears to be attempting to lever open a side window. </a:t>
            </a:r>
          </a:p>
          <a:p>
            <a:pPr marL="0" indent="0">
              <a:lnSpc>
                <a:spcPct val="90000"/>
              </a:lnSpc>
              <a:buNone/>
              <a:defRPr/>
            </a:pPr>
            <a:endParaRPr lang="en-US" altLang="en-US" sz="2000" dirty="0"/>
          </a:p>
          <a:p>
            <a:pPr marL="0" indent="0">
              <a:lnSpc>
                <a:spcPct val="90000"/>
              </a:lnSpc>
              <a:buNone/>
              <a:defRPr/>
            </a:pPr>
            <a:r>
              <a:rPr lang="en-US" altLang="en-US" sz="2000" dirty="0"/>
              <a:t>The police start the car and drive it up to the house, and hearing the noise of the engine, the man replaces the object in his pocket and starts to walk away. </a:t>
            </a:r>
          </a:p>
          <a:p>
            <a:pPr marL="0" indent="0">
              <a:lnSpc>
                <a:spcPct val="90000"/>
              </a:lnSpc>
              <a:buNone/>
              <a:defRPr/>
            </a:pPr>
            <a:endParaRPr lang="en-US" altLang="en-US" sz="2000" dirty="0"/>
          </a:p>
          <a:p>
            <a:pPr marL="0" indent="0">
              <a:lnSpc>
                <a:spcPct val="90000"/>
              </a:lnSpc>
              <a:buNone/>
              <a:defRPr/>
            </a:pPr>
            <a:r>
              <a:rPr lang="en-US" altLang="en-US" sz="2000" dirty="0"/>
              <a:t>When asked, he admits that he does not live in the house. He will not answer any further questions.</a:t>
            </a:r>
          </a:p>
          <a:p>
            <a:pPr marL="0" indent="-228600">
              <a:lnSpc>
                <a:spcPct val="90000"/>
              </a:lnSpc>
              <a:defRPr/>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0 Ways to Break Into a House | HowStuffWorks">
            <a:extLst>
              <a:ext uri="{FF2B5EF4-FFF2-40B4-BE49-F238E27FC236}">
                <a16:creationId xmlns:a16="http://schemas.microsoft.com/office/drawing/2014/main" id="{F0BBF754-42ED-D2BE-BC74-237D792B0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9" r="1564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782" r="990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73765" y="365125"/>
            <a:ext cx="5622235"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4</a:t>
            </a:r>
          </a:p>
        </p:txBody>
      </p:sp>
      <p:sp>
        <p:nvSpPr>
          <p:cNvPr id="3" name="Content Placeholder 4"/>
          <p:cNvSpPr txBox="1">
            <a:spLocks/>
          </p:cNvSpPr>
          <p:nvPr/>
        </p:nvSpPr>
        <p:spPr>
          <a:xfrm>
            <a:off x="473765" y="2771077"/>
            <a:ext cx="5622235"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dirty="0"/>
              <a:t>A group of youths are seen at a known drug dealing area. As the police officers approach one of the young men puts something into his pocket. There is police intelligence that another of the group is suspected of supplying drugs.</a:t>
            </a:r>
          </a:p>
          <a:p>
            <a:pPr marL="0" indent="-228600">
              <a:lnSpc>
                <a:spcPct val="90000"/>
              </a:lnSpc>
              <a:defRPr/>
            </a:pPr>
            <a:endParaRPr lang="en-US" sz="2000" dirty="0"/>
          </a:p>
        </p:txBody>
      </p:sp>
    </p:spTree>
    <p:extLst>
      <p:ext uri="{BB962C8B-B14F-4D97-AF65-F5344CB8AC3E}">
        <p14:creationId xmlns:p14="http://schemas.microsoft.com/office/powerpoint/2010/main" val="311286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0" name="Rectangle 1332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5</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At 12:30 at night a man is seen in a residential area. He has a previous conviction for burglary. When stopped and asked why he is in the area he says that he is on his way home but refuses to say where he’s been other than that he was with a friend.</a:t>
            </a:r>
          </a:p>
          <a:p>
            <a:pPr marL="0" indent="-228600">
              <a:lnSpc>
                <a:spcPct val="90000"/>
              </a:lnSpc>
              <a:defRPr/>
            </a:pPr>
            <a:endParaRPr lang="en-US" sz="2000" dirty="0"/>
          </a:p>
        </p:txBody>
      </p:sp>
      <p:sp>
        <p:nvSpPr>
          <p:cNvPr id="13334" name="Rectangle 1333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sitting man dark - OnePeterFive">
            <a:extLst>
              <a:ext uri="{FF2B5EF4-FFF2-40B4-BE49-F238E27FC236}">
                <a16:creationId xmlns:a16="http://schemas.microsoft.com/office/drawing/2014/main" id="{35E20360-8DA8-1832-05EB-47ADFB475C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91" r="22747" b="1"/>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13338" name="Rectangle 1333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9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6</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indent="-228600">
              <a:lnSpc>
                <a:spcPct val="90000"/>
              </a:lnSpc>
              <a:defRPr/>
            </a:pPr>
            <a:endParaRPr lang="en-US" sz="2000" dirty="0"/>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880" r="17321" b="3"/>
          <a:stretch/>
        </p:blipFill>
        <p:spPr>
          <a:xfrm>
            <a:off x="7421373" y="627954"/>
            <a:ext cx="4235516"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34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extLst>
              <p:ext uri="{D42A27DB-BD31-4B8C-83A1-F6EECF244321}">
                <p14:modId xmlns:p14="http://schemas.microsoft.com/office/powerpoint/2010/main" val="3938073825"/>
              </p:ext>
            </p:extLst>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299</TotalTime>
  <Words>4649</Words>
  <Application>Microsoft Office PowerPoint</Application>
  <PresentationFormat>Widescreen</PresentationFormat>
  <Paragraphs>376</Paragraphs>
  <Slides>48</Slides>
  <Notes>41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ＭＳ Ｐゴシック</vt:lpstr>
      <vt:lpstr>Arial</vt:lpstr>
      <vt:lpstr>Avenir Next LT Pro</vt:lpstr>
      <vt:lpstr>Calibri</vt:lpstr>
      <vt:lpstr>Calibri Light</vt:lpstr>
      <vt:lpstr>Office Theme</vt:lpstr>
      <vt:lpstr>Response Policing </vt:lpstr>
      <vt:lpstr>Learning Outcomes Lecture &amp; Workshop </vt:lpstr>
      <vt:lpstr>Learning Outcomes Lecture &amp; Workshop </vt:lpstr>
      <vt:lpstr>PowerPoint Presentation</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dc:title>
  <dc:creator>Rhiannon Lloyd</dc:creator>
  <cp:lastModifiedBy>Kelly Andrews</cp:lastModifiedBy>
  <cp:revision>8</cp:revision>
  <dcterms:created xsi:type="dcterms:W3CDTF">2022-10-17T10:34:29Z</dcterms:created>
  <dcterms:modified xsi:type="dcterms:W3CDTF">2024-02-11T13:23:46Z</dcterms:modified>
</cp:coreProperties>
</file>