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257" r:id="rId5"/>
    <p:sldId id="592" r:id="rId6"/>
    <p:sldId id="451" r:id="rId7"/>
    <p:sldId id="608" r:id="rId8"/>
    <p:sldId id="609" r:id="rId9"/>
    <p:sldId id="263" r:id="rId10"/>
    <p:sldId id="264" r:id="rId11"/>
    <p:sldId id="265" r:id="rId12"/>
    <p:sldId id="266" r:id="rId13"/>
    <p:sldId id="610" r:id="rId14"/>
    <p:sldId id="584" r:id="rId15"/>
    <p:sldId id="269" r:id="rId16"/>
    <p:sldId id="270" r:id="rId17"/>
    <p:sldId id="271" r:id="rId18"/>
    <p:sldId id="272" r:id="rId19"/>
    <p:sldId id="273" r:id="rId20"/>
    <p:sldId id="335" r:id="rId21"/>
    <p:sldId id="574" r:id="rId22"/>
    <p:sldId id="353" r:id="rId23"/>
    <p:sldId id="598" r:id="rId24"/>
    <p:sldId id="597" r:id="rId25"/>
    <p:sldId id="599" r:id="rId26"/>
    <p:sldId id="538" r:id="rId27"/>
    <p:sldId id="259" r:id="rId28"/>
    <p:sldId id="377" r:id="rId29"/>
    <p:sldId id="343" r:id="rId30"/>
    <p:sldId id="381" r:id="rId31"/>
    <p:sldId id="260" r:id="rId32"/>
    <p:sldId id="261" r:id="rId33"/>
    <p:sldId id="539" r:id="rId34"/>
    <p:sldId id="601" r:id="rId35"/>
    <p:sldId id="600" r:id="rId36"/>
    <p:sldId id="367" r:id="rId37"/>
    <p:sldId id="368" r:id="rId38"/>
    <p:sldId id="291" r:id="rId39"/>
    <p:sldId id="369" r:id="rId40"/>
    <p:sldId id="602" r:id="rId41"/>
    <p:sldId id="452" r:id="rId42"/>
    <p:sldId id="540" r:id="rId43"/>
    <p:sldId id="611" r:id="rId44"/>
    <p:sldId id="603" r:id="rId45"/>
    <p:sldId id="604" r:id="rId46"/>
    <p:sldId id="583" r:id="rId47"/>
    <p:sldId id="586" r:id="rId48"/>
    <p:sldId id="587" r:id="rId49"/>
    <p:sldId id="588" r:id="rId50"/>
    <p:sldId id="612" r:id="rId51"/>
    <p:sldId id="613" r:id="rId52"/>
    <p:sldId id="589" r:id="rId53"/>
    <p:sldId id="572" r:id="rId54"/>
    <p:sldId id="606" r:id="rId55"/>
    <p:sldId id="282" r:id="rId56"/>
    <p:sldId id="607" r:id="rId57"/>
    <p:sldId id="284" r:id="rId58"/>
    <p:sldId id="267" r:id="rId59"/>
    <p:sldId id="277" r:id="rId60"/>
    <p:sldId id="278"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6"/>
    <p:restoredTop sz="85154"/>
  </p:normalViewPr>
  <p:slideViewPr>
    <p:cSldViewPr snapToGrid="0">
      <p:cViewPr varScale="1">
        <p:scale>
          <a:sx n="131" d="100"/>
          <a:sy n="131" d="100"/>
        </p:scale>
        <p:origin x="1944" y="17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03/04/2024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753E85EE-13A0-3B4B-B3E6-C2CFB446D1D3}"/>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96AEEA57-A3BE-7349-B516-BA28035966C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endParaRPr>
          </a:p>
        </p:txBody>
      </p:sp>
      <p:sp>
        <p:nvSpPr>
          <p:cNvPr id="20483" name="Slide Number Placeholder 3">
            <a:extLst>
              <a:ext uri="{FF2B5EF4-FFF2-40B4-BE49-F238E27FC236}">
                <a16:creationId xmlns:a16="http://schemas.microsoft.com/office/drawing/2014/main" id="{1FF8C82A-DE61-3A4C-9F07-ECC0FDFFA08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0D70E3E2-E6CF-E645-A483-F951A981FF60}" type="slidenum">
              <a:rPr lang="en-GB" altLang="en-US" sz="1200" smtClean="0"/>
              <a:pPr defTabSz="1625600" fontAlgn="base">
                <a:spcBef>
                  <a:spcPct val="0"/>
                </a:spcBef>
                <a:spcAft>
                  <a:spcPct val="0"/>
                </a:spcAft>
              </a:pPr>
              <a:t>17</a:t>
            </a:fld>
            <a:endParaRPr lang="en-GB" altLang="en-US" sz="1200"/>
          </a:p>
        </p:txBody>
      </p:sp>
    </p:spTree>
    <p:extLst>
      <p:ext uri="{BB962C8B-B14F-4D97-AF65-F5344CB8AC3E}">
        <p14:creationId xmlns:p14="http://schemas.microsoft.com/office/powerpoint/2010/main" val="1430806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340387EF-CF81-3E4E-A333-7611AB9E5D25}"/>
              </a:ext>
            </a:extLst>
          </p:cNvPr>
          <p:cNvSpPr>
            <a:spLocks noGrp="1" noRot="1" noChangeAspect="1" noChangeArrowheads="1" noTextEdit="1"/>
          </p:cNvSpPr>
          <p:nvPr>
            <p:ph type="sldImg"/>
          </p:nvPr>
        </p:nvSpPr>
        <p:spPr>
          <a:ln/>
        </p:spPr>
      </p:sp>
      <p:sp>
        <p:nvSpPr>
          <p:cNvPr id="22530" name="Notes Placeholder 2">
            <a:extLst>
              <a:ext uri="{FF2B5EF4-FFF2-40B4-BE49-F238E27FC236}">
                <a16:creationId xmlns:a16="http://schemas.microsoft.com/office/drawing/2014/main" id="{A2BA7075-A73D-A242-B7EF-D856FA4CBA8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2531" name="Slide Number Placeholder 3">
            <a:extLst>
              <a:ext uri="{FF2B5EF4-FFF2-40B4-BE49-F238E27FC236}">
                <a16:creationId xmlns:a16="http://schemas.microsoft.com/office/drawing/2014/main" id="{75EBE225-2851-CF41-B389-13B674145A0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EABD4BC0-5564-EA49-9AF2-1D7F2CDB0FD3}" type="slidenum">
              <a:rPr lang="en-GB" altLang="en-US" sz="1200" smtClean="0"/>
              <a:pPr defTabSz="1625600" fontAlgn="base">
                <a:spcBef>
                  <a:spcPct val="0"/>
                </a:spcBef>
                <a:spcAft>
                  <a:spcPct val="0"/>
                </a:spcAft>
              </a:pPr>
              <a:t>19</a:t>
            </a:fld>
            <a:endParaRPr lang="en-GB" altLang="en-US" sz="1200"/>
          </a:p>
        </p:txBody>
      </p:sp>
    </p:spTree>
    <p:extLst>
      <p:ext uri="{BB962C8B-B14F-4D97-AF65-F5344CB8AC3E}">
        <p14:creationId xmlns:p14="http://schemas.microsoft.com/office/powerpoint/2010/main" val="3114831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76CEF1B9-B4A5-B34F-852E-A568BC5D53A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D1407461-1491-3149-A5AD-29CF10FD902A}" type="slidenum">
              <a:rPr lang="en-US" altLang="en-US" sz="1200" smtClean="0">
                <a:latin typeface="Times New Roman" panose="02020603050405020304" pitchFamily="18" charset="0"/>
              </a:rPr>
              <a:pPr defTabSz="1625600" fontAlgn="base">
                <a:spcBef>
                  <a:spcPct val="0"/>
                </a:spcBef>
                <a:spcAft>
                  <a:spcPct val="0"/>
                </a:spcAft>
              </a:pPr>
              <a:t>26</a:t>
            </a:fld>
            <a:endParaRPr lang="en-US" altLang="en-US" sz="1200">
              <a:latin typeface="Times New Roman" panose="02020603050405020304" pitchFamily="18" charset="0"/>
            </a:endParaRPr>
          </a:p>
        </p:txBody>
      </p:sp>
      <p:sp>
        <p:nvSpPr>
          <p:cNvPr id="26626" name="Rectangle 2">
            <a:extLst>
              <a:ext uri="{FF2B5EF4-FFF2-40B4-BE49-F238E27FC236}">
                <a16:creationId xmlns:a16="http://schemas.microsoft.com/office/drawing/2014/main" id="{073BB6DB-7438-6B44-8FE6-BC31DAB6AF5B}"/>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id="{E2BB45AA-C1D2-C84A-9316-8D377B2F989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44504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a:extLst>
              <a:ext uri="{FF2B5EF4-FFF2-40B4-BE49-F238E27FC236}">
                <a16:creationId xmlns:a16="http://schemas.microsoft.com/office/drawing/2014/main" id="{CF2E243E-123F-AC4C-B711-9110AECE90A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46A4F6C8-1B99-CA4C-A7B4-C9A8D8CA3BD3}" type="slidenum">
              <a:rPr lang="en-US" altLang="en-US" sz="1200" smtClean="0">
                <a:latin typeface="Times New Roman" panose="02020603050405020304" pitchFamily="18" charset="0"/>
              </a:rPr>
              <a:pPr defTabSz="1625600" fontAlgn="base">
                <a:spcBef>
                  <a:spcPct val="0"/>
                </a:spcBef>
                <a:spcAft>
                  <a:spcPct val="0"/>
                </a:spcAft>
              </a:pPr>
              <a:t>27</a:t>
            </a:fld>
            <a:endParaRPr lang="en-US" altLang="en-US" sz="1200">
              <a:latin typeface="Times New Roman" panose="02020603050405020304" pitchFamily="18" charset="0"/>
            </a:endParaRPr>
          </a:p>
        </p:txBody>
      </p:sp>
      <p:sp>
        <p:nvSpPr>
          <p:cNvPr id="28674" name="Rectangle 2">
            <a:extLst>
              <a:ext uri="{FF2B5EF4-FFF2-40B4-BE49-F238E27FC236}">
                <a16:creationId xmlns:a16="http://schemas.microsoft.com/office/drawing/2014/main" id="{401D4DF0-AD39-544C-ACE9-387290383E7F}"/>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id="{75D301F6-4A11-3345-9C33-EDB086E9AAD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466563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calculate a ratio, and express a risk ratio in either direction – e.g.</a:t>
            </a:r>
          </a:p>
          <a:p>
            <a:endParaRPr lang="en-US" dirty="0"/>
          </a:p>
          <a:p>
            <a:r>
              <a:rPr lang="en-US" dirty="0"/>
              <a:t> the ratio of risk of traumatic head injury for those who wear a bike helmet to those who don’t will be a smaller divided by a larger number yielding RR&lt;1, so wearing a helmet is protective (negative association)</a:t>
            </a:r>
          </a:p>
          <a:p>
            <a:endParaRPr lang="en-US" dirty="0"/>
          </a:p>
          <a:p>
            <a:r>
              <a:rPr lang="en-US" dirty="0"/>
              <a:t>OR the ratio of traumatic head injury for those who don’t wear a helmet to those who do is a larger number, divided by a smaller number, yielding RR&gt;1, so NOT wearing a helmet </a:t>
            </a:r>
            <a:r>
              <a:rPr lang="en-US" i="1" dirty="0"/>
              <a:t>increases risk </a:t>
            </a:r>
            <a:r>
              <a:rPr lang="en-US" i="0" dirty="0"/>
              <a:t>[positively associated]</a:t>
            </a:r>
          </a:p>
          <a:p>
            <a:endParaRPr lang="en-US" i="0" dirty="0"/>
          </a:p>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280294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2169678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1526414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4043809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643436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2064906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03/04/2024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sC45b4iEW5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eMed9krDWEQ"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ITi0SxmQTO8"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youtube.com/watch?v=QPXXTE8N4PY&amp;t=6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youtube.com/watch?v=nuD5aAOOULM"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apps.who.int/iris/bitstream/handle/10665/43541/9241547073_eng.pdf?sequence=1&amp;isAllowed=y" TargetMode="External"/><Relationship Id="rId7" Type="http://schemas.openxmlformats.org/officeDocument/2006/relationships/hyperlink" Target="http://dx.doi.org/10.1007/s00038-008-7068-3"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doi.org/10.1046/J.1524-4733.2002.55150.x" TargetMode="External"/><Relationship Id="rId5" Type="http://schemas.openxmlformats.org/officeDocument/2006/relationships/hyperlink" Target="https://www.cdc.gov/csels/dsepd/ss1978/index.html" TargetMode="External"/><Relationship Id="rId4" Type="http://schemas.openxmlformats.org/officeDocument/2006/relationships/hyperlink" Target="https://www.ncbi.nlm.nih.gov/books/NBK63647/"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2780928"/>
            <a:ext cx="7200800" cy="584775"/>
          </a:xfrm>
          <a:prstGeom prst="rect">
            <a:avLst/>
          </a:prstGeom>
        </p:spPr>
        <p:txBody>
          <a:bodyPr wrap="square">
            <a:spAutoFit/>
          </a:bodyPr>
          <a:lstStyle/>
          <a:p>
            <a:pPr algn="ctr"/>
            <a:r>
              <a:rPr lang="en-GB" sz="3200" b="1" i="1">
                <a:solidFill>
                  <a:schemeClr val="bg1"/>
                </a:solidFill>
              </a:rPr>
              <a:t>Foundations of Social Epidemiology </a:t>
            </a:r>
            <a:endParaRPr lang="en-GB" sz="3200"/>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en-GB" sz="2400" b="1" dirty="0">
                <a:solidFill>
                  <a:prstClr val="white"/>
                </a:solidFill>
                <a:latin typeface="Myriad Pro"/>
                <a:cs typeface="Arial" panose="020B0604020202020204" pitchFamily="34" charset="0"/>
              </a:rPr>
              <a:t>Itse Olaoye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1115616" y="3492298"/>
            <a:ext cx="7128792" cy="2062103"/>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Understanding epidemiological statistics</a:t>
            </a:r>
          </a:p>
          <a:p>
            <a:pPr algn="ctr"/>
            <a:endParaRPr lang="en-GB" sz="3200" b="1" i="1" dirty="0">
              <a:solidFill>
                <a:schemeClr val="bg1"/>
              </a:solidFill>
              <a:cs typeface="Arial" panose="020B0604020202020204" pitchFamily="34" charset="0"/>
            </a:endParaRPr>
          </a:p>
          <a:p>
            <a:pPr algn="ctr"/>
            <a:r>
              <a:rPr lang="en-GB" sz="3200" b="1" i="1" dirty="0">
                <a:solidFill>
                  <a:schemeClr val="bg1"/>
                </a:solidFill>
                <a:cs typeface="Arial" panose="020B0604020202020204" pitchFamily="34" charset="0"/>
              </a:rPr>
              <a:t>Week 8</a:t>
            </a:r>
          </a:p>
        </p:txBody>
      </p:sp>
    </p:spTree>
    <p:extLst>
      <p:ext uri="{BB962C8B-B14F-4D97-AF65-F5344CB8AC3E}">
        <p14:creationId xmlns:p14="http://schemas.microsoft.com/office/powerpoint/2010/main" val="357042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888634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Public health measurement/statistics</a:t>
            </a:r>
          </a:p>
          <a:p>
            <a:r>
              <a:rPr lang="en-GB" sz="2400">
                <a:latin typeface="Arial" panose="020B0604020202020204" pitchFamily="34" charset="0"/>
                <a:cs typeface="Arial" panose="020B0604020202020204" pitchFamily="34" charset="0"/>
              </a:rPr>
              <a:t>Relative risk and interpretation</a:t>
            </a:r>
          </a:p>
          <a:p>
            <a:r>
              <a:rPr lang="en-GB" sz="2400">
                <a:latin typeface="Arial" panose="020B0604020202020204" pitchFamily="34" charset="0"/>
                <a:cs typeface="Arial" panose="020B0604020202020204" pitchFamily="34" charset="0"/>
              </a:rPr>
              <a:t>Odd ratio and interpretation</a:t>
            </a:r>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normAutofit fontScale="90000"/>
          </a:bodyPr>
          <a:lstStyle/>
          <a:p>
            <a:r>
              <a:rPr lang="en-US" sz="3600" b="1" dirty="0">
                <a:latin typeface="Arial" panose="020B0604020202020204" pitchFamily="34" charset="0"/>
                <a:cs typeface="Arial" panose="020B0604020202020204" pitchFamily="34" charset="0"/>
              </a:rPr>
              <a:t>Recap</a:t>
            </a: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What is epidemiology?</a:t>
            </a:r>
          </a:p>
        </p:txBody>
      </p:sp>
      <p:sp>
        <p:nvSpPr>
          <p:cNvPr id="3" name="Content Placeholder 2"/>
          <p:cNvSpPr>
            <a:spLocks noGrp="1"/>
          </p:cNvSpPr>
          <p:nvPr>
            <p:ph idx="1"/>
          </p:nvPr>
        </p:nvSpPr>
        <p:spPr>
          <a:xfrm>
            <a:off x="812259" y="2347608"/>
            <a:ext cx="7772400" cy="4114800"/>
          </a:xfrm>
        </p:spPr>
        <p:txBody>
          <a:bodyPr>
            <a:normAutofit lnSpcReduction="10000"/>
          </a:bodyPr>
          <a:lstStyle/>
          <a:p>
            <a:pPr marL="0" indent="0">
              <a:buNone/>
            </a:pPr>
            <a:r>
              <a:rPr lang="en-US" sz="2400" dirty="0">
                <a:solidFill>
                  <a:schemeClr val="tx2"/>
                </a:solidFill>
              </a:rPr>
              <a:t>The study of the </a:t>
            </a:r>
            <a:r>
              <a:rPr lang="en-US" sz="2400" dirty="0">
                <a:solidFill>
                  <a:srgbClr val="FF0000"/>
                </a:solidFill>
              </a:rPr>
              <a:t>distribution</a:t>
            </a:r>
            <a:r>
              <a:rPr lang="en-US" sz="2400" dirty="0">
                <a:solidFill>
                  <a:schemeClr val="tx2"/>
                </a:solidFill>
              </a:rPr>
              <a:t> and </a:t>
            </a:r>
            <a:r>
              <a:rPr lang="en-US" sz="2400" dirty="0">
                <a:solidFill>
                  <a:srgbClr val="FF0000"/>
                </a:solidFill>
              </a:rPr>
              <a:t>determinants</a:t>
            </a:r>
            <a:r>
              <a:rPr lang="en-US" sz="2400" dirty="0">
                <a:solidFill>
                  <a:schemeClr val="tx2"/>
                </a:solidFill>
              </a:rPr>
              <a:t> of </a:t>
            </a:r>
            <a:r>
              <a:rPr lang="en-US" sz="2400" dirty="0">
                <a:solidFill>
                  <a:srgbClr val="FF0000"/>
                </a:solidFill>
              </a:rPr>
              <a:t>health related states and events</a:t>
            </a:r>
            <a:r>
              <a:rPr lang="en-US" sz="2400" dirty="0">
                <a:solidFill>
                  <a:schemeClr val="tx2"/>
                </a:solidFill>
              </a:rPr>
              <a:t> in </a:t>
            </a:r>
            <a:r>
              <a:rPr lang="en-US" sz="2400" dirty="0">
                <a:solidFill>
                  <a:srgbClr val="FF0000"/>
                </a:solidFill>
              </a:rPr>
              <a:t>populations</a:t>
            </a:r>
            <a:r>
              <a:rPr lang="en-US" sz="2400" dirty="0">
                <a:solidFill>
                  <a:schemeClr val="tx2"/>
                </a:solidFill>
              </a:rPr>
              <a:t> and the </a:t>
            </a:r>
            <a:r>
              <a:rPr lang="en-US" sz="2400" dirty="0">
                <a:solidFill>
                  <a:srgbClr val="FF0000"/>
                </a:solidFill>
              </a:rPr>
              <a:t>application</a:t>
            </a:r>
            <a:r>
              <a:rPr lang="en-US" sz="2400" dirty="0">
                <a:solidFill>
                  <a:schemeClr val="tx2"/>
                </a:solidFill>
              </a:rPr>
              <a:t> of this study to control of health problems</a:t>
            </a:r>
          </a:p>
          <a:p>
            <a:pPr marL="0" indent="0">
              <a:buNone/>
            </a:pPr>
            <a:r>
              <a:rPr lang="en-US" sz="2000" i="1" dirty="0">
                <a:solidFill>
                  <a:schemeClr val="tx2"/>
                </a:solidFill>
              </a:rPr>
              <a:t>Last JM: A Dictionary of Epidemiology 4</a:t>
            </a:r>
            <a:r>
              <a:rPr lang="en-US" sz="2000" i="1" baseline="30000" dirty="0">
                <a:solidFill>
                  <a:schemeClr val="tx2"/>
                </a:solidFill>
              </a:rPr>
              <a:t>th</a:t>
            </a:r>
            <a:r>
              <a:rPr lang="en-US" sz="2000" i="1" dirty="0">
                <a:solidFill>
                  <a:schemeClr val="tx2"/>
                </a:solidFill>
              </a:rPr>
              <a:t> Ed. 2001</a:t>
            </a:r>
            <a:endParaRPr lang="en-US" sz="2000" dirty="0">
              <a:solidFill>
                <a:schemeClr val="tx2"/>
              </a:solidFill>
            </a:endParaRPr>
          </a:p>
          <a:p>
            <a:pPr marL="0" indent="0">
              <a:buNone/>
            </a:pPr>
            <a:endParaRPr lang="en-US" sz="2000" dirty="0">
              <a:solidFill>
                <a:schemeClr val="tx2"/>
              </a:solidFill>
            </a:endParaRPr>
          </a:p>
          <a:p>
            <a:pPr marL="0" indent="0">
              <a:buNone/>
            </a:pPr>
            <a:r>
              <a:rPr lang="en-US" sz="2400" dirty="0">
                <a:solidFill>
                  <a:schemeClr val="tx2"/>
                </a:solidFill>
              </a:rPr>
              <a:t>The study of the distribution of a disease or a physiological condition in human populations and of the factors that influence this distribution</a:t>
            </a:r>
            <a:r>
              <a:rPr lang="en-US" sz="2000" dirty="0">
                <a:solidFill>
                  <a:schemeClr val="tx2"/>
                </a:solidFill>
              </a:rPr>
              <a:t>	</a:t>
            </a:r>
          </a:p>
          <a:p>
            <a:pPr marL="0" indent="0">
              <a:buNone/>
            </a:pPr>
            <a:r>
              <a:rPr lang="en-US" sz="2000" i="1" dirty="0" err="1">
                <a:solidFill>
                  <a:schemeClr val="tx2"/>
                </a:solidFill>
              </a:rPr>
              <a:t>Lilienfeld</a:t>
            </a:r>
            <a:r>
              <a:rPr lang="en-US" sz="2000" i="1" dirty="0">
                <a:solidFill>
                  <a:schemeClr val="tx2"/>
                </a:solidFill>
              </a:rPr>
              <a:t> A: in Foundations of Epidemiology </a:t>
            </a:r>
          </a:p>
          <a:p>
            <a:pPr marL="0" indent="0">
              <a:buNone/>
            </a:pPr>
            <a:endParaRPr lang="en-US" sz="2000" dirty="0">
              <a:solidFill>
                <a:schemeClr val="tx2"/>
              </a:solidFill>
            </a:endParaRPr>
          </a:p>
          <a:p>
            <a:pPr marL="0" indent="0">
              <a:buNone/>
            </a:pPr>
            <a:r>
              <a:rPr lang="en-US" sz="2000" dirty="0">
                <a:solidFill>
                  <a:schemeClr val="tx2"/>
                </a:solidFill>
              </a:rPr>
              <a:t>							</a:t>
            </a:r>
          </a:p>
        </p:txBody>
      </p:sp>
    </p:spTree>
    <p:extLst>
      <p:ext uri="{BB962C8B-B14F-4D97-AF65-F5344CB8AC3E}">
        <p14:creationId xmlns:p14="http://schemas.microsoft.com/office/powerpoint/2010/main" val="2367144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lstStyle/>
          <a:p>
            <a:r>
              <a:rPr lang="en-US" sz="3600" dirty="0">
                <a:solidFill>
                  <a:schemeClr val="tx2"/>
                </a:solidFill>
              </a:rPr>
              <a:t>Has origins in the study of epidemics</a:t>
            </a:r>
          </a:p>
        </p:txBody>
      </p:sp>
      <p:sp>
        <p:nvSpPr>
          <p:cNvPr id="3" name="Content Placeholder 2"/>
          <p:cNvSpPr>
            <a:spLocks noGrp="1"/>
          </p:cNvSpPr>
          <p:nvPr>
            <p:ph idx="1"/>
          </p:nvPr>
        </p:nvSpPr>
        <p:spPr>
          <a:xfrm>
            <a:off x="685800" y="1676400"/>
            <a:ext cx="7772400" cy="4114800"/>
          </a:xfrm>
        </p:spPr>
        <p:txBody>
          <a:bodyPr/>
          <a:lstStyle/>
          <a:p>
            <a:pPr>
              <a:buClr>
                <a:schemeClr val="bg2"/>
              </a:buClr>
              <a:buNone/>
            </a:pPr>
            <a:r>
              <a:rPr lang="en-US" altLang="en-US" sz="2800" dirty="0">
                <a:solidFill>
                  <a:schemeClr val="tx2"/>
                </a:solidFill>
                <a:latin typeface="Verdana" pitchFamily="34" charset="0"/>
                <a:cs typeface="Times New Roman" pitchFamily="18" charset="0"/>
              </a:rPr>
              <a:t>The branch of medical science which treats of epidemics</a:t>
            </a:r>
          </a:p>
          <a:p>
            <a:pPr>
              <a:buClr>
                <a:schemeClr val="bg2"/>
              </a:buClr>
              <a:buNone/>
            </a:pPr>
            <a:r>
              <a:rPr lang="en-US" altLang="en-US" sz="2000" i="1" u="sng" dirty="0">
                <a:solidFill>
                  <a:schemeClr val="tx2"/>
                </a:solidFill>
                <a:latin typeface="Verdana" pitchFamily="34" charset="0"/>
                <a:cs typeface="Times New Roman" pitchFamily="18" charset="0"/>
              </a:rPr>
              <a:t>Oxford English Dictionary</a:t>
            </a:r>
            <a:r>
              <a:rPr lang="en-US" altLang="en-US" sz="2000" i="1" dirty="0">
                <a:solidFill>
                  <a:schemeClr val="tx2"/>
                </a:solidFill>
                <a:latin typeface="Verdana" pitchFamily="34" charset="0"/>
                <a:cs typeface="Times New Roman" pitchFamily="18" charset="0"/>
              </a:rPr>
              <a:t> </a:t>
            </a:r>
          </a:p>
          <a:p>
            <a:pPr>
              <a:buClr>
                <a:schemeClr val="bg2"/>
              </a:buClr>
              <a:buNone/>
            </a:pPr>
            <a:r>
              <a:rPr lang="en-US" altLang="en-US" sz="2800" dirty="0">
                <a:solidFill>
                  <a:schemeClr val="tx2"/>
                </a:solidFill>
                <a:latin typeface="Verdana" pitchFamily="34" charset="0"/>
                <a:cs typeface="Times New Roman" pitchFamily="18" charset="0"/>
              </a:rPr>
              <a:t>							</a:t>
            </a:r>
          </a:p>
          <a:p>
            <a:pPr>
              <a:buClr>
                <a:schemeClr val="bg2"/>
              </a:buClr>
              <a:buNone/>
            </a:pPr>
            <a:r>
              <a:rPr lang="en-US" altLang="en-US" sz="2800" dirty="0">
                <a:solidFill>
                  <a:schemeClr val="tx2"/>
                </a:solidFill>
                <a:latin typeface="Verdana" pitchFamily="34" charset="0"/>
                <a:cs typeface="Times New Roman" pitchFamily="18" charset="0"/>
              </a:rPr>
              <a:t>Epidemiology is the study of "epidemics" and their prevention</a:t>
            </a:r>
            <a:endParaRPr lang="en-US" sz="2800" dirty="0">
              <a:solidFill>
                <a:schemeClr val="tx2"/>
              </a:solidFill>
            </a:endParaRPr>
          </a:p>
          <a:p>
            <a:pPr>
              <a:buClr>
                <a:schemeClr val="bg2"/>
              </a:buClr>
              <a:buNone/>
            </a:pPr>
            <a:r>
              <a:rPr lang="en-US" altLang="en-US" sz="2000" i="1" dirty="0" err="1">
                <a:solidFill>
                  <a:schemeClr val="tx2"/>
                </a:solidFill>
                <a:latin typeface="Verdana" pitchFamily="34" charset="0"/>
                <a:cs typeface="Times New Roman" pitchFamily="18" charset="0"/>
              </a:rPr>
              <a:t>Kuller</a:t>
            </a:r>
            <a:r>
              <a:rPr lang="en-US" altLang="en-US" sz="2000" i="1" dirty="0">
                <a:solidFill>
                  <a:schemeClr val="tx2"/>
                </a:solidFill>
                <a:latin typeface="Verdana" pitchFamily="34" charset="0"/>
                <a:cs typeface="Times New Roman" pitchFamily="18" charset="0"/>
              </a:rPr>
              <a:t> LH: </a:t>
            </a:r>
            <a:r>
              <a:rPr lang="en-US" altLang="en-US" sz="2000" i="1" u="sng" dirty="0">
                <a:solidFill>
                  <a:schemeClr val="tx2"/>
                </a:solidFill>
                <a:latin typeface="Verdana" pitchFamily="34" charset="0"/>
                <a:cs typeface="Times New Roman" pitchFamily="18" charset="0"/>
              </a:rPr>
              <a:t>Am J </a:t>
            </a:r>
            <a:r>
              <a:rPr lang="en-US" altLang="en-US" sz="2000" i="1" u="sng" dirty="0" err="1">
                <a:solidFill>
                  <a:schemeClr val="tx2"/>
                </a:solidFill>
                <a:latin typeface="Verdana" pitchFamily="34" charset="0"/>
                <a:cs typeface="Times New Roman" pitchFamily="18" charset="0"/>
              </a:rPr>
              <a:t>Epid</a:t>
            </a:r>
            <a:r>
              <a:rPr lang="en-US" altLang="en-US" sz="2000" i="1" dirty="0">
                <a:solidFill>
                  <a:schemeClr val="tx2"/>
                </a:solidFill>
                <a:latin typeface="Verdana" pitchFamily="34" charset="0"/>
                <a:cs typeface="Times New Roman" pitchFamily="18" charset="0"/>
              </a:rPr>
              <a:t> 1991;134:1051</a:t>
            </a:r>
          </a:p>
        </p:txBody>
      </p:sp>
    </p:spTree>
    <p:extLst>
      <p:ext uri="{BB962C8B-B14F-4D97-AF65-F5344CB8AC3E}">
        <p14:creationId xmlns:p14="http://schemas.microsoft.com/office/powerpoint/2010/main" val="54651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11285"/>
            <a:ext cx="8153400" cy="831715"/>
          </a:xfrm>
        </p:spPr>
        <p:txBody>
          <a:bodyPr>
            <a:noAutofit/>
          </a:bodyPr>
          <a:lstStyle/>
          <a:p>
            <a:r>
              <a:rPr lang="en-US" sz="3200" b="1" dirty="0">
                <a:latin typeface="Arial" panose="020B0604020202020204" pitchFamily="34" charset="0"/>
                <a:cs typeface="Arial" panose="020B0604020202020204" pitchFamily="34" charset="0"/>
              </a:rPr>
              <a:t>COVID 19 CASES GLOBALLY (2020-2024</a:t>
            </a:r>
            <a:r>
              <a:rPr lang="en-US" sz="2800" dirty="0">
                <a:solidFill>
                  <a:schemeClr val="tx2"/>
                </a:solidFill>
              </a:rPr>
              <a:t>)</a:t>
            </a:r>
          </a:p>
        </p:txBody>
      </p:sp>
      <p:sp>
        <p:nvSpPr>
          <p:cNvPr id="4" name="TextBox 3"/>
          <p:cNvSpPr txBox="1"/>
          <p:nvPr/>
        </p:nvSpPr>
        <p:spPr>
          <a:xfrm>
            <a:off x="7467600" y="5638800"/>
            <a:ext cx="1371600" cy="553998"/>
          </a:xfrm>
          <a:prstGeom prst="rect">
            <a:avLst/>
          </a:prstGeom>
          <a:noFill/>
        </p:spPr>
        <p:txBody>
          <a:bodyPr wrap="square" rtlCol="0">
            <a:spAutoFit/>
          </a:bodyPr>
          <a:lstStyle/>
          <a:p>
            <a:r>
              <a:rPr lang="en-US" sz="1000" dirty="0">
                <a:solidFill>
                  <a:schemeClr val="tx2"/>
                </a:solidFill>
              </a:rPr>
              <a:t>WHO Ebola Response Team, NEJM 2014</a:t>
            </a:r>
          </a:p>
        </p:txBody>
      </p:sp>
      <p:pic>
        <p:nvPicPr>
          <p:cNvPr id="3" name="Picture 2">
            <a:extLst>
              <a:ext uri="{FF2B5EF4-FFF2-40B4-BE49-F238E27FC236}">
                <a16:creationId xmlns:a16="http://schemas.microsoft.com/office/drawing/2014/main" id="{5837EC39-DDEA-9D53-8BE1-C5156AF056A8}"/>
              </a:ext>
            </a:extLst>
          </p:cNvPr>
          <p:cNvPicPr>
            <a:picLocks noChangeAspect="1"/>
          </p:cNvPicPr>
          <p:nvPr/>
        </p:nvPicPr>
        <p:blipFill>
          <a:blip r:embed="rId2"/>
          <a:stretch>
            <a:fillRect/>
          </a:stretch>
        </p:blipFill>
        <p:spPr>
          <a:xfrm>
            <a:off x="685800" y="1143000"/>
            <a:ext cx="6023113" cy="4110400"/>
          </a:xfrm>
          <a:prstGeom prst="rect">
            <a:avLst/>
          </a:prstGeom>
        </p:spPr>
      </p:pic>
    </p:spTree>
    <p:extLst>
      <p:ext uri="{BB962C8B-B14F-4D97-AF65-F5344CB8AC3E}">
        <p14:creationId xmlns:p14="http://schemas.microsoft.com/office/powerpoint/2010/main" val="2612674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normAutofit fontScale="90000"/>
          </a:bodyPr>
          <a:lstStyle/>
          <a:p>
            <a:r>
              <a:rPr lang="en-US" sz="4000" b="1" dirty="0">
                <a:latin typeface="Arial" panose="020B0604020202020204" pitchFamily="34" charset="0"/>
                <a:cs typeface="Arial" panose="020B0604020202020204" pitchFamily="34" charset="0"/>
              </a:rPr>
              <a:t>Health related states and events</a:t>
            </a:r>
          </a:p>
        </p:txBody>
      </p:sp>
      <p:sp>
        <p:nvSpPr>
          <p:cNvPr id="3" name="Content Placeholder 2"/>
          <p:cNvSpPr>
            <a:spLocks noGrp="1"/>
          </p:cNvSpPr>
          <p:nvPr>
            <p:ph idx="1"/>
          </p:nvPr>
        </p:nvSpPr>
        <p:spPr>
          <a:xfrm>
            <a:off x="685800" y="1676400"/>
            <a:ext cx="7772400" cy="4114800"/>
          </a:xfrm>
        </p:spPr>
        <p:txBody>
          <a:bodyPr/>
          <a:lstStyle/>
          <a:p>
            <a:pPr marL="0" indent="0">
              <a:buNone/>
            </a:pPr>
            <a:r>
              <a:rPr lang="en-US" sz="2400" dirty="0">
                <a:solidFill>
                  <a:schemeClr val="tx2"/>
                </a:solidFill>
              </a:rPr>
              <a:t>Epidemics of communicable diseases – original focus</a:t>
            </a:r>
          </a:p>
          <a:p>
            <a:pPr marL="0" indent="0">
              <a:buNone/>
            </a:pPr>
            <a:endParaRPr lang="en-US" sz="2400" dirty="0">
              <a:solidFill>
                <a:schemeClr val="tx2"/>
              </a:solidFill>
            </a:endParaRPr>
          </a:p>
          <a:p>
            <a:pPr marL="0" indent="0">
              <a:buNone/>
            </a:pPr>
            <a:r>
              <a:rPr lang="en-US" sz="2400" dirty="0">
                <a:solidFill>
                  <a:schemeClr val="tx2"/>
                </a:solidFill>
              </a:rPr>
              <a:t>Current scope:</a:t>
            </a:r>
          </a:p>
          <a:p>
            <a:pPr>
              <a:buFontTx/>
              <a:buChar char="-"/>
            </a:pPr>
            <a:r>
              <a:rPr lang="en-US" sz="2400" dirty="0">
                <a:solidFill>
                  <a:schemeClr val="tx2"/>
                </a:solidFill>
              </a:rPr>
              <a:t>endemic communicable diseases </a:t>
            </a:r>
          </a:p>
          <a:p>
            <a:pPr>
              <a:buFontTx/>
              <a:buChar char="-"/>
            </a:pPr>
            <a:r>
              <a:rPr lang="en-US" sz="2400" dirty="0">
                <a:solidFill>
                  <a:schemeClr val="tx2"/>
                </a:solidFill>
              </a:rPr>
              <a:t>non-communicable infectious diseases </a:t>
            </a:r>
          </a:p>
          <a:p>
            <a:pPr>
              <a:buFontTx/>
              <a:buChar char="-"/>
            </a:pPr>
            <a:r>
              <a:rPr lang="en-US" sz="2400" dirty="0">
                <a:solidFill>
                  <a:schemeClr val="tx2"/>
                </a:solidFill>
              </a:rPr>
              <a:t>chronic diseases, injuries, birth defects, maternal-child health, occupational health, and environmental health</a:t>
            </a:r>
          </a:p>
          <a:p>
            <a:pPr>
              <a:buFontTx/>
              <a:buChar char="-"/>
            </a:pPr>
            <a:r>
              <a:rPr lang="en-US" sz="2400" dirty="0">
                <a:solidFill>
                  <a:schemeClr val="tx2"/>
                </a:solidFill>
              </a:rPr>
              <a:t>health-related behaviors: exercise, seat belt use,</a:t>
            </a:r>
          </a:p>
          <a:p>
            <a:pPr>
              <a:buFontTx/>
              <a:buChar char="-"/>
            </a:pPr>
            <a:r>
              <a:rPr lang="en-US" sz="2400" dirty="0">
                <a:solidFill>
                  <a:schemeClr val="tx2"/>
                </a:solidFill>
              </a:rPr>
              <a:t>…..</a:t>
            </a:r>
          </a:p>
        </p:txBody>
      </p:sp>
    </p:spTree>
    <p:extLst>
      <p:ext uri="{BB962C8B-B14F-4D97-AF65-F5344CB8AC3E}">
        <p14:creationId xmlns:p14="http://schemas.microsoft.com/office/powerpoint/2010/main" val="2193987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685800"/>
          </a:xfrm>
        </p:spPr>
        <p:txBody>
          <a:bodyPr>
            <a:normAutofit/>
          </a:bodyPr>
          <a:lstStyle/>
          <a:p>
            <a:r>
              <a:rPr lang="en-US" sz="3600" b="1" dirty="0">
                <a:latin typeface="Arial" panose="020B0604020202020204" pitchFamily="34" charset="0"/>
                <a:cs typeface="Arial" panose="020B0604020202020204" pitchFamily="34" charset="0"/>
              </a:rPr>
              <a:t>Distribution</a:t>
            </a:r>
          </a:p>
        </p:txBody>
      </p:sp>
      <p:sp>
        <p:nvSpPr>
          <p:cNvPr id="3" name="Content Placeholder 2"/>
          <p:cNvSpPr>
            <a:spLocks noGrp="1"/>
          </p:cNvSpPr>
          <p:nvPr>
            <p:ph idx="1"/>
          </p:nvPr>
        </p:nvSpPr>
        <p:spPr>
          <a:xfrm>
            <a:off x="437745" y="914400"/>
            <a:ext cx="8375515" cy="4953000"/>
          </a:xfrm>
        </p:spPr>
        <p:txBody>
          <a:bodyPr>
            <a:normAutofit/>
          </a:bodyPr>
          <a:lstStyle/>
          <a:p>
            <a:pPr marL="0" indent="0">
              <a:buNone/>
            </a:pPr>
            <a:r>
              <a:rPr lang="en-US" sz="2000" dirty="0">
                <a:solidFill>
                  <a:schemeClr val="tx2"/>
                </a:solidFill>
              </a:rPr>
              <a:t>Includes frequency and pattern</a:t>
            </a:r>
          </a:p>
          <a:p>
            <a:pPr marL="0" indent="0">
              <a:buNone/>
            </a:pPr>
            <a:endParaRPr lang="en-US" sz="2000" dirty="0">
              <a:solidFill>
                <a:schemeClr val="tx2"/>
              </a:solidFill>
            </a:endParaRPr>
          </a:p>
          <a:p>
            <a:pPr marL="0" indent="0">
              <a:buNone/>
            </a:pPr>
            <a:r>
              <a:rPr lang="en-US" sz="2000" dirty="0">
                <a:solidFill>
                  <a:schemeClr val="tx2"/>
                </a:solidFill>
              </a:rPr>
              <a:t>Frequency: the number of health events (e.g. number of cases of diabetes in a population), also the relationship of that number to the size of the population</a:t>
            </a:r>
          </a:p>
          <a:p>
            <a:pPr marL="0" indent="0">
              <a:buNone/>
            </a:pPr>
            <a:endParaRPr lang="en-US" sz="2000" dirty="0">
              <a:solidFill>
                <a:schemeClr val="tx2"/>
              </a:solidFill>
            </a:endParaRPr>
          </a:p>
          <a:p>
            <a:pPr marL="0" indent="0">
              <a:buNone/>
            </a:pPr>
            <a:r>
              <a:rPr lang="en-US" sz="2000" dirty="0">
                <a:solidFill>
                  <a:schemeClr val="tx2"/>
                </a:solidFill>
              </a:rPr>
              <a:t>Pattern: the occurrence of health-related events by </a:t>
            </a:r>
            <a:r>
              <a:rPr lang="en-US" sz="2000" b="1" dirty="0">
                <a:solidFill>
                  <a:schemeClr val="tx2"/>
                </a:solidFill>
              </a:rPr>
              <a:t>time</a:t>
            </a:r>
            <a:r>
              <a:rPr lang="en-US" sz="2000" dirty="0">
                <a:solidFill>
                  <a:schemeClr val="tx2"/>
                </a:solidFill>
              </a:rPr>
              <a:t>, </a:t>
            </a:r>
            <a:r>
              <a:rPr lang="en-US" sz="2000" b="1" dirty="0">
                <a:solidFill>
                  <a:schemeClr val="tx2"/>
                </a:solidFill>
              </a:rPr>
              <a:t>place</a:t>
            </a:r>
            <a:r>
              <a:rPr lang="en-US" sz="2000" dirty="0">
                <a:solidFill>
                  <a:schemeClr val="tx2"/>
                </a:solidFill>
              </a:rPr>
              <a:t>, and </a:t>
            </a:r>
            <a:r>
              <a:rPr lang="en-US" sz="2000" b="1" dirty="0">
                <a:solidFill>
                  <a:schemeClr val="tx2"/>
                </a:solidFill>
              </a:rPr>
              <a:t>person</a:t>
            </a:r>
            <a:r>
              <a:rPr lang="en-US" sz="2000" dirty="0">
                <a:solidFill>
                  <a:schemeClr val="tx2"/>
                </a:solidFill>
              </a:rPr>
              <a:t> </a:t>
            </a:r>
          </a:p>
          <a:p>
            <a:pPr marL="0" indent="0">
              <a:buNone/>
            </a:pPr>
            <a:endParaRPr lang="en-US" sz="2000" dirty="0">
              <a:solidFill>
                <a:schemeClr val="tx2"/>
              </a:solidFill>
            </a:endParaRPr>
          </a:p>
          <a:p>
            <a:pPr marL="0" indent="0">
              <a:buNone/>
            </a:pPr>
            <a:r>
              <a:rPr lang="en-US" sz="1800" b="1" i="1" dirty="0">
                <a:solidFill>
                  <a:schemeClr val="tx2"/>
                </a:solidFill>
              </a:rPr>
              <a:t>Time patterns </a:t>
            </a:r>
            <a:r>
              <a:rPr lang="en-US" sz="1800" dirty="0">
                <a:solidFill>
                  <a:schemeClr val="tx2"/>
                </a:solidFill>
              </a:rPr>
              <a:t>: annual, seasonal, weekly, daily, hourly, weekday versus weekend, </a:t>
            </a:r>
          </a:p>
          <a:p>
            <a:pPr marL="0" indent="0">
              <a:buNone/>
            </a:pPr>
            <a:r>
              <a:rPr lang="en-US" sz="1800" b="1" i="1" dirty="0">
                <a:solidFill>
                  <a:schemeClr val="tx2"/>
                </a:solidFill>
              </a:rPr>
              <a:t>Place patterns</a:t>
            </a:r>
            <a:r>
              <a:rPr lang="en-US" sz="1800" dirty="0">
                <a:solidFill>
                  <a:schemeClr val="tx2"/>
                </a:solidFill>
              </a:rPr>
              <a:t>: geographic variation, urban/rural differences, and location of work sites or schools</a:t>
            </a:r>
          </a:p>
          <a:p>
            <a:pPr marL="0" indent="0">
              <a:buNone/>
            </a:pPr>
            <a:r>
              <a:rPr lang="en-US" sz="1800" b="1" i="1" dirty="0">
                <a:solidFill>
                  <a:schemeClr val="tx2"/>
                </a:solidFill>
              </a:rPr>
              <a:t>Personal characteristics</a:t>
            </a:r>
            <a:r>
              <a:rPr lang="en-US" sz="1800" dirty="0">
                <a:solidFill>
                  <a:schemeClr val="tx2"/>
                </a:solidFill>
              </a:rPr>
              <a:t>: demographic factors (age, sex, marital status, and socioeconomic status), as well as behaviors and environmental exposures</a:t>
            </a:r>
          </a:p>
        </p:txBody>
      </p:sp>
    </p:spTree>
    <p:extLst>
      <p:ext uri="{BB962C8B-B14F-4D97-AF65-F5344CB8AC3E}">
        <p14:creationId xmlns:p14="http://schemas.microsoft.com/office/powerpoint/2010/main" val="423052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772400" cy="838200"/>
          </a:xfrm>
        </p:spPr>
        <p:txBody>
          <a:bodyPr/>
          <a:lstStyle/>
          <a:p>
            <a:r>
              <a:rPr lang="en-US" sz="3600" b="1" dirty="0">
                <a:latin typeface="Arial" panose="020B0604020202020204" pitchFamily="34" charset="0"/>
                <a:cs typeface="Arial" panose="020B0604020202020204" pitchFamily="34" charset="0"/>
              </a:rPr>
              <a:t>Determinants</a:t>
            </a:r>
          </a:p>
        </p:txBody>
      </p:sp>
      <p:sp>
        <p:nvSpPr>
          <p:cNvPr id="3" name="Content Placeholder 2"/>
          <p:cNvSpPr>
            <a:spLocks noGrp="1"/>
          </p:cNvSpPr>
          <p:nvPr>
            <p:ph idx="1"/>
          </p:nvPr>
        </p:nvSpPr>
        <p:spPr>
          <a:xfrm>
            <a:off x="685800" y="1219200"/>
            <a:ext cx="7772400" cy="4114800"/>
          </a:xfrm>
        </p:spPr>
        <p:txBody>
          <a:bodyPr/>
          <a:lstStyle/>
          <a:p>
            <a:pPr marL="0" indent="0">
              <a:buNone/>
            </a:pPr>
            <a:r>
              <a:rPr lang="en-US" sz="2400" dirty="0">
                <a:solidFill>
                  <a:schemeClr val="tx2"/>
                </a:solidFill>
              </a:rPr>
              <a:t>Causes and other factors that influence the occurrence of disease and other health-related events  </a:t>
            </a:r>
          </a:p>
          <a:p>
            <a:pPr marL="0" indent="0">
              <a:buNone/>
            </a:pPr>
            <a:endParaRPr lang="en-US" sz="2400" dirty="0">
              <a:solidFill>
                <a:schemeClr val="tx2"/>
              </a:solidFill>
            </a:endParaRPr>
          </a:p>
          <a:p>
            <a:pPr marL="0" indent="0">
              <a:buNone/>
            </a:pPr>
            <a:r>
              <a:rPr lang="en-US" sz="2400" dirty="0">
                <a:solidFill>
                  <a:schemeClr val="tx2"/>
                </a:solidFill>
              </a:rPr>
              <a:t>Illness does not occur randomly in a population, but happens only when the right accumulation of risk factors or determinants exists in an individual</a:t>
            </a:r>
          </a:p>
        </p:txBody>
      </p:sp>
    </p:spTree>
    <p:extLst>
      <p:ext uri="{BB962C8B-B14F-4D97-AF65-F5344CB8AC3E}">
        <p14:creationId xmlns:p14="http://schemas.microsoft.com/office/powerpoint/2010/main" val="1207143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8229600" cy="838200"/>
          </a:xfrm>
        </p:spPr>
        <p:txBody>
          <a:bodyPr/>
          <a:lstStyle/>
          <a:p>
            <a:r>
              <a:rPr lang="en-US" sz="3600" b="1" dirty="0">
                <a:latin typeface="Arial" panose="020B0604020202020204" pitchFamily="34" charset="0"/>
                <a:cs typeface="Arial" panose="020B0604020202020204" pitchFamily="34" charset="0"/>
              </a:rPr>
              <a:t>Two Broad Types of Epidemiology</a:t>
            </a:r>
          </a:p>
        </p:txBody>
      </p:sp>
      <p:sp>
        <p:nvSpPr>
          <p:cNvPr id="4" name="Rectangle 3"/>
          <p:cNvSpPr txBox="1">
            <a:spLocks noChangeArrowheads="1"/>
          </p:cNvSpPr>
          <p:nvPr/>
        </p:nvSpPr>
        <p:spPr bwMode="auto">
          <a:xfrm>
            <a:off x="228600" y="1772540"/>
            <a:ext cx="43434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har char="•"/>
              <a:defRPr sz="3200">
                <a:solidFill>
                  <a:srgbClr val="FFFFFF"/>
                </a:solidFill>
                <a:latin typeface="+mn-lt"/>
                <a:ea typeface="MS PGothic" pitchFamily="34" charset="-128"/>
                <a:cs typeface="+mn-cs"/>
              </a:defRPr>
            </a:lvl1pPr>
            <a:lvl2pPr marL="742950" indent="-285750" algn="l" rtl="0" eaLnBrk="1" fontAlgn="base" hangingPunct="1">
              <a:spcBef>
                <a:spcPct val="20000"/>
              </a:spcBef>
              <a:spcAft>
                <a:spcPct val="0"/>
              </a:spcAft>
              <a:buChar char="–"/>
              <a:defRPr sz="2800">
                <a:solidFill>
                  <a:srgbClr val="FFFFFF"/>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rgbClr val="FFFFFF"/>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rgbClr val="FFFFFF"/>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rgbClr val="FFFFFF"/>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rgbClr val="FFFFFF"/>
                </a:solidFill>
                <a:latin typeface="+mn-lt"/>
                <a:ea typeface="+mn-ea"/>
              </a:defRPr>
            </a:lvl6pPr>
            <a:lvl7pPr marL="2971800" indent="-228600" algn="l" rtl="0" eaLnBrk="1" fontAlgn="base" hangingPunct="1">
              <a:spcBef>
                <a:spcPct val="20000"/>
              </a:spcBef>
              <a:spcAft>
                <a:spcPct val="0"/>
              </a:spcAft>
              <a:buChar char="»"/>
              <a:defRPr sz="2000">
                <a:solidFill>
                  <a:srgbClr val="FFFFFF"/>
                </a:solidFill>
                <a:latin typeface="+mn-lt"/>
                <a:ea typeface="+mn-ea"/>
              </a:defRPr>
            </a:lvl7pPr>
            <a:lvl8pPr marL="3429000" indent="-228600" algn="l" rtl="0" eaLnBrk="1" fontAlgn="base" hangingPunct="1">
              <a:spcBef>
                <a:spcPct val="20000"/>
              </a:spcBef>
              <a:spcAft>
                <a:spcPct val="0"/>
              </a:spcAft>
              <a:buChar char="»"/>
              <a:defRPr sz="2000">
                <a:solidFill>
                  <a:srgbClr val="FFFFFF"/>
                </a:solidFill>
                <a:latin typeface="+mn-lt"/>
                <a:ea typeface="+mn-ea"/>
              </a:defRPr>
            </a:lvl8pPr>
            <a:lvl9pPr marL="3886200" indent="-228600" algn="l" rtl="0" eaLnBrk="1" fontAlgn="base" hangingPunct="1">
              <a:spcBef>
                <a:spcPct val="20000"/>
              </a:spcBef>
              <a:spcAft>
                <a:spcPct val="0"/>
              </a:spcAft>
              <a:buChar char="»"/>
              <a:defRPr sz="2000">
                <a:solidFill>
                  <a:srgbClr val="FFFFFF"/>
                </a:solidFill>
                <a:latin typeface="+mn-lt"/>
                <a:ea typeface="+mn-ea"/>
              </a:defRPr>
            </a:lvl9pPr>
          </a:lstStyle>
          <a:p>
            <a:pPr>
              <a:buFont typeface="Wingdings" pitchFamily="2" charset="2"/>
              <a:buNone/>
            </a:pPr>
            <a:r>
              <a:rPr lang="en-US" altLang="en-US" sz="2200" b="1" kern="0" dirty="0">
                <a:solidFill>
                  <a:schemeClr val="tx2"/>
                </a:solidFill>
                <a:cs typeface="Times New Roman" pitchFamily="18" charset="0"/>
              </a:rPr>
              <a:t>	</a:t>
            </a:r>
            <a:r>
              <a:rPr lang="en-US" altLang="en-US" sz="2000" kern="0" dirty="0">
                <a:solidFill>
                  <a:schemeClr val="tx2"/>
                </a:solidFill>
                <a:latin typeface="Verdana" pitchFamily="34" charset="0"/>
                <a:cs typeface="Times New Roman" pitchFamily="18" charset="0"/>
              </a:rPr>
              <a:t>Examining the distribution of a disease in a population, and </a:t>
            </a:r>
            <a:r>
              <a:rPr lang="en-US" altLang="en-US" sz="2000" u="sng" kern="0" dirty="0">
                <a:solidFill>
                  <a:schemeClr val="tx2"/>
                </a:solidFill>
                <a:latin typeface="Verdana" pitchFamily="34" charset="0"/>
                <a:cs typeface="Times New Roman" pitchFamily="18" charset="0"/>
              </a:rPr>
              <a:t>observing</a:t>
            </a:r>
            <a:r>
              <a:rPr lang="en-US" altLang="en-US" sz="2000" kern="0" dirty="0">
                <a:solidFill>
                  <a:schemeClr val="tx2"/>
                </a:solidFill>
                <a:latin typeface="Verdana" pitchFamily="34" charset="0"/>
                <a:cs typeface="Times New Roman" pitchFamily="18" charset="0"/>
              </a:rPr>
              <a:t> the basic features of its distribution in terms of </a:t>
            </a:r>
            <a:r>
              <a:rPr lang="en-US" altLang="en-US" sz="2000" u="sng" kern="0" dirty="0">
                <a:solidFill>
                  <a:schemeClr val="tx2"/>
                </a:solidFill>
                <a:latin typeface="Verdana" pitchFamily="34" charset="0"/>
                <a:cs typeface="Times New Roman" pitchFamily="18" charset="0"/>
              </a:rPr>
              <a:t>time</a:t>
            </a:r>
            <a:r>
              <a:rPr lang="en-US" altLang="en-US" sz="2000" kern="0" dirty="0">
                <a:solidFill>
                  <a:schemeClr val="tx2"/>
                </a:solidFill>
                <a:latin typeface="Verdana" pitchFamily="34" charset="0"/>
                <a:cs typeface="Times New Roman" pitchFamily="18" charset="0"/>
              </a:rPr>
              <a:t>, </a:t>
            </a:r>
            <a:r>
              <a:rPr lang="en-US" altLang="en-US" sz="2000" u="sng" kern="0" dirty="0">
                <a:solidFill>
                  <a:schemeClr val="tx2"/>
                </a:solidFill>
                <a:latin typeface="Verdana" pitchFamily="34" charset="0"/>
                <a:cs typeface="Times New Roman" pitchFamily="18" charset="0"/>
              </a:rPr>
              <a:t>place</a:t>
            </a:r>
            <a:r>
              <a:rPr lang="en-US" altLang="en-US" sz="2000" kern="0" dirty="0">
                <a:solidFill>
                  <a:schemeClr val="tx2"/>
                </a:solidFill>
                <a:latin typeface="Verdana" pitchFamily="34" charset="0"/>
                <a:cs typeface="Times New Roman" pitchFamily="18" charset="0"/>
              </a:rPr>
              <a:t>, and </a:t>
            </a:r>
            <a:r>
              <a:rPr lang="en-US" altLang="en-US" sz="2000" u="sng" kern="0" dirty="0">
                <a:solidFill>
                  <a:schemeClr val="tx2"/>
                </a:solidFill>
                <a:latin typeface="Verdana" pitchFamily="34" charset="0"/>
                <a:cs typeface="Times New Roman" pitchFamily="18" charset="0"/>
              </a:rPr>
              <a:t>person</a:t>
            </a:r>
            <a:endParaRPr lang="en-US" altLang="en-US" sz="2000" kern="0" dirty="0">
              <a:solidFill>
                <a:schemeClr val="tx2"/>
              </a:solidFill>
              <a:latin typeface="Verdana" pitchFamily="34" charset="0"/>
              <a:cs typeface="Times New Roman" pitchFamily="18" charset="0"/>
            </a:endParaRPr>
          </a:p>
          <a:p>
            <a:pPr>
              <a:buFont typeface="Wingdings" pitchFamily="2" charset="2"/>
              <a:buNone/>
            </a:pPr>
            <a:r>
              <a:rPr lang="en-US" altLang="en-US" sz="2000" kern="0" dirty="0">
                <a:solidFill>
                  <a:schemeClr val="tx2"/>
                </a:solidFill>
                <a:latin typeface="Verdana" pitchFamily="34" charset="0"/>
                <a:cs typeface="Times New Roman" pitchFamily="18" charset="0"/>
              </a:rPr>
              <a:t>					    Typical study design:</a:t>
            </a:r>
          </a:p>
          <a:p>
            <a:pPr>
              <a:buFont typeface="Wingdings" pitchFamily="2" charset="2"/>
              <a:buNone/>
            </a:pPr>
            <a:r>
              <a:rPr lang="en-US" altLang="en-US" sz="2000" kern="0" dirty="0">
                <a:solidFill>
                  <a:schemeClr val="tx2"/>
                </a:solidFill>
                <a:latin typeface="Verdana" pitchFamily="34" charset="0"/>
                <a:cs typeface="Times New Roman" pitchFamily="18" charset="0"/>
              </a:rPr>
              <a:t> 	community health survey (approximate synonyms - cross-sectional study, descriptive study)</a:t>
            </a:r>
          </a:p>
          <a:p>
            <a:endParaRPr lang="en-US" altLang="en-US" sz="2400" kern="0" dirty="0">
              <a:solidFill>
                <a:schemeClr val="tx2"/>
              </a:solidFill>
              <a:latin typeface="Verdana" pitchFamily="34" charset="0"/>
            </a:endParaRPr>
          </a:p>
        </p:txBody>
      </p:sp>
      <p:sp>
        <p:nvSpPr>
          <p:cNvPr id="5" name="Rectangle 4"/>
          <p:cNvSpPr txBox="1">
            <a:spLocks noChangeArrowheads="1"/>
          </p:cNvSpPr>
          <p:nvPr/>
        </p:nvSpPr>
        <p:spPr bwMode="auto">
          <a:xfrm>
            <a:off x="4648200" y="1772540"/>
            <a:ext cx="4267200" cy="3886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har char="•"/>
              <a:defRPr sz="3200">
                <a:solidFill>
                  <a:srgbClr val="FFFFFF"/>
                </a:solidFill>
                <a:latin typeface="+mn-lt"/>
                <a:ea typeface="MS PGothic" pitchFamily="34" charset="-128"/>
                <a:cs typeface="+mn-cs"/>
              </a:defRPr>
            </a:lvl1pPr>
            <a:lvl2pPr marL="742950" indent="-285750" algn="l" rtl="0" eaLnBrk="1" fontAlgn="base" hangingPunct="1">
              <a:spcBef>
                <a:spcPct val="20000"/>
              </a:spcBef>
              <a:spcAft>
                <a:spcPct val="0"/>
              </a:spcAft>
              <a:buChar char="–"/>
              <a:defRPr sz="2800">
                <a:solidFill>
                  <a:srgbClr val="FFFFFF"/>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rgbClr val="FFFFFF"/>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rgbClr val="FFFFFF"/>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rgbClr val="FFFFFF"/>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rgbClr val="FFFFFF"/>
                </a:solidFill>
                <a:latin typeface="+mn-lt"/>
                <a:ea typeface="+mn-ea"/>
              </a:defRPr>
            </a:lvl6pPr>
            <a:lvl7pPr marL="2971800" indent="-228600" algn="l" rtl="0" eaLnBrk="1" fontAlgn="base" hangingPunct="1">
              <a:spcBef>
                <a:spcPct val="20000"/>
              </a:spcBef>
              <a:spcAft>
                <a:spcPct val="0"/>
              </a:spcAft>
              <a:buChar char="»"/>
              <a:defRPr sz="2000">
                <a:solidFill>
                  <a:srgbClr val="FFFFFF"/>
                </a:solidFill>
                <a:latin typeface="+mn-lt"/>
                <a:ea typeface="+mn-ea"/>
              </a:defRPr>
            </a:lvl7pPr>
            <a:lvl8pPr marL="3429000" indent="-228600" algn="l" rtl="0" eaLnBrk="1" fontAlgn="base" hangingPunct="1">
              <a:spcBef>
                <a:spcPct val="20000"/>
              </a:spcBef>
              <a:spcAft>
                <a:spcPct val="0"/>
              </a:spcAft>
              <a:buChar char="»"/>
              <a:defRPr sz="2000">
                <a:solidFill>
                  <a:srgbClr val="FFFFFF"/>
                </a:solidFill>
                <a:latin typeface="+mn-lt"/>
                <a:ea typeface="+mn-ea"/>
              </a:defRPr>
            </a:lvl8pPr>
            <a:lvl9pPr marL="3886200" indent="-228600" algn="l" rtl="0" eaLnBrk="1" fontAlgn="base" hangingPunct="1">
              <a:spcBef>
                <a:spcPct val="20000"/>
              </a:spcBef>
              <a:spcAft>
                <a:spcPct val="0"/>
              </a:spcAft>
              <a:buChar char="»"/>
              <a:defRPr sz="2000">
                <a:solidFill>
                  <a:srgbClr val="FFFFFF"/>
                </a:solidFill>
                <a:latin typeface="+mn-lt"/>
                <a:ea typeface="+mn-ea"/>
              </a:defRPr>
            </a:lvl9pPr>
          </a:lstStyle>
          <a:p>
            <a:pPr>
              <a:buFont typeface="Wingdings" pitchFamily="2" charset="2"/>
              <a:buNone/>
            </a:pPr>
            <a:r>
              <a:rPr lang="en-US" altLang="en-US" sz="2000" b="1" kern="0" dirty="0">
                <a:solidFill>
                  <a:schemeClr val="tx2"/>
                </a:solidFill>
                <a:cs typeface="Times New Roman" pitchFamily="18" charset="0"/>
              </a:rPr>
              <a:t>	</a:t>
            </a:r>
            <a:r>
              <a:rPr lang="en-US" altLang="en-US" sz="2000" kern="0" dirty="0">
                <a:solidFill>
                  <a:schemeClr val="tx2"/>
                </a:solidFill>
                <a:latin typeface="Verdana" pitchFamily="34" charset="0"/>
                <a:cs typeface="Times New Roman" pitchFamily="18" charset="0"/>
              </a:rPr>
              <a:t>Testing a </a:t>
            </a:r>
            <a:r>
              <a:rPr lang="en-US" altLang="en-US" sz="2000" u="sng" kern="0" dirty="0">
                <a:solidFill>
                  <a:schemeClr val="tx2"/>
                </a:solidFill>
                <a:latin typeface="Verdana" pitchFamily="34" charset="0"/>
                <a:cs typeface="Times New Roman" pitchFamily="18" charset="0"/>
              </a:rPr>
              <a:t>specific hypothesis</a:t>
            </a:r>
            <a:r>
              <a:rPr lang="en-US" altLang="en-US" sz="2000" kern="0" dirty="0">
                <a:solidFill>
                  <a:schemeClr val="tx2"/>
                </a:solidFill>
                <a:latin typeface="Verdana" pitchFamily="34" charset="0"/>
                <a:cs typeface="Times New Roman" pitchFamily="18" charset="0"/>
              </a:rPr>
              <a:t> about the relationship of a disease to a putative cause, by conducting an epidemiologic study that relates the </a:t>
            </a:r>
            <a:r>
              <a:rPr lang="en-US" altLang="en-US" sz="2000" u="sng" kern="0" dirty="0">
                <a:solidFill>
                  <a:schemeClr val="tx2"/>
                </a:solidFill>
                <a:latin typeface="Verdana" pitchFamily="34" charset="0"/>
                <a:cs typeface="Times New Roman" pitchFamily="18" charset="0"/>
              </a:rPr>
              <a:t>exposure</a:t>
            </a:r>
            <a:r>
              <a:rPr lang="en-US" altLang="en-US" sz="2000" kern="0" dirty="0">
                <a:solidFill>
                  <a:schemeClr val="tx2"/>
                </a:solidFill>
                <a:latin typeface="Verdana" pitchFamily="34" charset="0"/>
                <a:cs typeface="Times New Roman" pitchFamily="18" charset="0"/>
              </a:rPr>
              <a:t> of interest to the </a:t>
            </a:r>
            <a:r>
              <a:rPr lang="en-US" altLang="en-US" sz="2000" u="sng" kern="0" dirty="0">
                <a:solidFill>
                  <a:schemeClr val="tx2"/>
                </a:solidFill>
                <a:latin typeface="Verdana" pitchFamily="34" charset="0"/>
                <a:cs typeface="Times New Roman" pitchFamily="18" charset="0"/>
              </a:rPr>
              <a:t>disease</a:t>
            </a:r>
            <a:r>
              <a:rPr lang="en-US" altLang="en-US" sz="2000" kern="0" dirty="0">
                <a:solidFill>
                  <a:schemeClr val="tx2"/>
                </a:solidFill>
                <a:latin typeface="Verdana" pitchFamily="34" charset="0"/>
                <a:cs typeface="Times New Roman" pitchFamily="18" charset="0"/>
              </a:rPr>
              <a:t> of interest</a:t>
            </a:r>
          </a:p>
          <a:p>
            <a:pPr>
              <a:buFont typeface="Wingdings" pitchFamily="2" charset="2"/>
              <a:buNone/>
            </a:pPr>
            <a:r>
              <a:rPr lang="en-US" altLang="en-US" sz="2000" kern="0" dirty="0">
                <a:solidFill>
                  <a:schemeClr val="tx2"/>
                </a:solidFill>
                <a:latin typeface="Verdana" pitchFamily="34" charset="0"/>
                <a:cs typeface="Times New Roman" pitchFamily="18" charset="0"/>
              </a:rPr>
              <a:t>				         Typical study designs: cohort, case-control</a:t>
            </a:r>
          </a:p>
          <a:p>
            <a:pPr>
              <a:buFont typeface="Wingdings" pitchFamily="2" charset="2"/>
              <a:buNone/>
            </a:pPr>
            <a:r>
              <a:rPr lang="en-US" altLang="en-US" sz="2000" kern="0" dirty="0">
                <a:solidFill>
                  <a:schemeClr val="tx2"/>
                </a:solidFill>
                <a:latin typeface="Verdana" pitchFamily="34" charset="0"/>
                <a:hlinkClick r:id="rId2"/>
              </a:rPr>
              <a:t>https://www.youtube.com/watch?v=sC45b4iEW5s</a:t>
            </a:r>
            <a:endParaRPr lang="en-US" altLang="en-US" sz="2000" kern="0" dirty="0">
              <a:solidFill>
                <a:schemeClr val="tx2"/>
              </a:solidFill>
              <a:latin typeface="Verdana" pitchFamily="34" charset="0"/>
            </a:endParaRPr>
          </a:p>
          <a:p>
            <a:pPr>
              <a:buFont typeface="Wingdings" pitchFamily="2" charset="2"/>
              <a:buNone/>
            </a:pPr>
            <a:endParaRPr lang="en-US" altLang="en-US" sz="2000" kern="0" dirty="0">
              <a:solidFill>
                <a:schemeClr val="tx2"/>
              </a:solidFill>
              <a:latin typeface="Verdana" pitchFamily="34" charset="0"/>
            </a:endParaRPr>
          </a:p>
        </p:txBody>
      </p:sp>
      <p:sp>
        <p:nvSpPr>
          <p:cNvPr id="6" name="Text Box 5"/>
          <p:cNvSpPr txBox="1">
            <a:spLocks noChangeArrowheads="1"/>
          </p:cNvSpPr>
          <p:nvPr/>
        </p:nvSpPr>
        <p:spPr bwMode="auto">
          <a:xfrm>
            <a:off x="152400" y="1312405"/>
            <a:ext cx="480060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US" altLang="en-US" sz="2200" dirty="0">
                <a:solidFill>
                  <a:schemeClr val="tx2"/>
                </a:solidFill>
                <a:latin typeface="Verdana" pitchFamily="34" charset="0"/>
                <a:cs typeface="Times New Roman" pitchFamily="18" charset="0"/>
              </a:rPr>
              <a:t>DESCRIPTIVE EPIDEMIOLOGY</a:t>
            </a:r>
          </a:p>
        </p:txBody>
      </p:sp>
      <p:sp>
        <p:nvSpPr>
          <p:cNvPr id="7" name="Text Box 6"/>
          <p:cNvSpPr txBox="1">
            <a:spLocks noChangeArrowheads="1"/>
          </p:cNvSpPr>
          <p:nvPr/>
        </p:nvSpPr>
        <p:spPr bwMode="auto">
          <a:xfrm>
            <a:off x="4953000" y="1308556"/>
            <a:ext cx="4267200"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US" altLang="en-US" sz="2200" dirty="0">
                <a:solidFill>
                  <a:schemeClr val="tx2"/>
                </a:solidFill>
                <a:latin typeface="Verdana" pitchFamily="34" charset="0"/>
                <a:cs typeface="Times New Roman" pitchFamily="18" charset="0"/>
              </a:rPr>
              <a:t>ANALYTIC EPIDEMIOLOGY</a:t>
            </a:r>
          </a:p>
        </p:txBody>
      </p:sp>
    </p:spTree>
    <p:extLst>
      <p:ext uri="{BB962C8B-B14F-4D97-AF65-F5344CB8AC3E}">
        <p14:creationId xmlns:p14="http://schemas.microsoft.com/office/powerpoint/2010/main" val="234896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5" grpId="0" build="p" autoUpdateAnimBg="0"/>
      <p:bldP spid="6" grpId="0" autoUpdateAnimBg="0"/>
      <p:bldP spid="7"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Epidemiological statistical measurement</a:t>
            </a:r>
          </a:p>
        </p:txBody>
      </p:sp>
    </p:spTree>
    <p:extLst>
      <p:ext uri="{BB962C8B-B14F-4D97-AF65-F5344CB8AC3E}">
        <p14:creationId xmlns:p14="http://schemas.microsoft.com/office/powerpoint/2010/main" val="556203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81000"/>
            <a:ext cx="7772400" cy="609600"/>
          </a:xfrm>
        </p:spPr>
        <p:txBody>
          <a:bodyPr>
            <a:normAutofit fontScale="90000"/>
          </a:bodyPr>
          <a:lstStyle/>
          <a:p>
            <a:r>
              <a:rPr lang="en-US" sz="4000" b="1" dirty="0">
                <a:latin typeface="Arial" panose="020B0604020202020204" pitchFamily="34" charset="0"/>
                <a:cs typeface="Arial" panose="020B0604020202020204" pitchFamily="34" charset="0"/>
              </a:rPr>
              <a:t>Measuring frequency</a:t>
            </a:r>
          </a:p>
        </p:txBody>
      </p:sp>
      <p:sp>
        <p:nvSpPr>
          <p:cNvPr id="3" name="Content Placeholder 2"/>
          <p:cNvSpPr>
            <a:spLocks noGrp="1"/>
          </p:cNvSpPr>
          <p:nvPr>
            <p:ph idx="1"/>
          </p:nvPr>
        </p:nvSpPr>
        <p:spPr>
          <a:xfrm>
            <a:off x="685800" y="1371600"/>
            <a:ext cx="7772400" cy="4114800"/>
          </a:xfrm>
        </p:spPr>
        <p:txBody>
          <a:bodyPr/>
          <a:lstStyle/>
          <a:p>
            <a:pPr marL="0" indent="0">
              <a:buNone/>
            </a:pPr>
            <a:r>
              <a:rPr lang="en-US" sz="2400" dirty="0">
                <a:solidFill>
                  <a:schemeClr val="tx2"/>
                </a:solidFill>
              </a:rPr>
              <a:t>To measure frequency of a disease or event, pay attention to the numerator (cases) and the denominator (population at risk)</a:t>
            </a:r>
          </a:p>
          <a:p>
            <a:pPr marL="0" indent="0">
              <a:buNone/>
            </a:pPr>
            <a:endParaRPr lang="en-US" sz="2400" dirty="0">
              <a:solidFill>
                <a:schemeClr val="tx2"/>
              </a:solidFill>
            </a:endParaRPr>
          </a:p>
          <a:p>
            <a:pPr marL="0" indent="0">
              <a:buNone/>
            </a:pPr>
            <a:r>
              <a:rPr lang="en-US" sz="2400" dirty="0">
                <a:solidFill>
                  <a:schemeClr val="tx2"/>
                </a:solidFill>
              </a:rPr>
              <a:t>Key point in making sense of the numbers</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3425125"/>
            <a:ext cx="4949825" cy="2116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63742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lstStyle/>
          <a:p>
            <a:r>
              <a:rPr lang="en-GB" altLang="en-US" sz="4000" b="1" dirty="0">
                <a:latin typeface="Arial" panose="020B0604020202020204" pitchFamily="34" charset="0"/>
                <a:cs typeface="Arial" panose="020B0604020202020204" pitchFamily="34" charset="0"/>
              </a:rPr>
              <a:t>Measures of disease frequency</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676400"/>
            <a:ext cx="7772400" cy="4114800"/>
          </a:xfrm>
        </p:spPr>
        <p:txBody>
          <a:bodyPr/>
          <a:lstStyle/>
          <a:p>
            <a:pPr>
              <a:lnSpc>
                <a:spcPct val="80000"/>
              </a:lnSpc>
            </a:pPr>
            <a:r>
              <a:rPr lang="en-US" altLang="en-US" sz="2800" dirty="0">
                <a:solidFill>
                  <a:schemeClr val="tx2"/>
                </a:solidFill>
              </a:rPr>
              <a:t>ratios</a:t>
            </a:r>
          </a:p>
          <a:p>
            <a:pPr>
              <a:lnSpc>
                <a:spcPct val="80000"/>
              </a:lnSpc>
            </a:pPr>
            <a:r>
              <a:rPr lang="en-US" altLang="en-US" sz="2800" dirty="0">
                <a:solidFill>
                  <a:schemeClr val="tx2"/>
                </a:solidFill>
              </a:rPr>
              <a:t>proportions</a:t>
            </a:r>
          </a:p>
          <a:p>
            <a:pPr>
              <a:lnSpc>
                <a:spcPct val="80000"/>
              </a:lnSpc>
            </a:pPr>
            <a:r>
              <a:rPr lang="en-US" altLang="en-US" sz="2800" dirty="0">
                <a:solidFill>
                  <a:schemeClr val="tx2"/>
                </a:solidFill>
              </a:rPr>
              <a:t>prevalence, incidence</a:t>
            </a:r>
          </a:p>
          <a:p>
            <a:pPr>
              <a:lnSpc>
                <a:spcPct val="80000"/>
              </a:lnSpc>
            </a:pPr>
            <a:r>
              <a:rPr lang="en-US" altLang="en-US" sz="2800" dirty="0">
                <a:solidFill>
                  <a:schemeClr val="tx2"/>
                </a:solidFill>
              </a:rPr>
              <a:t>risks, rates, odds</a:t>
            </a:r>
          </a:p>
          <a:p>
            <a:pPr marL="0" indent="0">
              <a:lnSpc>
                <a:spcPct val="80000"/>
              </a:lnSpc>
              <a:buNone/>
            </a:pPr>
            <a:endParaRPr lang="en-US" altLang="en-US" sz="2800" dirty="0">
              <a:solidFill>
                <a:schemeClr val="tx2"/>
              </a:solidFill>
            </a:endParaRPr>
          </a:p>
          <a:p>
            <a:pPr marL="0" indent="0">
              <a:lnSpc>
                <a:spcPct val="80000"/>
              </a:lnSpc>
              <a:buNone/>
            </a:pPr>
            <a:r>
              <a:rPr lang="en-US" altLang="en-US" sz="2800" dirty="0">
                <a:solidFill>
                  <a:schemeClr val="tx2"/>
                </a:solidFill>
              </a:rPr>
              <a:t>all functions of numerators (cases) and denominators (population at risk or those at risk but disease free)</a:t>
            </a:r>
          </a:p>
          <a:p>
            <a:pPr marL="0" indent="0">
              <a:buNone/>
            </a:pPr>
            <a:endParaRPr lang="en-US" dirty="0">
              <a:solidFill>
                <a:schemeClr val="tx2"/>
              </a:solidFill>
            </a:endParaRPr>
          </a:p>
        </p:txBody>
      </p:sp>
    </p:spTree>
    <p:extLst>
      <p:ext uri="{BB962C8B-B14F-4D97-AF65-F5344CB8AC3E}">
        <p14:creationId xmlns:p14="http://schemas.microsoft.com/office/powerpoint/2010/main" val="2724258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normAutofit fontScale="90000"/>
          </a:bodyPr>
          <a:lstStyle/>
          <a:p>
            <a:r>
              <a:rPr lang="en-GB" altLang="en-US" b="1" dirty="0">
                <a:latin typeface="Arial" panose="020B0604020202020204" pitchFamily="34" charset="0"/>
                <a:cs typeface="Arial" panose="020B0604020202020204" pitchFamily="34" charset="0"/>
              </a:rPr>
              <a:t>Measures of disease frequency</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676400"/>
            <a:ext cx="7772400" cy="4114800"/>
          </a:xfrm>
        </p:spPr>
        <p:txBody>
          <a:bodyPr/>
          <a:lstStyle/>
          <a:p>
            <a:r>
              <a:rPr lang="en-US" altLang="en-US" sz="2800" dirty="0">
                <a:solidFill>
                  <a:schemeClr val="tx2"/>
                </a:solidFill>
              </a:rPr>
              <a:t>ratios: the relative magnitudes of two quantities (usually expressed as a quotient) (A/B)</a:t>
            </a:r>
          </a:p>
          <a:p>
            <a:endParaRPr lang="en-US" altLang="en-US" sz="2800" dirty="0">
              <a:solidFill>
                <a:schemeClr val="tx2"/>
              </a:solidFill>
            </a:endParaRPr>
          </a:p>
          <a:p>
            <a:r>
              <a:rPr lang="en-US" altLang="en-US" sz="2800" dirty="0">
                <a:solidFill>
                  <a:schemeClr val="tx2"/>
                </a:solidFill>
              </a:rPr>
              <a:t>proportions: a ratio that relates the part (the numerator) to the whole (the denominator) — numerator always part of the denominator (A/A+B)</a:t>
            </a:r>
          </a:p>
          <a:p>
            <a:pPr marL="0" indent="0">
              <a:buNone/>
            </a:pPr>
            <a:endParaRPr lang="en-US" dirty="0">
              <a:solidFill>
                <a:schemeClr val="tx2"/>
              </a:solidFill>
            </a:endParaRPr>
          </a:p>
        </p:txBody>
      </p:sp>
    </p:spTree>
    <p:extLst>
      <p:ext uri="{BB962C8B-B14F-4D97-AF65-F5344CB8AC3E}">
        <p14:creationId xmlns:p14="http://schemas.microsoft.com/office/powerpoint/2010/main" val="2619484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lstStyle/>
          <a:p>
            <a:r>
              <a:rPr lang="en-GB" altLang="en-US" b="1" dirty="0">
                <a:latin typeface="Arial" panose="020B0604020202020204" pitchFamily="34" charset="0"/>
                <a:cs typeface="Arial" panose="020B0604020202020204" pitchFamily="34" charset="0"/>
              </a:rPr>
              <a:t>Prevalence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676400"/>
            <a:ext cx="7772400" cy="4114800"/>
          </a:xfrm>
        </p:spPr>
        <p:txBody>
          <a:bodyPr/>
          <a:lstStyle/>
          <a:p>
            <a:pPr marL="0" indent="0">
              <a:lnSpc>
                <a:spcPct val="90000"/>
              </a:lnSpc>
              <a:buNone/>
            </a:pPr>
            <a:r>
              <a:rPr lang="en-US" altLang="en-US" sz="2400" dirty="0">
                <a:solidFill>
                  <a:schemeClr val="tx2"/>
                </a:solidFill>
              </a:rPr>
              <a:t>The prevalence of a disease or condition in a population is defined as:</a:t>
            </a:r>
          </a:p>
          <a:p>
            <a:pPr marL="0" indent="0">
              <a:lnSpc>
                <a:spcPct val="90000"/>
              </a:lnSpc>
              <a:buNone/>
            </a:pPr>
            <a:r>
              <a:rPr lang="en-US" altLang="en-US" sz="2400" dirty="0">
                <a:solidFill>
                  <a:schemeClr val="tx2"/>
                </a:solidFill>
              </a:rPr>
              <a:t>The total number of cases (existing cases) of the disease in the population at a given time </a:t>
            </a:r>
          </a:p>
          <a:p>
            <a:pPr marL="0" indent="0">
              <a:lnSpc>
                <a:spcPct val="90000"/>
              </a:lnSpc>
              <a:buNone/>
            </a:pPr>
            <a:r>
              <a:rPr lang="en-US" altLang="en-US" sz="2400" dirty="0">
                <a:solidFill>
                  <a:schemeClr val="tx2"/>
                </a:solidFill>
              </a:rPr>
              <a:t> or</a:t>
            </a:r>
          </a:p>
          <a:p>
            <a:pPr marL="0" indent="0">
              <a:lnSpc>
                <a:spcPct val="90000"/>
              </a:lnSpc>
              <a:buNone/>
            </a:pPr>
            <a:r>
              <a:rPr lang="en-US" altLang="en-US" sz="2400" b="1" dirty="0">
                <a:solidFill>
                  <a:schemeClr val="tx2"/>
                </a:solidFill>
              </a:rPr>
              <a:t>The total number of cases in the population, divided by the number of individuals in the population </a:t>
            </a:r>
          </a:p>
          <a:p>
            <a:pPr marL="0" indent="0">
              <a:lnSpc>
                <a:spcPct val="90000"/>
              </a:lnSpc>
              <a:buNone/>
            </a:pPr>
            <a:endParaRPr lang="en-GB" altLang="en-US" sz="2400" dirty="0">
              <a:solidFill>
                <a:schemeClr val="tx2"/>
              </a:solidFill>
            </a:endParaRPr>
          </a:p>
          <a:p>
            <a:pPr marL="0" indent="0">
              <a:lnSpc>
                <a:spcPct val="90000"/>
              </a:lnSpc>
              <a:buNone/>
            </a:pPr>
            <a:r>
              <a:rPr lang="en-GB" altLang="en-US" sz="2400" dirty="0">
                <a:solidFill>
                  <a:schemeClr val="tx2"/>
                </a:solidFill>
              </a:rPr>
              <a:t>It is a proportion and is usually expressed as a percentage</a:t>
            </a:r>
            <a:endParaRPr lang="en-US" altLang="en-US" sz="2400" dirty="0">
              <a:solidFill>
                <a:schemeClr val="tx2"/>
              </a:solidFill>
            </a:endParaRPr>
          </a:p>
          <a:p>
            <a:pPr marL="0" indent="0">
              <a:buNone/>
            </a:pPr>
            <a:endParaRPr lang="en-US" sz="2400" dirty="0">
              <a:solidFill>
                <a:schemeClr val="tx2"/>
              </a:solidFill>
            </a:endParaRPr>
          </a:p>
        </p:txBody>
      </p:sp>
    </p:spTree>
    <p:extLst>
      <p:ext uri="{BB962C8B-B14F-4D97-AF65-F5344CB8AC3E}">
        <p14:creationId xmlns:p14="http://schemas.microsoft.com/office/powerpoint/2010/main" val="1935691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7772400" cy="838200"/>
          </a:xfrm>
        </p:spPr>
        <p:txBody>
          <a:bodyPr/>
          <a:lstStyle/>
          <a:p>
            <a:r>
              <a:rPr lang="en-GB" altLang="en-US" b="1" dirty="0">
                <a:latin typeface="Arial" panose="020B0604020202020204" pitchFamily="34" charset="0"/>
                <a:cs typeface="Arial" panose="020B0604020202020204" pitchFamily="34" charset="0"/>
              </a:rPr>
              <a:t>Incidence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447800"/>
            <a:ext cx="7772400" cy="4343400"/>
          </a:xfrm>
        </p:spPr>
        <p:txBody>
          <a:bodyPr>
            <a:normAutofit lnSpcReduction="10000"/>
          </a:bodyPr>
          <a:lstStyle/>
          <a:p>
            <a:pPr marL="0" indent="0">
              <a:lnSpc>
                <a:spcPct val="90000"/>
              </a:lnSpc>
              <a:buNone/>
            </a:pPr>
            <a:r>
              <a:rPr lang="en-US" altLang="en-US" sz="2400" dirty="0">
                <a:solidFill>
                  <a:schemeClr val="tx2"/>
                </a:solidFill>
              </a:rPr>
              <a:t>The incidence of a disease in a population is defined as:</a:t>
            </a:r>
          </a:p>
          <a:p>
            <a:pPr marL="0" indent="0">
              <a:lnSpc>
                <a:spcPct val="90000"/>
              </a:lnSpc>
              <a:buNone/>
            </a:pPr>
            <a:endParaRPr lang="en-US" altLang="en-US" sz="2400" b="1" dirty="0">
              <a:solidFill>
                <a:schemeClr val="tx2"/>
              </a:solidFill>
            </a:endParaRPr>
          </a:p>
          <a:p>
            <a:pPr marL="0" indent="0">
              <a:lnSpc>
                <a:spcPct val="90000"/>
              </a:lnSpc>
              <a:buNone/>
            </a:pPr>
            <a:r>
              <a:rPr lang="en-US" altLang="en-US" sz="2400" b="1" dirty="0">
                <a:solidFill>
                  <a:schemeClr val="tx2"/>
                </a:solidFill>
              </a:rPr>
              <a:t>The total number of NEW cases of the disease in a population at risk of the disease in a defined time period</a:t>
            </a:r>
            <a:r>
              <a:rPr lang="en-US" altLang="en-US" sz="2400" dirty="0">
                <a:solidFill>
                  <a:schemeClr val="tx2"/>
                </a:solidFill>
              </a:rPr>
              <a:t> </a:t>
            </a:r>
          </a:p>
          <a:p>
            <a:pPr marL="0" indent="0">
              <a:lnSpc>
                <a:spcPct val="90000"/>
              </a:lnSpc>
              <a:buNone/>
            </a:pPr>
            <a:r>
              <a:rPr lang="en-US" altLang="en-US" sz="2400" dirty="0">
                <a:solidFill>
                  <a:schemeClr val="tx2"/>
                </a:solidFill>
              </a:rPr>
              <a:t>or </a:t>
            </a:r>
          </a:p>
          <a:p>
            <a:pPr marL="0" indent="0">
              <a:lnSpc>
                <a:spcPct val="90000"/>
              </a:lnSpc>
              <a:buNone/>
            </a:pPr>
            <a:r>
              <a:rPr lang="en-US" altLang="en-US" sz="2400" dirty="0">
                <a:solidFill>
                  <a:schemeClr val="tx2"/>
                </a:solidFill>
              </a:rPr>
              <a:t>The total number of NEW cases in the population, divided by the total number of individuals at risk of the disease in the population </a:t>
            </a:r>
          </a:p>
          <a:p>
            <a:pPr marL="0" indent="0">
              <a:lnSpc>
                <a:spcPct val="90000"/>
              </a:lnSpc>
              <a:buNone/>
            </a:pPr>
            <a:endParaRPr lang="en-US" altLang="en-US" sz="2400" dirty="0">
              <a:solidFill>
                <a:schemeClr val="tx2"/>
              </a:solidFill>
            </a:endParaRPr>
          </a:p>
          <a:p>
            <a:pPr marL="0" indent="0">
              <a:lnSpc>
                <a:spcPct val="90000"/>
              </a:lnSpc>
              <a:buNone/>
            </a:pPr>
            <a:r>
              <a:rPr lang="en-GB" altLang="en-US" sz="2400" dirty="0">
                <a:solidFill>
                  <a:schemeClr val="tx2"/>
                </a:solidFill>
              </a:rPr>
              <a:t>Again, it is a proportion (RISK) and can be expressed as a percentage</a:t>
            </a:r>
            <a:endParaRPr lang="en-US" altLang="en-US" sz="2400" dirty="0">
              <a:solidFill>
                <a:schemeClr val="tx2"/>
              </a:solidFill>
            </a:endParaRPr>
          </a:p>
          <a:p>
            <a:pPr marL="0" indent="0">
              <a:buNone/>
            </a:pPr>
            <a:endParaRPr lang="en-US" sz="2400" dirty="0">
              <a:solidFill>
                <a:schemeClr val="tx2"/>
              </a:solidFill>
            </a:endParaRPr>
          </a:p>
        </p:txBody>
      </p:sp>
    </p:spTree>
    <p:extLst>
      <p:ext uri="{BB962C8B-B14F-4D97-AF65-F5344CB8AC3E}">
        <p14:creationId xmlns:p14="http://schemas.microsoft.com/office/powerpoint/2010/main" val="2968696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8D2C51-67AA-FC41-B416-4D57FBC2AC52}"/>
              </a:ext>
            </a:extLst>
          </p:cNvPr>
          <p:cNvSpPr>
            <a:spLocks noGrp="1" noChangeArrowheads="1"/>
          </p:cNvSpPr>
          <p:nvPr>
            <p:ph type="title"/>
          </p:nvPr>
        </p:nvSpPr>
        <p:spPr/>
        <p:txBody>
          <a:bodyPr/>
          <a:lstStyle/>
          <a:p>
            <a:pPr eaLnBrk="1" hangingPunct="1"/>
            <a:r>
              <a:rPr lang="en-GB" altLang="en-US" b="1" dirty="0">
                <a:latin typeface="Arial" panose="020B0604020202020204" pitchFamily="34" charset="0"/>
                <a:cs typeface="Arial" panose="020B0604020202020204" pitchFamily="34" charset="0"/>
              </a:rPr>
              <a:t>The 2x2 Table</a:t>
            </a:r>
          </a:p>
        </p:txBody>
      </p:sp>
      <p:sp>
        <p:nvSpPr>
          <p:cNvPr id="19459" name="Content Placeholder 2">
            <a:extLst>
              <a:ext uri="{FF2B5EF4-FFF2-40B4-BE49-F238E27FC236}">
                <a16:creationId xmlns:a16="http://schemas.microsoft.com/office/drawing/2014/main" id="{08187320-C6B3-C747-A6DE-4F84CE53518C}"/>
              </a:ext>
            </a:extLst>
          </p:cNvPr>
          <p:cNvSpPr>
            <a:spLocks noGrp="1" noChangeArrowheads="1"/>
          </p:cNvSpPr>
          <p:nvPr>
            <p:ph idx="1"/>
          </p:nvPr>
        </p:nvSpPr>
        <p:spPr>
          <a:xfrm>
            <a:off x="468313" y="1412875"/>
            <a:ext cx="8569325" cy="4748213"/>
          </a:xfrm>
        </p:spPr>
        <p:txBody>
          <a:bodyPr/>
          <a:lstStyle/>
          <a:p>
            <a:pPr eaLnBrk="1" hangingPunct="1"/>
            <a:r>
              <a:rPr lang="en-GB" altLang="en-US" sz="2800">
                <a:latin typeface="Arial" panose="020B0604020202020204" pitchFamily="34" charset="0"/>
                <a:cs typeface="Arial" panose="020B0604020202020204" pitchFamily="34" charset="0"/>
              </a:rPr>
              <a:t>A frequency distribution table, where two variables are shown simultaneously.</a:t>
            </a:r>
          </a:p>
          <a:p>
            <a:pPr eaLnBrk="1" hangingPunct="1"/>
            <a:r>
              <a:rPr lang="en-GB" altLang="en-US" sz="2800">
                <a:latin typeface="Arial" panose="020B0604020202020204" pitchFamily="34" charset="0"/>
                <a:cs typeface="Arial" panose="020B0604020202020204" pitchFamily="34" charset="0"/>
              </a:rPr>
              <a:t>Summarizes the relationship between two or more (categorical) variables. </a:t>
            </a:r>
          </a:p>
          <a:p>
            <a:pPr eaLnBrk="1" hangingPunct="1"/>
            <a:r>
              <a:rPr lang="en-GB" altLang="en-US" sz="2800" i="1">
                <a:latin typeface="Arial" panose="020B0604020202020204" pitchFamily="34" charset="0"/>
                <a:cs typeface="Arial" panose="020B0604020202020204" pitchFamily="34" charset="0"/>
              </a:rPr>
              <a:t>Used for calculation of association of exposure – disease associations</a:t>
            </a:r>
          </a:p>
          <a:p>
            <a:pPr eaLnBrk="1" hangingPunct="1"/>
            <a:r>
              <a:rPr lang="en-GB" altLang="en-US" sz="2800">
                <a:latin typeface="Arial" panose="020B0604020202020204" pitchFamily="34" charset="0"/>
                <a:cs typeface="Arial" panose="020B0604020202020204" pitchFamily="34" charset="0"/>
              </a:rPr>
              <a:t>Also called contingency table, crosstabs or two-way table</a:t>
            </a:r>
          </a:p>
        </p:txBody>
      </p:sp>
    </p:spTree>
    <p:extLst>
      <p:ext uri="{BB962C8B-B14F-4D97-AF65-F5344CB8AC3E}">
        <p14:creationId xmlns:p14="http://schemas.microsoft.com/office/powerpoint/2010/main" val="1416127899"/>
      </p:ext>
    </p:extLst>
  </p:cSld>
  <p:clrMapOvr>
    <a:masterClrMapping/>
  </p:clrMapOvr>
  <p:transition spd="slow" advTm="49177"/>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F750-494E-A24B-FEA1-F771D498815D}"/>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2x2 Table &amp; Formulas</a:t>
            </a:r>
            <a:endParaRPr lang="en-GB" b="1"/>
          </a:p>
        </p:txBody>
      </p:sp>
      <p:pic>
        <p:nvPicPr>
          <p:cNvPr id="1026" name="Picture 2">
            <a:extLst>
              <a:ext uri="{FF2B5EF4-FFF2-40B4-BE49-F238E27FC236}">
                <a16:creationId xmlns:a16="http://schemas.microsoft.com/office/drawing/2014/main" id="{19FE3F73-A2AC-2007-3BBA-6831F52928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88524" y="1600200"/>
            <a:ext cx="6366952"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019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CD78D3D-2BE1-5B45-915C-68EC93DFB513}"/>
              </a:ext>
            </a:extLst>
          </p:cNvPr>
          <p:cNvGraphicFramePr>
            <a:graphicFrameLocks noGrp="1"/>
          </p:cNvGraphicFramePr>
          <p:nvPr/>
        </p:nvGraphicFramePr>
        <p:xfrm>
          <a:off x="22225" y="1654175"/>
          <a:ext cx="9121776" cy="5133977"/>
        </p:xfrm>
        <a:graphic>
          <a:graphicData uri="http://schemas.openxmlformats.org/drawingml/2006/table">
            <a:tbl>
              <a:tblPr firstRow="1" bandRow="1">
                <a:tableStyleId>{5C22544A-7EE6-4342-B048-85BDC9FD1C3A}</a:tableStyleId>
              </a:tblPr>
              <a:tblGrid>
                <a:gridCol w="2280444">
                  <a:extLst>
                    <a:ext uri="{9D8B030D-6E8A-4147-A177-3AD203B41FA5}">
                      <a16:colId xmlns:a16="http://schemas.microsoft.com/office/drawing/2014/main" val="20000"/>
                    </a:ext>
                  </a:extLst>
                </a:gridCol>
                <a:gridCol w="2280444">
                  <a:extLst>
                    <a:ext uri="{9D8B030D-6E8A-4147-A177-3AD203B41FA5}">
                      <a16:colId xmlns:a16="http://schemas.microsoft.com/office/drawing/2014/main" val="20001"/>
                    </a:ext>
                  </a:extLst>
                </a:gridCol>
                <a:gridCol w="2280444">
                  <a:extLst>
                    <a:ext uri="{9D8B030D-6E8A-4147-A177-3AD203B41FA5}">
                      <a16:colId xmlns:a16="http://schemas.microsoft.com/office/drawing/2014/main" val="20002"/>
                    </a:ext>
                  </a:extLst>
                </a:gridCol>
                <a:gridCol w="2280444">
                  <a:extLst>
                    <a:ext uri="{9D8B030D-6E8A-4147-A177-3AD203B41FA5}">
                      <a16:colId xmlns:a16="http://schemas.microsoft.com/office/drawing/2014/main" val="20003"/>
                    </a:ext>
                  </a:extLst>
                </a:gridCol>
              </a:tblGrid>
              <a:tr h="1798303">
                <a:tc>
                  <a:txBody>
                    <a:bodyPr/>
                    <a:lstStyle/>
                    <a:p>
                      <a:r>
                        <a:rPr lang="en-GB" sz="2800" b="1" dirty="0"/>
                        <a:t>Risk factor/</a:t>
                      </a:r>
                    </a:p>
                    <a:p>
                      <a:r>
                        <a:rPr lang="en-GB" sz="2800" b="1" dirty="0"/>
                        <a:t>Exposure</a:t>
                      </a:r>
                    </a:p>
                  </a:txBody>
                  <a:tcPr marL="91447" marR="91447" marT="45712" marB="45712"/>
                </a:tc>
                <a:tc>
                  <a:txBody>
                    <a:bodyPr/>
                    <a:lstStyle/>
                    <a:p>
                      <a:r>
                        <a:rPr lang="en-GB" sz="2800" b="1" dirty="0"/>
                        <a:t>Disease/</a:t>
                      </a:r>
                    </a:p>
                    <a:p>
                      <a:r>
                        <a:rPr lang="en-GB" sz="2800" b="1" dirty="0"/>
                        <a:t>Outcome present (“Case”)</a:t>
                      </a:r>
                    </a:p>
                  </a:txBody>
                  <a:tcPr marL="91447" marR="91447" marT="45712" marB="45712"/>
                </a:tc>
                <a:tc>
                  <a:txBody>
                    <a:bodyPr/>
                    <a:lstStyle/>
                    <a:p>
                      <a:r>
                        <a:rPr lang="en-GB" sz="2800" b="1" dirty="0"/>
                        <a:t>Disease/</a:t>
                      </a:r>
                    </a:p>
                    <a:p>
                      <a:r>
                        <a:rPr lang="en-GB" sz="2800" b="1" dirty="0"/>
                        <a:t>Outcome absent (Healthy”)</a:t>
                      </a:r>
                    </a:p>
                  </a:txBody>
                  <a:tcPr marL="91447" marR="91447" marT="45712" marB="45712"/>
                </a:tc>
                <a:tc>
                  <a:txBody>
                    <a:bodyPr/>
                    <a:lstStyle/>
                    <a:p>
                      <a:r>
                        <a:rPr lang="en-GB" sz="2800" b="1" i="1" dirty="0"/>
                        <a:t>Total</a:t>
                      </a:r>
                    </a:p>
                  </a:txBody>
                  <a:tcPr marL="91447" marR="91447" marT="45712" marB="45712"/>
                </a:tc>
                <a:extLst>
                  <a:ext uri="{0D108BD9-81ED-4DB2-BD59-A6C34878D82A}">
                    <a16:rowId xmlns:a16="http://schemas.microsoft.com/office/drawing/2014/main" val="10000"/>
                  </a:ext>
                </a:extLst>
              </a:tr>
              <a:tr h="1111891">
                <a:tc>
                  <a:txBody>
                    <a:bodyPr/>
                    <a:lstStyle/>
                    <a:p>
                      <a:r>
                        <a:rPr lang="en-GB" sz="2800" b="1" dirty="0"/>
                        <a:t>Present/</a:t>
                      </a:r>
                    </a:p>
                    <a:p>
                      <a:r>
                        <a:rPr lang="en-GB" sz="2800" b="1" dirty="0"/>
                        <a:t>Exposed</a:t>
                      </a:r>
                    </a:p>
                  </a:txBody>
                  <a:tcPr marL="91447" marR="91447" marT="45712" marB="45712"/>
                </a:tc>
                <a:tc>
                  <a:txBody>
                    <a:bodyPr/>
                    <a:lstStyle/>
                    <a:p>
                      <a:r>
                        <a:rPr lang="en-GB" sz="2800" b="1" dirty="0"/>
                        <a:t>a</a:t>
                      </a:r>
                    </a:p>
                  </a:txBody>
                  <a:tcPr marL="91447" marR="91447" marT="45712" marB="45712"/>
                </a:tc>
                <a:tc>
                  <a:txBody>
                    <a:bodyPr/>
                    <a:lstStyle/>
                    <a:p>
                      <a:r>
                        <a:rPr lang="en-GB" sz="2800" b="1" dirty="0"/>
                        <a:t>b</a:t>
                      </a:r>
                    </a:p>
                  </a:txBody>
                  <a:tcPr marL="91447" marR="91447" marT="45712" marB="45712"/>
                </a:tc>
                <a:tc>
                  <a:txBody>
                    <a:bodyPr/>
                    <a:lstStyle/>
                    <a:p>
                      <a:r>
                        <a:rPr lang="en-GB" sz="2800" b="1" dirty="0" err="1"/>
                        <a:t>a+b</a:t>
                      </a:r>
                      <a:endParaRPr lang="en-GB" sz="2800" b="1" dirty="0"/>
                    </a:p>
                  </a:txBody>
                  <a:tcPr marL="91447" marR="91447" marT="45712" marB="45712"/>
                </a:tc>
                <a:extLst>
                  <a:ext uri="{0D108BD9-81ED-4DB2-BD59-A6C34878D82A}">
                    <a16:rowId xmlns:a16="http://schemas.microsoft.com/office/drawing/2014/main" val="10001"/>
                  </a:ext>
                </a:extLst>
              </a:tr>
              <a:tr h="1111891">
                <a:tc>
                  <a:txBody>
                    <a:bodyPr/>
                    <a:lstStyle/>
                    <a:p>
                      <a:r>
                        <a:rPr lang="en-GB" sz="2800" b="1" dirty="0"/>
                        <a:t>Absent/Not Exposed</a:t>
                      </a:r>
                    </a:p>
                  </a:txBody>
                  <a:tcPr marL="91447" marR="91447" marT="45712" marB="45712"/>
                </a:tc>
                <a:tc>
                  <a:txBody>
                    <a:bodyPr/>
                    <a:lstStyle/>
                    <a:p>
                      <a:r>
                        <a:rPr lang="en-GB" sz="2800" b="1" dirty="0"/>
                        <a:t>c</a:t>
                      </a:r>
                    </a:p>
                  </a:txBody>
                  <a:tcPr marL="91447" marR="91447" marT="45712" marB="45712"/>
                </a:tc>
                <a:tc>
                  <a:txBody>
                    <a:bodyPr/>
                    <a:lstStyle/>
                    <a:p>
                      <a:r>
                        <a:rPr lang="en-GB" sz="2800" b="1" dirty="0"/>
                        <a:t>d</a:t>
                      </a:r>
                    </a:p>
                  </a:txBody>
                  <a:tcPr marL="91447" marR="91447" marT="45712" marB="45712"/>
                </a:tc>
                <a:tc>
                  <a:txBody>
                    <a:bodyPr/>
                    <a:lstStyle/>
                    <a:p>
                      <a:r>
                        <a:rPr lang="en-GB" sz="2800" b="1" dirty="0" err="1"/>
                        <a:t>c+d</a:t>
                      </a:r>
                      <a:endParaRPr lang="en-GB" sz="2800" b="1" dirty="0"/>
                    </a:p>
                  </a:txBody>
                  <a:tcPr marL="91447" marR="91447" marT="45712" marB="45712"/>
                </a:tc>
                <a:extLst>
                  <a:ext uri="{0D108BD9-81ED-4DB2-BD59-A6C34878D82A}">
                    <a16:rowId xmlns:a16="http://schemas.microsoft.com/office/drawing/2014/main" val="10002"/>
                  </a:ext>
                </a:extLst>
              </a:tr>
              <a:tr h="1111891">
                <a:tc>
                  <a:txBody>
                    <a:bodyPr/>
                    <a:lstStyle/>
                    <a:p>
                      <a:r>
                        <a:rPr lang="en-GB" sz="2800" b="1" i="1" dirty="0"/>
                        <a:t>Total</a:t>
                      </a:r>
                    </a:p>
                  </a:txBody>
                  <a:tcPr marL="91447" marR="91447" marT="45712" marB="45712"/>
                </a:tc>
                <a:tc>
                  <a:txBody>
                    <a:bodyPr/>
                    <a:lstStyle/>
                    <a:p>
                      <a:r>
                        <a:rPr lang="en-GB" sz="2800" b="1" dirty="0" err="1"/>
                        <a:t>a+c</a:t>
                      </a:r>
                      <a:endParaRPr lang="en-GB" sz="2800" b="1" dirty="0"/>
                    </a:p>
                  </a:txBody>
                  <a:tcPr marL="91447" marR="91447" marT="45712" marB="45712"/>
                </a:tc>
                <a:tc>
                  <a:txBody>
                    <a:bodyPr/>
                    <a:lstStyle/>
                    <a:p>
                      <a:r>
                        <a:rPr lang="en-GB" sz="2800" b="1" dirty="0" err="1"/>
                        <a:t>b+d</a:t>
                      </a:r>
                      <a:endParaRPr lang="en-GB" sz="2800" b="1" dirty="0"/>
                    </a:p>
                  </a:txBody>
                  <a:tcPr marL="91447" marR="91447" marT="45712" marB="45712"/>
                </a:tc>
                <a:tc>
                  <a:txBody>
                    <a:bodyPr/>
                    <a:lstStyle/>
                    <a:p>
                      <a:r>
                        <a:rPr lang="en-GB" sz="2800" b="1" dirty="0" err="1"/>
                        <a:t>a+b+c+d</a:t>
                      </a:r>
                      <a:endParaRPr lang="en-GB" sz="2800" b="1" dirty="0"/>
                    </a:p>
                  </a:txBody>
                  <a:tcPr marL="91447" marR="91447" marT="45712" marB="45712"/>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F43EE28A-519A-A44C-97B0-28789F49D403}"/>
              </a:ext>
            </a:extLst>
          </p:cNvPr>
          <p:cNvSpPr txBox="1">
            <a:spLocks/>
          </p:cNvSpPr>
          <p:nvPr/>
        </p:nvSpPr>
        <p:spPr>
          <a:xfrm>
            <a:off x="539750" y="333375"/>
            <a:ext cx="8289925" cy="774700"/>
          </a:xfrm>
          <a:prstGeom prst="rect">
            <a:avLst/>
          </a:prstGeom>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altLang="en-US" sz="3200" b="1" kern="0" dirty="0">
                <a:solidFill>
                  <a:schemeClr val="tx1"/>
                </a:solidFill>
                <a:latin typeface="Arial" panose="020B0604020202020204" pitchFamily="34" charset="0"/>
                <a:cs typeface="Arial" panose="020B0604020202020204" pitchFamily="34" charset="0"/>
              </a:rPr>
              <a:t>The 2x2 table in Epidemiology</a:t>
            </a:r>
          </a:p>
        </p:txBody>
      </p:sp>
    </p:spTree>
    <p:custDataLst>
      <p:tags r:id="rId1"/>
    </p:custDataLst>
    <p:extLst>
      <p:ext uri="{BB962C8B-B14F-4D97-AF65-F5344CB8AC3E}">
        <p14:creationId xmlns:p14="http://schemas.microsoft.com/office/powerpoint/2010/main" val="701622108"/>
      </p:ext>
    </p:extLst>
  </p:cSld>
  <p:clrMapOvr>
    <a:masterClrMapping/>
  </p:clrMapOvr>
  <p:transition spd="slow" advTm="74024"/>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Risk</a:t>
            </a:r>
          </a:p>
        </p:txBody>
      </p:sp>
    </p:spTree>
    <p:extLst>
      <p:ext uri="{BB962C8B-B14F-4D97-AF65-F5344CB8AC3E}">
        <p14:creationId xmlns:p14="http://schemas.microsoft.com/office/powerpoint/2010/main" val="2425918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C2C2-1699-7E48-A046-90A20B9CF901}"/>
              </a:ext>
            </a:extLst>
          </p:cNvPr>
          <p:cNvSpPr>
            <a:spLocks noGrp="1"/>
          </p:cNvSpPr>
          <p:nvPr>
            <p:ph type="title"/>
          </p:nvPr>
        </p:nvSpPr>
        <p:spPr/>
        <p:txBody>
          <a:bodyPr/>
          <a:lstStyle/>
          <a:p>
            <a:r>
              <a:rPr lang="en-US" dirty="0"/>
              <a:t>Risk</a:t>
            </a:r>
          </a:p>
        </p:txBody>
      </p:sp>
      <p:sp>
        <p:nvSpPr>
          <p:cNvPr id="3" name="Content Placeholder 2">
            <a:extLst>
              <a:ext uri="{FF2B5EF4-FFF2-40B4-BE49-F238E27FC236}">
                <a16:creationId xmlns:a16="http://schemas.microsoft.com/office/drawing/2014/main" id="{9743568E-7267-F544-A9A6-AA04343D467D}"/>
              </a:ext>
            </a:extLst>
          </p:cNvPr>
          <p:cNvSpPr>
            <a:spLocks noGrp="1"/>
          </p:cNvSpPr>
          <p:nvPr>
            <p:ph idx="1"/>
          </p:nvPr>
        </p:nvSpPr>
        <p:spPr/>
        <p:txBody>
          <a:bodyPr>
            <a:normAutofit fontScale="85000" lnSpcReduction="20000"/>
          </a:bodyPr>
          <a:lstStyle/>
          <a:p>
            <a:r>
              <a:rPr lang="en-US" dirty="0"/>
              <a:t>The probability of an outcome taking place in a specified period</a:t>
            </a:r>
          </a:p>
          <a:p>
            <a:r>
              <a:rPr lang="en-GB" altLang="en-US" sz="3200" dirty="0">
                <a:solidFill>
                  <a:schemeClr val="tx2"/>
                </a:solidFill>
              </a:rPr>
              <a:t>Risk is number of events over number of possible events</a:t>
            </a:r>
          </a:p>
          <a:p>
            <a:endParaRPr lang="en-US" dirty="0"/>
          </a:p>
          <a:p>
            <a:r>
              <a:rPr lang="en-US" dirty="0"/>
              <a:t>E.g. if you smoke you have x% risk of developing lung cancer</a:t>
            </a:r>
          </a:p>
          <a:p>
            <a:r>
              <a:rPr lang="en-GB" altLang="en-US" sz="3200" dirty="0">
                <a:solidFill>
                  <a:schemeClr val="tx2"/>
                </a:solidFill>
              </a:rPr>
              <a:t>Example: number of cases in exposed (Smoking) group 60, number of cases in unexposed group 10, </a:t>
            </a:r>
            <a:r>
              <a:rPr lang="en-US" altLang="en-US" sz="3200" dirty="0">
                <a:solidFill>
                  <a:schemeClr val="tx2"/>
                </a:solidFill>
              </a:rPr>
              <a:t>risk is 86%</a:t>
            </a:r>
            <a:r>
              <a:rPr lang="en-GB" altLang="en-US" sz="3200" dirty="0">
                <a:solidFill>
                  <a:schemeClr val="tx2"/>
                </a:solidFill>
              </a:rPr>
              <a:t> (60/70)</a:t>
            </a:r>
          </a:p>
          <a:p>
            <a:endParaRPr lang="en-US" dirty="0"/>
          </a:p>
        </p:txBody>
      </p:sp>
    </p:spTree>
    <p:extLst>
      <p:ext uri="{BB962C8B-B14F-4D97-AF65-F5344CB8AC3E}">
        <p14:creationId xmlns:p14="http://schemas.microsoft.com/office/powerpoint/2010/main" val="3690461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388A-2E97-9D42-8217-E787EF0208CF}"/>
              </a:ext>
            </a:extLst>
          </p:cNvPr>
          <p:cNvSpPr>
            <a:spLocks noGrp="1"/>
          </p:cNvSpPr>
          <p:nvPr>
            <p:ph type="title"/>
          </p:nvPr>
        </p:nvSpPr>
        <p:spPr/>
        <p:txBody>
          <a:bodyPr/>
          <a:lstStyle/>
          <a:p>
            <a:r>
              <a:rPr lang="en-US" dirty="0"/>
              <a:t>‘Absolute risk’</a:t>
            </a:r>
          </a:p>
        </p:txBody>
      </p:sp>
      <p:sp>
        <p:nvSpPr>
          <p:cNvPr id="3" name="Content Placeholder 2">
            <a:extLst>
              <a:ext uri="{FF2B5EF4-FFF2-40B4-BE49-F238E27FC236}">
                <a16:creationId xmlns:a16="http://schemas.microsoft.com/office/drawing/2014/main" id="{D8FCCE53-DA6F-1B4C-9F56-EB742B05A652}"/>
              </a:ext>
            </a:extLst>
          </p:cNvPr>
          <p:cNvSpPr>
            <a:spLocks noGrp="1"/>
          </p:cNvSpPr>
          <p:nvPr>
            <p:ph idx="1"/>
          </p:nvPr>
        </p:nvSpPr>
        <p:spPr/>
        <p:txBody>
          <a:bodyPr/>
          <a:lstStyle/>
          <a:p>
            <a:r>
              <a:rPr lang="en-GB" dirty="0"/>
              <a:t>The number of events (good or bad) in a group, divided by the number of people in that group</a:t>
            </a:r>
            <a:endParaRPr lang="en-US" dirty="0"/>
          </a:p>
        </p:txBody>
      </p:sp>
    </p:spTree>
    <p:extLst>
      <p:ext uri="{BB962C8B-B14F-4D97-AF65-F5344CB8AC3E}">
        <p14:creationId xmlns:p14="http://schemas.microsoft.com/office/powerpoint/2010/main" val="776195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Relative risk</a:t>
            </a:r>
          </a:p>
        </p:txBody>
      </p:sp>
    </p:spTree>
    <p:extLst>
      <p:ext uri="{BB962C8B-B14F-4D97-AF65-F5344CB8AC3E}">
        <p14:creationId xmlns:p14="http://schemas.microsoft.com/office/powerpoint/2010/main" val="3451102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ACE69-C540-4A23-BCCF-931B1C7F0E29}"/>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Relative Risk (RR)</a:t>
            </a:r>
            <a:endParaRPr lang="en-GB"/>
          </a:p>
        </p:txBody>
      </p:sp>
      <p:sp>
        <p:nvSpPr>
          <p:cNvPr id="3" name="Content Placeholder 2">
            <a:extLst>
              <a:ext uri="{FF2B5EF4-FFF2-40B4-BE49-F238E27FC236}">
                <a16:creationId xmlns:a16="http://schemas.microsoft.com/office/drawing/2014/main" id="{8374B0BD-EE6C-5F57-D641-A5476258A405}"/>
              </a:ext>
            </a:extLst>
          </p:cNvPr>
          <p:cNvSpPr>
            <a:spLocks noGrp="1"/>
          </p:cNvSpPr>
          <p:nvPr>
            <p:ph idx="1"/>
          </p:nvPr>
        </p:nvSpPr>
        <p:spPr>
          <a:xfrm>
            <a:off x="457200" y="1417638"/>
            <a:ext cx="8229600" cy="4243610"/>
          </a:xfrm>
        </p:spPr>
        <p:txBody>
          <a:bodyPr>
            <a:normAutofit fontScale="77500" lnSpcReduction="20000"/>
          </a:bodyPr>
          <a:lstStyle/>
          <a:p>
            <a:pPr algn="l">
              <a:buFont typeface="Arial" panose="020B0604020202020204" pitchFamily="34" charset="0"/>
              <a:buChar char="•"/>
            </a:pPr>
            <a:r>
              <a:rPr lang="en-GB" sz="3600" b="0" i="0" dirty="0">
                <a:solidFill>
                  <a:srgbClr val="333333"/>
                </a:solidFill>
                <a:effectLst/>
                <a:latin typeface="Arial" panose="020B0604020202020204" pitchFamily="34" charset="0"/>
              </a:rPr>
              <a:t>RR tells you how far exposure to a risk factor increases a person’s risk of contracting the disease; </a:t>
            </a:r>
            <a:r>
              <a:rPr lang="en-GB" sz="3600" b="0" i="1" dirty="0">
                <a:solidFill>
                  <a:srgbClr val="333333"/>
                </a:solidFill>
                <a:effectLst/>
                <a:latin typeface="Arial" panose="020B0604020202020204" pitchFamily="34" charset="0"/>
              </a:rPr>
              <a:t>compared to non-exposure to that risk factor.</a:t>
            </a:r>
          </a:p>
          <a:p>
            <a:pPr algn="l">
              <a:buFont typeface="Arial" panose="020B0604020202020204" pitchFamily="34" charset="0"/>
              <a:buChar char="•"/>
            </a:pPr>
            <a:r>
              <a:rPr lang="en-GB" sz="3600" b="0" i="0" dirty="0">
                <a:solidFill>
                  <a:srgbClr val="333333"/>
                </a:solidFill>
                <a:effectLst/>
                <a:latin typeface="Arial" panose="020B0604020202020204" pitchFamily="34" charset="0"/>
              </a:rPr>
              <a:t>It is the ratio of incidence of disease in exposed persons to the incidence of disease in unexposed persons. </a:t>
            </a:r>
          </a:p>
          <a:p>
            <a:pPr algn="l">
              <a:buFont typeface="Arial" panose="020B0604020202020204" pitchFamily="34" charset="0"/>
              <a:buChar char="•"/>
            </a:pPr>
            <a:r>
              <a:rPr lang="en-GB" sz="3600" b="0" i="0" dirty="0">
                <a:solidFill>
                  <a:srgbClr val="333333"/>
                </a:solidFill>
                <a:effectLst/>
                <a:latin typeface="Arial" panose="020B0604020202020204" pitchFamily="34" charset="0"/>
              </a:rPr>
              <a:t>Formula: RR = </a:t>
            </a:r>
            <a:r>
              <a:rPr lang="en-GB" sz="3600" b="0" i="1" dirty="0">
                <a:solidFill>
                  <a:srgbClr val="333333"/>
                </a:solidFill>
                <a:effectLst/>
                <a:latin typeface="Arial" panose="020B0604020202020204" pitchFamily="34" charset="0"/>
              </a:rPr>
              <a:t>p</a:t>
            </a:r>
            <a:r>
              <a:rPr lang="en-GB" sz="3600" b="0" i="0" dirty="0">
                <a:solidFill>
                  <a:srgbClr val="333333"/>
                </a:solidFill>
                <a:effectLst/>
                <a:latin typeface="Arial" panose="020B0604020202020204" pitchFamily="34" charset="0"/>
              </a:rPr>
              <a:t> of getting the disease if exposed / </a:t>
            </a:r>
            <a:r>
              <a:rPr lang="en-GB" sz="3600" b="0" i="1" dirty="0">
                <a:solidFill>
                  <a:srgbClr val="333333"/>
                </a:solidFill>
                <a:effectLst/>
                <a:latin typeface="Arial" panose="020B0604020202020204" pitchFamily="34" charset="0"/>
              </a:rPr>
              <a:t>p</a:t>
            </a:r>
            <a:r>
              <a:rPr lang="en-GB" sz="3600" b="0" i="0" dirty="0">
                <a:solidFill>
                  <a:srgbClr val="333333"/>
                </a:solidFill>
                <a:effectLst/>
                <a:latin typeface="Arial" panose="020B0604020202020204" pitchFamily="34" charset="0"/>
              </a:rPr>
              <a:t> of getting the disease if not exposed</a:t>
            </a:r>
          </a:p>
          <a:p>
            <a:pPr algn="l">
              <a:buFont typeface="Arial" panose="020B0604020202020204" pitchFamily="34" charset="0"/>
              <a:buChar char="•"/>
            </a:pPr>
            <a:r>
              <a:rPr lang="en-GB" sz="3600" b="0" i="0" dirty="0">
                <a:solidFill>
                  <a:srgbClr val="333333"/>
                </a:solidFill>
                <a:effectLst/>
                <a:latin typeface="Arial" panose="020B0604020202020204" pitchFamily="34" charset="0"/>
                <a:hlinkClick r:id="rId2"/>
              </a:rPr>
              <a:t>https://www.youtube.com/watch?v=eMed9krDWEQ</a:t>
            </a:r>
            <a:endParaRPr lang="en-GB" sz="3600" b="0" i="0" dirty="0">
              <a:solidFill>
                <a:srgbClr val="333333"/>
              </a:solidFill>
              <a:effectLst/>
              <a:latin typeface="Arial" panose="020B0604020202020204" pitchFamily="34" charset="0"/>
            </a:endParaRPr>
          </a:p>
          <a:p>
            <a:pPr algn="l">
              <a:buFont typeface="Arial" panose="020B0604020202020204" pitchFamily="34" charset="0"/>
              <a:buChar char="•"/>
            </a:pPr>
            <a:endParaRPr lang="en-GB" sz="3600"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291489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963A453-F040-F944-995C-3D8ACED96445}"/>
              </a:ext>
            </a:extLst>
          </p:cNvPr>
          <p:cNvSpPr>
            <a:spLocks noGrp="1" noChangeArrowheads="1"/>
          </p:cNvSpPr>
          <p:nvPr>
            <p:ph type="title"/>
          </p:nvPr>
        </p:nvSpPr>
        <p:spPr>
          <a:xfrm>
            <a:off x="457200" y="277813"/>
            <a:ext cx="8229600" cy="703262"/>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Relative Risk</a:t>
            </a:r>
          </a:p>
        </p:txBody>
      </p:sp>
      <p:sp>
        <p:nvSpPr>
          <p:cNvPr id="3" name="Content Placeholder 2">
            <a:extLst>
              <a:ext uri="{FF2B5EF4-FFF2-40B4-BE49-F238E27FC236}">
                <a16:creationId xmlns:a16="http://schemas.microsoft.com/office/drawing/2014/main" id="{BB97FD12-A300-A841-A95C-13B6E85B3E31}"/>
              </a:ext>
            </a:extLst>
          </p:cNvPr>
          <p:cNvSpPr>
            <a:spLocks noGrp="1"/>
          </p:cNvSpPr>
          <p:nvPr>
            <p:ph idx="1"/>
          </p:nvPr>
        </p:nvSpPr>
        <p:spPr>
          <a:xfrm>
            <a:off x="457200" y="1341438"/>
            <a:ext cx="8229600" cy="4789487"/>
          </a:xfrm>
        </p:spPr>
        <p:txBody>
          <a:bodyPr rtlCol="0">
            <a:normAutofit/>
          </a:bodyPr>
          <a:lstStyle/>
          <a:p>
            <a:pPr eaLnBrk="1" fontAlgn="auto" hangingPunct="1">
              <a:spcAft>
                <a:spcPts val="0"/>
              </a:spcAft>
              <a:defRPr/>
            </a:pPr>
            <a:r>
              <a:rPr lang="en-GB" sz="2800" dirty="0">
                <a:latin typeface="Arial" panose="020B0604020202020204" pitchFamily="34" charset="0"/>
                <a:cs typeface="Arial" panose="020B0604020202020204" pitchFamily="34" charset="0"/>
              </a:rPr>
              <a:t>The ratio of the risk of disease in persons exposed compared to the risk in those unexposed</a:t>
            </a:r>
          </a:p>
          <a:p>
            <a:pPr eaLnBrk="1" fontAlgn="auto" hangingPunct="1">
              <a:spcAft>
                <a:spcPts val="0"/>
              </a:spcAft>
              <a:defRPr/>
            </a:pPr>
            <a:endParaRPr lang="en-GB" sz="28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endParaRPr lang="en-GB" sz="28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800" dirty="0">
                <a:latin typeface="Arial" panose="020B0604020202020204" pitchFamily="34" charset="0"/>
                <a:cs typeface="Arial" panose="020B0604020202020204" pitchFamily="34" charset="0"/>
              </a:rPr>
              <a:t>RR = Incidence of disease in exposed</a:t>
            </a:r>
          </a:p>
          <a:p>
            <a:pPr marL="0" indent="0" eaLnBrk="1" fontAlgn="auto" hangingPunct="1">
              <a:spcAft>
                <a:spcPts val="0"/>
              </a:spcAft>
              <a:buFont typeface="Wingdings" panose="05000000000000000000" pitchFamily="2" charset="2"/>
              <a:buNone/>
              <a:defRPr/>
            </a:pPr>
            <a:r>
              <a:rPr lang="en-GB" sz="2800" dirty="0">
                <a:latin typeface="Arial" panose="020B0604020202020204" pitchFamily="34" charset="0"/>
                <a:cs typeface="Arial" panose="020B0604020202020204" pitchFamily="34" charset="0"/>
              </a:rPr>
              <a:t>	Incidence of disease in non-exposed</a:t>
            </a:r>
          </a:p>
        </p:txBody>
      </p:sp>
      <p:cxnSp>
        <p:nvCxnSpPr>
          <p:cNvPr id="6" name="Straight Connector 5">
            <a:extLst>
              <a:ext uri="{FF2B5EF4-FFF2-40B4-BE49-F238E27FC236}">
                <a16:creationId xmlns:a16="http://schemas.microsoft.com/office/drawing/2014/main" id="{50AC8C4B-21D7-D044-ACB1-5BB8A8F93685}"/>
              </a:ext>
            </a:extLst>
          </p:cNvPr>
          <p:cNvCxnSpPr/>
          <p:nvPr/>
        </p:nvCxnSpPr>
        <p:spPr>
          <a:xfrm>
            <a:off x="1318265" y="4262417"/>
            <a:ext cx="5759450"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6112202"/>
      </p:ext>
    </p:extLst>
  </p:cSld>
  <p:clrMapOvr>
    <a:masterClrMapping/>
  </p:clrMapOvr>
  <p:transition spd="slow" advTm="27983"/>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6DEA8A3-4BBF-FF41-93E2-3616A8286014}"/>
              </a:ext>
            </a:extLst>
          </p:cNvPr>
          <p:cNvSpPr>
            <a:spLocks noGrp="1" noChangeArrowheads="1"/>
          </p:cNvSpPr>
          <p:nvPr>
            <p:ph type="title"/>
          </p:nvPr>
        </p:nvSpPr>
        <p:spPr>
          <a:xfrm>
            <a:off x="468313" y="260350"/>
            <a:ext cx="8502650" cy="647700"/>
          </a:xfrm>
        </p:spPr>
        <p:txBody>
          <a:bodyPr rtlCol="0">
            <a:normAutofit fontScale="90000"/>
          </a:bodyPr>
          <a:lstStyle/>
          <a:p>
            <a:pPr eaLnBrk="1" fontAlgn="auto" hangingPunct="1">
              <a:spcAft>
                <a:spcPts val="0"/>
              </a:spcAft>
              <a:defRPr/>
            </a:pPr>
            <a:r>
              <a:rPr lang="en-US" altLang="en-US" sz="3600" b="1">
                <a:latin typeface="Arial" panose="020B0604020202020204" pitchFamily="34" charset="0"/>
              </a:rPr>
              <a:t>Relative Risk - Example</a:t>
            </a:r>
            <a:br>
              <a:rPr lang="en-US" altLang="en-US" sz="3600" b="1">
                <a:latin typeface="Arial" panose="020B0604020202020204" pitchFamily="34" charset="0"/>
              </a:rPr>
            </a:br>
            <a:endParaRPr lang="en-US" altLang="en-US" sz="3600"/>
          </a:p>
        </p:txBody>
      </p:sp>
      <p:sp>
        <p:nvSpPr>
          <p:cNvPr id="25603" name="Content Placeholder 1">
            <a:extLst>
              <a:ext uri="{FF2B5EF4-FFF2-40B4-BE49-F238E27FC236}">
                <a16:creationId xmlns:a16="http://schemas.microsoft.com/office/drawing/2014/main" id="{46C446AC-0538-0249-98FE-4A2BC853ADA9}"/>
              </a:ext>
            </a:extLst>
          </p:cNvPr>
          <p:cNvSpPr>
            <a:spLocks noGrp="1" noChangeArrowheads="1"/>
          </p:cNvSpPr>
          <p:nvPr>
            <p:ph idx="1"/>
          </p:nvPr>
        </p:nvSpPr>
        <p:spPr>
          <a:xfrm>
            <a:off x="395288" y="981075"/>
            <a:ext cx="8229600" cy="2087563"/>
          </a:xfrm>
        </p:spPr>
        <p:txBody>
          <a:bodyPr/>
          <a:lstStyle/>
          <a:p>
            <a:pPr eaLnBrk="1" hangingPunct="1"/>
            <a:r>
              <a:rPr lang="en-GB" altLang="en-US" sz="2400"/>
              <a:t>A study compares the incidence of lung cancer in two cities over 1 year:</a:t>
            </a:r>
          </a:p>
          <a:p>
            <a:pPr eaLnBrk="1" hangingPunct="1"/>
            <a:r>
              <a:rPr lang="en-GB" altLang="en-US" sz="2400"/>
              <a:t>City A (polluted): 600 cancer cases; 10,000 population</a:t>
            </a:r>
          </a:p>
          <a:p>
            <a:pPr eaLnBrk="1" hangingPunct="1"/>
            <a:r>
              <a:rPr lang="en-GB" altLang="en-US" sz="2400"/>
              <a:t>City B (less polluted): 300 cancer cases; 10,000 population  </a:t>
            </a:r>
          </a:p>
        </p:txBody>
      </p:sp>
      <p:graphicFrame>
        <p:nvGraphicFramePr>
          <p:cNvPr id="3" name="Table 2">
            <a:extLst>
              <a:ext uri="{FF2B5EF4-FFF2-40B4-BE49-F238E27FC236}">
                <a16:creationId xmlns:a16="http://schemas.microsoft.com/office/drawing/2014/main" id="{D8B8E82D-D35A-FD4C-9454-07A97018E28E}"/>
              </a:ext>
            </a:extLst>
          </p:cNvPr>
          <p:cNvGraphicFramePr>
            <a:graphicFrameLocks noGrp="1"/>
          </p:cNvGraphicFramePr>
          <p:nvPr/>
        </p:nvGraphicFramePr>
        <p:xfrm>
          <a:off x="0" y="3141663"/>
          <a:ext cx="9144000" cy="4033351"/>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786355">
                <a:tc>
                  <a:txBody>
                    <a:bodyPr/>
                    <a:lstStyle/>
                    <a:p>
                      <a:endParaRPr lang="en-GB" sz="2800" b="1" dirty="0"/>
                    </a:p>
                  </a:txBody>
                  <a:tcPr marT="45711" marB="45711"/>
                </a:tc>
                <a:tc>
                  <a:txBody>
                    <a:bodyPr/>
                    <a:lstStyle/>
                    <a:p>
                      <a:r>
                        <a:rPr lang="en-GB" sz="2800" b="1" dirty="0"/>
                        <a:t>Cancer</a:t>
                      </a:r>
                    </a:p>
                  </a:txBody>
                  <a:tcPr marT="45711" marB="45711"/>
                </a:tc>
                <a:tc>
                  <a:txBody>
                    <a:bodyPr/>
                    <a:lstStyle/>
                    <a:p>
                      <a:r>
                        <a:rPr lang="en-GB" sz="2800" b="1" dirty="0"/>
                        <a:t>No cancer</a:t>
                      </a:r>
                    </a:p>
                  </a:txBody>
                  <a:tcPr marT="45711" marB="45711"/>
                </a:tc>
                <a:tc>
                  <a:txBody>
                    <a:bodyPr/>
                    <a:lstStyle/>
                    <a:p>
                      <a:r>
                        <a:rPr lang="en-GB" sz="2800" b="1" dirty="0"/>
                        <a:t>Total</a:t>
                      </a:r>
                    </a:p>
                  </a:txBody>
                  <a:tcPr marT="45711" marB="45711"/>
                </a:tc>
                <a:extLst>
                  <a:ext uri="{0D108BD9-81ED-4DB2-BD59-A6C34878D82A}">
                    <a16:rowId xmlns:a16="http://schemas.microsoft.com/office/drawing/2014/main" val="10000"/>
                  </a:ext>
                </a:extLst>
              </a:tr>
              <a:tr h="786355">
                <a:tc>
                  <a:txBody>
                    <a:bodyPr/>
                    <a:lstStyle/>
                    <a:p>
                      <a:r>
                        <a:rPr lang="en-GB" sz="2800" b="1" dirty="0"/>
                        <a:t>City A</a:t>
                      </a:r>
                    </a:p>
                  </a:txBody>
                  <a:tcPr marT="45711" marB="45711"/>
                </a:tc>
                <a:tc>
                  <a:txBody>
                    <a:bodyPr/>
                    <a:lstStyle/>
                    <a:p>
                      <a:r>
                        <a:rPr lang="en-GB" sz="2800" b="1" dirty="0"/>
                        <a:t>600 (a)</a:t>
                      </a:r>
                    </a:p>
                  </a:txBody>
                  <a:tcPr marT="45711" marB="45711"/>
                </a:tc>
                <a:tc>
                  <a:txBody>
                    <a:bodyPr/>
                    <a:lstStyle/>
                    <a:p>
                      <a:r>
                        <a:rPr lang="en-GB" sz="2800" b="1" dirty="0"/>
                        <a:t>9,400 (b)</a:t>
                      </a:r>
                    </a:p>
                  </a:txBody>
                  <a:tcPr marT="45711" marB="45711"/>
                </a:tc>
                <a:tc>
                  <a:txBody>
                    <a:bodyPr/>
                    <a:lstStyle/>
                    <a:p>
                      <a:r>
                        <a:rPr lang="en-GB" sz="2800" b="1" dirty="0"/>
                        <a:t>10,000 (</a:t>
                      </a:r>
                      <a:r>
                        <a:rPr lang="en-GB" sz="2800" b="1" dirty="0" err="1"/>
                        <a:t>a+b</a:t>
                      </a:r>
                      <a:r>
                        <a:rPr lang="en-GB" sz="2800" b="1" dirty="0"/>
                        <a:t>)</a:t>
                      </a:r>
                    </a:p>
                  </a:txBody>
                  <a:tcPr marT="45711" marB="45711"/>
                </a:tc>
                <a:extLst>
                  <a:ext uri="{0D108BD9-81ED-4DB2-BD59-A6C34878D82A}">
                    <a16:rowId xmlns:a16="http://schemas.microsoft.com/office/drawing/2014/main" val="10001"/>
                  </a:ext>
                </a:extLst>
              </a:tr>
              <a:tr h="786355">
                <a:tc>
                  <a:txBody>
                    <a:bodyPr/>
                    <a:lstStyle/>
                    <a:p>
                      <a:r>
                        <a:rPr lang="en-GB" sz="2800" b="1" dirty="0"/>
                        <a:t>City B</a:t>
                      </a:r>
                    </a:p>
                  </a:txBody>
                  <a:tcPr marT="45711" marB="45711"/>
                </a:tc>
                <a:tc>
                  <a:txBody>
                    <a:bodyPr/>
                    <a:lstStyle/>
                    <a:p>
                      <a:r>
                        <a:rPr lang="en-GB" sz="2800" b="1" dirty="0"/>
                        <a:t>300 (c)</a:t>
                      </a:r>
                    </a:p>
                  </a:txBody>
                  <a:tcPr marT="45711" marB="45711"/>
                </a:tc>
                <a:tc>
                  <a:txBody>
                    <a:bodyPr/>
                    <a:lstStyle/>
                    <a:p>
                      <a:r>
                        <a:rPr lang="en-GB" sz="2800" b="1" dirty="0"/>
                        <a:t>9,700 (d)</a:t>
                      </a:r>
                    </a:p>
                  </a:txBody>
                  <a:tcPr marT="45711" marB="45711"/>
                </a:tc>
                <a:tc>
                  <a:txBody>
                    <a:bodyPr/>
                    <a:lstStyle/>
                    <a:p>
                      <a:r>
                        <a:rPr lang="en-GB" sz="2800" b="1" dirty="0"/>
                        <a:t>10,000 (</a:t>
                      </a:r>
                      <a:r>
                        <a:rPr lang="en-GB" sz="2800" b="1" dirty="0" err="1"/>
                        <a:t>c+d</a:t>
                      </a:r>
                      <a:r>
                        <a:rPr lang="en-GB" sz="2800" b="1" dirty="0"/>
                        <a:t>)</a:t>
                      </a:r>
                    </a:p>
                  </a:txBody>
                  <a:tcPr marT="45711" marB="45711"/>
                </a:tc>
                <a:extLst>
                  <a:ext uri="{0D108BD9-81ED-4DB2-BD59-A6C34878D82A}">
                    <a16:rowId xmlns:a16="http://schemas.microsoft.com/office/drawing/2014/main" val="10002"/>
                  </a:ext>
                </a:extLst>
              </a:tr>
              <a:tr h="1357272">
                <a:tc>
                  <a:txBody>
                    <a:bodyPr/>
                    <a:lstStyle/>
                    <a:p>
                      <a:r>
                        <a:rPr lang="en-GB" sz="2800" b="1" dirty="0"/>
                        <a:t>Total</a:t>
                      </a:r>
                    </a:p>
                  </a:txBody>
                  <a:tcPr marT="45711" marB="45711"/>
                </a:tc>
                <a:tc>
                  <a:txBody>
                    <a:bodyPr/>
                    <a:lstStyle/>
                    <a:p>
                      <a:r>
                        <a:rPr lang="en-GB" sz="2800" b="1" dirty="0"/>
                        <a:t>900 (</a:t>
                      </a:r>
                      <a:r>
                        <a:rPr lang="en-GB" sz="2800" b="1" dirty="0" err="1"/>
                        <a:t>a+c</a:t>
                      </a:r>
                      <a:r>
                        <a:rPr lang="en-GB" sz="2800" b="1" dirty="0"/>
                        <a:t>)</a:t>
                      </a:r>
                    </a:p>
                  </a:txBody>
                  <a:tcPr marT="45711" marB="45711"/>
                </a:tc>
                <a:tc>
                  <a:txBody>
                    <a:bodyPr/>
                    <a:lstStyle/>
                    <a:p>
                      <a:r>
                        <a:rPr lang="en-GB" sz="2800" b="1" dirty="0"/>
                        <a:t>19,100 (</a:t>
                      </a:r>
                      <a:r>
                        <a:rPr lang="en-GB" sz="2800" b="1" dirty="0" err="1"/>
                        <a:t>b+d</a:t>
                      </a:r>
                      <a:r>
                        <a:rPr lang="en-GB" sz="2800" b="1" dirty="0"/>
                        <a:t>)</a:t>
                      </a:r>
                    </a:p>
                  </a:txBody>
                  <a:tcPr marT="45711" marB="45711"/>
                </a:tc>
                <a:tc>
                  <a:txBody>
                    <a:bodyPr/>
                    <a:lstStyle/>
                    <a:p>
                      <a:r>
                        <a:rPr lang="en-GB" sz="2800" b="1" dirty="0"/>
                        <a:t>20,000 (</a:t>
                      </a:r>
                      <a:r>
                        <a:rPr lang="en-GB" sz="2800" b="1" dirty="0" err="1"/>
                        <a:t>a+b+c+d</a:t>
                      </a:r>
                      <a:r>
                        <a:rPr lang="en-GB" sz="2800" b="1" dirty="0"/>
                        <a:t>)</a:t>
                      </a:r>
                    </a:p>
                  </a:txBody>
                  <a:tcPr marT="45711" marB="45711"/>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04149244"/>
      </p:ext>
    </p:extLst>
  </p:cSld>
  <p:clrMapOvr>
    <a:masterClrMapping/>
  </p:clrMapOvr>
  <p:transition spd="slow" advTm="60251"/>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D1627FF-EE2E-D444-9EB7-2B0AD7FFFF41}"/>
              </a:ext>
            </a:extLst>
          </p:cNvPr>
          <p:cNvSpPr>
            <a:spLocks noGrp="1" noChangeArrowheads="1"/>
          </p:cNvSpPr>
          <p:nvPr>
            <p:ph type="title"/>
          </p:nvPr>
        </p:nvSpPr>
        <p:spPr>
          <a:xfrm>
            <a:off x="468313" y="260350"/>
            <a:ext cx="8502650" cy="647700"/>
          </a:xfrm>
        </p:spPr>
        <p:txBody>
          <a:bodyPr rtlCol="0">
            <a:normAutofit fontScale="90000"/>
          </a:bodyPr>
          <a:lstStyle/>
          <a:p>
            <a:pPr eaLnBrk="1" fontAlgn="auto" hangingPunct="1">
              <a:spcAft>
                <a:spcPts val="0"/>
              </a:spcAft>
              <a:defRPr/>
            </a:pPr>
            <a:r>
              <a:rPr lang="en-US" altLang="en-US" sz="3600" b="1">
                <a:latin typeface="Arial" panose="020B0604020202020204" pitchFamily="34" charset="0"/>
              </a:rPr>
              <a:t>Relative Risk - Example</a:t>
            </a:r>
            <a:br>
              <a:rPr lang="en-US" altLang="en-US" sz="3600" b="1">
                <a:latin typeface="Arial" panose="020B0604020202020204" pitchFamily="34" charset="0"/>
              </a:rPr>
            </a:br>
            <a:endParaRPr lang="en-US" altLang="en-US" sz="3600"/>
          </a:p>
        </p:txBody>
      </p:sp>
      <p:graphicFrame>
        <p:nvGraphicFramePr>
          <p:cNvPr id="3" name="Table 2">
            <a:extLst>
              <a:ext uri="{FF2B5EF4-FFF2-40B4-BE49-F238E27FC236}">
                <a16:creationId xmlns:a16="http://schemas.microsoft.com/office/drawing/2014/main" id="{69F91B72-84DE-5941-959F-3EACDB065E96}"/>
              </a:ext>
            </a:extLst>
          </p:cNvPr>
          <p:cNvGraphicFramePr>
            <a:graphicFrameLocks noGrp="1"/>
          </p:cNvGraphicFramePr>
          <p:nvPr/>
        </p:nvGraphicFramePr>
        <p:xfrm>
          <a:off x="0" y="0"/>
          <a:ext cx="9144000" cy="4278313"/>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786628">
                <a:tc>
                  <a:txBody>
                    <a:bodyPr/>
                    <a:lstStyle/>
                    <a:p>
                      <a:endParaRPr lang="en-GB" sz="3200" b="1" dirty="0"/>
                    </a:p>
                  </a:txBody>
                  <a:tcPr marT="45727" marB="45727"/>
                </a:tc>
                <a:tc>
                  <a:txBody>
                    <a:bodyPr/>
                    <a:lstStyle/>
                    <a:p>
                      <a:r>
                        <a:rPr lang="en-GB" sz="3200" b="1" dirty="0"/>
                        <a:t>Cancer</a:t>
                      </a:r>
                    </a:p>
                  </a:txBody>
                  <a:tcPr marT="45727" marB="45727"/>
                </a:tc>
                <a:tc>
                  <a:txBody>
                    <a:bodyPr/>
                    <a:lstStyle/>
                    <a:p>
                      <a:r>
                        <a:rPr lang="en-GB" sz="3200" b="1" dirty="0"/>
                        <a:t>No cancer</a:t>
                      </a:r>
                    </a:p>
                  </a:txBody>
                  <a:tcPr marT="45727" marB="45727"/>
                </a:tc>
                <a:tc>
                  <a:txBody>
                    <a:bodyPr/>
                    <a:lstStyle/>
                    <a:p>
                      <a:r>
                        <a:rPr lang="en-GB" sz="3200" b="1" dirty="0"/>
                        <a:t>Total</a:t>
                      </a:r>
                    </a:p>
                  </a:txBody>
                  <a:tcPr marT="45727" marB="45727"/>
                </a:tc>
                <a:extLst>
                  <a:ext uri="{0D108BD9-81ED-4DB2-BD59-A6C34878D82A}">
                    <a16:rowId xmlns:a16="http://schemas.microsoft.com/office/drawing/2014/main" val="10000"/>
                  </a:ext>
                </a:extLst>
              </a:tr>
              <a:tr h="1066971">
                <a:tc>
                  <a:txBody>
                    <a:bodyPr/>
                    <a:lstStyle/>
                    <a:p>
                      <a:r>
                        <a:rPr lang="en-GB" sz="3200" b="1" dirty="0"/>
                        <a:t>City A</a:t>
                      </a:r>
                    </a:p>
                  </a:txBody>
                  <a:tcPr marT="45727" marB="45727"/>
                </a:tc>
                <a:tc>
                  <a:txBody>
                    <a:bodyPr/>
                    <a:lstStyle/>
                    <a:p>
                      <a:r>
                        <a:rPr lang="en-GB" sz="3200" b="1" dirty="0"/>
                        <a:t>600 (a)</a:t>
                      </a:r>
                    </a:p>
                  </a:txBody>
                  <a:tcPr marT="45727" marB="45727"/>
                </a:tc>
                <a:tc>
                  <a:txBody>
                    <a:bodyPr/>
                    <a:lstStyle/>
                    <a:p>
                      <a:r>
                        <a:rPr lang="en-GB" sz="3200" b="1" dirty="0"/>
                        <a:t>9,400 (b)</a:t>
                      </a:r>
                    </a:p>
                  </a:txBody>
                  <a:tcPr marT="45727" marB="45727"/>
                </a:tc>
                <a:tc>
                  <a:txBody>
                    <a:bodyPr/>
                    <a:lstStyle/>
                    <a:p>
                      <a:r>
                        <a:rPr lang="en-GB" sz="3200" b="1" dirty="0"/>
                        <a:t>10,000 (</a:t>
                      </a:r>
                      <a:r>
                        <a:rPr lang="en-GB" sz="3200" b="1" dirty="0" err="1"/>
                        <a:t>a+b</a:t>
                      </a:r>
                      <a:r>
                        <a:rPr lang="en-GB" sz="3200" b="1" dirty="0"/>
                        <a:t>)</a:t>
                      </a:r>
                    </a:p>
                  </a:txBody>
                  <a:tcPr marT="45727" marB="45727"/>
                </a:tc>
                <a:extLst>
                  <a:ext uri="{0D108BD9-81ED-4DB2-BD59-A6C34878D82A}">
                    <a16:rowId xmlns:a16="http://schemas.microsoft.com/office/drawing/2014/main" val="10001"/>
                  </a:ext>
                </a:extLst>
              </a:tr>
              <a:tr h="1066971">
                <a:tc>
                  <a:txBody>
                    <a:bodyPr/>
                    <a:lstStyle/>
                    <a:p>
                      <a:r>
                        <a:rPr lang="en-GB" sz="3200" b="1" dirty="0"/>
                        <a:t>City B</a:t>
                      </a:r>
                    </a:p>
                  </a:txBody>
                  <a:tcPr marT="45727" marB="45727"/>
                </a:tc>
                <a:tc>
                  <a:txBody>
                    <a:bodyPr/>
                    <a:lstStyle/>
                    <a:p>
                      <a:r>
                        <a:rPr lang="en-GB" sz="3200" b="1" dirty="0"/>
                        <a:t>300 (c)</a:t>
                      </a:r>
                    </a:p>
                  </a:txBody>
                  <a:tcPr marT="45727" marB="45727"/>
                </a:tc>
                <a:tc>
                  <a:txBody>
                    <a:bodyPr/>
                    <a:lstStyle/>
                    <a:p>
                      <a:r>
                        <a:rPr lang="en-GB" sz="3200" b="1" dirty="0"/>
                        <a:t>9,700 (d)</a:t>
                      </a:r>
                    </a:p>
                  </a:txBody>
                  <a:tcPr marT="45727" marB="45727"/>
                </a:tc>
                <a:tc>
                  <a:txBody>
                    <a:bodyPr/>
                    <a:lstStyle/>
                    <a:p>
                      <a:r>
                        <a:rPr lang="en-GB" sz="3200" b="1" dirty="0"/>
                        <a:t>10,000 (</a:t>
                      </a:r>
                      <a:r>
                        <a:rPr lang="en-GB" sz="3200" b="1" dirty="0" err="1"/>
                        <a:t>c+d</a:t>
                      </a:r>
                      <a:r>
                        <a:rPr lang="en-GB" sz="3200" b="1" dirty="0"/>
                        <a:t>)</a:t>
                      </a:r>
                    </a:p>
                  </a:txBody>
                  <a:tcPr marT="45727" marB="45727"/>
                </a:tc>
                <a:extLst>
                  <a:ext uri="{0D108BD9-81ED-4DB2-BD59-A6C34878D82A}">
                    <a16:rowId xmlns:a16="http://schemas.microsoft.com/office/drawing/2014/main" val="10002"/>
                  </a:ext>
                </a:extLst>
              </a:tr>
              <a:tr h="1357743">
                <a:tc>
                  <a:txBody>
                    <a:bodyPr/>
                    <a:lstStyle/>
                    <a:p>
                      <a:r>
                        <a:rPr lang="en-GB" sz="3200" b="1" dirty="0"/>
                        <a:t>Total</a:t>
                      </a:r>
                    </a:p>
                  </a:txBody>
                  <a:tcPr marT="45727" marB="45727"/>
                </a:tc>
                <a:tc>
                  <a:txBody>
                    <a:bodyPr/>
                    <a:lstStyle/>
                    <a:p>
                      <a:r>
                        <a:rPr lang="en-GB" sz="3200" b="1" dirty="0"/>
                        <a:t>900 (</a:t>
                      </a:r>
                      <a:r>
                        <a:rPr lang="en-GB" sz="3200" b="1" dirty="0" err="1"/>
                        <a:t>a+c</a:t>
                      </a:r>
                      <a:r>
                        <a:rPr lang="en-GB" sz="3200" b="1" dirty="0"/>
                        <a:t>)</a:t>
                      </a:r>
                    </a:p>
                  </a:txBody>
                  <a:tcPr marT="45727" marB="45727"/>
                </a:tc>
                <a:tc>
                  <a:txBody>
                    <a:bodyPr/>
                    <a:lstStyle/>
                    <a:p>
                      <a:r>
                        <a:rPr lang="en-GB" sz="3200" b="1" dirty="0"/>
                        <a:t>19,100 (</a:t>
                      </a:r>
                      <a:r>
                        <a:rPr lang="en-GB" sz="3200" b="1" dirty="0" err="1"/>
                        <a:t>b+d</a:t>
                      </a:r>
                      <a:r>
                        <a:rPr lang="en-GB" sz="3200" b="1" dirty="0"/>
                        <a:t>)</a:t>
                      </a:r>
                    </a:p>
                  </a:txBody>
                  <a:tcPr marT="45727" marB="45727"/>
                </a:tc>
                <a:tc>
                  <a:txBody>
                    <a:bodyPr/>
                    <a:lstStyle/>
                    <a:p>
                      <a:r>
                        <a:rPr lang="en-GB" sz="3200" b="1" dirty="0"/>
                        <a:t>20,000 (</a:t>
                      </a:r>
                      <a:r>
                        <a:rPr lang="en-GB" sz="3200" b="1" dirty="0" err="1"/>
                        <a:t>a+b+c+d</a:t>
                      </a:r>
                      <a:r>
                        <a:rPr lang="en-GB" sz="3200" b="1" dirty="0"/>
                        <a:t>)</a:t>
                      </a:r>
                    </a:p>
                  </a:txBody>
                  <a:tcPr marT="45727" marB="45727"/>
                </a:tc>
                <a:extLst>
                  <a:ext uri="{0D108BD9-81ED-4DB2-BD59-A6C34878D82A}">
                    <a16:rowId xmlns:a16="http://schemas.microsoft.com/office/drawing/2014/main" val="10003"/>
                  </a:ext>
                </a:extLst>
              </a:tr>
            </a:tbl>
          </a:graphicData>
        </a:graphic>
      </p:graphicFrame>
      <p:sp>
        <p:nvSpPr>
          <p:cNvPr id="6" name="Title 1">
            <a:extLst>
              <a:ext uri="{FF2B5EF4-FFF2-40B4-BE49-F238E27FC236}">
                <a16:creationId xmlns:a16="http://schemas.microsoft.com/office/drawing/2014/main" id="{06216996-211D-6744-A299-4D4DA28C7F26}"/>
              </a:ext>
            </a:extLst>
          </p:cNvPr>
          <p:cNvSpPr txBox="1">
            <a:spLocks/>
          </p:cNvSpPr>
          <p:nvPr/>
        </p:nvSpPr>
        <p:spPr bwMode="auto">
          <a:xfrm>
            <a:off x="107950" y="4365625"/>
            <a:ext cx="9036050" cy="2312988"/>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sz="2400" b="1" kern="0" dirty="0">
                <a:solidFill>
                  <a:schemeClr val="tx1"/>
                </a:solidFill>
                <a:latin typeface="+mn-lt"/>
              </a:rPr>
              <a:t>Incidence in City A = a/</a:t>
            </a:r>
            <a:r>
              <a:rPr lang="en-GB" sz="2400" b="1" kern="0" dirty="0" err="1">
                <a:solidFill>
                  <a:schemeClr val="tx1"/>
                </a:solidFill>
                <a:latin typeface="+mn-lt"/>
              </a:rPr>
              <a:t>a+b</a:t>
            </a:r>
            <a:r>
              <a:rPr lang="en-GB" sz="2400" b="1" kern="0" dirty="0">
                <a:solidFill>
                  <a:schemeClr val="tx1"/>
                </a:solidFill>
                <a:latin typeface="+mn-lt"/>
              </a:rPr>
              <a:t> = 600/10,000 = 6%</a:t>
            </a:r>
          </a:p>
          <a:p>
            <a:pPr defTabSz="1626718">
              <a:defRPr/>
            </a:pPr>
            <a:r>
              <a:rPr lang="en-GB" sz="2400" b="1" kern="0" dirty="0">
                <a:solidFill>
                  <a:schemeClr val="tx1"/>
                </a:solidFill>
                <a:latin typeface="+mn-lt"/>
              </a:rPr>
              <a:t>Incidence in City B = c/</a:t>
            </a:r>
            <a:r>
              <a:rPr lang="en-GB" sz="2400" b="1" kern="0" dirty="0" err="1">
                <a:solidFill>
                  <a:schemeClr val="tx1"/>
                </a:solidFill>
                <a:latin typeface="+mn-lt"/>
              </a:rPr>
              <a:t>c+d</a:t>
            </a:r>
            <a:r>
              <a:rPr lang="en-GB" sz="2400" b="1" kern="0" dirty="0">
                <a:solidFill>
                  <a:schemeClr val="tx1"/>
                </a:solidFill>
                <a:latin typeface="+mn-lt"/>
              </a:rPr>
              <a:t> = 300/10,000 = 3%</a:t>
            </a:r>
          </a:p>
          <a:p>
            <a:pPr defTabSz="1626718">
              <a:defRPr/>
            </a:pPr>
            <a:r>
              <a:rPr lang="en-GB" sz="2400" b="1" kern="0" dirty="0">
                <a:solidFill>
                  <a:srgbClr val="FF0000"/>
                </a:solidFill>
                <a:latin typeface="+mn-lt"/>
              </a:rPr>
              <a:t>Relative risk = 6/3 = 2</a:t>
            </a:r>
          </a:p>
        </p:txBody>
      </p:sp>
    </p:spTree>
    <p:extLst>
      <p:ext uri="{BB962C8B-B14F-4D97-AF65-F5344CB8AC3E}">
        <p14:creationId xmlns:p14="http://schemas.microsoft.com/office/powerpoint/2010/main" val="82501230"/>
      </p:ext>
    </p:extLst>
  </p:cSld>
  <p:clrMapOvr>
    <a:masterClrMapping/>
  </p:clrMapOvr>
  <p:transition spd="slow" advTm="54711"/>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8A64-E23D-50FF-30B5-53F97BFB3737}"/>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RR Interpretation</a:t>
            </a:r>
            <a:endParaRPr lang="en-GB"/>
          </a:p>
        </p:txBody>
      </p:sp>
      <p:sp>
        <p:nvSpPr>
          <p:cNvPr id="3" name="Content Placeholder 2">
            <a:extLst>
              <a:ext uri="{FF2B5EF4-FFF2-40B4-BE49-F238E27FC236}">
                <a16:creationId xmlns:a16="http://schemas.microsoft.com/office/drawing/2014/main" id="{92282AD8-B3DE-54A2-6EC9-3D3F39E81CC7}"/>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dirty="0">
                <a:solidFill>
                  <a:srgbClr val="333333"/>
                </a:solidFill>
                <a:effectLst/>
                <a:latin typeface="Arial" panose="020B0604020202020204" pitchFamily="34" charset="0"/>
              </a:rPr>
              <a:t>RR =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and the unexposed group is the same then there is no increased risk and no association between the exposure and the outcome.</a:t>
            </a:r>
          </a:p>
          <a:p>
            <a:pPr algn="l">
              <a:buFont typeface="Arial" panose="020B0604020202020204" pitchFamily="34" charset="0"/>
              <a:buChar char="•"/>
            </a:pPr>
            <a:r>
              <a:rPr lang="en-GB" b="0" i="0" dirty="0">
                <a:solidFill>
                  <a:srgbClr val="333333"/>
                </a:solidFill>
                <a:effectLst/>
                <a:latin typeface="Arial" panose="020B0604020202020204" pitchFamily="34" charset="0"/>
              </a:rPr>
              <a:t>RR &gt;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is greater than that of the unexposed group, so there is a greater risk and a positive association between the exposure and the outcome.</a:t>
            </a:r>
          </a:p>
          <a:p>
            <a:pPr algn="l">
              <a:buFont typeface="Arial" panose="020B0604020202020204" pitchFamily="34" charset="0"/>
              <a:buChar char="•"/>
            </a:pPr>
            <a:r>
              <a:rPr lang="en-GB" b="0" i="0" dirty="0">
                <a:solidFill>
                  <a:srgbClr val="333333"/>
                </a:solidFill>
                <a:effectLst/>
                <a:latin typeface="Arial" panose="020B0604020202020204" pitchFamily="34" charset="0"/>
              </a:rPr>
              <a:t>RR &lt;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is less than that of the unexposed group so there is decreased risk and a negative association between the exposure and the outcome (e.g. the risk may be ‘protective’.</a:t>
            </a:r>
          </a:p>
          <a:p>
            <a:endParaRPr lang="en-GB" dirty="0"/>
          </a:p>
        </p:txBody>
      </p:sp>
    </p:spTree>
    <p:extLst>
      <p:ext uri="{BB962C8B-B14F-4D97-AF65-F5344CB8AC3E}">
        <p14:creationId xmlns:p14="http://schemas.microsoft.com/office/powerpoint/2010/main" val="30774579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F5A4A-9F8C-192A-5097-6C5E15F17657}"/>
              </a:ext>
            </a:extLst>
          </p:cNvPr>
          <p:cNvSpPr>
            <a:spLocks noGrp="1"/>
          </p:cNvSpPr>
          <p:nvPr>
            <p:ph type="title"/>
          </p:nvPr>
        </p:nvSpPr>
        <p:spPr/>
        <p:txBody>
          <a:bodyPr/>
          <a:lstStyle/>
          <a:p>
            <a:r>
              <a:rPr lang="en-GB" b="1" i="0">
                <a:solidFill>
                  <a:srgbClr val="333333"/>
                </a:solidFill>
                <a:effectLst/>
                <a:latin typeface="Arial" panose="020B0604020202020204" pitchFamily="34" charset="0"/>
              </a:rPr>
              <a:t>RR Interpretation</a:t>
            </a:r>
            <a:endParaRPr lang="en-GB"/>
          </a:p>
        </p:txBody>
      </p:sp>
      <p:sp>
        <p:nvSpPr>
          <p:cNvPr id="3" name="Content Placeholder 2">
            <a:extLst>
              <a:ext uri="{FF2B5EF4-FFF2-40B4-BE49-F238E27FC236}">
                <a16:creationId xmlns:a16="http://schemas.microsoft.com/office/drawing/2014/main" id="{214E5133-C4F3-4C02-BDFD-0384827C8103}"/>
              </a:ext>
            </a:extLst>
          </p:cNvPr>
          <p:cNvSpPr>
            <a:spLocks noGrp="1"/>
          </p:cNvSpPr>
          <p:nvPr>
            <p:ph idx="1"/>
          </p:nvPr>
        </p:nvSpPr>
        <p:spPr/>
        <p:txBody>
          <a:bodyPr>
            <a:normAutofit/>
          </a:bodyPr>
          <a:lstStyle/>
          <a:p>
            <a:r>
              <a:rPr lang="en-GB" sz="2400">
                <a:latin typeface="Arial" panose="020B0604020202020204" pitchFamily="34" charset="0"/>
                <a:cs typeface="Arial" panose="020B0604020202020204" pitchFamily="34" charset="0"/>
              </a:rPr>
              <a:t>RR is calculated using incidence data to measure the probability of developing disease. </a:t>
            </a:r>
          </a:p>
          <a:p>
            <a:r>
              <a:rPr lang="en-GB" sz="2400">
                <a:latin typeface="Arial" panose="020B0604020202020204" pitchFamily="34" charset="0"/>
                <a:cs typeface="Arial" panose="020B0604020202020204" pitchFamily="34" charset="0"/>
              </a:rPr>
              <a:t>Since the calculation is dependent on incidence data and only Controlled Trials and Cohort Studies can be used to calculate incidence, you should only see RR in Controlled Trials or Cohort Studies.</a:t>
            </a:r>
          </a:p>
          <a:p>
            <a:r>
              <a:rPr lang="en-GB" sz="2400">
                <a:latin typeface="Arial" panose="020B0604020202020204" pitchFamily="34" charset="0"/>
                <a:cs typeface="Arial" panose="020B0604020202020204" pitchFamily="34" charset="0"/>
              </a:rPr>
              <a:t>This is also why you see RR less than OR even though it is easier to calculate and understand – Controlled Trials and Cohort Studies are expensive and time consuming so there are fewer of them.</a:t>
            </a:r>
          </a:p>
        </p:txBody>
      </p:sp>
    </p:spTree>
    <p:extLst>
      <p:ext uri="{BB962C8B-B14F-4D97-AF65-F5344CB8AC3E}">
        <p14:creationId xmlns:p14="http://schemas.microsoft.com/office/powerpoint/2010/main" val="3736939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Odds </a:t>
            </a:r>
          </a:p>
        </p:txBody>
      </p:sp>
    </p:spTree>
    <p:extLst>
      <p:ext uri="{BB962C8B-B14F-4D97-AF65-F5344CB8AC3E}">
        <p14:creationId xmlns:p14="http://schemas.microsoft.com/office/powerpoint/2010/main" val="2991358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1F53-0F2B-654C-99B3-AA369614D67F}"/>
              </a:ext>
            </a:extLst>
          </p:cNvPr>
          <p:cNvSpPr>
            <a:spLocks noGrp="1"/>
          </p:cNvSpPr>
          <p:nvPr>
            <p:ph type="title"/>
          </p:nvPr>
        </p:nvSpPr>
        <p:spPr/>
        <p:txBody>
          <a:bodyPr/>
          <a:lstStyle/>
          <a:p>
            <a:r>
              <a:rPr lang="en-US" dirty="0"/>
              <a:t>Odds</a:t>
            </a:r>
          </a:p>
        </p:txBody>
      </p:sp>
      <p:sp>
        <p:nvSpPr>
          <p:cNvPr id="3" name="Content Placeholder 2">
            <a:extLst>
              <a:ext uri="{FF2B5EF4-FFF2-40B4-BE49-F238E27FC236}">
                <a16:creationId xmlns:a16="http://schemas.microsoft.com/office/drawing/2014/main" id="{AD575289-AC96-E14C-AED0-E32EA627B9AD}"/>
              </a:ext>
            </a:extLst>
          </p:cNvPr>
          <p:cNvSpPr>
            <a:spLocks noGrp="1"/>
          </p:cNvSpPr>
          <p:nvPr>
            <p:ph idx="1"/>
          </p:nvPr>
        </p:nvSpPr>
        <p:spPr/>
        <p:txBody>
          <a:bodyPr>
            <a:normAutofit fontScale="77500" lnSpcReduction="20000"/>
          </a:bodyPr>
          <a:lstStyle/>
          <a:p>
            <a:r>
              <a:rPr lang="en-US" dirty="0"/>
              <a:t>Like risk; but subtly different. </a:t>
            </a:r>
          </a:p>
          <a:p>
            <a:r>
              <a:rPr lang="en-US" dirty="0"/>
              <a:t>Where risk is the number of events divided by the total population, odds is the number of events divided by the number of non-events</a:t>
            </a:r>
          </a:p>
          <a:p>
            <a:r>
              <a:rPr lang="en-US" dirty="0"/>
              <a:t>In epidemiology, odds are commonly used to measure the probability of an event occurring relative to the probability of it not occurring</a:t>
            </a:r>
          </a:p>
          <a:p>
            <a:r>
              <a:rPr lang="en-US" dirty="0"/>
              <a:t>Will be familiar to gamblers. </a:t>
            </a:r>
          </a:p>
          <a:p>
            <a:r>
              <a:rPr lang="en-GB" altLang="en-US" sz="3200" dirty="0">
                <a:solidFill>
                  <a:schemeClr val="tx2"/>
                </a:solidFill>
              </a:rPr>
              <a:t>Example: number of cases in exposed group 60, number of cases in unexposed group 10, odds are six to one (60/10)</a:t>
            </a:r>
            <a:endParaRPr lang="en-US" dirty="0"/>
          </a:p>
        </p:txBody>
      </p:sp>
    </p:spTree>
    <p:extLst>
      <p:ext uri="{BB962C8B-B14F-4D97-AF65-F5344CB8AC3E}">
        <p14:creationId xmlns:p14="http://schemas.microsoft.com/office/powerpoint/2010/main" val="2853239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Odds Ratio</a:t>
            </a:r>
          </a:p>
        </p:txBody>
      </p:sp>
    </p:spTree>
    <p:extLst>
      <p:ext uri="{BB962C8B-B14F-4D97-AF65-F5344CB8AC3E}">
        <p14:creationId xmlns:p14="http://schemas.microsoft.com/office/powerpoint/2010/main" val="1579486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E934D80D-0C48-1E41-AFBB-D4B5F4DC39E6}"/>
              </a:ext>
            </a:extLst>
          </p:cNvPr>
          <p:cNvSpPr>
            <a:spLocks noGrp="1" noChangeArrowheads="1"/>
          </p:cNvSpPr>
          <p:nvPr>
            <p:ph type="title"/>
          </p:nvPr>
        </p:nvSpPr>
        <p:spPr>
          <a:xfrm>
            <a:off x="457200" y="331788"/>
            <a:ext cx="8229600" cy="720725"/>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(OR)</a:t>
            </a:r>
          </a:p>
        </p:txBody>
      </p:sp>
      <p:sp>
        <p:nvSpPr>
          <p:cNvPr id="3" name="Content Placeholder 2">
            <a:extLst>
              <a:ext uri="{FF2B5EF4-FFF2-40B4-BE49-F238E27FC236}">
                <a16:creationId xmlns:a16="http://schemas.microsoft.com/office/drawing/2014/main" id="{7A85E537-13CB-DD4D-AC8E-9FF7F535599A}"/>
              </a:ext>
            </a:extLst>
          </p:cNvPr>
          <p:cNvSpPr>
            <a:spLocks noGrp="1"/>
          </p:cNvSpPr>
          <p:nvPr>
            <p:ph idx="1"/>
          </p:nvPr>
        </p:nvSpPr>
        <p:spPr>
          <a:xfrm>
            <a:off x="228600" y="1484313"/>
            <a:ext cx="8686800" cy="4537075"/>
          </a:xfrm>
        </p:spPr>
        <p:txBody>
          <a:bodyPr rtlCol="0">
            <a:normAutofit fontScale="92500" lnSpcReduction="10000"/>
          </a:bodyPr>
          <a:lstStyle/>
          <a:p>
            <a:pPr eaLnBrk="1" fontAlgn="auto" hangingPunct="1">
              <a:spcAft>
                <a:spcPts val="0"/>
              </a:spcAft>
              <a:defRPr/>
            </a:pPr>
            <a:r>
              <a:rPr lang="en-GB" sz="2400" dirty="0">
                <a:latin typeface="Arial" panose="020B0604020202020204" pitchFamily="34" charset="0"/>
                <a:cs typeface="Arial" panose="020B0604020202020204" pitchFamily="34" charset="0"/>
              </a:rPr>
              <a:t>The ratio of the odds of an event (e.g. </a:t>
            </a:r>
            <a:r>
              <a:rPr lang="en-GB" sz="2400" dirty="0">
                <a:solidFill>
                  <a:srgbClr val="FF0000"/>
                </a:solidFill>
                <a:latin typeface="Arial" panose="020B0604020202020204" pitchFamily="34" charset="0"/>
                <a:cs typeface="Arial" panose="020B0604020202020204" pitchFamily="34" charset="0"/>
              </a:rPr>
              <a:t>exposure</a:t>
            </a:r>
            <a:r>
              <a:rPr lang="en-GB" sz="2400" dirty="0">
                <a:latin typeface="Arial" panose="020B0604020202020204" pitchFamily="34" charset="0"/>
                <a:cs typeface="Arial" panose="020B0604020202020204" pitchFamily="34" charset="0"/>
              </a:rPr>
              <a:t>) occurring in one group (e.g. </a:t>
            </a:r>
            <a:r>
              <a:rPr lang="en-GB" sz="2400" dirty="0">
                <a:solidFill>
                  <a:srgbClr val="FF0000"/>
                </a:solidFill>
                <a:latin typeface="Arial" panose="020B0604020202020204" pitchFamily="34" charset="0"/>
                <a:cs typeface="Arial" panose="020B0604020202020204" pitchFamily="34" charset="0"/>
              </a:rPr>
              <a:t>cases</a:t>
            </a:r>
            <a:r>
              <a:rPr lang="en-GB" sz="2400" dirty="0">
                <a:latin typeface="Arial" panose="020B0604020202020204" pitchFamily="34" charset="0"/>
                <a:cs typeface="Arial" panose="020B0604020202020204" pitchFamily="34" charset="0"/>
              </a:rPr>
              <a:t>) to the odds of it occurring in another group (e.g. </a:t>
            </a:r>
            <a:r>
              <a:rPr lang="en-GB" sz="2400" dirty="0">
                <a:solidFill>
                  <a:srgbClr val="FF0000"/>
                </a:solidFill>
                <a:latin typeface="Arial" panose="020B0604020202020204" pitchFamily="34" charset="0"/>
                <a:cs typeface="Arial" panose="020B0604020202020204" pitchFamily="34" charset="0"/>
              </a:rPr>
              <a:t>healthy</a:t>
            </a:r>
            <a:r>
              <a:rPr lang="en-GB" sz="2400" dirty="0">
                <a:latin typeface="Arial" panose="020B0604020202020204" pitchFamily="34" charset="0"/>
                <a:cs typeface="Arial" panose="020B0604020202020204" pitchFamily="34" charset="0"/>
              </a:rPr>
              <a:t>)</a:t>
            </a:r>
          </a:p>
          <a:p>
            <a:pPr eaLnBrk="1" fontAlgn="auto" hangingPunct="1">
              <a:spcAft>
                <a:spcPts val="0"/>
              </a:spcAft>
              <a:defRPr/>
            </a:pPr>
            <a:r>
              <a:rPr lang="en-GB" sz="2400" dirty="0">
                <a:latin typeface="Arial" panose="020B0604020202020204" pitchFamily="34" charset="0"/>
                <a:cs typeface="Arial" panose="020B0604020202020204" pitchFamily="34" charset="0"/>
              </a:rPr>
              <a:t>Estimates the probability of disease given exposure to a specific factor by measuring the probability of exposure given the presence of disease. </a:t>
            </a:r>
          </a:p>
          <a:p>
            <a:pPr marL="0" indent="0" eaLnBrk="1" fontAlgn="auto" hangingPunct="1">
              <a:spcAft>
                <a:spcPts val="0"/>
              </a:spcAft>
              <a:buFont typeface="Arial" panose="020B0604020202020204" pitchFamily="34" charset="0"/>
              <a:buNone/>
              <a:defRPr/>
            </a:pPr>
            <a:endParaRPr lang="en-GB" sz="24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400" b="1" dirty="0">
                <a:latin typeface="Arial" panose="020B0604020202020204" pitchFamily="34" charset="0"/>
                <a:cs typeface="Arial" panose="020B0604020202020204" pitchFamily="34" charset="0"/>
              </a:rPr>
              <a:t>OR = odds of exposure among cases</a:t>
            </a:r>
          </a:p>
          <a:p>
            <a:pPr marL="0" indent="0" eaLnBrk="1" fontAlgn="auto" hangingPunct="1">
              <a:spcAft>
                <a:spcPts val="0"/>
              </a:spcAft>
              <a:buFont typeface="Wingdings" panose="05000000000000000000" pitchFamily="2" charset="2"/>
              <a:buNone/>
              <a:defRPr/>
            </a:pP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odds of exposure among non-cases</a:t>
            </a:r>
          </a:p>
          <a:p>
            <a:pPr marL="0" indent="0" eaLnBrk="1" fontAlgn="auto" hangingPunct="1">
              <a:spcAft>
                <a:spcPts val="0"/>
              </a:spcAft>
              <a:buFont typeface="Wingdings" panose="05000000000000000000" pitchFamily="2" charset="2"/>
              <a:buNone/>
              <a:defRPr/>
            </a:pPr>
            <a:endParaRPr lang="en-GB" sz="2400" b="1"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400" b="1" dirty="0">
                <a:latin typeface="Arial" panose="020B0604020202020204" pitchFamily="34" charset="0"/>
                <a:cs typeface="Arial" panose="020B0604020202020204" pitchFamily="34" charset="0"/>
                <a:hlinkClick r:id="rId2"/>
              </a:rPr>
              <a:t>https://www.youtube.com/watch?v=ITi0SxmQTO8</a:t>
            </a:r>
            <a:endParaRPr lang="en-GB" sz="2400" b="1"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400" b="1" dirty="0">
                <a:latin typeface="Arial" panose="020B0604020202020204" pitchFamily="34" charset="0"/>
                <a:cs typeface="Arial" panose="020B0604020202020204" pitchFamily="34" charset="0"/>
              </a:rPr>
              <a:t>  </a:t>
            </a:r>
          </a:p>
        </p:txBody>
      </p:sp>
      <p:cxnSp>
        <p:nvCxnSpPr>
          <p:cNvPr id="5" name="Straight Connector 4">
            <a:extLst>
              <a:ext uri="{FF2B5EF4-FFF2-40B4-BE49-F238E27FC236}">
                <a16:creationId xmlns:a16="http://schemas.microsoft.com/office/drawing/2014/main" id="{B62AFD0F-2600-964D-B132-7089C9F33899}"/>
              </a:ext>
            </a:extLst>
          </p:cNvPr>
          <p:cNvCxnSpPr/>
          <p:nvPr/>
        </p:nvCxnSpPr>
        <p:spPr>
          <a:xfrm>
            <a:off x="996421" y="4762499"/>
            <a:ext cx="5905500"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23599824"/>
      </p:ext>
    </p:extLst>
  </p:cSld>
  <p:clrMapOvr>
    <a:masterClrMapping/>
  </p:clrMapOvr>
  <p:transition spd="slow" advTm="57663"/>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1AC3F07-9393-ED43-8559-15F4B8F4A13A}"/>
              </a:ext>
            </a:extLst>
          </p:cNvPr>
          <p:cNvSpPr>
            <a:spLocks noGrp="1" noChangeArrowheads="1"/>
          </p:cNvSpPr>
          <p:nvPr>
            <p:ph type="title"/>
          </p:nvPr>
        </p:nvSpPr>
        <p:spPr>
          <a:xfrm>
            <a:off x="457200" y="265113"/>
            <a:ext cx="8229600" cy="630237"/>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(OR)</a:t>
            </a:r>
          </a:p>
        </p:txBody>
      </p:sp>
      <p:graphicFrame>
        <p:nvGraphicFramePr>
          <p:cNvPr id="4" name="Table 3">
            <a:extLst>
              <a:ext uri="{FF2B5EF4-FFF2-40B4-BE49-F238E27FC236}">
                <a16:creationId xmlns:a16="http://schemas.microsoft.com/office/drawing/2014/main" id="{E96E3C15-C553-164E-9545-DE8F09D42D5B}"/>
              </a:ext>
            </a:extLst>
          </p:cNvPr>
          <p:cNvGraphicFramePr>
            <a:graphicFrameLocks noGrp="1"/>
          </p:cNvGraphicFramePr>
          <p:nvPr>
            <p:extLst>
              <p:ext uri="{D42A27DB-BD31-4B8C-83A1-F6EECF244321}">
                <p14:modId xmlns:p14="http://schemas.microsoft.com/office/powerpoint/2010/main" val="2415000976"/>
              </p:ext>
            </p:extLst>
          </p:nvPr>
        </p:nvGraphicFramePr>
        <p:xfrm>
          <a:off x="1588" y="1125538"/>
          <a:ext cx="9144000" cy="3552176"/>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699755">
                <a:tc>
                  <a:txBody>
                    <a:bodyPr/>
                    <a:lstStyle/>
                    <a:p>
                      <a:endParaRPr lang="en-GB" sz="2800" b="1" dirty="0"/>
                    </a:p>
                  </a:txBody>
                  <a:tcPr marT="45715" marB="45715"/>
                </a:tc>
                <a:tc>
                  <a:txBody>
                    <a:bodyPr/>
                    <a:lstStyle/>
                    <a:p>
                      <a:r>
                        <a:rPr lang="en-GB" sz="2800" b="1" dirty="0"/>
                        <a:t>Disease</a:t>
                      </a:r>
                    </a:p>
                  </a:txBody>
                  <a:tcPr marT="45715" marB="45715"/>
                </a:tc>
                <a:tc>
                  <a:txBody>
                    <a:bodyPr/>
                    <a:lstStyle/>
                    <a:p>
                      <a:r>
                        <a:rPr lang="en-GB" sz="2800" b="1" dirty="0"/>
                        <a:t>No disease</a:t>
                      </a:r>
                    </a:p>
                  </a:txBody>
                  <a:tcPr marT="45715" marB="45715"/>
                </a:tc>
                <a:tc>
                  <a:txBody>
                    <a:bodyPr/>
                    <a:lstStyle/>
                    <a:p>
                      <a:r>
                        <a:rPr lang="en-GB" sz="2800" b="1" dirty="0"/>
                        <a:t>Total</a:t>
                      </a:r>
                    </a:p>
                  </a:txBody>
                  <a:tcPr marT="45715" marB="45715"/>
                </a:tc>
                <a:extLst>
                  <a:ext uri="{0D108BD9-81ED-4DB2-BD59-A6C34878D82A}">
                    <a16:rowId xmlns:a16="http://schemas.microsoft.com/office/drawing/2014/main" val="10000"/>
                  </a:ext>
                </a:extLst>
              </a:tr>
              <a:tr h="699755">
                <a:tc>
                  <a:txBody>
                    <a:bodyPr/>
                    <a:lstStyle/>
                    <a:p>
                      <a:r>
                        <a:rPr lang="en-GB" sz="2800" b="1" dirty="0"/>
                        <a:t>Exposed</a:t>
                      </a:r>
                    </a:p>
                  </a:txBody>
                  <a:tcPr marT="45715" marB="45715"/>
                </a:tc>
                <a:tc>
                  <a:txBody>
                    <a:bodyPr/>
                    <a:lstStyle/>
                    <a:p>
                      <a:r>
                        <a:rPr lang="en-GB" sz="2800" b="1" dirty="0"/>
                        <a:t>a</a:t>
                      </a:r>
                    </a:p>
                  </a:txBody>
                  <a:tcPr marT="45715" marB="45715"/>
                </a:tc>
                <a:tc>
                  <a:txBody>
                    <a:bodyPr/>
                    <a:lstStyle/>
                    <a:p>
                      <a:r>
                        <a:rPr lang="en-GB" sz="2800" b="1" dirty="0"/>
                        <a:t>b</a:t>
                      </a:r>
                    </a:p>
                  </a:txBody>
                  <a:tcPr marT="45715" marB="45715"/>
                </a:tc>
                <a:tc>
                  <a:txBody>
                    <a:bodyPr/>
                    <a:lstStyle/>
                    <a:p>
                      <a:r>
                        <a:rPr lang="en-GB" sz="2800" b="1" dirty="0" err="1"/>
                        <a:t>a+b</a:t>
                      </a:r>
                      <a:endParaRPr lang="en-GB" sz="2800" b="1" dirty="0"/>
                    </a:p>
                  </a:txBody>
                  <a:tcPr marT="45715" marB="45715"/>
                </a:tc>
                <a:extLst>
                  <a:ext uri="{0D108BD9-81ED-4DB2-BD59-A6C34878D82A}">
                    <a16:rowId xmlns:a16="http://schemas.microsoft.com/office/drawing/2014/main" val="10001"/>
                  </a:ext>
                </a:extLst>
              </a:tr>
              <a:tr h="840745">
                <a:tc>
                  <a:txBody>
                    <a:bodyPr/>
                    <a:lstStyle/>
                    <a:p>
                      <a:r>
                        <a:rPr lang="en-GB" sz="2800" b="1" dirty="0"/>
                        <a:t>Not Exposed</a:t>
                      </a:r>
                    </a:p>
                  </a:txBody>
                  <a:tcPr marT="45715" marB="45715"/>
                </a:tc>
                <a:tc>
                  <a:txBody>
                    <a:bodyPr/>
                    <a:lstStyle/>
                    <a:p>
                      <a:r>
                        <a:rPr lang="en-GB" sz="2800" b="1" dirty="0"/>
                        <a:t>c</a:t>
                      </a:r>
                    </a:p>
                  </a:txBody>
                  <a:tcPr marT="45715" marB="45715"/>
                </a:tc>
                <a:tc>
                  <a:txBody>
                    <a:bodyPr/>
                    <a:lstStyle/>
                    <a:p>
                      <a:r>
                        <a:rPr lang="en-GB" sz="2800" b="1" dirty="0"/>
                        <a:t>d</a:t>
                      </a:r>
                    </a:p>
                  </a:txBody>
                  <a:tcPr marT="45715" marB="45715"/>
                </a:tc>
                <a:tc>
                  <a:txBody>
                    <a:bodyPr/>
                    <a:lstStyle/>
                    <a:p>
                      <a:r>
                        <a:rPr lang="en-GB" sz="2800" b="1" dirty="0" err="1"/>
                        <a:t>c+d</a:t>
                      </a:r>
                      <a:endParaRPr lang="en-GB" sz="2800" b="1" dirty="0"/>
                    </a:p>
                  </a:txBody>
                  <a:tcPr marT="45715" marB="45715"/>
                </a:tc>
                <a:extLst>
                  <a:ext uri="{0D108BD9-81ED-4DB2-BD59-A6C34878D82A}">
                    <a16:rowId xmlns:a16="http://schemas.microsoft.com/office/drawing/2014/main" val="10002"/>
                  </a:ext>
                </a:extLst>
              </a:tr>
              <a:tr h="1207796">
                <a:tc>
                  <a:txBody>
                    <a:bodyPr/>
                    <a:lstStyle/>
                    <a:p>
                      <a:endParaRPr lang="en-GB" sz="2800" b="1" dirty="0"/>
                    </a:p>
                    <a:p>
                      <a:r>
                        <a:rPr lang="en-GB" sz="2800" b="1" dirty="0"/>
                        <a:t>Total</a:t>
                      </a:r>
                    </a:p>
                  </a:txBody>
                  <a:tcPr marT="45715" marB="45715"/>
                </a:tc>
                <a:tc>
                  <a:txBody>
                    <a:bodyPr/>
                    <a:lstStyle/>
                    <a:p>
                      <a:endParaRPr lang="en-GB" sz="2800" b="1" dirty="0"/>
                    </a:p>
                    <a:p>
                      <a:r>
                        <a:rPr lang="en-GB" sz="2800" b="1" dirty="0" err="1"/>
                        <a:t>a+c</a:t>
                      </a:r>
                      <a:endParaRPr lang="en-GB" sz="2800" b="1" dirty="0"/>
                    </a:p>
                  </a:txBody>
                  <a:tcPr marT="45715" marB="45715"/>
                </a:tc>
                <a:tc>
                  <a:txBody>
                    <a:bodyPr/>
                    <a:lstStyle/>
                    <a:p>
                      <a:endParaRPr lang="en-GB" sz="2800" b="1" dirty="0"/>
                    </a:p>
                    <a:p>
                      <a:r>
                        <a:rPr lang="en-GB" sz="2800" b="1" dirty="0" err="1"/>
                        <a:t>b+d</a:t>
                      </a:r>
                      <a:endParaRPr lang="en-GB" sz="2800" b="1" dirty="0"/>
                    </a:p>
                  </a:txBody>
                  <a:tcPr marT="45715" marB="45715"/>
                </a:tc>
                <a:tc>
                  <a:txBody>
                    <a:bodyPr/>
                    <a:lstStyle/>
                    <a:p>
                      <a:endParaRPr lang="en-GB" sz="2800" b="1" dirty="0"/>
                    </a:p>
                    <a:p>
                      <a:r>
                        <a:rPr lang="en-GB" sz="2800" b="1" dirty="0" err="1"/>
                        <a:t>a+b+c+d</a:t>
                      </a:r>
                      <a:endParaRPr lang="en-GB" sz="2800" b="1" dirty="0"/>
                    </a:p>
                  </a:txBody>
                  <a:tcPr marT="45715" marB="45715"/>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9993CEAC-4126-F641-8AE5-5390E8A4AA18}"/>
              </a:ext>
            </a:extLst>
          </p:cNvPr>
          <p:cNvSpPr txBox="1">
            <a:spLocks/>
          </p:cNvSpPr>
          <p:nvPr/>
        </p:nvSpPr>
        <p:spPr bwMode="auto">
          <a:xfrm>
            <a:off x="1588" y="4645024"/>
            <a:ext cx="9142412" cy="1087438"/>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altLang="en-US" sz="2800" b="1" kern="0" dirty="0">
                <a:solidFill>
                  <a:prstClr val="black"/>
                </a:solidFill>
                <a:latin typeface="Calibri" panose="020F0502020204030204"/>
              </a:rPr>
              <a:t>OR = 	a / c	</a:t>
            </a:r>
          </a:p>
          <a:p>
            <a:pPr defTabSz="1626718">
              <a:defRPr/>
            </a:pPr>
            <a:r>
              <a:rPr lang="en-GB" altLang="en-US" sz="2800" b="1" kern="0" dirty="0">
                <a:solidFill>
                  <a:prstClr val="black"/>
                </a:solidFill>
                <a:latin typeface="Calibri" panose="020F0502020204030204"/>
              </a:rPr>
              <a:t>  	b / d</a:t>
            </a:r>
          </a:p>
        </p:txBody>
      </p:sp>
      <p:cxnSp>
        <p:nvCxnSpPr>
          <p:cNvPr id="7" name="Straight Connector 6">
            <a:extLst>
              <a:ext uri="{FF2B5EF4-FFF2-40B4-BE49-F238E27FC236}">
                <a16:creationId xmlns:a16="http://schemas.microsoft.com/office/drawing/2014/main" id="{1B9B873C-5FB4-1745-BF41-F48270A6CCAD}"/>
              </a:ext>
            </a:extLst>
          </p:cNvPr>
          <p:cNvCxnSpPr/>
          <p:nvPr/>
        </p:nvCxnSpPr>
        <p:spPr>
          <a:xfrm>
            <a:off x="1699684" y="5145086"/>
            <a:ext cx="720725"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34438859"/>
      </p:ext>
    </p:extLst>
  </p:cSld>
  <p:clrMapOvr>
    <a:masterClrMapping/>
  </p:clrMapOvr>
  <p:transition spd="slow" advTm="65849"/>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81000"/>
            <a:ext cx="7772400" cy="838200"/>
          </a:xfrm>
        </p:spPr>
        <p:txBody>
          <a:bodyPr/>
          <a:lstStyle/>
          <a:p>
            <a:r>
              <a:rPr lang="en-GB" altLang="en-US" sz="3600" dirty="0">
                <a:solidFill>
                  <a:schemeClr val="tx2"/>
                </a:solidFill>
              </a:rPr>
              <a:t>Odds ratio</a:t>
            </a:r>
            <a:endParaRPr lang="en-US" sz="3600" dirty="0">
              <a:solidFill>
                <a:schemeClr val="tx2"/>
              </a:solidFill>
            </a:endParaRPr>
          </a:p>
        </p:txBody>
      </p:sp>
      <p:sp>
        <p:nvSpPr>
          <p:cNvPr id="8" name="Text Box 3"/>
          <p:cNvSpPr txBox="1">
            <a:spLocks noChangeArrowheads="1"/>
          </p:cNvSpPr>
          <p:nvPr/>
        </p:nvSpPr>
        <p:spPr bwMode="auto">
          <a:xfrm>
            <a:off x="395288" y="4343400"/>
            <a:ext cx="4749800"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hangingPunct="1">
              <a:lnSpc>
                <a:spcPct val="100000"/>
              </a:lnSpc>
              <a:spcBef>
                <a:spcPct val="50000"/>
              </a:spcBef>
              <a:buClrTx/>
              <a:buSzTx/>
              <a:buFontTx/>
              <a:buNone/>
            </a:pPr>
            <a:r>
              <a:rPr lang="en-GB" altLang="en-US" sz="1600" dirty="0">
                <a:solidFill>
                  <a:schemeClr val="tx2"/>
                </a:solidFill>
                <a:latin typeface="Verdana" pitchFamily="34" charset="0"/>
              </a:rPr>
              <a:t>Odds of a case being exposed (R</a:t>
            </a:r>
            <a:r>
              <a:rPr lang="en-GB" altLang="en-US" sz="1600" baseline="-25000" dirty="0">
                <a:solidFill>
                  <a:schemeClr val="tx2"/>
                </a:solidFill>
                <a:latin typeface="Verdana" pitchFamily="34" charset="0"/>
              </a:rPr>
              <a:t>e</a:t>
            </a:r>
            <a:r>
              <a:rPr lang="en-GB" altLang="en-US" sz="1600" dirty="0">
                <a:solidFill>
                  <a:schemeClr val="tx2"/>
                </a:solidFill>
                <a:latin typeface="Verdana" pitchFamily="34" charset="0"/>
              </a:rPr>
              <a:t>) = a/b</a:t>
            </a:r>
          </a:p>
          <a:p>
            <a:pPr hangingPunct="1">
              <a:lnSpc>
                <a:spcPct val="100000"/>
              </a:lnSpc>
              <a:spcBef>
                <a:spcPct val="50000"/>
              </a:spcBef>
              <a:buClrTx/>
              <a:buSzTx/>
              <a:buFontTx/>
              <a:buNone/>
            </a:pPr>
            <a:r>
              <a:rPr lang="en-GB" altLang="en-US" sz="1600" dirty="0">
                <a:solidFill>
                  <a:schemeClr val="tx2"/>
                </a:solidFill>
                <a:latin typeface="Verdana" pitchFamily="34" charset="0"/>
              </a:rPr>
              <a:t>Odds of a control being exposed (R</a:t>
            </a:r>
            <a:r>
              <a:rPr lang="en-GB" altLang="en-US" sz="1600" baseline="-25000" dirty="0">
                <a:solidFill>
                  <a:schemeClr val="tx2"/>
                </a:solidFill>
                <a:latin typeface="Verdana" pitchFamily="34" charset="0"/>
              </a:rPr>
              <a:t>u</a:t>
            </a:r>
            <a:r>
              <a:rPr lang="en-GB" altLang="en-US" sz="1600" dirty="0">
                <a:solidFill>
                  <a:schemeClr val="tx2"/>
                </a:solidFill>
                <a:latin typeface="Verdana" pitchFamily="34" charset="0"/>
              </a:rPr>
              <a:t>)= c/d</a:t>
            </a:r>
          </a:p>
          <a:p>
            <a:pPr hangingPunct="1">
              <a:lnSpc>
                <a:spcPct val="100000"/>
              </a:lnSpc>
              <a:spcBef>
                <a:spcPct val="50000"/>
              </a:spcBef>
              <a:buClrTx/>
              <a:buSzTx/>
              <a:buFontTx/>
              <a:buNone/>
            </a:pPr>
            <a:r>
              <a:rPr lang="en-GB" altLang="en-US" sz="1600" dirty="0">
                <a:solidFill>
                  <a:schemeClr val="tx2"/>
                </a:solidFill>
                <a:latin typeface="Verdana" pitchFamily="34" charset="0"/>
              </a:rPr>
              <a:t>Odds ratio = R</a:t>
            </a:r>
            <a:r>
              <a:rPr lang="en-GB" altLang="en-US" sz="1600" baseline="-25000" dirty="0">
                <a:solidFill>
                  <a:schemeClr val="tx2"/>
                </a:solidFill>
                <a:latin typeface="Verdana" pitchFamily="34" charset="0"/>
              </a:rPr>
              <a:t>e/ </a:t>
            </a:r>
            <a:r>
              <a:rPr lang="en-GB" altLang="en-US" sz="1600" dirty="0">
                <a:solidFill>
                  <a:schemeClr val="tx2"/>
                </a:solidFill>
                <a:latin typeface="Verdana" pitchFamily="34" charset="0"/>
              </a:rPr>
              <a:t>R</a:t>
            </a:r>
            <a:r>
              <a:rPr lang="en-GB" altLang="en-US" sz="1600" baseline="-25000" dirty="0">
                <a:solidFill>
                  <a:schemeClr val="tx2"/>
                </a:solidFill>
                <a:latin typeface="Verdana" pitchFamily="34" charset="0"/>
              </a:rPr>
              <a:t>u </a:t>
            </a:r>
            <a:r>
              <a:rPr lang="en-GB" altLang="en-US" sz="1600" dirty="0">
                <a:solidFill>
                  <a:schemeClr val="tx2"/>
                </a:solidFill>
                <a:latin typeface="Verdana" pitchFamily="34" charset="0"/>
              </a:rPr>
              <a:t>= (a/b)/(c/d) = ad/</a:t>
            </a:r>
            <a:r>
              <a:rPr lang="en-GB" altLang="en-US" sz="1600" dirty="0" err="1">
                <a:solidFill>
                  <a:schemeClr val="tx2"/>
                </a:solidFill>
                <a:latin typeface="Verdana" pitchFamily="34" charset="0"/>
              </a:rPr>
              <a:t>bc</a:t>
            </a:r>
            <a:endParaRPr lang="en-GB" altLang="en-US" sz="1600" dirty="0">
              <a:solidFill>
                <a:schemeClr val="tx2"/>
              </a:solidFill>
              <a:latin typeface="Verdana" pitchFamily="34" charset="0"/>
            </a:endParaRPr>
          </a:p>
        </p:txBody>
      </p:sp>
      <p:graphicFrame>
        <p:nvGraphicFramePr>
          <p:cNvPr id="9" name="Group 4"/>
          <p:cNvGraphicFramePr>
            <a:graphicFrameLocks noGrp="1"/>
          </p:cNvGraphicFramePr>
          <p:nvPr>
            <p:ph sz="quarter" idx="4294967295"/>
          </p:nvPr>
        </p:nvGraphicFramePr>
        <p:xfrm>
          <a:off x="5724525" y="4365625"/>
          <a:ext cx="3024188" cy="1258888"/>
        </p:xfrm>
        <a:graphic>
          <a:graphicData uri="http://schemas.openxmlformats.org/drawingml/2006/table">
            <a:tbl>
              <a:tblPr/>
              <a:tblGrid>
                <a:gridCol w="3024188">
                  <a:extLst>
                    <a:ext uri="{9D8B030D-6E8A-4147-A177-3AD203B41FA5}">
                      <a16:colId xmlns:a16="http://schemas.microsoft.com/office/drawing/2014/main" val="20000"/>
                    </a:ext>
                  </a:extLst>
                </a:gridCol>
              </a:tblGrid>
              <a:tr h="376238">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1F497D"/>
                          </a:solidFill>
                          <a:effectLst/>
                          <a:latin typeface="Arial" charset="0"/>
                          <a:ea typeface="ＭＳ Ｐゴシック" pitchFamily="-107" charset="-128"/>
                        </a:rPr>
                        <a:t>Odds ratio = R</a:t>
                      </a:r>
                      <a:r>
                        <a:rPr kumimoji="0" lang="en-GB" sz="1400" b="0" i="0" u="none" strike="noStrike" cap="none" normalizeH="0" baseline="-25000">
                          <a:ln>
                            <a:noFill/>
                          </a:ln>
                          <a:solidFill>
                            <a:srgbClr val="1F497D"/>
                          </a:solidFill>
                          <a:effectLst/>
                          <a:latin typeface="Arial" charset="0"/>
                          <a:ea typeface="ＭＳ Ｐゴシック" pitchFamily="-107" charset="-128"/>
                        </a:rPr>
                        <a:t>e/ </a:t>
                      </a:r>
                      <a:r>
                        <a:rPr kumimoji="0" lang="en-GB" sz="1400" b="0" i="0" u="none" strike="noStrike" cap="none" normalizeH="0" baseline="0">
                          <a:ln>
                            <a:noFill/>
                          </a:ln>
                          <a:solidFill>
                            <a:srgbClr val="1F497D"/>
                          </a:solidFill>
                          <a:effectLst/>
                          <a:latin typeface="Arial" charset="0"/>
                          <a:ea typeface="ＭＳ Ｐゴシック" pitchFamily="-107" charset="-128"/>
                        </a:rPr>
                        <a:t>R</a:t>
                      </a:r>
                      <a:r>
                        <a:rPr kumimoji="0" lang="en-GB" sz="1400" b="0" i="0" u="none" strike="noStrike" cap="none" normalizeH="0" baseline="-25000">
                          <a:ln>
                            <a:noFill/>
                          </a:ln>
                          <a:solidFill>
                            <a:srgbClr val="1F497D"/>
                          </a:solidFill>
                          <a:effectLst/>
                          <a:latin typeface="Arial" charset="0"/>
                          <a:ea typeface="ＭＳ Ｐゴシック" pitchFamily="-107" charset="-128"/>
                        </a:rPr>
                        <a:t>u</a:t>
                      </a:r>
                    </a:p>
                  </a:txBody>
                  <a:tcP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0"/>
                  </a:ext>
                </a:extLst>
              </a:tr>
              <a:tr h="349250">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1F497D"/>
                          </a:solidFill>
                          <a:effectLst/>
                          <a:latin typeface="Arial" charset="0"/>
                          <a:ea typeface="ＭＳ Ｐゴシック" pitchFamily="-107" charset="-128"/>
                        </a:rPr>
                        <a:t>= (120/4880)/(50/4950)</a:t>
                      </a:r>
                    </a:p>
                  </a:txBody>
                  <a:tcP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1"/>
                  </a:ext>
                </a:extLst>
              </a:tr>
              <a:tr h="533400">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1F497D"/>
                          </a:solidFill>
                          <a:effectLst/>
                          <a:latin typeface="Arial" charset="0"/>
                          <a:ea typeface="ＭＳ Ｐゴシック" pitchFamily="-107" charset="-128"/>
                        </a:rPr>
                        <a:t>= 2.4</a:t>
                      </a:r>
                    </a:p>
                  </a:txBody>
                  <a:tcP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bl>
          </a:graphicData>
        </a:graphic>
      </p:graphicFrame>
      <p:pic>
        <p:nvPicPr>
          <p:cNvPr id="10" name="Picture 1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288" y="1844675"/>
            <a:ext cx="4906962" cy="200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1" name="Group 17"/>
          <p:cNvGraphicFramePr>
            <a:graphicFrameLocks noGrp="1"/>
          </p:cNvGraphicFramePr>
          <p:nvPr>
            <p:ph sz="half" idx="4294967295"/>
          </p:nvPr>
        </p:nvGraphicFramePr>
        <p:xfrm>
          <a:off x="5942013" y="1851025"/>
          <a:ext cx="2590800" cy="1465391"/>
        </p:xfrm>
        <a:graphic>
          <a:graphicData uri="http://schemas.openxmlformats.org/drawingml/2006/table">
            <a:tbl>
              <a:tblPr/>
              <a:tblGrid>
                <a:gridCol w="992187">
                  <a:extLst>
                    <a:ext uri="{9D8B030D-6E8A-4147-A177-3AD203B41FA5}">
                      <a16:colId xmlns:a16="http://schemas.microsoft.com/office/drawing/2014/main" val="20000"/>
                    </a:ext>
                  </a:extLst>
                </a:gridCol>
                <a:gridCol w="608013">
                  <a:extLst>
                    <a:ext uri="{9D8B030D-6E8A-4147-A177-3AD203B41FA5}">
                      <a16:colId xmlns:a16="http://schemas.microsoft.com/office/drawing/2014/main" val="20001"/>
                    </a:ext>
                  </a:extLst>
                </a:gridCol>
                <a:gridCol w="990600">
                  <a:extLst>
                    <a:ext uri="{9D8B030D-6E8A-4147-A177-3AD203B41FA5}">
                      <a16:colId xmlns:a16="http://schemas.microsoft.com/office/drawing/2014/main" val="20002"/>
                    </a:ext>
                  </a:extLst>
                </a:gridCol>
              </a:tblGrid>
              <a:tr h="552576">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w="9525" cap="flat" cmpd="sng" algn="ctr">
                      <a:solidFill>
                        <a:srgbClr val="9A044B"/>
                      </a:solidFill>
                      <a:prstDash val="solid"/>
                      <a:round/>
                      <a:headEnd type="none" w="med" len="med"/>
                      <a:tailEnd type="none" w="med" len="med"/>
                    </a:lnR>
                    <a:lnT>
                      <a:noFill/>
                    </a:lnT>
                    <a:lnB w="9525" cap="flat" cmpd="sng" algn="ctr">
                      <a:solidFill>
                        <a:srgbClr val="9A044B"/>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US" sz="1000" b="0" i="0" u="none" strike="noStrike" cap="none" normalizeH="0" baseline="0">
                          <a:ln>
                            <a:noFill/>
                          </a:ln>
                          <a:solidFill>
                            <a:srgbClr val="9A044B"/>
                          </a:solidFill>
                          <a:effectLst/>
                          <a:latin typeface="Arial" charset="0"/>
                          <a:ea typeface="ＭＳ Ｐゴシック" pitchFamily="-107" charset="-128"/>
                        </a:rPr>
                        <a:t>Case</a:t>
                      </a:r>
                    </a:p>
                  </a:txBody>
                  <a:tcPr marT="45688" marB="45688" horzOverflow="overflow">
                    <a:lnL w="9525" cap="flat" cmpd="sng" algn="ctr">
                      <a:solidFill>
                        <a:srgbClr val="9A044B"/>
                      </a:solidFill>
                      <a:prstDash val="solid"/>
                      <a:round/>
                      <a:headEnd type="none" w="med" len="med"/>
                      <a:tailEnd type="none" w="med" len="med"/>
                    </a:lnL>
                    <a:lnR>
                      <a:noFill/>
                    </a:lnR>
                    <a:lnT>
                      <a:noFill/>
                    </a:lnT>
                    <a:lnB w="9525" cap="flat" cmpd="sng" algn="ctr">
                      <a:solidFill>
                        <a:srgbClr val="9A044B"/>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US" sz="1000" b="0" i="0" u="none" strike="noStrike" cap="none" normalizeH="0" baseline="0">
                          <a:ln>
                            <a:noFill/>
                          </a:ln>
                          <a:solidFill>
                            <a:srgbClr val="9A044B"/>
                          </a:solidFill>
                          <a:effectLst/>
                          <a:latin typeface="Arial" charset="0"/>
                          <a:ea typeface="ＭＳ Ｐゴシック" pitchFamily="-107" charset="-128"/>
                        </a:rPr>
                        <a:t>Control</a:t>
                      </a:r>
                    </a:p>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endParaRPr kumimoji="0" lang="en-US" sz="10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a:noFill/>
                    </a:lnR>
                    <a:lnT>
                      <a:noFill/>
                    </a:lnT>
                    <a:lnB w="9525" cap="flat" cmpd="sng" algn="ctr">
                      <a:solidFill>
                        <a:srgbClr val="9A044B"/>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52576">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000" b="0" i="0" u="none" strike="noStrike" cap="none" normalizeH="0" baseline="0">
                          <a:ln>
                            <a:noFill/>
                          </a:ln>
                          <a:solidFill>
                            <a:srgbClr val="9A044B"/>
                          </a:solidFill>
                          <a:effectLst/>
                          <a:latin typeface="Arial" charset="0"/>
                          <a:ea typeface="ＭＳ Ｐゴシック" pitchFamily="-107" charset="-128"/>
                        </a:rPr>
                        <a:t>Exposed</a:t>
                      </a:r>
                      <a:endParaRPr kumimoji="0" lang="en-US" sz="1000" b="0" i="0" u="none" strike="noStrike" cap="none" normalizeH="0" baseline="0">
                        <a:ln>
                          <a:noFill/>
                        </a:ln>
                        <a:solidFill>
                          <a:srgbClr val="9A044B"/>
                        </a:solidFill>
                        <a:effectLst/>
                        <a:latin typeface="Arial" charset="0"/>
                        <a:ea typeface="ＭＳ Ｐゴシック" pitchFamily="-107" charset="-128"/>
                      </a:endParaRPr>
                    </a:p>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endParaRPr kumimoji="0" lang="en-US" sz="10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w="9525" cap="flat" cmpd="sng" algn="ctr">
                      <a:solidFill>
                        <a:srgbClr val="9A044B"/>
                      </a:solidFill>
                      <a:prstDash val="solid"/>
                      <a:round/>
                      <a:headEnd type="none" w="med" len="med"/>
                      <a:tailEnd type="none" w="med" len="med"/>
                    </a:lnR>
                    <a:lnT w="9525" cap="flat" cmpd="sng" algn="ctr">
                      <a:solidFill>
                        <a:srgbClr val="9A044B"/>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9A044B"/>
                          </a:solidFill>
                          <a:effectLst/>
                          <a:latin typeface="Arial" charset="0"/>
                          <a:ea typeface="ＭＳ Ｐゴシック" pitchFamily="-107" charset="-128"/>
                        </a:rPr>
                        <a:t>a</a:t>
                      </a: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w="9525" cap="flat" cmpd="sng" algn="ctr">
                      <a:solidFill>
                        <a:srgbClr val="9A044B"/>
                      </a:solidFill>
                      <a:prstDash val="solid"/>
                      <a:round/>
                      <a:headEnd type="none" w="med" len="med"/>
                      <a:tailEnd type="none" w="med" len="med"/>
                    </a:lnL>
                    <a:lnR>
                      <a:noFill/>
                    </a:lnR>
                    <a:lnT w="9525" cap="flat" cmpd="sng" algn="ctr">
                      <a:solidFill>
                        <a:srgbClr val="9A044B"/>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9A044B"/>
                          </a:solidFill>
                          <a:effectLst/>
                          <a:latin typeface="Arial" charset="0"/>
                          <a:ea typeface="ＭＳ Ｐゴシック" pitchFamily="-107" charset="-128"/>
                        </a:rPr>
                        <a:t>b</a:t>
                      </a: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a:noFill/>
                    </a:lnR>
                    <a:lnT w="9525" cap="flat" cmpd="sng" algn="ctr">
                      <a:solidFill>
                        <a:srgbClr val="9A044B"/>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360111">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000" b="0" i="0" u="none" strike="noStrike" cap="none" normalizeH="0" baseline="0">
                          <a:ln>
                            <a:noFill/>
                          </a:ln>
                          <a:solidFill>
                            <a:srgbClr val="9A044B"/>
                          </a:solidFill>
                          <a:effectLst/>
                          <a:latin typeface="Arial" charset="0"/>
                          <a:ea typeface="ＭＳ Ｐゴシック" pitchFamily="-107" charset="-128"/>
                        </a:rPr>
                        <a:t>Unexposed</a:t>
                      </a:r>
                      <a:endParaRPr kumimoji="0" lang="en-US" sz="10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w="9525" cap="flat" cmpd="sng" algn="ctr">
                      <a:solidFill>
                        <a:srgbClr val="9A044B"/>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9A044B"/>
                          </a:solidFill>
                          <a:effectLst/>
                          <a:latin typeface="Arial" charset="0"/>
                          <a:ea typeface="ＭＳ Ｐゴシック" pitchFamily="-107" charset="-128"/>
                        </a:rPr>
                        <a:t>c</a:t>
                      </a: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w="9525" cap="flat" cmpd="sng" algn="ctr">
                      <a:solidFill>
                        <a:srgbClr val="9A044B"/>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9A044B"/>
                          </a:solidFill>
                          <a:effectLst/>
                          <a:latin typeface="Arial" charset="0"/>
                          <a:ea typeface="ＭＳ Ｐゴシック" pitchFamily="-107" charset="-128"/>
                        </a:rPr>
                        <a:t>d</a:t>
                      </a: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5399925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58E356C-378B-AA46-A4EC-9E7BE948F058}"/>
              </a:ext>
            </a:extLst>
          </p:cNvPr>
          <p:cNvSpPr>
            <a:spLocks noGrp="1" noChangeArrowheads="1"/>
          </p:cNvSpPr>
          <p:nvPr>
            <p:ph type="title"/>
          </p:nvPr>
        </p:nvSpPr>
        <p:spPr>
          <a:xfrm>
            <a:off x="457200" y="277813"/>
            <a:ext cx="8229600" cy="703262"/>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 Example</a:t>
            </a:r>
          </a:p>
        </p:txBody>
      </p:sp>
      <p:graphicFrame>
        <p:nvGraphicFramePr>
          <p:cNvPr id="4" name="Table 3">
            <a:extLst>
              <a:ext uri="{FF2B5EF4-FFF2-40B4-BE49-F238E27FC236}">
                <a16:creationId xmlns:a16="http://schemas.microsoft.com/office/drawing/2014/main" id="{174BCAE9-CAD9-6C40-8214-C0B5293241E6}"/>
              </a:ext>
            </a:extLst>
          </p:cNvPr>
          <p:cNvGraphicFramePr>
            <a:graphicFrameLocks noGrp="1"/>
          </p:cNvGraphicFramePr>
          <p:nvPr>
            <p:extLst>
              <p:ext uri="{D42A27DB-BD31-4B8C-83A1-F6EECF244321}">
                <p14:modId xmlns:p14="http://schemas.microsoft.com/office/powerpoint/2010/main" val="2165660208"/>
              </p:ext>
            </p:extLst>
          </p:nvPr>
        </p:nvGraphicFramePr>
        <p:xfrm>
          <a:off x="1588" y="1125538"/>
          <a:ext cx="8988426" cy="3844828"/>
        </p:xfrm>
        <a:graphic>
          <a:graphicData uri="http://schemas.openxmlformats.org/drawingml/2006/table">
            <a:tbl>
              <a:tblPr firstRow="1" bandRow="1">
                <a:tableStyleId>{5C22544A-7EE6-4342-B048-85BDC9FD1C3A}</a:tableStyleId>
              </a:tblPr>
              <a:tblGrid>
                <a:gridCol w="2397598">
                  <a:extLst>
                    <a:ext uri="{9D8B030D-6E8A-4147-A177-3AD203B41FA5}">
                      <a16:colId xmlns:a16="http://schemas.microsoft.com/office/drawing/2014/main" val="20000"/>
                    </a:ext>
                  </a:extLst>
                </a:gridCol>
                <a:gridCol w="2448430">
                  <a:extLst>
                    <a:ext uri="{9D8B030D-6E8A-4147-A177-3AD203B41FA5}">
                      <a16:colId xmlns:a16="http://schemas.microsoft.com/office/drawing/2014/main" val="20001"/>
                    </a:ext>
                  </a:extLst>
                </a:gridCol>
                <a:gridCol w="2088367">
                  <a:extLst>
                    <a:ext uri="{9D8B030D-6E8A-4147-A177-3AD203B41FA5}">
                      <a16:colId xmlns:a16="http://schemas.microsoft.com/office/drawing/2014/main" val="20002"/>
                    </a:ext>
                  </a:extLst>
                </a:gridCol>
                <a:gridCol w="2054031">
                  <a:extLst>
                    <a:ext uri="{9D8B030D-6E8A-4147-A177-3AD203B41FA5}">
                      <a16:colId xmlns:a16="http://schemas.microsoft.com/office/drawing/2014/main" val="20003"/>
                    </a:ext>
                  </a:extLst>
                </a:gridCol>
              </a:tblGrid>
              <a:tr h="819284">
                <a:tc>
                  <a:txBody>
                    <a:bodyPr/>
                    <a:lstStyle/>
                    <a:p>
                      <a:endParaRPr lang="en-GB" sz="2800" b="1" dirty="0"/>
                    </a:p>
                  </a:txBody>
                  <a:tcPr marL="91446" marR="91446" marT="45718" marB="45718"/>
                </a:tc>
                <a:tc>
                  <a:txBody>
                    <a:bodyPr/>
                    <a:lstStyle/>
                    <a:p>
                      <a:r>
                        <a:rPr lang="en-GB" sz="2800" b="1" dirty="0"/>
                        <a:t>Heart</a:t>
                      </a:r>
                      <a:r>
                        <a:rPr lang="en-GB" sz="2800" b="1" baseline="0" dirty="0"/>
                        <a:t> attack</a:t>
                      </a:r>
                      <a:endParaRPr lang="en-GB" sz="2800" b="1" dirty="0"/>
                    </a:p>
                  </a:txBody>
                  <a:tcPr marL="91446" marR="91446" marT="45718" marB="45718"/>
                </a:tc>
                <a:tc>
                  <a:txBody>
                    <a:bodyPr/>
                    <a:lstStyle/>
                    <a:p>
                      <a:r>
                        <a:rPr lang="en-GB" sz="2800" b="1" dirty="0"/>
                        <a:t>No heart</a:t>
                      </a:r>
                      <a:r>
                        <a:rPr lang="en-GB" sz="2800" b="1" baseline="0" dirty="0"/>
                        <a:t> attack</a:t>
                      </a:r>
                      <a:endParaRPr lang="en-GB" sz="2800" b="1" dirty="0"/>
                    </a:p>
                  </a:txBody>
                  <a:tcPr marL="91446" marR="91446" marT="45718" marB="45718"/>
                </a:tc>
                <a:tc>
                  <a:txBody>
                    <a:bodyPr/>
                    <a:lstStyle/>
                    <a:p>
                      <a:r>
                        <a:rPr lang="en-GB" sz="2800" b="1" dirty="0"/>
                        <a:t>Total</a:t>
                      </a:r>
                    </a:p>
                  </a:txBody>
                  <a:tcPr marL="91446" marR="91446" marT="45718" marB="45718"/>
                </a:tc>
                <a:extLst>
                  <a:ext uri="{0D108BD9-81ED-4DB2-BD59-A6C34878D82A}">
                    <a16:rowId xmlns:a16="http://schemas.microsoft.com/office/drawing/2014/main" val="10000"/>
                  </a:ext>
                </a:extLst>
              </a:tr>
              <a:tr h="583480">
                <a:tc>
                  <a:txBody>
                    <a:bodyPr/>
                    <a:lstStyle/>
                    <a:p>
                      <a:r>
                        <a:rPr lang="en-GB" sz="2800" b="1" dirty="0"/>
                        <a:t>Treatment</a:t>
                      </a:r>
                    </a:p>
                  </a:txBody>
                  <a:tcPr marL="91446" marR="91446" marT="45718" marB="45718"/>
                </a:tc>
                <a:tc>
                  <a:txBody>
                    <a:bodyPr/>
                    <a:lstStyle/>
                    <a:p>
                      <a:r>
                        <a:rPr lang="en-GB" sz="2800" b="1" dirty="0"/>
                        <a:t>23 (a)</a:t>
                      </a:r>
                    </a:p>
                  </a:txBody>
                  <a:tcPr marL="91446" marR="91446" marT="45718" marB="45718"/>
                </a:tc>
                <a:tc>
                  <a:txBody>
                    <a:bodyPr/>
                    <a:lstStyle/>
                    <a:p>
                      <a:r>
                        <a:rPr lang="en-GB" sz="2800" b="1" dirty="0"/>
                        <a:t>304 (b)</a:t>
                      </a:r>
                    </a:p>
                  </a:txBody>
                  <a:tcPr marL="91446" marR="91446" marT="45718" marB="45718"/>
                </a:tc>
                <a:tc>
                  <a:txBody>
                    <a:bodyPr/>
                    <a:lstStyle/>
                    <a:p>
                      <a:r>
                        <a:rPr lang="en-GB" sz="2800" b="1" dirty="0"/>
                        <a:t>327 (</a:t>
                      </a:r>
                      <a:r>
                        <a:rPr lang="en-GB" sz="2800" b="1" dirty="0" err="1"/>
                        <a:t>a+b</a:t>
                      </a:r>
                      <a:r>
                        <a:rPr lang="en-GB" sz="2800" b="1" dirty="0"/>
                        <a:t>)</a:t>
                      </a:r>
                    </a:p>
                  </a:txBody>
                  <a:tcPr marL="91446" marR="91446" marT="45718" marB="45718"/>
                </a:tc>
                <a:extLst>
                  <a:ext uri="{0D108BD9-81ED-4DB2-BD59-A6C34878D82A}">
                    <a16:rowId xmlns:a16="http://schemas.microsoft.com/office/drawing/2014/main" val="10001"/>
                  </a:ext>
                </a:extLst>
              </a:tr>
              <a:tr h="583480">
                <a:tc>
                  <a:txBody>
                    <a:bodyPr/>
                    <a:lstStyle/>
                    <a:p>
                      <a:r>
                        <a:rPr lang="en-GB" sz="2800" b="1" dirty="0"/>
                        <a:t>No treatment</a:t>
                      </a:r>
                    </a:p>
                  </a:txBody>
                  <a:tcPr marL="91446" marR="91446" marT="45718" marB="45718"/>
                </a:tc>
                <a:tc>
                  <a:txBody>
                    <a:bodyPr/>
                    <a:lstStyle/>
                    <a:p>
                      <a:r>
                        <a:rPr lang="en-GB" sz="2800" b="1" dirty="0"/>
                        <a:t>133 (c)</a:t>
                      </a:r>
                    </a:p>
                  </a:txBody>
                  <a:tcPr marL="91446" marR="91446" marT="45718" marB="45718"/>
                </a:tc>
                <a:tc>
                  <a:txBody>
                    <a:bodyPr/>
                    <a:lstStyle/>
                    <a:p>
                      <a:r>
                        <a:rPr lang="en-GB" sz="2800" b="1" dirty="0"/>
                        <a:t>2816 (d)</a:t>
                      </a:r>
                    </a:p>
                  </a:txBody>
                  <a:tcPr marL="91446" marR="91446" marT="45718" marB="45718"/>
                </a:tc>
                <a:tc>
                  <a:txBody>
                    <a:bodyPr/>
                    <a:lstStyle/>
                    <a:p>
                      <a:r>
                        <a:rPr lang="en-GB" sz="2800" b="1" dirty="0"/>
                        <a:t>2949 (</a:t>
                      </a:r>
                      <a:r>
                        <a:rPr lang="en-GB" sz="2800" b="1" dirty="0" err="1"/>
                        <a:t>c+d</a:t>
                      </a:r>
                      <a:r>
                        <a:rPr lang="en-GB" sz="2800" b="1" dirty="0"/>
                        <a:t>)</a:t>
                      </a:r>
                    </a:p>
                  </a:txBody>
                  <a:tcPr marL="91446" marR="91446" marT="45718" marB="45718"/>
                </a:tc>
                <a:extLst>
                  <a:ext uri="{0D108BD9-81ED-4DB2-BD59-A6C34878D82A}">
                    <a16:rowId xmlns:a16="http://schemas.microsoft.com/office/drawing/2014/main" val="10002"/>
                  </a:ext>
                </a:extLst>
              </a:tr>
              <a:tr h="1189285">
                <a:tc>
                  <a:txBody>
                    <a:bodyPr/>
                    <a:lstStyle/>
                    <a:p>
                      <a:endParaRPr lang="en-GB" sz="2800" b="1" dirty="0"/>
                    </a:p>
                    <a:p>
                      <a:r>
                        <a:rPr lang="en-GB" sz="2800" b="1" dirty="0"/>
                        <a:t>Total</a:t>
                      </a:r>
                    </a:p>
                  </a:txBody>
                  <a:tcPr marL="91446" marR="91446" marT="45718" marB="45718"/>
                </a:tc>
                <a:tc>
                  <a:txBody>
                    <a:bodyPr/>
                    <a:lstStyle/>
                    <a:p>
                      <a:endParaRPr lang="en-GB" sz="2800" b="1" dirty="0"/>
                    </a:p>
                    <a:p>
                      <a:r>
                        <a:rPr lang="en-GB" sz="2800" b="1" dirty="0"/>
                        <a:t>156 (</a:t>
                      </a:r>
                      <a:r>
                        <a:rPr lang="en-GB" sz="2800" b="1" dirty="0" err="1"/>
                        <a:t>a+c</a:t>
                      </a:r>
                      <a:r>
                        <a:rPr lang="en-GB" sz="2800" b="1" dirty="0"/>
                        <a:t>)</a:t>
                      </a:r>
                    </a:p>
                  </a:txBody>
                  <a:tcPr marL="91446" marR="91446" marT="45718" marB="45718"/>
                </a:tc>
                <a:tc>
                  <a:txBody>
                    <a:bodyPr/>
                    <a:lstStyle/>
                    <a:p>
                      <a:endParaRPr lang="en-GB" sz="2800" b="1" dirty="0"/>
                    </a:p>
                    <a:p>
                      <a:r>
                        <a:rPr lang="en-GB" sz="2800" b="1" dirty="0"/>
                        <a:t>3120 (</a:t>
                      </a:r>
                      <a:r>
                        <a:rPr lang="en-GB" sz="2800" b="1" dirty="0" err="1"/>
                        <a:t>b+d</a:t>
                      </a:r>
                      <a:r>
                        <a:rPr lang="en-GB" sz="2800" b="1" dirty="0"/>
                        <a:t>)</a:t>
                      </a:r>
                    </a:p>
                  </a:txBody>
                  <a:tcPr marL="91446" marR="91446" marT="45718" marB="45718"/>
                </a:tc>
                <a:tc>
                  <a:txBody>
                    <a:bodyPr/>
                    <a:lstStyle/>
                    <a:p>
                      <a:endParaRPr lang="en-GB" sz="2800" b="1" dirty="0"/>
                    </a:p>
                    <a:p>
                      <a:r>
                        <a:rPr lang="en-GB" sz="2800" b="1" dirty="0"/>
                        <a:t>3276 (</a:t>
                      </a:r>
                      <a:r>
                        <a:rPr lang="en-GB" sz="2800" b="1" dirty="0" err="1"/>
                        <a:t>a+b+c+d</a:t>
                      </a:r>
                      <a:r>
                        <a:rPr lang="en-GB" sz="2800" b="1" dirty="0"/>
                        <a:t>)</a:t>
                      </a:r>
                    </a:p>
                  </a:txBody>
                  <a:tcPr marL="91446" marR="91446" marT="45718" marB="45718"/>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A3CE2E51-9BCC-C84C-8895-C66437EE2820}"/>
              </a:ext>
            </a:extLst>
          </p:cNvPr>
          <p:cNvSpPr txBox="1">
            <a:spLocks/>
          </p:cNvSpPr>
          <p:nvPr/>
        </p:nvSpPr>
        <p:spPr bwMode="auto">
          <a:xfrm>
            <a:off x="0" y="4704177"/>
            <a:ext cx="8229600" cy="638744"/>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sz="2800" b="1" kern="0" dirty="0">
                <a:solidFill>
                  <a:prstClr val="black"/>
                </a:solidFill>
                <a:latin typeface="Calibri" panose="020F0502020204030204"/>
              </a:rPr>
              <a:t>OR =   </a:t>
            </a:r>
            <a:r>
              <a:rPr lang="en-GB" altLang="en-US" sz="2800" b="1" kern="0" dirty="0">
                <a:solidFill>
                  <a:prstClr val="black"/>
                </a:solidFill>
                <a:latin typeface="Calibri" panose="020F0502020204030204"/>
              </a:rPr>
              <a:t>a /c =     23 / 133 	= </a:t>
            </a:r>
            <a:r>
              <a:rPr lang="en-GB" altLang="en-US" sz="2800" b="1" kern="0" dirty="0">
                <a:solidFill>
                  <a:srgbClr val="FF0000"/>
                </a:solidFill>
                <a:latin typeface="Calibri" panose="020F0502020204030204"/>
              </a:rPr>
              <a:t>1.6</a:t>
            </a:r>
            <a:r>
              <a:rPr lang="en-GB" altLang="en-US" sz="2800" b="1" kern="0" dirty="0">
                <a:solidFill>
                  <a:prstClr val="black"/>
                </a:solidFill>
                <a:latin typeface="Calibri" panose="020F0502020204030204"/>
              </a:rPr>
              <a:t> </a:t>
            </a:r>
          </a:p>
          <a:p>
            <a:pPr defTabSz="1626718">
              <a:defRPr/>
            </a:pPr>
            <a:r>
              <a:rPr lang="en-GB" altLang="en-US" sz="2800" b="1" kern="0" dirty="0">
                <a:solidFill>
                  <a:prstClr val="black"/>
                </a:solidFill>
                <a:latin typeface="Calibri" panose="020F0502020204030204"/>
              </a:rPr>
              <a:t>           b / d        304 / 2816</a:t>
            </a:r>
          </a:p>
          <a:p>
            <a:pPr defTabSz="1626718">
              <a:defRPr/>
            </a:pPr>
            <a:r>
              <a:rPr lang="en-GB" sz="2800" b="1" kern="0" dirty="0">
                <a:solidFill>
                  <a:prstClr val="black"/>
                </a:solidFill>
                <a:latin typeface="Calibri" panose="020F0502020204030204"/>
              </a:rPr>
              <a:t>  </a:t>
            </a:r>
          </a:p>
        </p:txBody>
      </p:sp>
      <p:cxnSp>
        <p:nvCxnSpPr>
          <p:cNvPr id="6" name="Straight Connector 5">
            <a:extLst>
              <a:ext uri="{FF2B5EF4-FFF2-40B4-BE49-F238E27FC236}">
                <a16:creationId xmlns:a16="http://schemas.microsoft.com/office/drawing/2014/main" id="{FB498B40-152F-1F4D-BEF2-38C54434EDD4}"/>
              </a:ext>
            </a:extLst>
          </p:cNvPr>
          <p:cNvCxnSpPr>
            <a:cxnSpLocks/>
          </p:cNvCxnSpPr>
          <p:nvPr/>
        </p:nvCxnSpPr>
        <p:spPr>
          <a:xfrm>
            <a:off x="1013885" y="5210664"/>
            <a:ext cx="720725"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0D649730-64EA-9848-940C-7CBB180761B2}"/>
              </a:ext>
            </a:extLst>
          </p:cNvPr>
          <p:cNvCxnSpPr>
            <a:cxnSpLocks/>
          </p:cNvCxnSpPr>
          <p:nvPr/>
        </p:nvCxnSpPr>
        <p:spPr>
          <a:xfrm>
            <a:off x="2222501" y="5210664"/>
            <a:ext cx="1582737"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00604222"/>
      </p:ext>
    </p:extLst>
  </p:cSld>
  <p:clrMapOvr>
    <a:masterClrMapping/>
  </p:clrMapOvr>
  <p:transition spd="slow" advTm="91017"/>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8A64-E23D-50FF-30B5-53F97BFB3737}"/>
              </a:ext>
            </a:extLst>
          </p:cNvPr>
          <p:cNvSpPr>
            <a:spLocks noGrp="1"/>
          </p:cNvSpPr>
          <p:nvPr>
            <p:ph type="title"/>
          </p:nvPr>
        </p:nvSpPr>
        <p:spPr/>
        <p:txBody>
          <a:bodyPr>
            <a:normAutofit/>
          </a:bodyPr>
          <a:lstStyle/>
          <a:p>
            <a:r>
              <a:rPr lang="en-GB" b="1" dirty="0">
                <a:solidFill>
                  <a:srgbClr val="333333"/>
                </a:solidFill>
                <a:latin typeface="Arial" panose="020B0604020202020204" pitchFamily="34" charset="0"/>
              </a:rPr>
              <a:t>O</a:t>
            </a:r>
            <a:r>
              <a:rPr lang="en-GB" b="1" i="0" dirty="0">
                <a:solidFill>
                  <a:srgbClr val="333333"/>
                </a:solidFill>
                <a:effectLst/>
                <a:latin typeface="Arial" panose="020B0604020202020204" pitchFamily="34" charset="0"/>
              </a:rPr>
              <a:t>R Interpretation</a:t>
            </a:r>
            <a:endParaRPr lang="en-GB" dirty="0"/>
          </a:p>
        </p:txBody>
      </p:sp>
      <p:sp>
        <p:nvSpPr>
          <p:cNvPr id="3" name="Content Placeholder 2">
            <a:extLst>
              <a:ext uri="{FF2B5EF4-FFF2-40B4-BE49-F238E27FC236}">
                <a16:creationId xmlns:a16="http://schemas.microsoft.com/office/drawing/2014/main" id="{92282AD8-B3DE-54A2-6EC9-3D3F39E81CC7}"/>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dirty="0">
                <a:solidFill>
                  <a:srgbClr val="333333"/>
                </a:solidFill>
                <a:latin typeface="Arial" panose="020B0604020202020204" pitchFamily="34" charset="0"/>
              </a:rPr>
              <a:t>O</a:t>
            </a:r>
            <a:r>
              <a:rPr lang="en-GB" i="0" dirty="0">
                <a:solidFill>
                  <a:srgbClr val="333333"/>
                </a:solidFill>
                <a:effectLst/>
                <a:latin typeface="Arial" panose="020B0604020202020204" pitchFamily="34" charset="0"/>
              </a:rPr>
              <a:t>R = 1</a:t>
            </a:r>
          </a:p>
          <a:p>
            <a:pPr lvl="1"/>
            <a:r>
              <a:rPr lang="en-GB" dirty="0"/>
              <a:t>indicates that the odds of exposure among case-patients are the same as, or similar to, the odds of exposure among controls. The exposure is likely not associated with the disease. </a:t>
            </a:r>
          </a:p>
          <a:p>
            <a:pPr algn="l">
              <a:buFont typeface="Arial" panose="020B0604020202020204" pitchFamily="34" charset="0"/>
              <a:buChar char="•"/>
            </a:pPr>
            <a:r>
              <a:rPr lang="en-GB" dirty="0">
                <a:solidFill>
                  <a:srgbClr val="333333"/>
                </a:solidFill>
                <a:latin typeface="Arial" panose="020B0604020202020204" pitchFamily="34" charset="0"/>
              </a:rPr>
              <a:t>O</a:t>
            </a:r>
            <a:r>
              <a:rPr lang="en-GB" i="0" dirty="0">
                <a:solidFill>
                  <a:srgbClr val="333333"/>
                </a:solidFill>
                <a:effectLst/>
                <a:latin typeface="Arial" panose="020B0604020202020204" pitchFamily="34" charset="0"/>
              </a:rPr>
              <a:t>R &gt; 1</a:t>
            </a:r>
          </a:p>
          <a:p>
            <a:pPr lvl="1"/>
            <a:r>
              <a:rPr lang="en-GB" dirty="0">
                <a:solidFill>
                  <a:srgbClr val="333333"/>
                </a:solidFill>
                <a:latin typeface="Arial" panose="020B0604020202020204" pitchFamily="34" charset="0"/>
              </a:rPr>
              <a:t>indicates that the odds of exposure among case-patients are greater than the odds of exposure among controls. The exposure might be a risk factor for the disease </a:t>
            </a:r>
            <a:endParaRPr lang="en-GB" i="0" dirty="0">
              <a:solidFill>
                <a:srgbClr val="333333"/>
              </a:solidFill>
              <a:effectLst/>
              <a:latin typeface="Arial" panose="020B0604020202020204" pitchFamily="34" charset="0"/>
            </a:endParaRPr>
          </a:p>
          <a:p>
            <a:pPr algn="l">
              <a:buFont typeface="Arial" panose="020B0604020202020204" pitchFamily="34" charset="0"/>
              <a:buChar char="•"/>
            </a:pPr>
            <a:r>
              <a:rPr lang="en-GB" i="0" dirty="0">
                <a:solidFill>
                  <a:srgbClr val="333333"/>
                </a:solidFill>
                <a:effectLst/>
                <a:latin typeface="Arial" panose="020B0604020202020204" pitchFamily="34" charset="0"/>
              </a:rPr>
              <a:t>OR &lt; 1</a:t>
            </a:r>
          </a:p>
          <a:p>
            <a:pPr lvl="1"/>
            <a:r>
              <a:rPr lang="en-GB" dirty="0"/>
              <a:t>indicates that the odds of exposure among case-patients are lower than the odds of exposure among controls. The exposure might be a protective factor against the disease. </a:t>
            </a:r>
          </a:p>
          <a:p>
            <a:endParaRPr lang="en-GB" dirty="0"/>
          </a:p>
        </p:txBody>
      </p:sp>
    </p:spTree>
    <p:extLst>
      <p:ext uri="{BB962C8B-B14F-4D97-AF65-F5344CB8AC3E}">
        <p14:creationId xmlns:p14="http://schemas.microsoft.com/office/powerpoint/2010/main" val="28612295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875B6-B108-7494-1432-163602563912}"/>
              </a:ext>
            </a:extLst>
          </p:cNvPr>
          <p:cNvSpPr>
            <a:spLocks noGrp="1"/>
          </p:cNvSpPr>
          <p:nvPr>
            <p:ph type="title"/>
          </p:nvPr>
        </p:nvSpPr>
        <p:spPr/>
        <p:txBody>
          <a:bodyPr>
            <a:normAutofit/>
          </a:bodyPr>
          <a:lstStyle/>
          <a:p>
            <a:r>
              <a:rPr lang="en-GB" b="1" i="0" dirty="0">
                <a:solidFill>
                  <a:srgbClr val="333333"/>
                </a:solidFill>
                <a:effectLst/>
                <a:latin typeface="Arial" panose="020B0604020202020204" pitchFamily="34" charset="0"/>
              </a:rPr>
              <a:t>Odds Ratio (OR)</a:t>
            </a:r>
            <a:endParaRPr lang="en-GB" dirty="0"/>
          </a:p>
        </p:txBody>
      </p:sp>
      <p:sp>
        <p:nvSpPr>
          <p:cNvPr id="3" name="Content Placeholder 2">
            <a:extLst>
              <a:ext uri="{FF2B5EF4-FFF2-40B4-BE49-F238E27FC236}">
                <a16:creationId xmlns:a16="http://schemas.microsoft.com/office/drawing/2014/main" id="{7533BB6A-2194-874E-9330-97370319CADB}"/>
              </a:ext>
            </a:extLst>
          </p:cNvPr>
          <p:cNvSpPr>
            <a:spLocks noGrp="1"/>
          </p:cNvSpPr>
          <p:nvPr>
            <p:ph idx="1"/>
          </p:nvPr>
        </p:nvSpPr>
        <p:spPr/>
        <p:txBody>
          <a:bodyPr>
            <a:normAutofit lnSpcReduction="10000"/>
          </a:bodyPr>
          <a:lstStyle/>
          <a:p>
            <a:r>
              <a:rPr lang="en-GB" dirty="0">
                <a:solidFill>
                  <a:srgbClr val="333333"/>
                </a:solidFill>
                <a:latin typeface="Arial" panose="020B0604020202020204" pitchFamily="34" charset="0"/>
              </a:rPr>
              <a:t>Often used in case-control studies; and compares the odds of exposure/non-exposure among cases to the odds of exposure/non-exposure among non-cases. </a:t>
            </a:r>
          </a:p>
          <a:p>
            <a:r>
              <a:rPr lang="en-GB" dirty="0">
                <a:solidFill>
                  <a:srgbClr val="333333"/>
                </a:solidFill>
                <a:latin typeface="Arial" panose="020B0604020202020204" pitchFamily="34" charset="0"/>
              </a:rPr>
              <a:t>It CANNOT be used to say anything about the incidence, prevalence or probability of x risk factor causing y outcome </a:t>
            </a:r>
            <a:r>
              <a:rPr lang="en-GB" i="1" dirty="0">
                <a:solidFill>
                  <a:srgbClr val="333333"/>
                </a:solidFill>
                <a:latin typeface="Arial" panose="020B0604020202020204" pitchFamily="34" charset="0"/>
              </a:rPr>
              <a:t>in general. </a:t>
            </a:r>
            <a:endParaRPr lang="en-GB" dirty="0"/>
          </a:p>
        </p:txBody>
      </p:sp>
    </p:spTree>
    <p:extLst>
      <p:ext uri="{BB962C8B-B14F-4D97-AF65-F5344CB8AC3E}">
        <p14:creationId xmlns:p14="http://schemas.microsoft.com/office/powerpoint/2010/main" val="12459826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F8C6-352B-65A0-6E76-DCB976419763}"/>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OR Interpretation</a:t>
            </a:r>
            <a:endParaRPr lang="en-GB"/>
          </a:p>
        </p:txBody>
      </p:sp>
      <p:sp>
        <p:nvSpPr>
          <p:cNvPr id="3" name="Content Placeholder 2">
            <a:extLst>
              <a:ext uri="{FF2B5EF4-FFF2-40B4-BE49-F238E27FC236}">
                <a16:creationId xmlns:a16="http://schemas.microsoft.com/office/drawing/2014/main" id="{47E72439-F97D-20FF-2A4D-98533793E417}"/>
              </a:ext>
            </a:extLst>
          </p:cNvPr>
          <p:cNvSpPr>
            <a:spLocks noGrp="1"/>
          </p:cNvSpPr>
          <p:nvPr>
            <p:ph idx="1"/>
          </p:nvPr>
        </p:nvSpPr>
        <p:spPr>
          <a:xfrm>
            <a:off x="457200" y="1417638"/>
            <a:ext cx="8229600" cy="4243610"/>
          </a:xfrm>
        </p:spPr>
        <p:txBody>
          <a:bodyPr>
            <a:normAutofit fontScale="92500" lnSpcReduction="10000"/>
          </a:bodyPr>
          <a:lstStyle/>
          <a:p>
            <a:pPr marL="0" indent="0" algn="l">
              <a:buNone/>
            </a:pPr>
            <a:r>
              <a:rPr lang="en-GB" sz="3100" b="1" i="0" dirty="0">
                <a:solidFill>
                  <a:srgbClr val="333333"/>
                </a:solidFill>
                <a:effectLst/>
                <a:latin typeface="Arial" panose="020B0604020202020204" pitchFamily="34" charset="0"/>
              </a:rPr>
              <a:t>OR = 1</a:t>
            </a:r>
          </a:p>
          <a:p>
            <a:pPr marL="742950" lvl="1" indent="-285750"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not associated with the disease.</a:t>
            </a:r>
          </a:p>
          <a:p>
            <a:pPr marL="0" indent="0" algn="l">
              <a:buNone/>
            </a:pPr>
            <a:r>
              <a:rPr lang="en-GB" sz="3100" b="1" i="0" dirty="0">
                <a:solidFill>
                  <a:srgbClr val="333333"/>
                </a:solidFill>
                <a:effectLst/>
                <a:latin typeface="Arial" panose="020B0604020202020204" pitchFamily="34" charset="0"/>
              </a:rPr>
              <a:t>OR &gt; 1</a:t>
            </a:r>
          </a:p>
          <a:p>
            <a:pPr marL="742950" lvl="1" indent="-285750"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positively associated with the disease.</a:t>
            </a:r>
          </a:p>
          <a:p>
            <a:pPr marL="0" indent="0" algn="l">
              <a:buNone/>
            </a:pPr>
            <a:r>
              <a:rPr lang="en-GB" sz="3100" b="1" i="0" dirty="0">
                <a:solidFill>
                  <a:srgbClr val="333333"/>
                </a:solidFill>
                <a:effectLst/>
                <a:latin typeface="Arial" panose="020B0604020202020204" pitchFamily="34" charset="0"/>
              </a:rPr>
              <a:t>OR &lt; 1 </a:t>
            </a:r>
            <a:endParaRPr lang="en-GB" sz="3100" b="1" dirty="0">
              <a:solidFill>
                <a:srgbClr val="333333"/>
              </a:solidFill>
              <a:latin typeface="Arial" panose="020B0604020202020204" pitchFamily="34" charset="0"/>
            </a:endParaRPr>
          </a:p>
          <a:p>
            <a:pPr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negatively associated with the disease.</a:t>
            </a:r>
          </a:p>
          <a:p>
            <a:pPr marL="742950" lvl="1" indent="-285750" algn="l">
              <a:buFont typeface="Arial" panose="020B0604020202020204" pitchFamily="34" charset="0"/>
              <a:buChar char="•"/>
            </a:pPr>
            <a:endParaRPr lang="en-GB" sz="3100"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9229595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C5AE-7231-EC4F-913E-BD3B04C6C740}"/>
              </a:ext>
            </a:extLst>
          </p:cNvPr>
          <p:cNvSpPr>
            <a:spLocks noGrp="1"/>
          </p:cNvSpPr>
          <p:nvPr>
            <p:ph type="title"/>
          </p:nvPr>
        </p:nvSpPr>
        <p:spPr/>
        <p:txBody>
          <a:bodyPr/>
          <a:lstStyle/>
          <a:p>
            <a:r>
              <a:rPr lang="en-US" b="1" dirty="0"/>
              <a:t>Class activity</a:t>
            </a:r>
          </a:p>
        </p:txBody>
      </p:sp>
      <p:sp>
        <p:nvSpPr>
          <p:cNvPr id="3" name="Content Placeholder 2">
            <a:extLst>
              <a:ext uri="{FF2B5EF4-FFF2-40B4-BE49-F238E27FC236}">
                <a16:creationId xmlns:a16="http://schemas.microsoft.com/office/drawing/2014/main" id="{6A20FB30-0CA5-AD42-BFCA-8A6F8A693AEA}"/>
              </a:ext>
            </a:extLst>
          </p:cNvPr>
          <p:cNvSpPr>
            <a:spLocks noGrp="1"/>
          </p:cNvSpPr>
          <p:nvPr>
            <p:ph idx="1"/>
          </p:nvPr>
        </p:nvSpPr>
        <p:spPr/>
        <p:txBody>
          <a:bodyPr>
            <a:normAutofit fontScale="55000" lnSpcReduction="20000"/>
          </a:bodyPr>
          <a:lstStyle/>
          <a:p>
            <a:pPr marL="0" indent="0">
              <a:buNone/>
            </a:pPr>
            <a:r>
              <a:rPr lang="en-US" dirty="0"/>
              <a:t>Group 1:</a:t>
            </a:r>
          </a:p>
          <a:p>
            <a:endParaRPr lang="en-US" dirty="0"/>
          </a:p>
          <a:p>
            <a:r>
              <a:rPr lang="en-US" dirty="0"/>
              <a:t>A study is conducted to investigate the association between smoking and lung cancer.</a:t>
            </a:r>
          </a:p>
          <a:p>
            <a:r>
              <a:rPr lang="en-US" dirty="0"/>
              <a:t>Out of 300 patients diagnosed with lung cancer, 200 were smokers.</a:t>
            </a:r>
          </a:p>
          <a:p>
            <a:r>
              <a:rPr lang="en-US" dirty="0"/>
              <a:t>Out of 400 individuals without lung cancer, 50 were smokers.</a:t>
            </a:r>
          </a:p>
          <a:p>
            <a:pPr marL="0" indent="0">
              <a:buNone/>
            </a:pPr>
            <a:endParaRPr lang="en-US" dirty="0"/>
          </a:p>
          <a:p>
            <a:pPr marL="0" indent="0">
              <a:buNone/>
            </a:pPr>
            <a:r>
              <a:rPr lang="en-US" dirty="0"/>
              <a:t>Group 2:</a:t>
            </a:r>
          </a:p>
          <a:p>
            <a:endParaRPr lang="en-US" dirty="0"/>
          </a:p>
          <a:p>
            <a:r>
              <a:rPr lang="en-US" dirty="0"/>
              <a:t>Researchers examine the relationship between exercise and heart disease.</a:t>
            </a:r>
          </a:p>
          <a:p>
            <a:r>
              <a:rPr lang="en-US" dirty="0"/>
              <a:t>Among 150 individuals with heart disease, 60 regularly exercise.</a:t>
            </a:r>
          </a:p>
          <a:p>
            <a:r>
              <a:rPr lang="en-US" dirty="0"/>
              <a:t>Among 250 individuals without heart disease, 100 regularly exercise.</a:t>
            </a:r>
          </a:p>
          <a:p>
            <a:r>
              <a:rPr lang="en-US" dirty="0"/>
              <a:t>Scenario 3:</a:t>
            </a:r>
          </a:p>
          <a:p>
            <a:endParaRPr lang="en-US" dirty="0"/>
          </a:p>
        </p:txBody>
      </p:sp>
    </p:spTree>
    <p:extLst>
      <p:ext uri="{BB962C8B-B14F-4D97-AF65-F5344CB8AC3E}">
        <p14:creationId xmlns:p14="http://schemas.microsoft.com/office/powerpoint/2010/main" val="40069352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C5AE-7231-EC4F-913E-BD3B04C6C740}"/>
              </a:ext>
            </a:extLst>
          </p:cNvPr>
          <p:cNvSpPr>
            <a:spLocks noGrp="1"/>
          </p:cNvSpPr>
          <p:nvPr>
            <p:ph type="title"/>
          </p:nvPr>
        </p:nvSpPr>
        <p:spPr/>
        <p:txBody>
          <a:bodyPr/>
          <a:lstStyle/>
          <a:p>
            <a:r>
              <a:rPr lang="en-US" b="1" dirty="0"/>
              <a:t>Class activity</a:t>
            </a:r>
          </a:p>
        </p:txBody>
      </p:sp>
      <p:sp>
        <p:nvSpPr>
          <p:cNvPr id="3" name="Content Placeholder 2">
            <a:extLst>
              <a:ext uri="{FF2B5EF4-FFF2-40B4-BE49-F238E27FC236}">
                <a16:creationId xmlns:a16="http://schemas.microsoft.com/office/drawing/2014/main" id="{6A20FB30-0CA5-AD42-BFCA-8A6F8A693AEA}"/>
              </a:ext>
            </a:extLst>
          </p:cNvPr>
          <p:cNvSpPr>
            <a:spLocks noGrp="1"/>
          </p:cNvSpPr>
          <p:nvPr>
            <p:ph idx="1"/>
          </p:nvPr>
        </p:nvSpPr>
        <p:spPr/>
        <p:txBody>
          <a:bodyPr>
            <a:normAutofit fontScale="32500" lnSpcReduction="20000"/>
          </a:bodyPr>
          <a:lstStyle/>
          <a:p>
            <a:pPr marL="0" indent="0">
              <a:buFont typeface="Arial" pitchFamily="34" charset="0"/>
              <a:buNone/>
            </a:pPr>
            <a:r>
              <a:rPr lang="en-US" sz="4600" dirty="0"/>
              <a:t>Group 3:</a:t>
            </a:r>
          </a:p>
          <a:p>
            <a:endParaRPr lang="en-US" dirty="0"/>
          </a:p>
          <a:p>
            <a:r>
              <a:rPr lang="en-US" sz="4500" dirty="0"/>
              <a:t>A study explores the link between high sugar intake and diabetes.</a:t>
            </a:r>
          </a:p>
          <a:p>
            <a:r>
              <a:rPr lang="en-US" sz="4500" dirty="0"/>
              <a:t>Out of 120 individuals with diabetes, 80 consume high amounts of sugar daily.</a:t>
            </a:r>
          </a:p>
          <a:p>
            <a:r>
              <a:rPr lang="en-US" sz="4500" dirty="0"/>
              <a:t>Out of 300 individuals without diabetes, 40 consume high amounts of sugar daily.</a:t>
            </a:r>
          </a:p>
          <a:p>
            <a:endParaRPr lang="en-US" sz="4500" dirty="0"/>
          </a:p>
          <a:p>
            <a:pPr marL="0" indent="0">
              <a:buNone/>
            </a:pPr>
            <a:r>
              <a:rPr lang="en-US" sz="4500" dirty="0"/>
              <a:t>Group 4:</a:t>
            </a:r>
          </a:p>
          <a:p>
            <a:endParaRPr lang="en-US" sz="4500" dirty="0"/>
          </a:p>
          <a:p>
            <a:r>
              <a:rPr lang="en-US" sz="4500" dirty="0"/>
              <a:t>Scientists investigate the impact of sunscreen use on skin cancer.</a:t>
            </a:r>
          </a:p>
          <a:p>
            <a:r>
              <a:rPr lang="en-US" sz="4500" dirty="0"/>
              <a:t>Among 180 individuals with skin cancer, 40 regularly use sunscreen.</a:t>
            </a:r>
          </a:p>
          <a:p>
            <a:r>
              <a:rPr lang="en-US" sz="4500" dirty="0"/>
              <a:t>Among 400 individuals without skin cancer, 200 regularly use sunscreen.</a:t>
            </a:r>
          </a:p>
          <a:p>
            <a:endParaRPr lang="en-US" sz="4500" dirty="0"/>
          </a:p>
          <a:p>
            <a:pPr marL="0" indent="0">
              <a:buNone/>
            </a:pPr>
            <a:r>
              <a:rPr lang="en-US" sz="4500" dirty="0"/>
              <a:t>Group 5:</a:t>
            </a:r>
          </a:p>
          <a:p>
            <a:endParaRPr lang="en-US" sz="4500" dirty="0"/>
          </a:p>
          <a:p>
            <a:r>
              <a:rPr lang="en-US" sz="4500" dirty="0"/>
              <a:t>A study examines the relationship between alcohol consumption and liver disease.</a:t>
            </a:r>
          </a:p>
          <a:p>
            <a:r>
              <a:rPr lang="en-US" sz="4500" dirty="0"/>
              <a:t>Among 250 patients with liver disease, 100 are heavy drinkers.</a:t>
            </a:r>
          </a:p>
          <a:p>
            <a:r>
              <a:rPr lang="en-US" sz="4500" dirty="0"/>
              <a:t>Among 350 individuals without liver disease, 50 are heavy drinkers.</a:t>
            </a:r>
          </a:p>
        </p:txBody>
      </p:sp>
    </p:spTree>
    <p:extLst>
      <p:ext uri="{BB962C8B-B14F-4D97-AF65-F5344CB8AC3E}">
        <p14:creationId xmlns:p14="http://schemas.microsoft.com/office/powerpoint/2010/main" val="4736803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4CCED-0DE5-CA42-8123-3C57A20ABB94}"/>
              </a:ext>
            </a:extLst>
          </p:cNvPr>
          <p:cNvSpPr>
            <a:spLocks noGrp="1"/>
          </p:cNvSpPr>
          <p:nvPr>
            <p:ph type="title"/>
          </p:nvPr>
        </p:nvSpPr>
        <p:spPr/>
        <p:txBody>
          <a:bodyPr/>
          <a:lstStyle/>
          <a:p>
            <a:r>
              <a:rPr lang="en-US" b="1" dirty="0"/>
              <a:t>Exercise</a:t>
            </a:r>
          </a:p>
        </p:txBody>
      </p:sp>
      <p:sp>
        <p:nvSpPr>
          <p:cNvPr id="3" name="Content Placeholder 2">
            <a:extLst>
              <a:ext uri="{FF2B5EF4-FFF2-40B4-BE49-F238E27FC236}">
                <a16:creationId xmlns:a16="http://schemas.microsoft.com/office/drawing/2014/main" id="{68DB1A64-3531-6342-94F4-988A8F0FB6FC}"/>
              </a:ext>
            </a:extLst>
          </p:cNvPr>
          <p:cNvSpPr>
            <a:spLocks noGrp="1"/>
          </p:cNvSpPr>
          <p:nvPr>
            <p:ph idx="1"/>
          </p:nvPr>
        </p:nvSpPr>
        <p:spPr/>
        <p:txBody>
          <a:bodyPr/>
          <a:lstStyle/>
          <a:p>
            <a:r>
              <a:rPr lang="en-US" dirty="0"/>
              <a:t>Draw a 2x2 table; and calculate an </a:t>
            </a:r>
            <a:r>
              <a:rPr lang="en-US" b="1" dirty="0"/>
              <a:t>OR</a:t>
            </a:r>
            <a:r>
              <a:rPr lang="en-US" dirty="0"/>
              <a:t> and </a:t>
            </a:r>
            <a:r>
              <a:rPr lang="en-US" b="1" dirty="0"/>
              <a:t>RR</a:t>
            </a:r>
            <a:r>
              <a:rPr lang="en-US" dirty="0"/>
              <a:t>. </a:t>
            </a:r>
          </a:p>
          <a:p>
            <a:r>
              <a:rPr lang="en-US" dirty="0"/>
              <a:t>INTERPRET the OR. </a:t>
            </a:r>
          </a:p>
        </p:txBody>
      </p:sp>
    </p:spTree>
    <p:extLst>
      <p:ext uri="{BB962C8B-B14F-4D97-AF65-F5344CB8AC3E}">
        <p14:creationId xmlns:p14="http://schemas.microsoft.com/office/powerpoint/2010/main" val="5851231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Other Epidemiological statistical measurement</a:t>
            </a:r>
          </a:p>
        </p:txBody>
      </p:sp>
    </p:spTree>
    <p:extLst>
      <p:ext uri="{BB962C8B-B14F-4D97-AF65-F5344CB8AC3E}">
        <p14:creationId xmlns:p14="http://schemas.microsoft.com/office/powerpoint/2010/main" val="24048113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A0D5-FC5D-AEEC-0B4E-CF971AD75012}"/>
              </a:ext>
            </a:extLst>
          </p:cNvPr>
          <p:cNvSpPr>
            <a:spLocks noGrp="1"/>
          </p:cNvSpPr>
          <p:nvPr>
            <p:ph type="title"/>
          </p:nvPr>
        </p:nvSpPr>
        <p:spPr/>
        <p:txBody>
          <a:bodyPr>
            <a:normAutofit fontScale="90000"/>
          </a:bodyPr>
          <a:lstStyle/>
          <a:p>
            <a:r>
              <a:rPr lang="en-GB" b="1"/>
              <a:t>Epidemiology statistical measurement</a:t>
            </a:r>
          </a:p>
        </p:txBody>
      </p:sp>
      <p:sp>
        <p:nvSpPr>
          <p:cNvPr id="3" name="Content Placeholder 2">
            <a:extLst>
              <a:ext uri="{FF2B5EF4-FFF2-40B4-BE49-F238E27FC236}">
                <a16:creationId xmlns:a16="http://schemas.microsoft.com/office/drawing/2014/main" id="{7EF2CEB8-FF05-10B3-740D-31C0FA656EB6}"/>
              </a:ext>
            </a:extLst>
          </p:cNvPr>
          <p:cNvSpPr>
            <a:spLocks noGrp="1"/>
          </p:cNvSpPr>
          <p:nvPr>
            <p:ph idx="1"/>
          </p:nvPr>
        </p:nvSpPr>
        <p:spPr/>
        <p:txBody>
          <a:bodyPr/>
          <a:lstStyle/>
          <a:p>
            <a:r>
              <a:rPr lang="en-GB" i="0">
                <a:solidFill>
                  <a:srgbClr val="333333"/>
                </a:solidFill>
                <a:effectLst/>
                <a:latin typeface="Arial" panose="020B0604020202020204" pitchFamily="34" charset="0"/>
              </a:rPr>
              <a:t>Absolute Risk</a:t>
            </a:r>
          </a:p>
          <a:p>
            <a:r>
              <a:rPr lang="en-GB" i="0">
                <a:solidFill>
                  <a:srgbClr val="333333"/>
                </a:solidFill>
                <a:effectLst/>
                <a:latin typeface="Arial" panose="020B0604020202020204" pitchFamily="34" charset="0"/>
              </a:rPr>
              <a:t>Absolute Risk Reduction (ARR)</a:t>
            </a:r>
          </a:p>
          <a:p>
            <a:r>
              <a:rPr lang="en-GB"/>
              <a:t>Attributable Risk</a:t>
            </a:r>
          </a:p>
          <a:p>
            <a:r>
              <a:rPr lang="en-GB"/>
              <a:t>Control Event Rate (CER)</a:t>
            </a:r>
          </a:p>
          <a:p>
            <a:r>
              <a:rPr lang="en-GB"/>
              <a:t>Experimental Event Rate (EER)</a:t>
            </a:r>
          </a:p>
          <a:p>
            <a:r>
              <a:rPr lang="en-GB"/>
              <a:t>Relative Risk Reduction (RRR)</a:t>
            </a:r>
          </a:p>
        </p:txBody>
      </p:sp>
    </p:spTree>
    <p:extLst>
      <p:ext uri="{BB962C8B-B14F-4D97-AF65-F5344CB8AC3E}">
        <p14:creationId xmlns:p14="http://schemas.microsoft.com/office/powerpoint/2010/main" val="29724566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5F4C-C38B-B8BA-62F2-5D63696C8D2F}"/>
              </a:ext>
            </a:extLst>
          </p:cNvPr>
          <p:cNvSpPr>
            <a:spLocks noGrp="1"/>
          </p:cNvSpPr>
          <p:nvPr>
            <p:ph type="title"/>
          </p:nvPr>
        </p:nvSpPr>
        <p:spPr/>
        <p:txBody>
          <a:bodyPr>
            <a:normAutofit fontScale="90000"/>
          </a:bodyPr>
          <a:lstStyle/>
          <a:p>
            <a:r>
              <a:rPr lang="en-GB" b="1" dirty="0"/>
              <a:t>Epidemiology statistical measurement</a:t>
            </a:r>
            <a:endParaRPr lang="en-GB" dirty="0"/>
          </a:p>
        </p:txBody>
      </p:sp>
      <p:sp>
        <p:nvSpPr>
          <p:cNvPr id="3" name="Content Placeholder 2">
            <a:extLst>
              <a:ext uri="{FF2B5EF4-FFF2-40B4-BE49-F238E27FC236}">
                <a16:creationId xmlns:a16="http://schemas.microsoft.com/office/drawing/2014/main" id="{90DF7330-9F5B-C050-A2D6-E1647A6E0369}"/>
              </a:ext>
            </a:extLst>
          </p:cNvPr>
          <p:cNvSpPr>
            <a:spLocks noGrp="1"/>
          </p:cNvSpPr>
          <p:nvPr>
            <p:ph idx="1"/>
          </p:nvPr>
        </p:nvSpPr>
        <p:spPr/>
        <p:txBody>
          <a:bodyPr>
            <a:normAutofit fontScale="92500" lnSpcReduction="10000"/>
          </a:bodyPr>
          <a:lstStyle/>
          <a:p>
            <a:pPr marL="0" indent="0" algn="l">
              <a:buNone/>
            </a:pPr>
            <a:r>
              <a:rPr lang="en-GB" sz="1600" b="1" i="0" dirty="0">
                <a:solidFill>
                  <a:srgbClr val="333333"/>
                </a:solidFill>
                <a:effectLst/>
                <a:latin typeface="Arial" panose="020B0604020202020204" pitchFamily="34" charset="0"/>
              </a:rPr>
              <a:t>Absolute Risk</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The likelihood of an event occurring under specific conditions.</a:t>
            </a:r>
          </a:p>
          <a:p>
            <a:pPr marL="0" indent="0" algn="l">
              <a:buNone/>
            </a:pPr>
            <a:endParaRPr lang="en-GB" sz="1600" b="0" i="0" dirty="0">
              <a:solidFill>
                <a:srgbClr val="333333"/>
              </a:solidFill>
              <a:effectLst/>
              <a:latin typeface="Arial" panose="020B0604020202020204" pitchFamily="34" charset="0"/>
            </a:endParaRPr>
          </a:p>
          <a:p>
            <a:pPr marL="0" indent="0" algn="l">
              <a:buNone/>
            </a:pPr>
            <a:r>
              <a:rPr lang="en-GB" sz="1600" b="1" i="0" dirty="0">
                <a:solidFill>
                  <a:srgbClr val="333333"/>
                </a:solidFill>
                <a:effectLst/>
                <a:latin typeface="Arial" panose="020B0604020202020204" pitchFamily="34" charset="0"/>
              </a:rPr>
              <a:t>Absolute Risk Reduction (ARR)</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Absolute risk reduction is just the absolute difference in outcome rates between the control and treatment groups. We are asking what proportion of participants benefit from the intervention.</a:t>
            </a:r>
          </a:p>
          <a:p>
            <a:pPr algn="l">
              <a:buFont typeface="Arial" panose="020B0604020202020204" pitchFamily="34" charset="0"/>
              <a:buChar char="•"/>
            </a:pPr>
            <a:endParaRPr lang="en-GB" sz="1600" b="0" i="0" dirty="0">
              <a:solidFill>
                <a:srgbClr val="333333"/>
              </a:solidFill>
              <a:effectLst/>
              <a:latin typeface="Arial" panose="020B0604020202020204" pitchFamily="34" charset="0"/>
            </a:endParaRPr>
          </a:p>
          <a:p>
            <a:pPr marL="0" indent="0" algn="l">
              <a:buNone/>
            </a:pPr>
            <a:r>
              <a:rPr lang="en-GB" sz="1600" b="1" i="0" dirty="0">
                <a:solidFill>
                  <a:srgbClr val="333333"/>
                </a:solidFill>
                <a:effectLst/>
                <a:latin typeface="Arial" panose="020B0604020202020204" pitchFamily="34" charset="0"/>
              </a:rPr>
              <a:t>Relative Risk Reduction (RRR)</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Relative risk reduction measures how much the risk is reduced in the experimental group compared to a control group. We are asking what proportion of affected participants in the control group would benefit by being in the experimental group.</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RRR is calculated as 1 minus the relative risk.</a:t>
            </a:r>
          </a:p>
          <a:p>
            <a:pPr algn="l">
              <a:buFont typeface="Arial" panose="020B0604020202020204" pitchFamily="34" charset="0"/>
              <a:buChar char="•"/>
            </a:pPr>
            <a:endParaRPr lang="en-GB" sz="1600" b="0" i="0" dirty="0">
              <a:solidFill>
                <a:srgbClr val="333333"/>
              </a:solidFill>
              <a:effectLst/>
              <a:latin typeface="Arial" panose="020B0604020202020204" pitchFamily="34" charset="0"/>
            </a:endParaRPr>
          </a:p>
          <a:p>
            <a:r>
              <a:rPr lang="en-GB" sz="1600" dirty="0">
                <a:hlinkClick r:id="rId2"/>
              </a:rPr>
              <a:t>https://www.youtube.com/watch?v=QPXXTE8N4PY&amp;t=6s</a:t>
            </a:r>
            <a:endParaRPr lang="en-GB" sz="1600" dirty="0"/>
          </a:p>
          <a:p>
            <a:pPr marL="0" indent="0">
              <a:buNone/>
            </a:pPr>
            <a:endParaRPr lang="en-GB" sz="1600" dirty="0"/>
          </a:p>
        </p:txBody>
      </p:sp>
    </p:spTree>
    <p:extLst>
      <p:ext uri="{BB962C8B-B14F-4D97-AF65-F5344CB8AC3E}">
        <p14:creationId xmlns:p14="http://schemas.microsoft.com/office/powerpoint/2010/main" val="41247855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BD052-2EB7-059F-36F7-C5781471CC5E}"/>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D7F99844-7BE0-BECC-E50B-AF57260F990A}"/>
              </a:ext>
            </a:extLst>
          </p:cNvPr>
          <p:cNvSpPr>
            <a:spLocks noGrp="1"/>
          </p:cNvSpPr>
          <p:nvPr>
            <p:ph idx="1"/>
          </p:nvPr>
        </p:nvSpPr>
        <p:spPr/>
        <p:txBody>
          <a:bodyPr>
            <a:normAutofit/>
          </a:bodyPr>
          <a:lstStyle/>
          <a:p>
            <a:pPr marL="0" indent="0" algn="l">
              <a:buNone/>
            </a:pPr>
            <a:r>
              <a:rPr lang="en-GB" sz="2800" b="1" i="0" dirty="0">
                <a:solidFill>
                  <a:srgbClr val="333333"/>
                </a:solidFill>
                <a:effectLst/>
                <a:latin typeface="Arial" panose="020B0604020202020204" pitchFamily="34" charset="0"/>
              </a:rPr>
              <a:t>Attributable Risk</a:t>
            </a:r>
            <a:endParaRPr lang="en-GB" sz="2800" b="0" i="0" dirty="0">
              <a:solidFill>
                <a:srgbClr val="333333"/>
              </a:solidFill>
              <a:effectLst/>
              <a:latin typeface="Arial" panose="020B0604020202020204" pitchFamily="34" charset="0"/>
            </a:endParaRPr>
          </a:p>
          <a:p>
            <a:pPr algn="l">
              <a:buFont typeface="Arial" panose="020B0604020202020204" pitchFamily="34" charset="0"/>
              <a:buChar char="•"/>
            </a:pPr>
            <a:r>
              <a:rPr lang="en-GB" sz="2800" b="0" i="0" dirty="0">
                <a:solidFill>
                  <a:srgbClr val="333333"/>
                </a:solidFill>
                <a:effectLst/>
                <a:latin typeface="Arial" panose="020B0604020202020204" pitchFamily="34" charset="0"/>
              </a:rPr>
              <a:t>Attributable Risk (AR) is the difference in the disease rates in exposed and unexposed individuals. AR is calculated from prospective data.</a:t>
            </a:r>
          </a:p>
          <a:p>
            <a:pPr algn="l">
              <a:buFont typeface="Arial" panose="020B0604020202020204" pitchFamily="34" charset="0"/>
              <a:buChar char="•"/>
            </a:pPr>
            <a:endParaRPr lang="en-GB" sz="2800" b="0" i="0" dirty="0">
              <a:solidFill>
                <a:srgbClr val="333333"/>
              </a:solidFill>
              <a:effectLst/>
              <a:latin typeface="Arial" panose="020B0604020202020204" pitchFamily="34" charset="0"/>
            </a:endParaRPr>
          </a:p>
          <a:p>
            <a:pPr algn="l">
              <a:buFont typeface="Arial" panose="020B0604020202020204" pitchFamily="34" charset="0"/>
              <a:buChar char="•"/>
            </a:pPr>
            <a:r>
              <a:rPr lang="en-GB" sz="2800" b="0" i="0" dirty="0">
                <a:solidFill>
                  <a:srgbClr val="333333"/>
                </a:solidFill>
                <a:effectLst/>
                <a:latin typeface="Arial" panose="020B0604020202020204" pitchFamily="34" charset="0"/>
                <a:hlinkClick r:id="rId2"/>
              </a:rPr>
              <a:t>https://www.youtube.com/watch?v=nuD5aAOOULM</a:t>
            </a:r>
            <a:endParaRPr lang="en-GB" sz="2800" b="0" i="0" dirty="0">
              <a:solidFill>
                <a:srgbClr val="333333"/>
              </a:solidFill>
              <a:effectLst/>
              <a:latin typeface="Arial" panose="020B0604020202020204" pitchFamily="34" charset="0"/>
            </a:endParaRPr>
          </a:p>
          <a:p>
            <a:pPr algn="l">
              <a:buFont typeface="Arial" panose="020B0604020202020204" pitchFamily="34" charset="0"/>
              <a:buChar char="•"/>
            </a:pPr>
            <a:endParaRPr lang="en-GB" sz="2800"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5365260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C14E9-CCB8-013D-E00E-2F5D70F086B2}"/>
              </a:ext>
            </a:extLst>
          </p:cNvPr>
          <p:cNvSpPr>
            <a:spLocks noGrp="1"/>
          </p:cNvSpPr>
          <p:nvPr>
            <p:ph type="title"/>
          </p:nvPr>
        </p:nvSpPr>
        <p:spPr/>
        <p:txBody>
          <a:bodyPr/>
          <a:lstStyle/>
          <a:p>
            <a:r>
              <a:rPr lang="en-GB" dirty="0"/>
              <a:t>Individual activity</a:t>
            </a:r>
          </a:p>
        </p:txBody>
      </p:sp>
      <p:sp>
        <p:nvSpPr>
          <p:cNvPr id="3" name="Content Placeholder 2">
            <a:extLst>
              <a:ext uri="{FF2B5EF4-FFF2-40B4-BE49-F238E27FC236}">
                <a16:creationId xmlns:a16="http://schemas.microsoft.com/office/drawing/2014/main" id="{6E169F0C-E372-D198-E6E9-1AC939CB96C0}"/>
              </a:ext>
            </a:extLst>
          </p:cNvPr>
          <p:cNvSpPr>
            <a:spLocks noGrp="1"/>
          </p:cNvSpPr>
          <p:nvPr>
            <p:ph idx="1"/>
          </p:nvPr>
        </p:nvSpPr>
        <p:spPr/>
        <p:txBody>
          <a:bodyPr>
            <a:normAutofit fontScale="62500" lnSpcReduction="20000"/>
          </a:bodyPr>
          <a:lstStyle/>
          <a:p>
            <a:pPr marL="0" indent="0">
              <a:buNone/>
            </a:pPr>
            <a:r>
              <a:rPr lang="en-GB" b="1" dirty="0">
                <a:solidFill>
                  <a:schemeClr val="tx2">
                    <a:lumMod val="60000"/>
                    <a:lumOff val="40000"/>
                  </a:schemeClr>
                </a:solidFill>
              </a:rPr>
              <a:t>Scenario 1: Vaccination and Disease Prevention</a:t>
            </a:r>
          </a:p>
          <a:p>
            <a:endParaRPr lang="en-GB" dirty="0"/>
          </a:p>
          <a:p>
            <a:pPr marL="0" indent="0">
              <a:buNone/>
            </a:pPr>
            <a:r>
              <a:rPr lang="en-GB" dirty="0"/>
              <a:t>In a study investigating the effectiveness of a new vaccine in preventing a specific disease, researchers recruited 500 individuals who were at risk of contracting the disease. They randomly assigned 250 individuals to receive the vaccine (vaccine group) and 250 individuals to receive a placebo (placebo group). Over the course of one year, the incidence of the disease was monitored in both groups.</a:t>
            </a:r>
          </a:p>
          <a:p>
            <a:endParaRPr lang="en-GB" dirty="0"/>
          </a:p>
          <a:p>
            <a:pPr marL="0" indent="0">
              <a:buNone/>
            </a:pPr>
            <a:r>
              <a:rPr lang="en-GB" dirty="0"/>
              <a:t>After one year:</a:t>
            </a:r>
          </a:p>
          <a:p>
            <a:endParaRPr lang="en-GB" dirty="0"/>
          </a:p>
          <a:p>
            <a:pPr marL="0" indent="0">
              <a:buNone/>
            </a:pPr>
            <a:r>
              <a:rPr lang="en-GB" dirty="0"/>
              <a:t>In the vaccine group, 10 individuals developed the disease.</a:t>
            </a:r>
          </a:p>
          <a:p>
            <a:pPr marL="0" indent="0">
              <a:buNone/>
            </a:pPr>
            <a:r>
              <a:rPr lang="en-GB" dirty="0"/>
              <a:t>In the placebo group, 30 individuals developed the disease.</a:t>
            </a:r>
          </a:p>
        </p:txBody>
      </p:sp>
    </p:spTree>
    <p:extLst>
      <p:ext uri="{BB962C8B-B14F-4D97-AF65-F5344CB8AC3E}">
        <p14:creationId xmlns:p14="http://schemas.microsoft.com/office/powerpoint/2010/main" val="21369683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C14E9-CCB8-013D-E00E-2F5D70F086B2}"/>
              </a:ext>
            </a:extLst>
          </p:cNvPr>
          <p:cNvSpPr>
            <a:spLocks noGrp="1"/>
          </p:cNvSpPr>
          <p:nvPr>
            <p:ph type="title"/>
          </p:nvPr>
        </p:nvSpPr>
        <p:spPr/>
        <p:txBody>
          <a:bodyPr/>
          <a:lstStyle/>
          <a:p>
            <a:r>
              <a:rPr lang="en-GB" dirty="0"/>
              <a:t>Individual activity</a:t>
            </a:r>
          </a:p>
        </p:txBody>
      </p:sp>
      <p:sp>
        <p:nvSpPr>
          <p:cNvPr id="3" name="Content Placeholder 2">
            <a:extLst>
              <a:ext uri="{FF2B5EF4-FFF2-40B4-BE49-F238E27FC236}">
                <a16:creationId xmlns:a16="http://schemas.microsoft.com/office/drawing/2014/main" id="{6E169F0C-E372-D198-E6E9-1AC939CB96C0}"/>
              </a:ext>
            </a:extLst>
          </p:cNvPr>
          <p:cNvSpPr>
            <a:spLocks noGrp="1"/>
          </p:cNvSpPr>
          <p:nvPr>
            <p:ph idx="1"/>
          </p:nvPr>
        </p:nvSpPr>
        <p:spPr/>
        <p:txBody>
          <a:bodyPr>
            <a:normAutofit fontScale="55000" lnSpcReduction="20000"/>
          </a:bodyPr>
          <a:lstStyle/>
          <a:p>
            <a:pPr marL="0" indent="0">
              <a:buNone/>
            </a:pPr>
            <a:r>
              <a:rPr lang="en-GB" b="1" dirty="0">
                <a:solidFill>
                  <a:schemeClr val="tx2">
                    <a:lumMod val="60000"/>
                    <a:lumOff val="40000"/>
                  </a:schemeClr>
                </a:solidFill>
              </a:rPr>
              <a:t>Scenario 2: Drug Treatment for Hypertension</a:t>
            </a:r>
          </a:p>
          <a:p>
            <a:pPr marL="0" indent="0">
              <a:buNone/>
            </a:pPr>
            <a:endParaRPr lang="en-GB" dirty="0"/>
          </a:p>
          <a:p>
            <a:pPr marL="0" indent="0">
              <a:buNone/>
            </a:pPr>
            <a:r>
              <a:rPr lang="en-GB" dirty="0"/>
              <a:t>A clinical trial was conducted to assess the efficacy of a new drug in lowering blood pressure among individuals with hypertension. The trial involved 400 participants diagnosed with hypertension. Half of the participants (200 individuals) were randomly assigned to receive the new drug (treatment group), while the other half received standard treatment without the new drug (control group). The trial lasted for six months.</a:t>
            </a:r>
          </a:p>
          <a:p>
            <a:pPr marL="0" indent="0">
              <a:buNone/>
            </a:pPr>
            <a:endParaRPr lang="en-GB" dirty="0"/>
          </a:p>
          <a:p>
            <a:pPr marL="0" indent="0">
              <a:buNone/>
            </a:pPr>
            <a:r>
              <a:rPr lang="en-GB" dirty="0"/>
              <a:t>After six months:</a:t>
            </a:r>
          </a:p>
          <a:p>
            <a:pPr marL="0" indent="0">
              <a:buNone/>
            </a:pPr>
            <a:endParaRPr lang="en-GB" dirty="0"/>
          </a:p>
          <a:p>
            <a:pPr marL="0" indent="0">
              <a:buNone/>
            </a:pPr>
            <a:r>
              <a:rPr lang="en-GB" dirty="0"/>
              <a:t>In the treatment group, 40 individuals experienced a significant reduction in blood pressure.</a:t>
            </a:r>
          </a:p>
          <a:p>
            <a:pPr marL="0" indent="0">
              <a:buNone/>
            </a:pPr>
            <a:r>
              <a:rPr lang="en-GB" dirty="0"/>
              <a:t>In the control group, 20 individuals experienced a significant reduction in blood pressure.</a:t>
            </a:r>
          </a:p>
        </p:txBody>
      </p:sp>
    </p:spTree>
    <p:extLst>
      <p:ext uri="{BB962C8B-B14F-4D97-AF65-F5344CB8AC3E}">
        <p14:creationId xmlns:p14="http://schemas.microsoft.com/office/powerpoint/2010/main" val="33692762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FB45-C546-437C-1B93-58BFAFC0A2AA}"/>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1A1E8811-22E0-14CB-4341-7E383B890BB8}"/>
              </a:ext>
            </a:extLst>
          </p:cNvPr>
          <p:cNvSpPr>
            <a:spLocks noGrp="1"/>
          </p:cNvSpPr>
          <p:nvPr>
            <p:ph idx="1"/>
          </p:nvPr>
        </p:nvSpPr>
        <p:spPr>
          <a:xfrm>
            <a:off x="457200" y="1556792"/>
            <a:ext cx="8229600" cy="3917032"/>
          </a:xfrm>
        </p:spPr>
        <p:txBody>
          <a:bodyPr>
            <a:normAutofit fontScale="92500" lnSpcReduction="10000"/>
          </a:bodyPr>
          <a:lstStyle/>
          <a:p>
            <a:pPr marL="0" indent="0" algn="l">
              <a:buNone/>
            </a:pPr>
            <a:r>
              <a:rPr lang="en-GB" sz="3200" b="1" i="0" dirty="0">
                <a:solidFill>
                  <a:srgbClr val="333333"/>
                </a:solidFill>
                <a:effectLst/>
                <a:latin typeface="Arial" panose="020B0604020202020204" pitchFamily="34" charset="0"/>
              </a:rPr>
              <a:t>Control Event Rate (CER)</a:t>
            </a:r>
            <a:endParaRPr lang="en-GB" sz="3200" b="0" i="0" dirty="0">
              <a:solidFill>
                <a:srgbClr val="333333"/>
              </a:solidFill>
              <a:effectLst/>
              <a:latin typeface="Arial" panose="020B0604020202020204" pitchFamily="34" charset="0"/>
            </a:endParaRPr>
          </a:p>
          <a:p>
            <a:pPr algn="l">
              <a:buFont typeface="Arial" panose="020B0604020202020204" pitchFamily="34" charset="0"/>
              <a:buChar char="•"/>
            </a:pPr>
            <a:r>
              <a:rPr lang="en-GB" sz="3200" b="0" i="0" dirty="0">
                <a:solidFill>
                  <a:srgbClr val="333333"/>
                </a:solidFill>
                <a:effectLst/>
                <a:latin typeface="Arial" panose="020B0604020202020204" pitchFamily="34" charset="0"/>
              </a:rPr>
              <a:t>The proportion of patients in the control group who experience the studied event.</a:t>
            </a:r>
          </a:p>
          <a:p>
            <a:pPr marL="0" indent="0" algn="l">
              <a:buNone/>
            </a:pPr>
            <a:endParaRPr lang="en-GB" b="1" i="0" dirty="0">
              <a:solidFill>
                <a:srgbClr val="333333"/>
              </a:solidFill>
              <a:effectLst/>
              <a:latin typeface="Arial" panose="020B0604020202020204" pitchFamily="34" charset="0"/>
            </a:endParaRPr>
          </a:p>
          <a:p>
            <a:pPr marL="0" indent="0" algn="l">
              <a:buNone/>
            </a:pPr>
            <a:r>
              <a:rPr lang="en-GB" b="1" i="0" dirty="0">
                <a:solidFill>
                  <a:srgbClr val="333333"/>
                </a:solidFill>
                <a:effectLst/>
                <a:latin typeface="Arial" panose="020B0604020202020204" pitchFamily="34" charset="0"/>
              </a:rPr>
              <a:t>Experimental Event Rate (EER)</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The proportion of patients in the experimental treatment group who are observed to experience the outcome of interest.</a:t>
            </a:r>
          </a:p>
          <a:p>
            <a:endParaRPr lang="en-GB" dirty="0"/>
          </a:p>
        </p:txBody>
      </p:sp>
    </p:spTree>
    <p:extLst>
      <p:ext uri="{BB962C8B-B14F-4D97-AF65-F5344CB8AC3E}">
        <p14:creationId xmlns:p14="http://schemas.microsoft.com/office/powerpoint/2010/main" val="21353362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D169-9D35-FAB5-3F3E-5C0A24B93C13}"/>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468B1EF-A704-3CF4-3A9C-6FD0BAE07130}"/>
              </a:ext>
            </a:extLst>
          </p:cNvPr>
          <p:cNvSpPr>
            <a:spLocks noGrp="1"/>
          </p:cNvSpPr>
          <p:nvPr>
            <p:ph idx="1"/>
          </p:nvPr>
        </p:nvSpPr>
        <p:spPr/>
        <p:txBody>
          <a:bodyPr>
            <a:normAutofit fontScale="55000" lnSpcReduction="20000"/>
          </a:bodyPr>
          <a:lstStyle/>
          <a:p>
            <a:pPr algn="l"/>
            <a:r>
              <a:rPr lang="en-GB" b="0" i="0">
                <a:solidFill>
                  <a:srgbClr val="333333"/>
                </a:solidFill>
                <a:effectLst/>
                <a:latin typeface="Arial" panose="020B0604020202020204" pitchFamily="34" charset="0"/>
              </a:rPr>
              <a:t>Bonita, R., </a:t>
            </a:r>
            <a:r>
              <a:rPr lang="en-GB" b="0" i="0" err="1">
                <a:solidFill>
                  <a:srgbClr val="333333"/>
                </a:solidFill>
                <a:effectLst/>
                <a:latin typeface="Arial" panose="020B0604020202020204" pitchFamily="34" charset="0"/>
              </a:rPr>
              <a:t>Beaglehole</a:t>
            </a:r>
            <a:r>
              <a:rPr lang="en-GB" b="0" i="0">
                <a:solidFill>
                  <a:srgbClr val="333333"/>
                </a:solidFill>
                <a:effectLst/>
                <a:latin typeface="Arial" panose="020B0604020202020204" pitchFamily="34" charset="0"/>
              </a:rPr>
              <a:t>, R., &amp; </a:t>
            </a:r>
            <a:r>
              <a:rPr lang="en-GB" b="0" i="0" err="1">
                <a:solidFill>
                  <a:srgbClr val="333333"/>
                </a:solidFill>
                <a:effectLst/>
                <a:latin typeface="Arial" panose="020B0604020202020204" pitchFamily="34" charset="0"/>
              </a:rPr>
              <a:t>Kjellström</a:t>
            </a:r>
            <a:r>
              <a:rPr lang="en-GB" b="0" i="0">
                <a:solidFill>
                  <a:srgbClr val="333333"/>
                </a:solidFill>
                <a:effectLst/>
                <a:latin typeface="Arial" panose="020B0604020202020204" pitchFamily="34" charset="0"/>
              </a:rPr>
              <a:t>, T. (2006). </a:t>
            </a:r>
            <a:r>
              <a:rPr lang="en-GB" b="0" i="1" u="none" strike="noStrike">
                <a:solidFill>
                  <a:srgbClr val="2954D1"/>
                </a:solidFill>
                <a:effectLst/>
                <a:latin typeface="Arial" panose="020B0604020202020204" pitchFamily="34" charset="0"/>
                <a:hlinkClick r:id="rId3"/>
              </a:rPr>
              <a:t>Basic epidemiology</a:t>
            </a:r>
            <a:r>
              <a:rPr lang="en-GB" b="0" i="0" u="none" strike="noStrike">
                <a:solidFill>
                  <a:srgbClr val="2954D1"/>
                </a:solidFill>
                <a:effectLst/>
                <a:latin typeface="Arial" panose="020B0604020202020204" pitchFamily="34" charset="0"/>
                <a:hlinkClick r:id="rId3"/>
              </a:rPr>
              <a:t> (2. ed). World Health Organization</a:t>
            </a:r>
            <a:r>
              <a:rPr lang="en-GB" b="0" i="0">
                <a:solidFill>
                  <a:srgbClr val="333333"/>
                </a:solidFill>
                <a:effectLst/>
                <a:latin typeface="Arial" panose="020B0604020202020204" pitchFamily="34" charset="0"/>
              </a:rPr>
              <a:t>.</a:t>
            </a:r>
          </a:p>
          <a:p>
            <a:pPr algn="l"/>
            <a:r>
              <a:rPr lang="en-GB" b="0" i="0" err="1">
                <a:solidFill>
                  <a:srgbClr val="333333"/>
                </a:solidFill>
                <a:effectLst/>
                <a:latin typeface="Arial" panose="020B0604020202020204" pitchFamily="34" charset="0"/>
              </a:rPr>
              <a:t>Irwig</a:t>
            </a:r>
            <a:r>
              <a:rPr lang="en-GB" b="0" i="0">
                <a:solidFill>
                  <a:srgbClr val="333333"/>
                </a:solidFill>
                <a:effectLst/>
                <a:latin typeface="Arial" panose="020B0604020202020204" pitchFamily="34" charset="0"/>
              </a:rPr>
              <a:t>, L., </a:t>
            </a:r>
            <a:r>
              <a:rPr lang="en-GB" b="0" i="0" err="1">
                <a:solidFill>
                  <a:srgbClr val="333333"/>
                </a:solidFill>
                <a:effectLst/>
                <a:latin typeface="Arial" panose="020B0604020202020204" pitchFamily="34" charset="0"/>
              </a:rPr>
              <a:t>Irwig</a:t>
            </a:r>
            <a:r>
              <a:rPr lang="en-GB" b="0" i="0">
                <a:solidFill>
                  <a:srgbClr val="333333"/>
                </a:solidFill>
                <a:effectLst/>
                <a:latin typeface="Arial" panose="020B0604020202020204" pitchFamily="34" charset="0"/>
              </a:rPr>
              <a:t>, J., Trevena, L., &amp; Sweet, M. (2008). </a:t>
            </a:r>
            <a:r>
              <a:rPr lang="en-GB" b="0" i="1">
                <a:solidFill>
                  <a:srgbClr val="333333"/>
                </a:solidFill>
                <a:effectLst/>
                <a:latin typeface="Arial" panose="020B0604020202020204" pitchFamily="34" charset="0"/>
              </a:rPr>
              <a:t>Relative risk, relative and absolute risk reduction, number needed to treat and confidence intervals</a:t>
            </a:r>
            <a:r>
              <a:rPr lang="en-GB" b="0" i="0">
                <a:solidFill>
                  <a:srgbClr val="333333"/>
                </a:solidFill>
                <a:effectLst/>
                <a:latin typeface="Arial" panose="020B0604020202020204" pitchFamily="34" charset="0"/>
              </a:rPr>
              <a:t>. Hammersmith Press. </a:t>
            </a:r>
            <a:r>
              <a:rPr lang="en-GB" b="0" i="0" u="none" strike="noStrike">
                <a:solidFill>
                  <a:srgbClr val="2954D1"/>
                </a:solidFill>
                <a:effectLst/>
                <a:latin typeface="Arial" panose="020B0604020202020204" pitchFamily="34" charset="0"/>
                <a:hlinkClick r:id="rId4"/>
              </a:rPr>
              <a:t>https://www.ncbi.nlm.nih.gov/books/NBK63647/</a:t>
            </a:r>
            <a:endParaRPr lang="en-GB" b="0" i="0">
              <a:solidFill>
                <a:srgbClr val="333333"/>
              </a:solidFill>
              <a:effectLst/>
              <a:latin typeface="Arial" panose="020B0604020202020204" pitchFamily="34" charset="0"/>
            </a:endParaRPr>
          </a:p>
          <a:p>
            <a:pPr algn="l"/>
            <a:r>
              <a:rPr lang="en-GB" b="0" i="1">
                <a:solidFill>
                  <a:srgbClr val="333333"/>
                </a:solidFill>
                <a:effectLst/>
                <a:latin typeface="Arial" panose="020B0604020202020204" pitchFamily="34" charset="0"/>
              </a:rPr>
              <a:t>Principles of Epidemiology: </a:t>
            </a:r>
            <a:r>
              <a:rPr lang="en-GB" b="0" i="1" err="1">
                <a:solidFill>
                  <a:srgbClr val="333333"/>
                </a:solidFill>
                <a:effectLst/>
                <a:latin typeface="Arial" panose="020B0604020202020204" pitchFamily="34" charset="0"/>
              </a:rPr>
              <a:t>Home|Self-Study</a:t>
            </a:r>
            <a:r>
              <a:rPr lang="en-GB" b="0" i="1">
                <a:solidFill>
                  <a:srgbClr val="333333"/>
                </a:solidFill>
                <a:effectLst/>
                <a:latin typeface="Arial" panose="020B0604020202020204" pitchFamily="34" charset="0"/>
              </a:rPr>
              <a:t> Course SS1978|CDC</a:t>
            </a:r>
            <a:r>
              <a:rPr lang="en-GB" b="0" i="0">
                <a:solidFill>
                  <a:srgbClr val="333333"/>
                </a:solidFill>
                <a:effectLst/>
                <a:latin typeface="Arial" panose="020B0604020202020204" pitchFamily="34" charset="0"/>
              </a:rPr>
              <a:t>. (2019, March 7). </a:t>
            </a:r>
            <a:r>
              <a:rPr lang="en-GB" b="0" i="0" u="none" strike="noStrike">
                <a:solidFill>
                  <a:srgbClr val="2954D1"/>
                </a:solidFill>
                <a:effectLst/>
                <a:latin typeface="Arial" panose="020B0604020202020204" pitchFamily="34" charset="0"/>
                <a:hlinkClick r:id="rId5"/>
              </a:rPr>
              <a:t>https://www.cdc.gov/csels/dsepd/ss1978/index.html</a:t>
            </a:r>
            <a:endParaRPr lang="en-GB" b="0" i="0">
              <a:solidFill>
                <a:srgbClr val="333333"/>
              </a:solidFill>
              <a:effectLst/>
              <a:latin typeface="Arial" panose="020B0604020202020204" pitchFamily="34" charset="0"/>
            </a:endParaRPr>
          </a:p>
          <a:p>
            <a:pPr algn="l"/>
            <a:r>
              <a:rPr lang="en-GB" b="0" i="0" err="1">
                <a:solidFill>
                  <a:srgbClr val="333333"/>
                </a:solidFill>
                <a:effectLst/>
                <a:latin typeface="Arial" panose="020B0604020202020204" pitchFamily="34" charset="0"/>
              </a:rPr>
              <a:t>Schechtman</a:t>
            </a:r>
            <a:r>
              <a:rPr lang="en-GB" b="0" i="0">
                <a:solidFill>
                  <a:srgbClr val="333333"/>
                </a:solidFill>
                <a:effectLst/>
                <a:latin typeface="Arial" panose="020B0604020202020204" pitchFamily="34" charset="0"/>
              </a:rPr>
              <a:t>, E. (2002). Odds ratio, relative risk, absolute risk reduction, and the number needed to treat—Which of these should we use? </a:t>
            </a:r>
            <a:r>
              <a:rPr lang="en-GB" b="0" i="1">
                <a:solidFill>
                  <a:srgbClr val="333333"/>
                </a:solidFill>
                <a:effectLst/>
                <a:latin typeface="Arial" panose="020B0604020202020204" pitchFamily="34" charset="0"/>
              </a:rPr>
              <a:t>Value in Health: The Journal of the International Society for Pharmacoeconomics and Outcomes Research</a:t>
            </a:r>
            <a:r>
              <a:rPr lang="en-GB" b="0" i="0">
                <a:solidFill>
                  <a:srgbClr val="333333"/>
                </a:solidFill>
                <a:effectLst/>
                <a:latin typeface="Arial" panose="020B0604020202020204" pitchFamily="34" charset="0"/>
              </a:rPr>
              <a:t>, </a:t>
            </a:r>
            <a:r>
              <a:rPr lang="en-GB" b="0" i="1">
                <a:solidFill>
                  <a:srgbClr val="333333"/>
                </a:solidFill>
                <a:effectLst/>
                <a:latin typeface="Arial" panose="020B0604020202020204" pitchFamily="34" charset="0"/>
              </a:rPr>
              <a:t>5</a:t>
            </a:r>
            <a:r>
              <a:rPr lang="en-GB" b="0" i="0">
                <a:solidFill>
                  <a:srgbClr val="333333"/>
                </a:solidFill>
                <a:effectLst/>
                <a:latin typeface="Arial" panose="020B0604020202020204" pitchFamily="34" charset="0"/>
              </a:rPr>
              <a:t>(5), 431–436. </a:t>
            </a:r>
            <a:r>
              <a:rPr lang="en-GB" b="0" i="0" u="none" strike="noStrike">
                <a:solidFill>
                  <a:srgbClr val="2954D1"/>
                </a:solidFill>
                <a:effectLst/>
                <a:latin typeface="Arial" panose="020B0604020202020204" pitchFamily="34" charset="0"/>
                <a:hlinkClick r:id="rId6"/>
              </a:rPr>
              <a:t>https://doi.org/10.1046/J.1524-4733.2002.55150.x</a:t>
            </a:r>
            <a:endParaRPr lang="en-GB" b="0" i="0">
              <a:solidFill>
                <a:srgbClr val="333333"/>
              </a:solidFill>
              <a:effectLst/>
              <a:latin typeface="Arial" panose="020B0604020202020204" pitchFamily="34" charset="0"/>
            </a:endParaRPr>
          </a:p>
          <a:p>
            <a:pPr algn="l"/>
            <a:r>
              <a:rPr lang="en-GB" b="0" i="0">
                <a:solidFill>
                  <a:srgbClr val="333333"/>
                </a:solidFill>
                <a:effectLst/>
                <a:latin typeface="Arial" panose="020B0604020202020204" pitchFamily="34" charset="0"/>
              </a:rPr>
              <a:t>Schmidt, C. O., &amp; Kohlmann, T. (2008). When to use the odds ratio or the relative risk? </a:t>
            </a:r>
            <a:r>
              <a:rPr lang="en-GB" b="0" i="1">
                <a:solidFill>
                  <a:srgbClr val="333333"/>
                </a:solidFill>
                <a:effectLst/>
                <a:latin typeface="Arial" panose="020B0604020202020204" pitchFamily="34" charset="0"/>
              </a:rPr>
              <a:t>International Journal of Public Health; Basel</a:t>
            </a:r>
            <a:r>
              <a:rPr lang="en-GB" b="0" i="0">
                <a:solidFill>
                  <a:srgbClr val="333333"/>
                </a:solidFill>
                <a:effectLst/>
                <a:latin typeface="Arial" panose="020B0604020202020204" pitchFamily="34" charset="0"/>
              </a:rPr>
              <a:t>, </a:t>
            </a:r>
            <a:r>
              <a:rPr lang="en-GB" b="0" i="1">
                <a:solidFill>
                  <a:srgbClr val="333333"/>
                </a:solidFill>
                <a:effectLst/>
                <a:latin typeface="Arial" panose="020B0604020202020204" pitchFamily="34" charset="0"/>
              </a:rPr>
              <a:t>53</a:t>
            </a:r>
            <a:r>
              <a:rPr lang="en-GB" b="0" i="0">
                <a:solidFill>
                  <a:srgbClr val="333333"/>
                </a:solidFill>
                <a:effectLst/>
                <a:latin typeface="Arial" panose="020B0604020202020204" pitchFamily="34" charset="0"/>
              </a:rPr>
              <a:t>(3), 165–167. </a:t>
            </a:r>
            <a:r>
              <a:rPr lang="en-GB" b="0" i="0" u="none" strike="noStrike">
                <a:solidFill>
                  <a:srgbClr val="2954D1"/>
                </a:solidFill>
                <a:effectLst/>
                <a:latin typeface="Arial" panose="020B0604020202020204" pitchFamily="34" charset="0"/>
                <a:hlinkClick r:id="rId7"/>
              </a:rPr>
              <a:t>http://dx.doi.org/10.1007/s00038-008-7068-3</a:t>
            </a:r>
            <a:endParaRPr lang="en-GB" b="0" i="0">
              <a:solidFill>
                <a:srgbClr val="333333"/>
              </a:solidFill>
              <a:effectLst/>
              <a:latin typeface="Arial" panose="020B0604020202020204" pitchFamily="34" charset="0"/>
            </a:endParaRPr>
          </a:p>
          <a:p>
            <a:endParaRPr lang="en-GB"/>
          </a:p>
        </p:txBody>
      </p:sp>
    </p:spTree>
    <p:extLst>
      <p:ext uri="{BB962C8B-B14F-4D97-AF65-F5344CB8AC3E}">
        <p14:creationId xmlns:p14="http://schemas.microsoft.com/office/powerpoint/2010/main" val="7256277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SEMINAR</a:t>
            </a:r>
          </a:p>
        </p:txBody>
      </p:sp>
    </p:spTree>
    <p:extLst>
      <p:ext uri="{BB962C8B-B14F-4D97-AF65-F5344CB8AC3E}">
        <p14:creationId xmlns:p14="http://schemas.microsoft.com/office/powerpoint/2010/main" val="32362821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558E73-A16B-4E12-92D8-8BAB1ECC1892}"/>
              </a:ext>
            </a:extLst>
          </p:cNvPr>
          <p:cNvSpPr>
            <a:spLocks noGrp="1"/>
          </p:cNvSpPr>
          <p:nvPr>
            <p:ph idx="1"/>
          </p:nvPr>
        </p:nvSpPr>
        <p:spPr>
          <a:xfrm>
            <a:off x="628650" y="1283494"/>
            <a:ext cx="7886700" cy="3263504"/>
          </a:xfrm>
        </p:spPr>
        <p:txBody>
          <a:bodyPr>
            <a:normAutofit fontScale="62500" lnSpcReduction="20000"/>
          </a:bodyPr>
          <a:lstStyle/>
          <a:p>
            <a:pPr marL="0" indent="0">
              <a:buNone/>
            </a:pPr>
            <a:r>
              <a:rPr lang="en-GB" dirty="0"/>
              <a:t>1. The occurrence of new disease cases within a defined period of observation in a specific population denotes which of the following: </a:t>
            </a:r>
          </a:p>
          <a:p>
            <a:pPr marL="0" indent="0">
              <a:buNone/>
            </a:pPr>
            <a:r>
              <a:rPr lang="en-GB" dirty="0"/>
              <a:t> </a:t>
            </a:r>
          </a:p>
          <a:p>
            <a:pPr marL="0" indent="0">
              <a:buNone/>
            </a:pPr>
            <a:r>
              <a:rPr lang="en-GB" dirty="0"/>
              <a:t>a. Relative risk</a:t>
            </a:r>
          </a:p>
          <a:p>
            <a:pPr marL="0" indent="0">
              <a:buNone/>
            </a:pPr>
            <a:r>
              <a:rPr lang="en-GB" dirty="0"/>
              <a:t> </a:t>
            </a:r>
          </a:p>
          <a:p>
            <a:pPr marL="0" indent="0">
              <a:buNone/>
            </a:pPr>
            <a:r>
              <a:rPr lang="en-GB" dirty="0"/>
              <a:t>b. Prevalence</a:t>
            </a:r>
          </a:p>
          <a:p>
            <a:pPr marL="0" indent="0">
              <a:buNone/>
            </a:pPr>
            <a:r>
              <a:rPr lang="en-GB" dirty="0"/>
              <a:t> </a:t>
            </a:r>
          </a:p>
          <a:p>
            <a:pPr marL="0" indent="0">
              <a:buNone/>
            </a:pPr>
            <a:r>
              <a:rPr lang="en-GB" dirty="0"/>
              <a:t>c. Risk ratio</a:t>
            </a:r>
          </a:p>
          <a:p>
            <a:pPr marL="0" indent="0">
              <a:buNone/>
            </a:pPr>
            <a:r>
              <a:rPr lang="en-GB" dirty="0"/>
              <a:t> </a:t>
            </a:r>
          </a:p>
          <a:p>
            <a:pPr marL="0" indent="0">
              <a:buNone/>
            </a:pPr>
            <a:r>
              <a:rPr lang="en-GB" dirty="0"/>
              <a:t>d. Incidence</a:t>
            </a:r>
          </a:p>
          <a:p>
            <a:pPr marL="0" indent="0">
              <a:buNone/>
            </a:pPr>
            <a:endParaRPr lang="en-GB" dirty="0"/>
          </a:p>
        </p:txBody>
      </p:sp>
    </p:spTree>
    <p:extLst>
      <p:ext uri="{BB962C8B-B14F-4D97-AF65-F5344CB8AC3E}">
        <p14:creationId xmlns:p14="http://schemas.microsoft.com/office/powerpoint/2010/main" val="28625364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D2091-7953-4F1C-A8F9-ED70CDA6BD45}"/>
              </a:ext>
            </a:extLst>
          </p:cNvPr>
          <p:cNvSpPr>
            <a:spLocks noGrp="1"/>
          </p:cNvSpPr>
          <p:nvPr>
            <p:ph idx="1"/>
          </p:nvPr>
        </p:nvSpPr>
        <p:spPr>
          <a:xfrm>
            <a:off x="628650" y="1226344"/>
            <a:ext cx="7886700" cy="3263504"/>
          </a:xfrm>
        </p:spPr>
        <p:txBody>
          <a:bodyPr>
            <a:normAutofit fontScale="70000" lnSpcReduction="20000"/>
          </a:bodyPr>
          <a:lstStyle/>
          <a:p>
            <a:pPr marL="0" indent="0">
              <a:buNone/>
            </a:pPr>
            <a:r>
              <a:rPr lang="en-GB" dirty="0"/>
              <a:t>In which one of the following circumstances will the </a:t>
            </a:r>
            <a:r>
              <a:rPr lang="en-GB" b="1" u="sng" dirty="0"/>
              <a:t>prevalence of a disease in the population increase</a:t>
            </a:r>
            <a:r>
              <a:rPr lang="en-GB" dirty="0"/>
              <a:t> (all else being constant)?</a:t>
            </a:r>
          </a:p>
          <a:p>
            <a:pPr marL="0" indent="0">
              <a:buNone/>
            </a:pPr>
            <a:endParaRPr lang="en-GB" dirty="0"/>
          </a:p>
          <a:p>
            <a:pPr marL="0" indent="0">
              <a:buNone/>
            </a:pPr>
            <a:r>
              <a:rPr lang="en-GB" dirty="0"/>
              <a:t>a. If the incidence of the disease falls</a:t>
            </a:r>
          </a:p>
          <a:p>
            <a:pPr marL="0" indent="0">
              <a:buNone/>
            </a:pPr>
            <a:r>
              <a:rPr lang="en-GB" dirty="0"/>
              <a:t>b. If survival time with the disease increases</a:t>
            </a:r>
          </a:p>
          <a:p>
            <a:pPr marL="0" indent="0">
              <a:buNone/>
            </a:pPr>
            <a:r>
              <a:rPr lang="en-GB" dirty="0"/>
              <a:t>c. If recovery of the disease is faster</a:t>
            </a:r>
          </a:p>
          <a:p>
            <a:pPr marL="0" indent="0">
              <a:buNone/>
            </a:pPr>
            <a:r>
              <a:rPr lang="en-GB" dirty="0"/>
              <a:t>d. If the population in which the disease</a:t>
            </a:r>
          </a:p>
          <a:p>
            <a:pPr marL="0" indent="0">
              <a:buNone/>
            </a:pPr>
            <a:r>
              <a:rPr lang="en-GB" dirty="0"/>
              <a:t> is measured increases</a:t>
            </a:r>
          </a:p>
          <a:p>
            <a:endParaRPr lang="en-GB" dirty="0"/>
          </a:p>
        </p:txBody>
      </p:sp>
    </p:spTree>
    <p:extLst>
      <p:ext uri="{BB962C8B-B14F-4D97-AF65-F5344CB8AC3E}">
        <p14:creationId xmlns:p14="http://schemas.microsoft.com/office/powerpoint/2010/main" val="21838511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86B5AA-BE84-458A-BE81-FBD868FBAB91}"/>
              </a:ext>
            </a:extLst>
          </p:cNvPr>
          <p:cNvSpPr>
            <a:spLocks noGrp="1"/>
          </p:cNvSpPr>
          <p:nvPr>
            <p:ph idx="1"/>
          </p:nvPr>
        </p:nvSpPr>
        <p:spPr>
          <a:xfrm>
            <a:off x="500063" y="1090612"/>
            <a:ext cx="7886700" cy="3263504"/>
          </a:xfrm>
        </p:spPr>
        <p:txBody>
          <a:bodyPr>
            <a:normAutofit fontScale="62500" lnSpcReduction="20000"/>
          </a:bodyPr>
          <a:lstStyle/>
          <a:p>
            <a:pPr marL="0" indent="0">
              <a:buNone/>
            </a:pPr>
            <a:r>
              <a:rPr lang="en-GB" dirty="0"/>
              <a:t>A placebo-controlled clinical trial examined the effects of a new treatment for cancer. The main trial outcome was death from cancer.  The study reported a relative risk of 0.57 for the new treatment compared to the control group. This means that...</a:t>
            </a:r>
          </a:p>
          <a:p>
            <a:pPr marL="0" indent="0">
              <a:buNone/>
            </a:pPr>
            <a:r>
              <a:rPr lang="en-GB" dirty="0"/>
              <a:t> </a:t>
            </a:r>
          </a:p>
          <a:p>
            <a:pPr marL="0" indent="0">
              <a:buNone/>
            </a:pPr>
            <a:r>
              <a:rPr lang="en-GB" dirty="0"/>
              <a:t>a. The chance of dying from cancer in the placebo group was 57%</a:t>
            </a:r>
          </a:p>
          <a:p>
            <a:pPr marL="0" indent="0">
              <a:buNone/>
            </a:pPr>
            <a:r>
              <a:rPr lang="en-GB" dirty="0"/>
              <a:t>b. The chance of the null hypothesis being true is 57%</a:t>
            </a:r>
          </a:p>
          <a:p>
            <a:pPr marL="0" indent="0">
              <a:buNone/>
            </a:pPr>
            <a:r>
              <a:rPr lang="en-GB" dirty="0"/>
              <a:t>c. Approximately 57% of the patients receiving the new treatment died</a:t>
            </a:r>
          </a:p>
          <a:p>
            <a:pPr marL="0" indent="0">
              <a:buNone/>
            </a:pPr>
            <a:r>
              <a:rPr lang="en-GB" dirty="0"/>
              <a:t>d. Patients receiving the new treatment had a 57% risk of dying compared to patients receiving the placebo</a:t>
            </a:r>
          </a:p>
          <a:p>
            <a:pPr marL="0" indent="0">
              <a:buNone/>
            </a:pPr>
            <a:endParaRPr lang="en-GB" dirty="0"/>
          </a:p>
        </p:txBody>
      </p:sp>
    </p:spTree>
    <p:extLst>
      <p:ext uri="{BB962C8B-B14F-4D97-AF65-F5344CB8AC3E}">
        <p14:creationId xmlns:p14="http://schemas.microsoft.com/office/powerpoint/2010/main" val="14611498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11506A-28F7-46DE-9B53-776908598593}"/>
              </a:ext>
            </a:extLst>
          </p:cNvPr>
          <p:cNvSpPr>
            <a:spLocks noGrp="1"/>
          </p:cNvSpPr>
          <p:nvPr>
            <p:ph idx="1"/>
          </p:nvPr>
        </p:nvSpPr>
        <p:spPr>
          <a:xfrm>
            <a:off x="535781" y="660400"/>
            <a:ext cx="7886700" cy="4961467"/>
          </a:xfrm>
        </p:spPr>
        <p:txBody>
          <a:bodyPr>
            <a:normAutofit fontScale="47500" lnSpcReduction="20000"/>
          </a:bodyPr>
          <a:lstStyle/>
          <a:p>
            <a:pPr marL="0" indent="0">
              <a:buNone/>
            </a:pPr>
            <a:r>
              <a:rPr lang="en-GB" sz="5100" dirty="0"/>
              <a:t>A study was conducted to examine the effectiveness of bicycle helmets for preventing head injury in children. The cases were 98 children who presented to the local children’s hospital with bicycle-related head injuries and the controls were 266 children treated for other bicycle-related injuries. In total 207 children, 67 of the cases and 140 controls, were not wearing a helmet at the time of the accident.</a:t>
            </a:r>
          </a:p>
          <a:p>
            <a:pPr marL="0" indent="0">
              <a:buNone/>
            </a:pPr>
            <a:r>
              <a:rPr lang="en-GB" sz="5100" dirty="0"/>
              <a:t> </a:t>
            </a:r>
          </a:p>
          <a:p>
            <a:pPr marL="0" indent="0">
              <a:buNone/>
            </a:pPr>
            <a:r>
              <a:rPr lang="en-GB" sz="5100" dirty="0"/>
              <a:t>1) Draw a 2x2 table</a:t>
            </a:r>
          </a:p>
          <a:p>
            <a:pPr marL="0" indent="0">
              <a:buNone/>
            </a:pPr>
            <a:endParaRPr lang="en-GB" sz="5100" dirty="0"/>
          </a:p>
          <a:p>
            <a:pPr marL="0" indent="0">
              <a:buNone/>
            </a:pPr>
            <a:r>
              <a:rPr lang="en-GB" sz="5100" dirty="0"/>
              <a:t>2) What is the odds ratio for the association between not wearing a helmet and head injury?</a:t>
            </a:r>
          </a:p>
          <a:p>
            <a:pPr marL="0" indent="0">
              <a:buNone/>
            </a:pPr>
            <a:endParaRPr lang="en-GB" sz="5100" dirty="0"/>
          </a:p>
          <a:p>
            <a:pPr marL="0" indent="0">
              <a:buNone/>
            </a:pPr>
            <a:r>
              <a:rPr lang="en-GB" sz="5100" dirty="0"/>
              <a:t>3) INTERPRET THIS.</a:t>
            </a:r>
          </a:p>
          <a:p>
            <a:pPr marL="0" indent="0">
              <a:buNone/>
            </a:pPr>
            <a:endParaRPr lang="en-GB" dirty="0"/>
          </a:p>
        </p:txBody>
      </p:sp>
    </p:spTree>
    <p:extLst>
      <p:ext uri="{BB962C8B-B14F-4D97-AF65-F5344CB8AC3E}">
        <p14:creationId xmlns:p14="http://schemas.microsoft.com/office/powerpoint/2010/main" val="5883188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4A969B-985B-0242-A1CD-A69AC168E8E8}"/>
              </a:ext>
            </a:extLst>
          </p:cNvPr>
          <p:cNvSpPr>
            <a:spLocks noGrp="1"/>
          </p:cNvSpPr>
          <p:nvPr>
            <p:ph idx="1"/>
          </p:nvPr>
        </p:nvSpPr>
        <p:spPr>
          <a:xfrm>
            <a:off x="628650" y="165496"/>
            <a:ext cx="7886700" cy="3263504"/>
          </a:xfrm>
        </p:spPr>
        <p:txBody>
          <a:bodyPr>
            <a:normAutofit fontScale="85000" lnSpcReduction="10000"/>
          </a:bodyPr>
          <a:lstStyle/>
          <a:p>
            <a:pPr marL="0" indent="0">
              <a:buNone/>
            </a:pPr>
            <a:r>
              <a:rPr lang="en-US" dirty="0"/>
              <a:t>An investigator conducts a study to determine whether there is an association between running and lung function. 201 people are identified as having ‘poor lung function’ and 399 are recruited as healthy controls from the general population.  After interviewing all subjects, 27 of the cases were regular runners prior to diagnosis compared to 134 of the controls.</a:t>
            </a:r>
            <a:r>
              <a:rPr lang="en-GB" dirty="0"/>
              <a:t>  </a:t>
            </a:r>
            <a:r>
              <a:rPr lang="en-US" dirty="0"/>
              <a:t>Calculate the OR.</a:t>
            </a:r>
          </a:p>
          <a:p>
            <a:endParaRPr lang="en-US" dirty="0"/>
          </a:p>
          <a:p>
            <a:endParaRPr lang="en-US" dirty="0"/>
          </a:p>
        </p:txBody>
      </p:sp>
    </p:spTree>
    <p:extLst>
      <p:ext uri="{BB962C8B-B14F-4D97-AF65-F5344CB8AC3E}">
        <p14:creationId xmlns:p14="http://schemas.microsoft.com/office/powerpoint/2010/main" val="40073015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01279-A17A-8D4B-8C36-402046BD1AF8}"/>
              </a:ext>
            </a:extLst>
          </p:cNvPr>
          <p:cNvSpPr>
            <a:spLocks noGrp="1"/>
          </p:cNvSpPr>
          <p:nvPr>
            <p:ph idx="1"/>
          </p:nvPr>
        </p:nvSpPr>
        <p:spPr>
          <a:xfrm>
            <a:off x="473250" y="249254"/>
            <a:ext cx="7886700" cy="3263504"/>
          </a:xfrm>
        </p:spPr>
        <p:txBody>
          <a:bodyPr>
            <a:normAutofit fontScale="70000" lnSpcReduction="20000"/>
          </a:bodyPr>
          <a:lstStyle/>
          <a:p>
            <a:pPr marL="0" indent="0">
              <a:buNone/>
            </a:pPr>
            <a:r>
              <a:rPr lang="en-GB" dirty="0"/>
              <a:t>Surgeons at a large hospital performed a retrospective cohort study. They began by going through the hospital's medical records to identify all subjects who had had an operation which involved an incidental appendectomy (</a:t>
            </a:r>
            <a:r>
              <a:rPr lang="en-GB" dirty="0" err="1"/>
              <a:t>ie</a:t>
            </a:r>
            <a:r>
              <a:rPr lang="en-GB" dirty="0"/>
              <a:t> not strictly necessary) or not. They then reviewed the progress notes, the laboratory reports, the nurses notes, and the discharge summary to determine whether the patient had developed a wound infection during the week after surgery. They reviewed the records of 210 patients and found that 131 had also had an incidental appendectomy, while the other 79 had not. The data from that study are summarized in the table below. </a:t>
            </a:r>
            <a:endParaRPr lang="en-US" dirty="0"/>
          </a:p>
        </p:txBody>
      </p:sp>
      <p:graphicFrame>
        <p:nvGraphicFramePr>
          <p:cNvPr id="4" name="Table 3">
            <a:extLst>
              <a:ext uri="{FF2B5EF4-FFF2-40B4-BE49-F238E27FC236}">
                <a16:creationId xmlns:a16="http://schemas.microsoft.com/office/drawing/2014/main" id="{3DF54507-522B-6D42-9AAB-8C3638327958}"/>
              </a:ext>
            </a:extLst>
          </p:cNvPr>
          <p:cNvGraphicFramePr>
            <a:graphicFrameLocks noGrp="1"/>
          </p:cNvGraphicFramePr>
          <p:nvPr>
            <p:extLst>
              <p:ext uri="{D42A27DB-BD31-4B8C-83A1-F6EECF244321}">
                <p14:modId xmlns:p14="http://schemas.microsoft.com/office/powerpoint/2010/main" val="1803272563"/>
              </p:ext>
            </p:extLst>
          </p:nvPr>
        </p:nvGraphicFramePr>
        <p:xfrm>
          <a:off x="541867" y="3429000"/>
          <a:ext cx="7634218" cy="1955799"/>
        </p:xfrm>
        <a:graphic>
          <a:graphicData uri="http://schemas.openxmlformats.org/drawingml/2006/table">
            <a:tbl>
              <a:tblPr/>
              <a:tblGrid>
                <a:gridCol w="2065866">
                  <a:extLst>
                    <a:ext uri="{9D8B030D-6E8A-4147-A177-3AD203B41FA5}">
                      <a16:colId xmlns:a16="http://schemas.microsoft.com/office/drawing/2014/main" val="3592074913"/>
                    </a:ext>
                  </a:extLst>
                </a:gridCol>
                <a:gridCol w="1625002">
                  <a:extLst>
                    <a:ext uri="{9D8B030D-6E8A-4147-A177-3AD203B41FA5}">
                      <a16:colId xmlns:a16="http://schemas.microsoft.com/office/drawing/2014/main" val="2150090479"/>
                    </a:ext>
                  </a:extLst>
                </a:gridCol>
                <a:gridCol w="1971675">
                  <a:extLst>
                    <a:ext uri="{9D8B030D-6E8A-4147-A177-3AD203B41FA5}">
                      <a16:colId xmlns:a16="http://schemas.microsoft.com/office/drawing/2014/main" val="705592844"/>
                    </a:ext>
                  </a:extLst>
                </a:gridCol>
                <a:gridCol w="1971675">
                  <a:extLst>
                    <a:ext uri="{9D8B030D-6E8A-4147-A177-3AD203B41FA5}">
                      <a16:colId xmlns:a16="http://schemas.microsoft.com/office/drawing/2014/main" val="2709206218"/>
                    </a:ext>
                  </a:extLst>
                </a:gridCol>
              </a:tblGrid>
              <a:tr h="1198055">
                <a:tc>
                  <a:txBody>
                    <a:bodyPr/>
                    <a:lstStyle/>
                    <a:p>
                      <a:r>
                        <a:rPr lang="en-GB" sz="2000" b="1" dirty="0">
                          <a:solidFill>
                            <a:srgbClr val="000000"/>
                          </a:solidFill>
                          <a:effectLst/>
                        </a:rPr>
                        <a:t>Had Incidental</a:t>
                      </a:r>
                      <a:endParaRPr lang="en-GB" sz="2000" dirty="0">
                        <a:solidFill>
                          <a:srgbClr val="000000"/>
                        </a:solidFill>
                        <a:effectLst/>
                      </a:endParaRPr>
                    </a:p>
                    <a:p>
                      <a:r>
                        <a:rPr lang="en-GB" sz="2000" b="1" dirty="0">
                          <a:solidFill>
                            <a:srgbClr val="000000"/>
                          </a:solidFill>
                          <a:effectLst/>
                        </a:rPr>
                        <a:t>Appendectomy?</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Wound Infection</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No</a:t>
                      </a:r>
                      <a:endParaRPr lang="en-GB" sz="2000">
                        <a:solidFill>
                          <a:srgbClr val="000000"/>
                        </a:solidFill>
                        <a:effectLst/>
                      </a:endParaRPr>
                    </a:p>
                    <a:p>
                      <a:pPr algn="ctr"/>
                      <a:r>
                        <a:rPr lang="en-GB" sz="2000" b="1">
                          <a:solidFill>
                            <a:srgbClr val="000000"/>
                          </a:solidFill>
                          <a:effectLst/>
                        </a:rPr>
                        <a:t>Wound Infection</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Total</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311617159"/>
                  </a:ext>
                </a:extLst>
              </a:tr>
              <a:tr h="378872">
                <a:tc>
                  <a:txBody>
                    <a:bodyPr/>
                    <a:lstStyle/>
                    <a:p>
                      <a:r>
                        <a:rPr lang="en-GB" sz="2000" b="1" dirty="0">
                          <a:solidFill>
                            <a:srgbClr val="000000"/>
                          </a:solidFill>
                          <a:effectLst/>
                        </a:rPr>
                        <a:t>Yes</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124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131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00188295"/>
                  </a:ext>
                </a:extLst>
              </a:tr>
              <a:tr h="378872">
                <a:tc>
                  <a:txBody>
                    <a:bodyPr/>
                    <a:lstStyle/>
                    <a:p>
                      <a:r>
                        <a:rPr lang="en-GB" sz="2000" b="1" dirty="0">
                          <a:solidFill>
                            <a:srgbClr val="000000"/>
                          </a:solidFill>
                          <a:effectLst/>
                        </a:rPr>
                        <a:t>No</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78</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79</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24987582"/>
                  </a:ext>
                </a:extLst>
              </a:tr>
            </a:tbl>
          </a:graphicData>
        </a:graphic>
      </p:graphicFrame>
    </p:spTree>
    <p:extLst>
      <p:ext uri="{BB962C8B-B14F-4D97-AF65-F5344CB8AC3E}">
        <p14:creationId xmlns:p14="http://schemas.microsoft.com/office/powerpoint/2010/main" val="29670400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4.6|8.6|7.7|9.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156</TotalTime>
  <Words>3771</Words>
  <Application>Microsoft Macintosh PowerPoint</Application>
  <PresentationFormat>On-screen Show (4:3)</PresentationFormat>
  <Paragraphs>439</Paragraphs>
  <Slides>57</Slides>
  <Notes>10</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Arial</vt:lpstr>
      <vt:lpstr>Calibri</vt:lpstr>
      <vt:lpstr>Myriad Pro</vt:lpstr>
      <vt:lpstr>Times New Roman</vt:lpstr>
      <vt:lpstr>Verdana</vt:lpstr>
      <vt:lpstr>Wingdings</vt:lpstr>
      <vt:lpstr>20140311PresentationUWTSDTemplate</vt:lpstr>
      <vt:lpstr>  Social Epidemiology and Public Health Development      </vt:lpstr>
      <vt:lpstr>Learning outcomes</vt:lpstr>
      <vt:lpstr>Aims of the Session</vt:lpstr>
      <vt:lpstr>Recap  What is epidemiology?</vt:lpstr>
      <vt:lpstr>Has origins in the study of epidemics</vt:lpstr>
      <vt:lpstr>COVID 19 CASES GLOBALLY (2020-2024)</vt:lpstr>
      <vt:lpstr>Health related states and events</vt:lpstr>
      <vt:lpstr>Distribution</vt:lpstr>
      <vt:lpstr>Determinants</vt:lpstr>
      <vt:lpstr>Two Broad Types of Epidemiology</vt:lpstr>
      <vt:lpstr>Epidemiological statistical measurement</vt:lpstr>
      <vt:lpstr>Measuring frequency</vt:lpstr>
      <vt:lpstr>Measures of disease frequency</vt:lpstr>
      <vt:lpstr>Measures of disease frequency</vt:lpstr>
      <vt:lpstr>Prevalence</vt:lpstr>
      <vt:lpstr>Incidence</vt:lpstr>
      <vt:lpstr>The 2x2 Table</vt:lpstr>
      <vt:lpstr>2x2 Table &amp; Formulas</vt:lpstr>
      <vt:lpstr>PowerPoint Presentation</vt:lpstr>
      <vt:lpstr>Risk</vt:lpstr>
      <vt:lpstr>Risk</vt:lpstr>
      <vt:lpstr>‘Absolute risk’</vt:lpstr>
      <vt:lpstr>Relative risk</vt:lpstr>
      <vt:lpstr>Relative Risk (RR)</vt:lpstr>
      <vt:lpstr>Relative Risk</vt:lpstr>
      <vt:lpstr>Relative Risk - Example </vt:lpstr>
      <vt:lpstr>Relative Risk - Example </vt:lpstr>
      <vt:lpstr>RR Interpretation</vt:lpstr>
      <vt:lpstr>RR Interpretation</vt:lpstr>
      <vt:lpstr>Odds </vt:lpstr>
      <vt:lpstr>Odds</vt:lpstr>
      <vt:lpstr>Odds Ratio</vt:lpstr>
      <vt:lpstr>Odds Ratio (OR)</vt:lpstr>
      <vt:lpstr>Odds Ratio (OR)</vt:lpstr>
      <vt:lpstr>Odds ratio</vt:lpstr>
      <vt:lpstr>Odds Ratio - Example</vt:lpstr>
      <vt:lpstr>OR Interpretation</vt:lpstr>
      <vt:lpstr>Odds Ratio (OR)</vt:lpstr>
      <vt:lpstr>OR Interpretation</vt:lpstr>
      <vt:lpstr>Class activity</vt:lpstr>
      <vt:lpstr>Class activity</vt:lpstr>
      <vt:lpstr>Exercise</vt:lpstr>
      <vt:lpstr>Other Epidemiological statistical measurement</vt:lpstr>
      <vt:lpstr>Epidemiology statistical measurement</vt:lpstr>
      <vt:lpstr>Epidemiology statistical measurement</vt:lpstr>
      <vt:lpstr>Epidemiology statistical measurement</vt:lpstr>
      <vt:lpstr>Individual activity</vt:lpstr>
      <vt:lpstr>Individual activity</vt:lpstr>
      <vt:lpstr>Epidemiology statistical measurement</vt:lpstr>
      <vt:lpstr>References</vt:lpstr>
      <vt:lpstr>SEMINAR</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Itse Olaoye</cp:lastModifiedBy>
  <cp:revision>11</cp:revision>
  <dcterms:created xsi:type="dcterms:W3CDTF">2015-04-14T15:21:28Z</dcterms:created>
  <dcterms:modified xsi:type="dcterms:W3CDTF">2024-04-03T13:12:24Z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