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3" r:id="rId8"/>
    <p:sldId id="266" r:id="rId9"/>
    <p:sldId id="265" r:id="rId10"/>
    <p:sldId id="262"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6CC09F-BAAE-4150-BD14-2BAF1D147075}" v="65" dt="2024-03-05T00:06:11.4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03CA9-CC1F-52E5-A7F8-0D2C98B6F5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979218-023F-ED38-E0CD-61F45035F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E92E27-B880-FDFD-43A8-9D034783098B}"/>
              </a:ext>
            </a:extLst>
          </p:cNvPr>
          <p:cNvSpPr>
            <a:spLocks noGrp="1"/>
          </p:cNvSpPr>
          <p:nvPr>
            <p:ph type="dt" sz="half" idx="10"/>
          </p:nvPr>
        </p:nvSpPr>
        <p:spPr/>
        <p:txBody>
          <a:bodyPr/>
          <a:lstStyle/>
          <a:p>
            <a:fld id="{6C9E2554-8C53-4B4B-A584-5ED681CC05DE}" type="datetimeFigureOut">
              <a:rPr lang="en-GB" smtClean="0"/>
              <a:t>07/03/2024</a:t>
            </a:fld>
            <a:endParaRPr lang="en-GB"/>
          </a:p>
        </p:txBody>
      </p:sp>
      <p:sp>
        <p:nvSpPr>
          <p:cNvPr id="5" name="Footer Placeholder 4">
            <a:extLst>
              <a:ext uri="{FF2B5EF4-FFF2-40B4-BE49-F238E27FC236}">
                <a16:creationId xmlns:a16="http://schemas.microsoft.com/office/drawing/2014/main" id="{65039D02-AFDB-1C5C-8C0D-B22CD8BDA5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D6829A-5F06-67E1-A902-FEF5590A498A}"/>
              </a:ext>
            </a:extLst>
          </p:cNvPr>
          <p:cNvSpPr>
            <a:spLocks noGrp="1"/>
          </p:cNvSpPr>
          <p:nvPr>
            <p:ph type="sldNum" sz="quarter" idx="12"/>
          </p:nvPr>
        </p:nvSpPr>
        <p:spPr/>
        <p:txBody>
          <a:bodyPr/>
          <a:lstStyle/>
          <a:p>
            <a:fld id="{752070C8-24BA-4030-AEA8-4213ED6FF886}" type="slidenum">
              <a:rPr lang="en-GB" smtClean="0"/>
              <a:t>‹#›</a:t>
            </a:fld>
            <a:endParaRPr lang="en-GB"/>
          </a:p>
        </p:txBody>
      </p:sp>
    </p:spTree>
    <p:extLst>
      <p:ext uri="{BB962C8B-B14F-4D97-AF65-F5344CB8AC3E}">
        <p14:creationId xmlns:p14="http://schemas.microsoft.com/office/powerpoint/2010/main" val="957124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65BA8-F3D6-9912-5B49-27A00A6495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749956-AFC0-BE17-DDB1-DF5539C3CD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45241C-E5D7-9206-D39D-45153ECB4839}"/>
              </a:ext>
            </a:extLst>
          </p:cNvPr>
          <p:cNvSpPr>
            <a:spLocks noGrp="1"/>
          </p:cNvSpPr>
          <p:nvPr>
            <p:ph type="dt" sz="half" idx="10"/>
          </p:nvPr>
        </p:nvSpPr>
        <p:spPr/>
        <p:txBody>
          <a:bodyPr/>
          <a:lstStyle/>
          <a:p>
            <a:fld id="{6C9E2554-8C53-4B4B-A584-5ED681CC05DE}" type="datetimeFigureOut">
              <a:rPr lang="en-GB" smtClean="0"/>
              <a:t>07/03/2024</a:t>
            </a:fld>
            <a:endParaRPr lang="en-GB"/>
          </a:p>
        </p:txBody>
      </p:sp>
      <p:sp>
        <p:nvSpPr>
          <p:cNvPr id="5" name="Footer Placeholder 4">
            <a:extLst>
              <a:ext uri="{FF2B5EF4-FFF2-40B4-BE49-F238E27FC236}">
                <a16:creationId xmlns:a16="http://schemas.microsoft.com/office/drawing/2014/main" id="{4B1A39BC-6933-A065-645C-D8B412E28F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6C6B5-AAC9-29C5-822B-077828553FCA}"/>
              </a:ext>
            </a:extLst>
          </p:cNvPr>
          <p:cNvSpPr>
            <a:spLocks noGrp="1"/>
          </p:cNvSpPr>
          <p:nvPr>
            <p:ph type="sldNum" sz="quarter" idx="12"/>
          </p:nvPr>
        </p:nvSpPr>
        <p:spPr/>
        <p:txBody>
          <a:bodyPr/>
          <a:lstStyle/>
          <a:p>
            <a:fld id="{752070C8-24BA-4030-AEA8-4213ED6FF886}" type="slidenum">
              <a:rPr lang="en-GB" smtClean="0"/>
              <a:t>‹#›</a:t>
            </a:fld>
            <a:endParaRPr lang="en-GB"/>
          </a:p>
        </p:txBody>
      </p:sp>
    </p:spTree>
    <p:extLst>
      <p:ext uri="{BB962C8B-B14F-4D97-AF65-F5344CB8AC3E}">
        <p14:creationId xmlns:p14="http://schemas.microsoft.com/office/powerpoint/2010/main" val="870848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EFF5-C01A-2F01-CF7C-1BC42CBE0A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2DD93C-2CCD-BFF9-46C2-AB4D04C418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27D86A-3F42-43A5-E6C5-7A34683FB65D}"/>
              </a:ext>
            </a:extLst>
          </p:cNvPr>
          <p:cNvSpPr>
            <a:spLocks noGrp="1"/>
          </p:cNvSpPr>
          <p:nvPr>
            <p:ph type="dt" sz="half" idx="10"/>
          </p:nvPr>
        </p:nvSpPr>
        <p:spPr/>
        <p:txBody>
          <a:bodyPr/>
          <a:lstStyle/>
          <a:p>
            <a:fld id="{6C9E2554-8C53-4B4B-A584-5ED681CC05DE}" type="datetimeFigureOut">
              <a:rPr lang="en-GB" smtClean="0"/>
              <a:t>07/03/2024</a:t>
            </a:fld>
            <a:endParaRPr lang="en-GB"/>
          </a:p>
        </p:txBody>
      </p:sp>
      <p:sp>
        <p:nvSpPr>
          <p:cNvPr id="5" name="Footer Placeholder 4">
            <a:extLst>
              <a:ext uri="{FF2B5EF4-FFF2-40B4-BE49-F238E27FC236}">
                <a16:creationId xmlns:a16="http://schemas.microsoft.com/office/drawing/2014/main" id="{5C661711-20D5-9D71-52EA-52A220FD4E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7EFF8C-C9D0-A516-AD13-4E79F7829C99}"/>
              </a:ext>
            </a:extLst>
          </p:cNvPr>
          <p:cNvSpPr>
            <a:spLocks noGrp="1"/>
          </p:cNvSpPr>
          <p:nvPr>
            <p:ph type="sldNum" sz="quarter" idx="12"/>
          </p:nvPr>
        </p:nvSpPr>
        <p:spPr/>
        <p:txBody>
          <a:bodyPr/>
          <a:lstStyle/>
          <a:p>
            <a:fld id="{752070C8-24BA-4030-AEA8-4213ED6FF886}" type="slidenum">
              <a:rPr lang="en-GB" smtClean="0"/>
              <a:t>‹#›</a:t>
            </a:fld>
            <a:endParaRPr lang="en-GB"/>
          </a:p>
        </p:txBody>
      </p:sp>
    </p:spTree>
    <p:extLst>
      <p:ext uri="{BB962C8B-B14F-4D97-AF65-F5344CB8AC3E}">
        <p14:creationId xmlns:p14="http://schemas.microsoft.com/office/powerpoint/2010/main" val="2360753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DA1E3-20D7-3EBD-48B2-C4B376C01F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02828E-C2E4-FFF4-EECE-21FA0B3679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FD98F5-CD49-8493-52A9-F1F1C661E1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564D1B5-7E99-BFDA-36C6-B5A375822DBE}"/>
              </a:ext>
            </a:extLst>
          </p:cNvPr>
          <p:cNvSpPr>
            <a:spLocks noGrp="1"/>
          </p:cNvSpPr>
          <p:nvPr>
            <p:ph type="dt" sz="half" idx="10"/>
          </p:nvPr>
        </p:nvSpPr>
        <p:spPr/>
        <p:txBody>
          <a:bodyPr/>
          <a:lstStyle/>
          <a:p>
            <a:fld id="{6C9E2554-8C53-4B4B-A584-5ED681CC05DE}" type="datetimeFigureOut">
              <a:rPr lang="en-GB" smtClean="0"/>
              <a:t>07/03/2024</a:t>
            </a:fld>
            <a:endParaRPr lang="en-GB"/>
          </a:p>
        </p:txBody>
      </p:sp>
      <p:sp>
        <p:nvSpPr>
          <p:cNvPr id="6" name="Footer Placeholder 5">
            <a:extLst>
              <a:ext uri="{FF2B5EF4-FFF2-40B4-BE49-F238E27FC236}">
                <a16:creationId xmlns:a16="http://schemas.microsoft.com/office/drawing/2014/main" id="{31A6C6B7-12CB-7063-8EFA-08BA7FFD52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DFD24C-EA2B-6B89-930B-40837859A418}"/>
              </a:ext>
            </a:extLst>
          </p:cNvPr>
          <p:cNvSpPr>
            <a:spLocks noGrp="1"/>
          </p:cNvSpPr>
          <p:nvPr>
            <p:ph type="sldNum" sz="quarter" idx="12"/>
          </p:nvPr>
        </p:nvSpPr>
        <p:spPr/>
        <p:txBody>
          <a:bodyPr/>
          <a:lstStyle/>
          <a:p>
            <a:fld id="{752070C8-24BA-4030-AEA8-4213ED6FF886}" type="slidenum">
              <a:rPr lang="en-GB" smtClean="0"/>
              <a:t>‹#›</a:t>
            </a:fld>
            <a:endParaRPr lang="en-GB"/>
          </a:p>
        </p:txBody>
      </p:sp>
    </p:spTree>
    <p:extLst>
      <p:ext uri="{BB962C8B-B14F-4D97-AF65-F5344CB8AC3E}">
        <p14:creationId xmlns:p14="http://schemas.microsoft.com/office/powerpoint/2010/main" val="2473901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7BB4C-98F4-7A67-4405-ACC3F3CBE2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0740FE-F6DD-A91F-277A-1512A4B4C2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29328B-BE13-148E-016C-C8A0A77584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2DFA00-EF56-04DD-034C-10CCED7666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26F663-7AF5-B808-7FA7-370778D56E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DEF4EE-B2B9-EE20-43A4-774D83A37411}"/>
              </a:ext>
            </a:extLst>
          </p:cNvPr>
          <p:cNvSpPr>
            <a:spLocks noGrp="1"/>
          </p:cNvSpPr>
          <p:nvPr>
            <p:ph type="dt" sz="half" idx="10"/>
          </p:nvPr>
        </p:nvSpPr>
        <p:spPr/>
        <p:txBody>
          <a:bodyPr/>
          <a:lstStyle/>
          <a:p>
            <a:fld id="{6C9E2554-8C53-4B4B-A584-5ED681CC05DE}" type="datetimeFigureOut">
              <a:rPr lang="en-GB" smtClean="0"/>
              <a:t>07/03/2024</a:t>
            </a:fld>
            <a:endParaRPr lang="en-GB"/>
          </a:p>
        </p:txBody>
      </p:sp>
      <p:sp>
        <p:nvSpPr>
          <p:cNvPr id="8" name="Footer Placeholder 7">
            <a:extLst>
              <a:ext uri="{FF2B5EF4-FFF2-40B4-BE49-F238E27FC236}">
                <a16:creationId xmlns:a16="http://schemas.microsoft.com/office/drawing/2014/main" id="{19B67393-FD93-9778-715B-0D344E962B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9A7061-3B86-FDCD-00C9-CA14581F2B30}"/>
              </a:ext>
            </a:extLst>
          </p:cNvPr>
          <p:cNvSpPr>
            <a:spLocks noGrp="1"/>
          </p:cNvSpPr>
          <p:nvPr>
            <p:ph type="sldNum" sz="quarter" idx="12"/>
          </p:nvPr>
        </p:nvSpPr>
        <p:spPr/>
        <p:txBody>
          <a:bodyPr/>
          <a:lstStyle/>
          <a:p>
            <a:fld id="{752070C8-24BA-4030-AEA8-4213ED6FF886}" type="slidenum">
              <a:rPr lang="en-GB" smtClean="0"/>
              <a:t>‹#›</a:t>
            </a:fld>
            <a:endParaRPr lang="en-GB"/>
          </a:p>
        </p:txBody>
      </p:sp>
    </p:spTree>
    <p:extLst>
      <p:ext uri="{BB962C8B-B14F-4D97-AF65-F5344CB8AC3E}">
        <p14:creationId xmlns:p14="http://schemas.microsoft.com/office/powerpoint/2010/main" val="2744806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24C0C-605F-E9DB-7175-26D0C669BD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A77247-B5FD-F57A-E78F-CEFD6D34E3A7}"/>
              </a:ext>
            </a:extLst>
          </p:cNvPr>
          <p:cNvSpPr>
            <a:spLocks noGrp="1"/>
          </p:cNvSpPr>
          <p:nvPr>
            <p:ph type="dt" sz="half" idx="10"/>
          </p:nvPr>
        </p:nvSpPr>
        <p:spPr/>
        <p:txBody>
          <a:bodyPr/>
          <a:lstStyle/>
          <a:p>
            <a:fld id="{6C9E2554-8C53-4B4B-A584-5ED681CC05DE}" type="datetimeFigureOut">
              <a:rPr lang="en-GB" smtClean="0"/>
              <a:t>07/03/2024</a:t>
            </a:fld>
            <a:endParaRPr lang="en-GB"/>
          </a:p>
        </p:txBody>
      </p:sp>
      <p:sp>
        <p:nvSpPr>
          <p:cNvPr id="4" name="Footer Placeholder 3">
            <a:extLst>
              <a:ext uri="{FF2B5EF4-FFF2-40B4-BE49-F238E27FC236}">
                <a16:creationId xmlns:a16="http://schemas.microsoft.com/office/drawing/2014/main" id="{3847A29D-0C57-CA8F-9252-08E6630CAA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C4AA64-CF48-F99D-5BD9-CD82AFC95B62}"/>
              </a:ext>
            </a:extLst>
          </p:cNvPr>
          <p:cNvSpPr>
            <a:spLocks noGrp="1"/>
          </p:cNvSpPr>
          <p:nvPr>
            <p:ph type="sldNum" sz="quarter" idx="12"/>
          </p:nvPr>
        </p:nvSpPr>
        <p:spPr/>
        <p:txBody>
          <a:bodyPr/>
          <a:lstStyle/>
          <a:p>
            <a:fld id="{752070C8-24BA-4030-AEA8-4213ED6FF886}" type="slidenum">
              <a:rPr lang="en-GB" smtClean="0"/>
              <a:t>‹#›</a:t>
            </a:fld>
            <a:endParaRPr lang="en-GB"/>
          </a:p>
        </p:txBody>
      </p:sp>
    </p:spTree>
    <p:extLst>
      <p:ext uri="{BB962C8B-B14F-4D97-AF65-F5344CB8AC3E}">
        <p14:creationId xmlns:p14="http://schemas.microsoft.com/office/powerpoint/2010/main" val="807975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8569DE-ECF7-FC23-9ACC-89B650427D74}"/>
              </a:ext>
            </a:extLst>
          </p:cNvPr>
          <p:cNvSpPr>
            <a:spLocks noGrp="1"/>
          </p:cNvSpPr>
          <p:nvPr>
            <p:ph type="dt" sz="half" idx="10"/>
          </p:nvPr>
        </p:nvSpPr>
        <p:spPr/>
        <p:txBody>
          <a:bodyPr/>
          <a:lstStyle/>
          <a:p>
            <a:fld id="{6C9E2554-8C53-4B4B-A584-5ED681CC05DE}" type="datetimeFigureOut">
              <a:rPr lang="en-GB" smtClean="0"/>
              <a:t>07/03/2024</a:t>
            </a:fld>
            <a:endParaRPr lang="en-GB"/>
          </a:p>
        </p:txBody>
      </p:sp>
      <p:sp>
        <p:nvSpPr>
          <p:cNvPr id="3" name="Footer Placeholder 2">
            <a:extLst>
              <a:ext uri="{FF2B5EF4-FFF2-40B4-BE49-F238E27FC236}">
                <a16:creationId xmlns:a16="http://schemas.microsoft.com/office/drawing/2014/main" id="{F359EF5F-710D-8FA4-E52C-68CE74D89C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01C1EE-2A9E-0616-0DC0-4A8A9AF52AED}"/>
              </a:ext>
            </a:extLst>
          </p:cNvPr>
          <p:cNvSpPr>
            <a:spLocks noGrp="1"/>
          </p:cNvSpPr>
          <p:nvPr>
            <p:ph type="sldNum" sz="quarter" idx="12"/>
          </p:nvPr>
        </p:nvSpPr>
        <p:spPr/>
        <p:txBody>
          <a:bodyPr/>
          <a:lstStyle/>
          <a:p>
            <a:fld id="{752070C8-24BA-4030-AEA8-4213ED6FF886}" type="slidenum">
              <a:rPr lang="en-GB" smtClean="0"/>
              <a:t>‹#›</a:t>
            </a:fld>
            <a:endParaRPr lang="en-GB"/>
          </a:p>
        </p:txBody>
      </p:sp>
    </p:spTree>
    <p:extLst>
      <p:ext uri="{BB962C8B-B14F-4D97-AF65-F5344CB8AC3E}">
        <p14:creationId xmlns:p14="http://schemas.microsoft.com/office/powerpoint/2010/main" val="4185104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6BF48-9777-B086-4AE2-697BEFAB01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D84BA9-5976-5774-5E22-9A48F3858F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942C19-C61B-9E20-D11D-1B4BDE4984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C0EA55-0FAD-DF6A-052F-4F5A96B62CBE}"/>
              </a:ext>
            </a:extLst>
          </p:cNvPr>
          <p:cNvSpPr>
            <a:spLocks noGrp="1"/>
          </p:cNvSpPr>
          <p:nvPr>
            <p:ph type="dt" sz="half" idx="10"/>
          </p:nvPr>
        </p:nvSpPr>
        <p:spPr/>
        <p:txBody>
          <a:bodyPr/>
          <a:lstStyle/>
          <a:p>
            <a:fld id="{6C9E2554-8C53-4B4B-A584-5ED681CC05DE}" type="datetimeFigureOut">
              <a:rPr lang="en-GB" smtClean="0"/>
              <a:t>07/03/2024</a:t>
            </a:fld>
            <a:endParaRPr lang="en-GB"/>
          </a:p>
        </p:txBody>
      </p:sp>
      <p:sp>
        <p:nvSpPr>
          <p:cNvPr id="6" name="Footer Placeholder 5">
            <a:extLst>
              <a:ext uri="{FF2B5EF4-FFF2-40B4-BE49-F238E27FC236}">
                <a16:creationId xmlns:a16="http://schemas.microsoft.com/office/drawing/2014/main" id="{4FBFB6D7-1848-36B2-2CC2-1B85EC46D4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50DFCE-A782-C502-B96A-24782B959A85}"/>
              </a:ext>
            </a:extLst>
          </p:cNvPr>
          <p:cNvSpPr>
            <a:spLocks noGrp="1"/>
          </p:cNvSpPr>
          <p:nvPr>
            <p:ph type="sldNum" sz="quarter" idx="12"/>
          </p:nvPr>
        </p:nvSpPr>
        <p:spPr/>
        <p:txBody>
          <a:bodyPr/>
          <a:lstStyle/>
          <a:p>
            <a:fld id="{752070C8-24BA-4030-AEA8-4213ED6FF886}" type="slidenum">
              <a:rPr lang="en-GB" smtClean="0"/>
              <a:t>‹#›</a:t>
            </a:fld>
            <a:endParaRPr lang="en-GB"/>
          </a:p>
        </p:txBody>
      </p:sp>
    </p:spTree>
    <p:extLst>
      <p:ext uri="{BB962C8B-B14F-4D97-AF65-F5344CB8AC3E}">
        <p14:creationId xmlns:p14="http://schemas.microsoft.com/office/powerpoint/2010/main" val="3720682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B6E96-3F17-8F4C-C241-67EA2CF478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0C8742-A374-CF4C-0A58-AB88BA50D4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5F0B96-3507-313D-8867-DB8BC94609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41C4AD-4ABE-0916-EBDD-681D99998778}"/>
              </a:ext>
            </a:extLst>
          </p:cNvPr>
          <p:cNvSpPr>
            <a:spLocks noGrp="1"/>
          </p:cNvSpPr>
          <p:nvPr>
            <p:ph type="dt" sz="half" idx="10"/>
          </p:nvPr>
        </p:nvSpPr>
        <p:spPr/>
        <p:txBody>
          <a:bodyPr/>
          <a:lstStyle/>
          <a:p>
            <a:fld id="{6C9E2554-8C53-4B4B-A584-5ED681CC05DE}" type="datetimeFigureOut">
              <a:rPr lang="en-GB" smtClean="0"/>
              <a:t>07/03/2024</a:t>
            </a:fld>
            <a:endParaRPr lang="en-GB"/>
          </a:p>
        </p:txBody>
      </p:sp>
      <p:sp>
        <p:nvSpPr>
          <p:cNvPr id="6" name="Footer Placeholder 5">
            <a:extLst>
              <a:ext uri="{FF2B5EF4-FFF2-40B4-BE49-F238E27FC236}">
                <a16:creationId xmlns:a16="http://schemas.microsoft.com/office/drawing/2014/main" id="{C48E83ED-D1BA-F4DD-8B51-760228CB4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753AEC-C544-BB8E-8DD8-06F990CA42D4}"/>
              </a:ext>
            </a:extLst>
          </p:cNvPr>
          <p:cNvSpPr>
            <a:spLocks noGrp="1"/>
          </p:cNvSpPr>
          <p:nvPr>
            <p:ph type="sldNum" sz="quarter" idx="12"/>
          </p:nvPr>
        </p:nvSpPr>
        <p:spPr/>
        <p:txBody>
          <a:bodyPr/>
          <a:lstStyle/>
          <a:p>
            <a:fld id="{752070C8-24BA-4030-AEA8-4213ED6FF886}" type="slidenum">
              <a:rPr lang="en-GB" smtClean="0"/>
              <a:t>‹#›</a:t>
            </a:fld>
            <a:endParaRPr lang="en-GB"/>
          </a:p>
        </p:txBody>
      </p:sp>
    </p:spTree>
    <p:extLst>
      <p:ext uri="{BB962C8B-B14F-4D97-AF65-F5344CB8AC3E}">
        <p14:creationId xmlns:p14="http://schemas.microsoft.com/office/powerpoint/2010/main" val="2956918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9E466-9D40-C3D4-03A2-975C604950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8D47D7-9672-DABA-4CA2-6FFC5D1029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F071F8-A20B-73F8-7F79-F05D55FB33F8}"/>
              </a:ext>
            </a:extLst>
          </p:cNvPr>
          <p:cNvSpPr>
            <a:spLocks noGrp="1"/>
          </p:cNvSpPr>
          <p:nvPr>
            <p:ph type="dt" sz="half" idx="10"/>
          </p:nvPr>
        </p:nvSpPr>
        <p:spPr/>
        <p:txBody>
          <a:bodyPr/>
          <a:lstStyle/>
          <a:p>
            <a:fld id="{6C9E2554-8C53-4B4B-A584-5ED681CC05DE}" type="datetimeFigureOut">
              <a:rPr lang="en-GB" smtClean="0"/>
              <a:t>07/03/2024</a:t>
            </a:fld>
            <a:endParaRPr lang="en-GB"/>
          </a:p>
        </p:txBody>
      </p:sp>
      <p:sp>
        <p:nvSpPr>
          <p:cNvPr id="5" name="Footer Placeholder 4">
            <a:extLst>
              <a:ext uri="{FF2B5EF4-FFF2-40B4-BE49-F238E27FC236}">
                <a16:creationId xmlns:a16="http://schemas.microsoft.com/office/drawing/2014/main" id="{828F9172-05D9-ACEE-B3A0-C64839C014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014442-FE8F-04E1-C62A-93727DB2EA65}"/>
              </a:ext>
            </a:extLst>
          </p:cNvPr>
          <p:cNvSpPr>
            <a:spLocks noGrp="1"/>
          </p:cNvSpPr>
          <p:nvPr>
            <p:ph type="sldNum" sz="quarter" idx="12"/>
          </p:nvPr>
        </p:nvSpPr>
        <p:spPr/>
        <p:txBody>
          <a:bodyPr/>
          <a:lstStyle/>
          <a:p>
            <a:fld id="{752070C8-24BA-4030-AEA8-4213ED6FF886}" type="slidenum">
              <a:rPr lang="en-GB" smtClean="0"/>
              <a:t>‹#›</a:t>
            </a:fld>
            <a:endParaRPr lang="en-GB"/>
          </a:p>
        </p:txBody>
      </p:sp>
    </p:spTree>
    <p:extLst>
      <p:ext uri="{BB962C8B-B14F-4D97-AF65-F5344CB8AC3E}">
        <p14:creationId xmlns:p14="http://schemas.microsoft.com/office/powerpoint/2010/main" val="2147783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184076-9BF7-6609-3C9F-80CA85282B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52AFD2-5DEA-EE59-EFBC-01DAF68235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543E63-C000-631C-7F6E-D22C60EC2892}"/>
              </a:ext>
            </a:extLst>
          </p:cNvPr>
          <p:cNvSpPr>
            <a:spLocks noGrp="1"/>
          </p:cNvSpPr>
          <p:nvPr>
            <p:ph type="dt" sz="half" idx="10"/>
          </p:nvPr>
        </p:nvSpPr>
        <p:spPr/>
        <p:txBody>
          <a:bodyPr/>
          <a:lstStyle/>
          <a:p>
            <a:fld id="{6C9E2554-8C53-4B4B-A584-5ED681CC05DE}" type="datetimeFigureOut">
              <a:rPr lang="en-GB" smtClean="0"/>
              <a:t>07/03/2024</a:t>
            </a:fld>
            <a:endParaRPr lang="en-GB"/>
          </a:p>
        </p:txBody>
      </p:sp>
      <p:sp>
        <p:nvSpPr>
          <p:cNvPr id="5" name="Footer Placeholder 4">
            <a:extLst>
              <a:ext uri="{FF2B5EF4-FFF2-40B4-BE49-F238E27FC236}">
                <a16:creationId xmlns:a16="http://schemas.microsoft.com/office/drawing/2014/main" id="{E243E0CF-3810-6398-4EB7-9930BDE60E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62C8C6-565D-E053-FB71-AA63D20218E3}"/>
              </a:ext>
            </a:extLst>
          </p:cNvPr>
          <p:cNvSpPr>
            <a:spLocks noGrp="1"/>
          </p:cNvSpPr>
          <p:nvPr>
            <p:ph type="sldNum" sz="quarter" idx="12"/>
          </p:nvPr>
        </p:nvSpPr>
        <p:spPr/>
        <p:txBody>
          <a:bodyPr/>
          <a:lstStyle/>
          <a:p>
            <a:fld id="{752070C8-24BA-4030-AEA8-4213ED6FF886}" type="slidenum">
              <a:rPr lang="en-GB" smtClean="0"/>
              <a:t>‹#›</a:t>
            </a:fld>
            <a:endParaRPr lang="en-GB"/>
          </a:p>
        </p:txBody>
      </p:sp>
    </p:spTree>
    <p:extLst>
      <p:ext uri="{BB962C8B-B14F-4D97-AF65-F5344CB8AC3E}">
        <p14:creationId xmlns:p14="http://schemas.microsoft.com/office/powerpoint/2010/main" val="4277867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82CB48-1A8F-C778-643A-CC5E6E4029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BD900A-065C-928D-8486-5F9791803C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492CF3-BC9A-75CD-5270-186DB76280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9E2554-8C53-4B4B-A584-5ED681CC05DE}" type="datetimeFigureOut">
              <a:rPr lang="en-GB" smtClean="0"/>
              <a:t>07/03/2024</a:t>
            </a:fld>
            <a:endParaRPr lang="en-GB"/>
          </a:p>
        </p:txBody>
      </p:sp>
      <p:sp>
        <p:nvSpPr>
          <p:cNvPr id="5" name="Footer Placeholder 4">
            <a:extLst>
              <a:ext uri="{FF2B5EF4-FFF2-40B4-BE49-F238E27FC236}">
                <a16:creationId xmlns:a16="http://schemas.microsoft.com/office/drawing/2014/main" id="{055E3D74-6DFD-6856-4621-55997FF749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BFF0493-FA92-471E-56CA-8939366BA4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2070C8-24BA-4030-AEA8-4213ED6FF886}" type="slidenum">
              <a:rPr lang="en-GB" smtClean="0"/>
              <a:t>‹#›</a:t>
            </a:fld>
            <a:endParaRPr lang="en-GB"/>
          </a:p>
        </p:txBody>
      </p:sp>
    </p:spTree>
    <p:extLst>
      <p:ext uri="{BB962C8B-B14F-4D97-AF65-F5344CB8AC3E}">
        <p14:creationId xmlns:p14="http://schemas.microsoft.com/office/powerpoint/2010/main" val="1862617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B4BD8-9459-C43D-7F7A-D42C6C12AB93}"/>
              </a:ext>
            </a:extLst>
          </p:cNvPr>
          <p:cNvSpPr>
            <a:spLocks noGrp="1"/>
          </p:cNvSpPr>
          <p:nvPr>
            <p:ph type="ctrTitle"/>
          </p:nvPr>
        </p:nvSpPr>
        <p:spPr>
          <a:xfrm>
            <a:off x="1524000" y="1361514"/>
            <a:ext cx="9144000" cy="2387600"/>
          </a:xfrm>
        </p:spPr>
        <p:txBody>
          <a:bodyPr/>
          <a:lstStyle/>
          <a:p>
            <a:r>
              <a:rPr lang="en-GB" dirty="0">
                <a:solidFill>
                  <a:schemeClr val="bg1"/>
                </a:solidFill>
                <a:latin typeface="Amasis MT Pro" panose="02040504050005020304" pitchFamily="18" charset="0"/>
              </a:rPr>
              <a:t>Visual Dairy 2</a:t>
            </a:r>
          </a:p>
        </p:txBody>
      </p:sp>
    </p:spTree>
    <p:extLst>
      <p:ext uri="{BB962C8B-B14F-4D97-AF65-F5344CB8AC3E}">
        <p14:creationId xmlns:p14="http://schemas.microsoft.com/office/powerpoint/2010/main" val="3353846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014BC-8073-504E-A825-27F975349ED5}"/>
              </a:ext>
            </a:extLst>
          </p:cNvPr>
          <p:cNvSpPr>
            <a:spLocks noGrp="1"/>
          </p:cNvSpPr>
          <p:nvPr>
            <p:ph type="title"/>
          </p:nvPr>
        </p:nvSpPr>
        <p:spPr>
          <a:xfrm>
            <a:off x="0" y="-125205"/>
            <a:ext cx="9246704" cy="1013101"/>
          </a:xfrm>
        </p:spPr>
        <p:txBody>
          <a:bodyPr>
            <a:normAutofit/>
          </a:bodyPr>
          <a:lstStyle/>
          <a:p>
            <a:r>
              <a:rPr lang="en-GB" sz="3600" dirty="0">
                <a:solidFill>
                  <a:schemeClr val="bg1"/>
                </a:solidFill>
                <a:latin typeface="Amasis MT Pro" panose="02040504050005020304" pitchFamily="18" charset="0"/>
              </a:rPr>
              <a:t>Analysing the difference between two images</a:t>
            </a:r>
          </a:p>
        </p:txBody>
      </p:sp>
      <p:pic>
        <p:nvPicPr>
          <p:cNvPr id="5" name="Picture 4">
            <a:extLst>
              <a:ext uri="{FF2B5EF4-FFF2-40B4-BE49-F238E27FC236}">
                <a16:creationId xmlns:a16="http://schemas.microsoft.com/office/drawing/2014/main" id="{5328B4C4-781F-F3A6-72CC-38F325B3E880}"/>
              </a:ext>
            </a:extLst>
          </p:cNvPr>
          <p:cNvPicPr>
            <a:picLocks noChangeAspect="1"/>
          </p:cNvPicPr>
          <p:nvPr/>
        </p:nvPicPr>
        <p:blipFill>
          <a:blip r:embed="rId2"/>
          <a:stretch>
            <a:fillRect/>
          </a:stretch>
        </p:blipFill>
        <p:spPr>
          <a:xfrm>
            <a:off x="104568" y="774217"/>
            <a:ext cx="3495994" cy="2419557"/>
          </a:xfrm>
          <a:prstGeom prst="rect">
            <a:avLst/>
          </a:prstGeom>
        </p:spPr>
      </p:pic>
      <p:pic>
        <p:nvPicPr>
          <p:cNvPr id="1026" name="Picture 2" descr="Pin on Photographer - Margriet Smulders">
            <a:extLst>
              <a:ext uri="{FF2B5EF4-FFF2-40B4-BE49-F238E27FC236}">
                <a16:creationId xmlns:a16="http://schemas.microsoft.com/office/drawing/2014/main" id="{43BCE427-A829-7E0C-030B-751197F1C9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706656"/>
            <a:ext cx="3168303" cy="248711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1D84526-BB85-D02D-8B38-A1CAFA625AF0}"/>
              </a:ext>
            </a:extLst>
          </p:cNvPr>
          <p:cNvSpPr txBox="1"/>
          <p:nvPr/>
        </p:nvSpPr>
        <p:spPr>
          <a:xfrm>
            <a:off x="0" y="3664227"/>
            <a:ext cx="12007919" cy="3139321"/>
          </a:xfrm>
          <a:prstGeom prst="rect">
            <a:avLst/>
          </a:prstGeom>
          <a:noFill/>
        </p:spPr>
        <p:txBody>
          <a:bodyPr wrap="square" rtlCol="0">
            <a:spAutoFit/>
          </a:bodyPr>
          <a:lstStyle/>
          <a:p>
            <a:pPr algn="just"/>
            <a:r>
              <a:rPr lang="en-GB" dirty="0">
                <a:solidFill>
                  <a:schemeClr val="bg1"/>
                </a:solidFill>
                <a:latin typeface="Amasis MT Pro" panose="02040504050005020304" pitchFamily="18" charset="0"/>
              </a:rPr>
              <a:t>The difference between jeff wall and tom hunter’s work is the colours used because the colour used in Jeff Wall’s the destroyed room is red and the colour red is most of the time asphalted with anger and destruction which is what Jeff Wall is trying to show through this image but in Tom Hunter the way home the is the use of the colour green which is asphalted with nature and growth. Both image have something very similar which is that they both can be asphalted with two painting Jeff Walls can be pointed towards Eugene Delacroix, Death of Sardanapalus  which has also used the colour red fully in there painting but can also be seen as quite provocative and violent, but Walls image almost show the aftermath of violence. In Tom Hunter, The way home is a completely a recreation of the painting Ophelia by John Everett Millais were having the model in the exact poison as in the painting Ophelia with the same angelic feeling to it. With Jeff Wall’s the destroyed room there's a sense of organisation of how the image is played out  where every piece of furnisher is dismembered in the delegated spot.</a:t>
            </a:r>
          </a:p>
          <a:p>
            <a:pPr algn="just"/>
            <a:endParaRPr lang="en-GB" dirty="0"/>
          </a:p>
        </p:txBody>
      </p:sp>
      <p:sp>
        <p:nvSpPr>
          <p:cNvPr id="8" name="TextBox 7">
            <a:extLst>
              <a:ext uri="{FF2B5EF4-FFF2-40B4-BE49-F238E27FC236}">
                <a16:creationId xmlns:a16="http://schemas.microsoft.com/office/drawing/2014/main" id="{4F90E6DE-49A7-27AC-1EA9-65B7BD98F204}"/>
              </a:ext>
            </a:extLst>
          </p:cNvPr>
          <p:cNvSpPr txBox="1"/>
          <p:nvPr/>
        </p:nvSpPr>
        <p:spPr>
          <a:xfrm>
            <a:off x="3600562" y="1424092"/>
            <a:ext cx="2477839" cy="1477328"/>
          </a:xfrm>
          <a:prstGeom prst="rect">
            <a:avLst/>
          </a:prstGeom>
          <a:noFill/>
        </p:spPr>
        <p:txBody>
          <a:bodyPr wrap="square" rtlCol="0">
            <a:spAutoFit/>
          </a:bodyPr>
          <a:lstStyle/>
          <a:p>
            <a:r>
              <a:rPr lang="en-GB" dirty="0">
                <a:solidFill>
                  <a:schemeClr val="bg1"/>
                </a:solidFill>
              </a:rPr>
              <a:t>Jeff Wall </a:t>
            </a:r>
          </a:p>
          <a:p>
            <a:r>
              <a:rPr lang="en-GB" dirty="0">
                <a:solidFill>
                  <a:schemeClr val="bg1"/>
                </a:solidFill>
              </a:rPr>
              <a:t>The destroyed room </a:t>
            </a:r>
          </a:p>
          <a:p>
            <a:r>
              <a:rPr lang="en-GB" dirty="0">
                <a:solidFill>
                  <a:schemeClr val="bg1"/>
                </a:solidFill>
              </a:rPr>
              <a:t>1978</a:t>
            </a:r>
          </a:p>
          <a:p>
            <a:r>
              <a:rPr lang="en-GB" dirty="0">
                <a:solidFill>
                  <a:schemeClr val="bg1"/>
                </a:solidFill>
              </a:rPr>
              <a:t>Taken from MOMA magazine. </a:t>
            </a:r>
          </a:p>
        </p:txBody>
      </p:sp>
      <p:sp>
        <p:nvSpPr>
          <p:cNvPr id="9" name="TextBox 8">
            <a:extLst>
              <a:ext uri="{FF2B5EF4-FFF2-40B4-BE49-F238E27FC236}">
                <a16:creationId xmlns:a16="http://schemas.microsoft.com/office/drawing/2014/main" id="{1C79107D-EFCC-0834-3A63-5DDB6E21CFB5}"/>
              </a:ext>
            </a:extLst>
          </p:cNvPr>
          <p:cNvSpPr txBox="1"/>
          <p:nvPr/>
        </p:nvSpPr>
        <p:spPr>
          <a:xfrm>
            <a:off x="9264303" y="1424092"/>
            <a:ext cx="2625380" cy="923330"/>
          </a:xfrm>
          <a:prstGeom prst="rect">
            <a:avLst/>
          </a:prstGeom>
          <a:noFill/>
        </p:spPr>
        <p:txBody>
          <a:bodyPr wrap="square" rtlCol="0">
            <a:spAutoFit/>
          </a:bodyPr>
          <a:lstStyle/>
          <a:p>
            <a:r>
              <a:rPr lang="en-GB" dirty="0">
                <a:solidFill>
                  <a:schemeClr val="bg1"/>
                </a:solidFill>
              </a:rPr>
              <a:t>Tom hunter </a:t>
            </a:r>
          </a:p>
          <a:p>
            <a:r>
              <a:rPr lang="en-GB" dirty="0">
                <a:solidFill>
                  <a:schemeClr val="bg1"/>
                </a:solidFill>
              </a:rPr>
              <a:t>The Way home </a:t>
            </a:r>
          </a:p>
          <a:p>
            <a:endParaRPr lang="en-GB" dirty="0"/>
          </a:p>
        </p:txBody>
      </p:sp>
    </p:spTree>
    <p:extLst>
      <p:ext uri="{BB962C8B-B14F-4D97-AF65-F5344CB8AC3E}">
        <p14:creationId xmlns:p14="http://schemas.microsoft.com/office/powerpoint/2010/main" val="2180791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82931-8EEF-9E12-C361-239E75425105}"/>
              </a:ext>
            </a:extLst>
          </p:cNvPr>
          <p:cNvSpPr>
            <a:spLocks noGrp="1"/>
          </p:cNvSpPr>
          <p:nvPr>
            <p:ph type="title"/>
          </p:nvPr>
        </p:nvSpPr>
        <p:spPr>
          <a:xfrm>
            <a:off x="12233" y="-132522"/>
            <a:ext cx="10515600" cy="957237"/>
          </a:xfrm>
        </p:spPr>
        <p:txBody>
          <a:bodyPr>
            <a:normAutofit/>
          </a:bodyPr>
          <a:lstStyle/>
          <a:p>
            <a:r>
              <a:rPr lang="en-GB" sz="4000" dirty="0">
                <a:solidFill>
                  <a:schemeClr val="bg1"/>
                </a:solidFill>
                <a:effectLst/>
                <a:latin typeface="Amasis MT Pro" panose="02040504050005020304" pitchFamily="18" charset="0"/>
                <a:ea typeface="Calibri" panose="020F0502020204030204" pitchFamily="34" charset="0"/>
                <a:cs typeface="Times New Roman" panose="02020603050405020304" pitchFamily="18" charset="0"/>
              </a:rPr>
              <a:t>Artist quotation </a:t>
            </a:r>
            <a:endParaRPr lang="en-GB" sz="8000" dirty="0">
              <a:solidFill>
                <a:schemeClr val="bg1"/>
              </a:solidFill>
            </a:endParaRPr>
          </a:p>
        </p:txBody>
      </p:sp>
      <p:sp>
        <p:nvSpPr>
          <p:cNvPr id="5" name="TextBox 4">
            <a:extLst>
              <a:ext uri="{FF2B5EF4-FFF2-40B4-BE49-F238E27FC236}">
                <a16:creationId xmlns:a16="http://schemas.microsoft.com/office/drawing/2014/main" id="{91A4C683-7D60-2B6E-39D4-1E3039C554BB}"/>
              </a:ext>
            </a:extLst>
          </p:cNvPr>
          <p:cNvSpPr txBox="1"/>
          <p:nvPr/>
        </p:nvSpPr>
        <p:spPr>
          <a:xfrm>
            <a:off x="-1" y="716362"/>
            <a:ext cx="11954481" cy="1433341"/>
          </a:xfrm>
          <a:prstGeom prst="rect">
            <a:avLst/>
          </a:prstGeom>
          <a:noFill/>
        </p:spPr>
        <p:txBody>
          <a:bodyPr wrap="square">
            <a:spAutoFit/>
          </a:bodyPr>
          <a:lstStyle/>
          <a:p>
            <a:pPr algn="just">
              <a:lnSpc>
                <a:spcPct val="107000"/>
              </a:lnSpc>
              <a:spcAft>
                <a:spcPts val="800"/>
              </a:spcAft>
            </a:pP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“near</a:t>
            </a: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 photography</a:t>
            </a: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(Walls, 2021)</a:t>
            </a:r>
            <a:endPar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Realist picture</a:t>
            </a: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s one of the principal direction his work has taken over several decades. Men confront each other in a tense situation in listener (2015) and event (2021)</a:t>
            </a:r>
            <a:r>
              <a:rPr lang="en-US" sz="1600" b="0" i="1" dirty="0">
                <a:solidFill>
                  <a:schemeClr val="bg1"/>
                </a:solidFill>
                <a:effectLst/>
                <a:latin typeface="Times New Roman" panose="02020603050405020304" pitchFamily="18" charset="0"/>
              </a:rPr>
              <a:t> Jeff Wall, Beverly Hills, January 13–March 26, 2022 | </a:t>
            </a:r>
            <a:r>
              <a:rPr lang="en-US" sz="1600" b="0" i="1" dirty="0" err="1">
                <a:solidFill>
                  <a:schemeClr val="bg1"/>
                </a:solidFill>
                <a:effectLst/>
                <a:latin typeface="Times New Roman" panose="02020603050405020304" pitchFamily="18" charset="0"/>
              </a:rPr>
              <a:t>Gagosian</a:t>
            </a:r>
            <a:r>
              <a:rPr lang="en-US" sz="1600" b="0" i="0" dirty="0">
                <a:solidFill>
                  <a:schemeClr val="bg1"/>
                </a:solidFill>
                <a:effectLst/>
                <a:latin typeface="Times New Roman" panose="02020603050405020304" pitchFamily="18" charset="0"/>
              </a:rPr>
              <a:t>. (2021, December 7). </a:t>
            </a:r>
            <a:r>
              <a:rPr lang="en-US" sz="1600" b="0" i="0" dirty="0" err="1">
                <a:solidFill>
                  <a:schemeClr val="bg1"/>
                </a:solidFill>
                <a:effectLst/>
                <a:latin typeface="Times New Roman" panose="02020603050405020304" pitchFamily="18" charset="0"/>
              </a:rPr>
              <a:t>Gagosian</a:t>
            </a:r>
            <a:r>
              <a:rPr lang="en-US" sz="1600" b="0" i="0" dirty="0">
                <a:solidFill>
                  <a:schemeClr val="bg1"/>
                </a:solidFill>
                <a:effectLst/>
                <a:latin typeface="Times New Roman" panose="02020603050405020304" pitchFamily="18" charset="0"/>
              </a:rPr>
              <a:t>. https://gagosian.com/exhibitions/2022/jeff-wall/</a:t>
            </a:r>
            <a:endPar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EC9EDACF-B337-D1A4-DE28-F1CE5092ECB5}"/>
              </a:ext>
            </a:extLst>
          </p:cNvPr>
          <p:cNvSpPr txBox="1"/>
          <p:nvPr/>
        </p:nvSpPr>
        <p:spPr>
          <a:xfrm>
            <a:off x="4370189" y="1881554"/>
            <a:ext cx="7400423" cy="4999637"/>
          </a:xfrm>
          <a:prstGeom prst="rect">
            <a:avLst/>
          </a:prstGeom>
          <a:noFill/>
        </p:spPr>
        <p:txBody>
          <a:bodyPr wrap="square" rtlCol="0">
            <a:spAutoFit/>
          </a:bodyPr>
          <a:lstStyle/>
          <a:p>
            <a:endParaRPr lang="en-GB" dirty="0"/>
          </a:p>
        </p:txBody>
      </p:sp>
      <p:pic>
        <p:nvPicPr>
          <p:cNvPr id="8" name="Picture 7">
            <a:extLst>
              <a:ext uri="{FF2B5EF4-FFF2-40B4-BE49-F238E27FC236}">
                <a16:creationId xmlns:a16="http://schemas.microsoft.com/office/drawing/2014/main" id="{1E27BCC8-FB40-ED48-B954-B599596A4EAB}"/>
              </a:ext>
            </a:extLst>
          </p:cNvPr>
          <p:cNvPicPr>
            <a:picLocks noChangeAspect="1"/>
          </p:cNvPicPr>
          <p:nvPr/>
        </p:nvPicPr>
        <p:blipFill>
          <a:blip r:embed="rId2"/>
          <a:stretch>
            <a:fillRect/>
          </a:stretch>
        </p:blipFill>
        <p:spPr>
          <a:xfrm>
            <a:off x="633423" y="2232160"/>
            <a:ext cx="3381986" cy="4415100"/>
          </a:xfrm>
          <a:prstGeom prst="rect">
            <a:avLst/>
          </a:prstGeom>
        </p:spPr>
      </p:pic>
    </p:spTree>
    <p:extLst>
      <p:ext uri="{BB962C8B-B14F-4D97-AF65-F5344CB8AC3E}">
        <p14:creationId xmlns:p14="http://schemas.microsoft.com/office/powerpoint/2010/main" val="2341277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CC12A-4579-2645-A725-74CD1A79D361}"/>
              </a:ext>
            </a:extLst>
          </p:cNvPr>
          <p:cNvSpPr>
            <a:spLocks noGrp="1"/>
          </p:cNvSpPr>
          <p:nvPr>
            <p:ph type="title"/>
          </p:nvPr>
        </p:nvSpPr>
        <p:spPr>
          <a:xfrm>
            <a:off x="-16455" y="-89796"/>
            <a:ext cx="12268200" cy="734805"/>
          </a:xfrm>
        </p:spPr>
        <p:txBody>
          <a:bodyPr/>
          <a:lstStyle/>
          <a:p>
            <a:r>
              <a:rPr lang="en-GB" dirty="0">
                <a:solidFill>
                  <a:schemeClr val="bg1"/>
                </a:solidFill>
                <a:latin typeface="Amasis MT Pro" panose="02040504050005020304" pitchFamily="18" charset="0"/>
              </a:rPr>
              <a:t>Artist research mood board (Stephen Gill) </a:t>
            </a:r>
          </a:p>
        </p:txBody>
      </p:sp>
      <p:pic>
        <p:nvPicPr>
          <p:cNvPr id="5" name="Picture 4">
            <a:extLst>
              <a:ext uri="{FF2B5EF4-FFF2-40B4-BE49-F238E27FC236}">
                <a16:creationId xmlns:a16="http://schemas.microsoft.com/office/drawing/2014/main" id="{F5CAD5DD-BEB3-33BE-BF07-6DE1642546AB}"/>
              </a:ext>
            </a:extLst>
          </p:cNvPr>
          <p:cNvPicPr>
            <a:picLocks noChangeAspect="1"/>
          </p:cNvPicPr>
          <p:nvPr/>
        </p:nvPicPr>
        <p:blipFill>
          <a:blip r:embed="rId2"/>
          <a:stretch>
            <a:fillRect/>
          </a:stretch>
        </p:blipFill>
        <p:spPr>
          <a:xfrm>
            <a:off x="59310" y="645009"/>
            <a:ext cx="1307688" cy="3330758"/>
          </a:xfrm>
          <a:prstGeom prst="rect">
            <a:avLst/>
          </a:prstGeom>
        </p:spPr>
      </p:pic>
      <p:pic>
        <p:nvPicPr>
          <p:cNvPr id="7" name="Picture 6">
            <a:extLst>
              <a:ext uri="{FF2B5EF4-FFF2-40B4-BE49-F238E27FC236}">
                <a16:creationId xmlns:a16="http://schemas.microsoft.com/office/drawing/2014/main" id="{C8A751AE-ACFE-D869-2FE8-3CA650602724}"/>
              </a:ext>
            </a:extLst>
          </p:cNvPr>
          <p:cNvPicPr>
            <a:picLocks noChangeAspect="1"/>
          </p:cNvPicPr>
          <p:nvPr/>
        </p:nvPicPr>
        <p:blipFill>
          <a:blip r:embed="rId3"/>
          <a:stretch>
            <a:fillRect/>
          </a:stretch>
        </p:blipFill>
        <p:spPr>
          <a:xfrm>
            <a:off x="1457208" y="645009"/>
            <a:ext cx="1255990" cy="3330759"/>
          </a:xfrm>
          <a:prstGeom prst="rect">
            <a:avLst/>
          </a:prstGeom>
        </p:spPr>
      </p:pic>
      <p:pic>
        <p:nvPicPr>
          <p:cNvPr id="9" name="Picture 8">
            <a:extLst>
              <a:ext uri="{FF2B5EF4-FFF2-40B4-BE49-F238E27FC236}">
                <a16:creationId xmlns:a16="http://schemas.microsoft.com/office/drawing/2014/main" id="{5E2B2221-F918-B391-AC65-86213159100F}"/>
              </a:ext>
            </a:extLst>
          </p:cNvPr>
          <p:cNvPicPr>
            <a:picLocks noChangeAspect="1"/>
          </p:cNvPicPr>
          <p:nvPr/>
        </p:nvPicPr>
        <p:blipFill>
          <a:blip r:embed="rId4"/>
          <a:stretch>
            <a:fillRect/>
          </a:stretch>
        </p:blipFill>
        <p:spPr>
          <a:xfrm>
            <a:off x="2789275" y="645009"/>
            <a:ext cx="1272601" cy="3330759"/>
          </a:xfrm>
          <a:prstGeom prst="rect">
            <a:avLst/>
          </a:prstGeom>
        </p:spPr>
      </p:pic>
      <p:pic>
        <p:nvPicPr>
          <p:cNvPr id="11" name="Picture 10">
            <a:extLst>
              <a:ext uri="{FF2B5EF4-FFF2-40B4-BE49-F238E27FC236}">
                <a16:creationId xmlns:a16="http://schemas.microsoft.com/office/drawing/2014/main" id="{D53151ED-19FF-57F7-B492-EF729081CF23}"/>
              </a:ext>
            </a:extLst>
          </p:cNvPr>
          <p:cNvPicPr>
            <a:picLocks noChangeAspect="1"/>
          </p:cNvPicPr>
          <p:nvPr/>
        </p:nvPicPr>
        <p:blipFill>
          <a:blip r:embed="rId5"/>
          <a:stretch>
            <a:fillRect/>
          </a:stretch>
        </p:blipFill>
        <p:spPr>
          <a:xfrm>
            <a:off x="4174710" y="645009"/>
            <a:ext cx="1231276" cy="3330759"/>
          </a:xfrm>
          <a:prstGeom prst="rect">
            <a:avLst/>
          </a:prstGeom>
        </p:spPr>
      </p:pic>
      <p:pic>
        <p:nvPicPr>
          <p:cNvPr id="13" name="Picture 12">
            <a:extLst>
              <a:ext uri="{FF2B5EF4-FFF2-40B4-BE49-F238E27FC236}">
                <a16:creationId xmlns:a16="http://schemas.microsoft.com/office/drawing/2014/main" id="{772EEE65-AA00-D29C-1E66-6FF8948CBF3A}"/>
              </a:ext>
            </a:extLst>
          </p:cNvPr>
          <p:cNvPicPr>
            <a:picLocks noChangeAspect="1"/>
          </p:cNvPicPr>
          <p:nvPr/>
        </p:nvPicPr>
        <p:blipFill>
          <a:blip r:embed="rId6"/>
          <a:stretch>
            <a:fillRect/>
          </a:stretch>
        </p:blipFill>
        <p:spPr>
          <a:xfrm>
            <a:off x="5520623" y="645009"/>
            <a:ext cx="1194045" cy="3330758"/>
          </a:xfrm>
          <a:prstGeom prst="rect">
            <a:avLst/>
          </a:prstGeom>
        </p:spPr>
      </p:pic>
      <p:pic>
        <p:nvPicPr>
          <p:cNvPr id="15" name="Picture 14">
            <a:extLst>
              <a:ext uri="{FF2B5EF4-FFF2-40B4-BE49-F238E27FC236}">
                <a16:creationId xmlns:a16="http://schemas.microsoft.com/office/drawing/2014/main" id="{4F3DBC39-A446-E5BA-B64E-2ADA2379B02A}"/>
              </a:ext>
            </a:extLst>
          </p:cNvPr>
          <p:cNvPicPr>
            <a:picLocks noChangeAspect="1"/>
          </p:cNvPicPr>
          <p:nvPr/>
        </p:nvPicPr>
        <p:blipFill>
          <a:blip r:embed="rId7"/>
          <a:stretch>
            <a:fillRect/>
          </a:stretch>
        </p:blipFill>
        <p:spPr>
          <a:xfrm>
            <a:off x="6786016" y="645009"/>
            <a:ext cx="1243058" cy="3330758"/>
          </a:xfrm>
          <a:prstGeom prst="rect">
            <a:avLst/>
          </a:prstGeom>
        </p:spPr>
      </p:pic>
      <p:pic>
        <p:nvPicPr>
          <p:cNvPr id="17" name="Picture 16">
            <a:extLst>
              <a:ext uri="{FF2B5EF4-FFF2-40B4-BE49-F238E27FC236}">
                <a16:creationId xmlns:a16="http://schemas.microsoft.com/office/drawing/2014/main" id="{9D5F003B-5637-5D1A-BF74-E2F4AFD21800}"/>
              </a:ext>
            </a:extLst>
          </p:cNvPr>
          <p:cNvPicPr>
            <a:picLocks noChangeAspect="1"/>
          </p:cNvPicPr>
          <p:nvPr/>
        </p:nvPicPr>
        <p:blipFill>
          <a:blip r:embed="rId8"/>
          <a:stretch>
            <a:fillRect/>
          </a:stretch>
        </p:blipFill>
        <p:spPr>
          <a:xfrm>
            <a:off x="8130126" y="662363"/>
            <a:ext cx="1239168" cy="3330758"/>
          </a:xfrm>
          <a:prstGeom prst="rect">
            <a:avLst/>
          </a:prstGeom>
        </p:spPr>
      </p:pic>
      <p:pic>
        <p:nvPicPr>
          <p:cNvPr id="19" name="Picture 18">
            <a:extLst>
              <a:ext uri="{FF2B5EF4-FFF2-40B4-BE49-F238E27FC236}">
                <a16:creationId xmlns:a16="http://schemas.microsoft.com/office/drawing/2014/main" id="{C11A723B-82D4-AC05-A9FF-5893101F9EA2}"/>
              </a:ext>
            </a:extLst>
          </p:cNvPr>
          <p:cNvPicPr>
            <a:picLocks noChangeAspect="1"/>
          </p:cNvPicPr>
          <p:nvPr/>
        </p:nvPicPr>
        <p:blipFill>
          <a:blip r:embed="rId9"/>
          <a:stretch>
            <a:fillRect/>
          </a:stretch>
        </p:blipFill>
        <p:spPr>
          <a:xfrm>
            <a:off x="9478804" y="645009"/>
            <a:ext cx="1220491" cy="3330758"/>
          </a:xfrm>
          <a:prstGeom prst="rect">
            <a:avLst/>
          </a:prstGeom>
        </p:spPr>
      </p:pic>
      <p:pic>
        <p:nvPicPr>
          <p:cNvPr id="21" name="Picture 20">
            <a:extLst>
              <a:ext uri="{FF2B5EF4-FFF2-40B4-BE49-F238E27FC236}">
                <a16:creationId xmlns:a16="http://schemas.microsoft.com/office/drawing/2014/main" id="{4ED94021-281C-EE4A-56B0-3D3C676C1160}"/>
              </a:ext>
            </a:extLst>
          </p:cNvPr>
          <p:cNvPicPr>
            <a:picLocks noChangeAspect="1"/>
          </p:cNvPicPr>
          <p:nvPr/>
        </p:nvPicPr>
        <p:blipFill>
          <a:blip r:embed="rId10"/>
          <a:stretch>
            <a:fillRect/>
          </a:stretch>
        </p:blipFill>
        <p:spPr>
          <a:xfrm>
            <a:off x="10822914" y="645009"/>
            <a:ext cx="1220491" cy="3303877"/>
          </a:xfrm>
          <a:prstGeom prst="rect">
            <a:avLst/>
          </a:prstGeom>
        </p:spPr>
      </p:pic>
      <p:pic>
        <p:nvPicPr>
          <p:cNvPr id="25" name="Picture 24">
            <a:extLst>
              <a:ext uri="{FF2B5EF4-FFF2-40B4-BE49-F238E27FC236}">
                <a16:creationId xmlns:a16="http://schemas.microsoft.com/office/drawing/2014/main" id="{B8BA20C4-F7CD-1026-CBA6-E0D14431C166}"/>
              </a:ext>
            </a:extLst>
          </p:cNvPr>
          <p:cNvPicPr>
            <a:picLocks noChangeAspect="1"/>
          </p:cNvPicPr>
          <p:nvPr/>
        </p:nvPicPr>
        <p:blipFill>
          <a:blip r:embed="rId11"/>
          <a:stretch>
            <a:fillRect/>
          </a:stretch>
        </p:blipFill>
        <p:spPr>
          <a:xfrm>
            <a:off x="59310" y="4074919"/>
            <a:ext cx="1307688" cy="1688106"/>
          </a:xfrm>
          <a:prstGeom prst="rect">
            <a:avLst/>
          </a:prstGeom>
        </p:spPr>
      </p:pic>
      <p:pic>
        <p:nvPicPr>
          <p:cNvPr id="27" name="Picture 26">
            <a:extLst>
              <a:ext uri="{FF2B5EF4-FFF2-40B4-BE49-F238E27FC236}">
                <a16:creationId xmlns:a16="http://schemas.microsoft.com/office/drawing/2014/main" id="{731CB915-5C3F-21F7-99D3-B191F0CEF3F6}"/>
              </a:ext>
            </a:extLst>
          </p:cNvPr>
          <p:cNvPicPr>
            <a:picLocks noChangeAspect="1"/>
          </p:cNvPicPr>
          <p:nvPr/>
        </p:nvPicPr>
        <p:blipFill>
          <a:blip r:embed="rId12"/>
          <a:stretch>
            <a:fillRect/>
          </a:stretch>
        </p:blipFill>
        <p:spPr>
          <a:xfrm>
            <a:off x="1457208" y="4074920"/>
            <a:ext cx="1252712" cy="1688106"/>
          </a:xfrm>
          <a:prstGeom prst="rect">
            <a:avLst/>
          </a:prstGeom>
        </p:spPr>
      </p:pic>
      <p:sp>
        <p:nvSpPr>
          <p:cNvPr id="28" name="Rectangle 1">
            <a:extLst>
              <a:ext uri="{FF2B5EF4-FFF2-40B4-BE49-F238E27FC236}">
                <a16:creationId xmlns:a16="http://schemas.microsoft.com/office/drawing/2014/main" id="{66E5C1A8-A950-85E6-1363-51C493299BD0}"/>
              </a:ext>
            </a:extLst>
          </p:cNvPr>
          <p:cNvSpPr>
            <a:spLocks noChangeArrowheads="1"/>
          </p:cNvSpPr>
          <p:nvPr/>
        </p:nvSpPr>
        <p:spPr bwMode="auto">
          <a:xfrm>
            <a:off x="2874694" y="4110407"/>
            <a:ext cx="7679948"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portfolio » Portfolio</a:t>
            </a:r>
            <a:r>
              <a:rPr kumimoji="0" lang="en-US" altLang="en-US" sz="18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(n.d.). https://www.stephengill.co.uk/portfolio/portfolio/nggallery/album/please-notify-the-sun/thumbnails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60468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A36D0-7653-1595-FFBE-0365C0FA4EFC}"/>
              </a:ext>
            </a:extLst>
          </p:cNvPr>
          <p:cNvSpPr>
            <a:spLocks noGrp="1"/>
          </p:cNvSpPr>
          <p:nvPr>
            <p:ph type="title"/>
          </p:nvPr>
        </p:nvSpPr>
        <p:spPr>
          <a:xfrm>
            <a:off x="79513" y="-38763"/>
            <a:ext cx="12192000" cy="1325563"/>
          </a:xfrm>
        </p:spPr>
        <p:txBody>
          <a:bodyPr/>
          <a:lstStyle/>
          <a:p>
            <a:r>
              <a:rPr lang="en-GB" sz="4000" dirty="0">
                <a:solidFill>
                  <a:schemeClr val="bg1"/>
                </a:solidFill>
                <a:latin typeface="Amasis MT Pro" panose="02040504050005020304" pitchFamily="18" charset="0"/>
              </a:rPr>
              <a:t>‘What were you wearing’ </a:t>
            </a:r>
            <a:r>
              <a:rPr lang="en-GB" dirty="0">
                <a:solidFill>
                  <a:schemeClr val="bg1"/>
                </a:solidFill>
              </a:rPr>
              <a:t>(</a:t>
            </a:r>
            <a:r>
              <a:rPr lang="en-GB" sz="4000" dirty="0">
                <a:solidFill>
                  <a:schemeClr val="bg1"/>
                </a:solidFill>
                <a:effectLst/>
                <a:latin typeface="Amasis MT Pro" panose="02040504050005020304" pitchFamily="18" charset="0"/>
                <a:ea typeface="Calibri" panose="020F0502020204030204" pitchFamily="34" charset="0"/>
                <a:cs typeface="Times New Roman" panose="02020603050405020304" pitchFamily="18" charset="0"/>
              </a:rPr>
              <a:t>Jen Brockman and Dr Mary Wyandt-Hiebert)</a:t>
            </a:r>
            <a:endParaRPr lang="en-GB" dirty="0">
              <a:solidFill>
                <a:schemeClr val="bg1"/>
              </a:solidFill>
            </a:endParaRPr>
          </a:p>
        </p:txBody>
      </p:sp>
      <p:pic>
        <p:nvPicPr>
          <p:cNvPr id="1026" name="Picture 2" descr="What were you wearing? &quot;A sun dress. Months later, my mother would stand in front of my closet and complain about how I never wore any of my dresses anymore. I was six years old.&quot;">
            <a:extLst>
              <a:ext uri="{FF2B5EF4-FFF2-40B4-BE49-F238E27FC236}">
                <a16:creationId xmlns:a16="http://schemas.microsoft.com/office/drawing/2014/main" id="{A589EB5A-517C-0FFA-1800-44C778E3E8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52452" y="683523"/>
            <a:ext cx="3180521" cy="203012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photo of three outfits for one story. Brockman told HuffPost one woman was assaulted three times throughout her life, so she included three outfits for her story. ">
            <a:extLst>
              <a:ext uri="{FF2B5EF4-FFF2-40B4-BE49-F238E27FC236}">
                <a16:creationId xmlns:a16="http://schemas.microsoft.com/office/drawing/2014/main" id="{AE18AA5A-71FB-6880-F78C-64102067DC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52452" y="2832652"/>
            <a:ext cx="3180520" cy="210960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hat were you wearing? &quot;A swimsuit. We had been canoeing at the river all day. It had been a really fun time. Then they came in to my tent when I was trying to change clothes.&quot;">
            <a:extLst>
              <a:ext uri="{FF2B5EF4-FFF2-40B4-BE49-F238E27FC236}">
                <a16:creationId xmlns:a16="http://schemas.microsoft.com/office/drawing/2014/main" id="{7B1C4E39-8E6A-1779-FB8D-81A46F9E13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683523"/>
            <a:ext cx="2676281" cy="203012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at were you wearing? &quot;I missed a couple days of work after it happened. When I told my boss, she asked me this question. I said 'A T-shirt and jeans, bitch, what do you wear to a basketball game?' I walked out and never came back.&quot;">
            <a:extLst>
              <a:ext uri="{FF2B5EF4-FFF2-40B4-BE49-F238E27FC236}">
                <a16:creationId xmlns:a16="http://schemas.microsoft.com/office/drawing/2014/main" id="{00120789-8C5B-F2C9-39EF-97152D0F51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68341" y="2832652"/>
            <a:ext cx="2679677" cy="168307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BE610F6-B2ED-1703-CC2C-8D079A7C9736}"/>
              </a:ext>
            </a:extLst>
          </p:cNvPr>
          <p:cNvSpPr txBox="1"/>
          <p:nvPr/>
        </p:nvSpPr>
        <p:spPr>
          <a:xfrm>
            <a:off x="79513" y="6027003"/>
            <a:ext cx="9104240" cy="830997"/>
          </a:xfrm>
          <a:prstGeom prst="rect">
            <a:avLst/>
          </a:prstGeom>
          <a:noFill/>
        </p:spPr>
        <p:txBody>
          <a:bodyPr wrap="square">
            <a:spAutoFit/>
          </a:bodyPr>
          <a:lstStyle/>
          <a:p>
            <a:r>
              <a:rPr lang="en-US" sz="1600" b="0" i="0" dirty="0" err="1">
                <a:solidFill>
                  <a:schemeClr val="bg1"/>
                </a:solidFill>
                <a:effectLst/>
                <a:latin typeface="Times New Roman" panose="02020603050405020304" pitchFamily="18" charset="0"/>
              </a:rPr>
              <a:t>Vagianos</a:t>
            </a:r>
            <a:r>
              <a:rPr lang="en-US" sz="1600" b="0" i="0" dirty="0">
                <a:solidFill>
                  <a:schemeClr val="bg1"/>
                </a:solidFill>
                <a:effectLst/>
                <a:latin typeface="Times New Roman" panose="02020603050405020304" pitchFamily="18" charset="0"/>
              </a:rPr>
              <a:t>, A. (2017, September 15). Art exhibit powerfully answers the question “What were you wearing?” </a:t>
            </a:r>
            <a:r>
              <a:rPr lang="en-US" sz="1600" b="0" i="1" dirty="0">
                <a:solidFill>
                  <a:schemeClr val="bg1"/>
                </a:solidFill>
                <a:effectLst/>
                <a:latin typeface="Times New Roman" panose="02020603050405020304" pitchFamily="18" charset="0"/>
              </a:rPr>
              <a:t>HuffPost UK</a:t>
            </a:r>
            <a:r>
              <a:rPr lang="en-US" sz="1600" b="0" i="0" dirty="0">
                <a:solidFill>
                  <a:schemeClr val="bg1"/>
                </a:solidFill>
                <a:effectLst/>
                <a:latin typeface="Times New Roman" panose="02020603050405020304" pitchFamily="18" charset="0"/>
              </a:rPr>
              <a:t>. https://www.huffingtonpost.co.uk/entry/powerful-art-exhibit-powerfully-answers-the-question-what-were-you-wearing_n_59baddd2e4b02da0e1405d2a</a:t>
            </a:r>
            <a:endParaRPr lang="en-GB" sz="1600" dirty="0">
              <a:solidFill>
                <a:schemeClr val="bg1"/>
              </a:solidFill>
            </a:endParaRPr>
          </a:p>
        </p:txBody>
      </p:sp>
      <p:sp>
        <p:nvSpPr>
          <p:cNvPr id="4" name="TextBox 3">
            <a:extLst>
              <a:ext uri="{FF2B5EF4-FFF2-40B4-BE49-F238E27FC236}">
                <a16:creationId xmlns:a16="http://schemas.microsoft.com/office/drawing/2014/main" id="{17FDD676-645E-AAE7-A44D-354456650070}"/>
              </a:ext>
            </a:extLst>
          </p:cNvPr>
          <p:cNvSpPr txBox="1"/>
          <p:nvPr/>
        </p:nvSpPr>
        <p:spPr>
          <a:xfrm>
            <a:off x="159027" y="1286800"/>
            <a:ext cx="5499652" cy="2031325"/>
          </a:xfrm>
          <a:prstGeom prst="rect">
            <a:avLst/>
          </a:prstGeom>
          <a:noFill/>
        </p:spPr>
        <p:txBody>
          <a:bodyPr wrap="square" rtlCol="0">
            <a:spAutoFit/>
          </a:bodyPr>
          <a:lstStyle/>
          <a:p>
            <a:pPr algn="just"/>
            <a:r>
              <a:rPr lang="en-GB" dirty="0">
                <a:solidFill>
                  <a:schemeClr val="bg1"/>
                </a:solidFill>
                <a:latin typeface="Amasis MT Pro" panose="02040504050005020304" pitchFamily="18" charset="0"/>
              </a:rPr>
              <a:t>With this exhibit that drew me in the most is that its used to educate people on sexual assault and how it not what you're wearing it can happen to anyone at any age. The exhibit itself is very basic with the clothes of the victims hanging on the walls with their statement next to them that get more heart breaking the deeper you get into the exhibit. </a:t>
            </a:r>
          </a:p>
        </p:txBody>
      </p:sp>
    </p:spTree>
    <p:extLst>
      <p:ext uri="{BB962C8B-B14F-4D97-AF65-F5344CB8AC3E}">
        <p14:creationId xmlns:p14="http://schemas.microsoft.com/office/powerpoint/2010/main" val="2556719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F873-D885-FA5D-A496-4C18CA1EDDE1}"/>
              </a:ext>
            </a:extLst>
          </p:cNvPr>
          <p:cNvSpPr>
            <a:spLocks noGrp="1"/>
          </p:cNvSpPr>
          <p:nvPr>
            <p:ph type="title"/>
          </p:nvPr>
        </p:nvSpPr>
        <p:spPr>
          <a:xfrm>
            <a:off x="0" y="0"/>
            <a:ext cx="10515600" cy="867327"/>
          </a:xfrm>
        </p:spPr>
        <p:txBody>
          <a:bodyPr>
            <a:normAutofit fontScale="90000"/>
          </a:bodyPr>
          <a:lstStyle/>
          <a:p>
            <a:r>
              <a:rPr lang="en-GB" sz="4000" dirty="0">
                <a:solidFill>
                  <a:schemeClr val="bg1"/>
                </a:solidFill>
                <a:latin typeface="Amasis MT Pro" panose="02040504050005020304" pitchFamily="18" charset="0"/>
              </a:rPr>
              <a:t>Gallery review (Go home polish, Michal Iwanowski) </a:t>
            </a:r>
          </a:p>
        </p:txBody>
      </p:sp>
      <p:sp>
        <p:nvSpPr>
          <p:cNvPr id="5" name="TextBox 4">
            <a:extLst>
              <a:ext uri="{FF2B5EF4-FFF2-40B4-BE49-F238E27FC236}">
                <a16:creationId xmlns:a16="http://schemas.microsoft.com/office/drawing/2014/main" id="{3B2AB4B7-70AE-6313-5D01-CEF6A7FD44D9}"/>
              </a:ext>
            </a:extLst>
          </p:cNvPr>
          <p:cNvSpPr txBox="1"/>
          <p:nvPr/>
        </p:nvSpPr>
        <p:spPr>
          <a:xfrm>
            <a:off x="198782" y="867327"/>
            <a:ext cx="5155095" cy="2308324"/>
          </a:xfrm>
          <a:prstGeom prst="rect">
            <a:avLst/>
          </a:prstGeom>
          <a:noFill/>
        </p:spPr>
        <p:txBody>
          <a:bodyPr wrap="square" rtlCol="0">
            <a:spAutoFit/>
          </a:bodyPr>
          <a:lstStyle/>
          <a:p>
            <a:pPr algn="just"/>
            <a:r>
              <a:rPr lang="en-GB" dirty="0">
                <a:solidFill>
                  <a:schemeClr val="bg1"/>
                </a:solidFill>
                <a:latin typeface="Amasis MT Pro" panose="02040504050005020304" pitchFamily="18" charset="0"/>
              </a:rPr>
              <a:t>While looking at Michal Iwanowski ‘Go home polish’ intrigued me in the sense that he has taken people hatred and used it to create a message. By doing this he used a projector to show the images that show different graffities of hate. Iwanowski work has a lot to say and the way that he landed out his images on the wall where they contrast with the walls brings the images forward. </a:t>
            </a:r>
          </a:p>
        </p:txBody>
      </p:sp>
    </p:spTree>
    <p:extLst>
      <p:ext uri="{BB962C8B-B14F-4D97-AF65-F5344CB8AC3E}">
        <p14:creationId xmlns:p14="http://schemas.microsoft.com/office/powerpoint/2010/main" val="1293991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658F4-CCE3-8FF1-556B-AA62859CDA38}"/>
              </a:ext>
            </a:extLst>
          </p:cNvPr>
          <p:cNvSpPr>
            <a:spLocks noGrp="1"/>
          </p:cNvSpPr>
          <p:nvPr>
            <p:ph type="title"/>
          </p:nvPr>
        </p:nvSpPr>
        <p:spPr>
          <a:xfrm>
            <a:off x="0" y="25745"/>
            <a:ext cx="10515600" cy="655292"/>
          </a:xfrm>
        </p:spPr>
        <p:txBody>
          <a:bodyPr>
            <a:normAutofit/>
          </a:bodyPr>
          <a:lstStyle/>
          <a:p>
            <a:r>
              <a:rPr lang="en-GB" sz="4000" dirty="0">
                <a:solidFill>
                  <a:schemeClr val="bg1"/>
                </a:solidFill>
                <a:latin typeface="Amasis MT Pro" panose="02040504050005020304" pitchFamily="18" charset="0"/>
              </a:rPr>
              <a:t>Photoshoot plan (I am not an object)</a:t>
            </a:r>
          </a:p>
        </p:txBody>
      </p:sp>
      <p:sp>
        <p:nvSpPr>
          <p:cNvPr id="5" name="TextBox 4">
            <a:extLst>
              <a:ext uri="{FF2B5EF4-FFF2-40B4-BE49-F238E27FC236}">
                <a16:creationId xmlns:a16="http://schemas.microsoft.com/office/drawing/2014/main" id="{3461459A-2578-96FA-AA68-5B7921487DAA}"/>
              </a:ext>
            </a:extLst>
          </p:cNvPr>
          <p:cNvSpPr txBox="1"/>
          <p:nvPr/>
        </p:nvSpPr>
        <p:spPr>
          <a:xfrm>
            <a:off x="140627" y="1720840"/>
            <a:ext cx="6281529" cy="3416320"/>
          </a:xfrm>
          <a:prstGeom prst="rect">
            <a:avLst/>
          </a:prstGeom>
          <a:noFill/>
        </p:spPr>
        <p:txBody>
          <a:bodyPr wrap="square" rtlCol="0">
            <a:spAutoFit/>
          </a:bodyPr>
          <a:lstStyle/>
          <a:p>
            <a:pPr algn="just"/>
            <a:r>
              <a:rPr lang="en-GB" dirty="0">
                <a:solidFill>
                  <a:schemeClr val="bg1"/>
                </a:solidFill>
                <a:latin typeface="Amasis MT Pro" panose="02040504050005020304" pitchFamily="18" charset="0"/>
              </a:rPr>
              <a:t>For shoot I wanted to concentrate on the over sexualisation of the human body. I chose this topic because the human body is over sexualised in such a way a person is not seen as a person their only seen for their body depending on the clothes their wearing. With this shoot I want to do it as a self-photoshoot because it’s something that I have had to deal with more as a young adult. I will be doing this shoot in a studio so that it’s more of a controlled environment so I will be able to control the lighting and the surroundings.  For this photoshoot I will be using a pen to write comments that everyone ends up hearing that comment on their body image so that my viewers have more of an understanding of these images.</a:t>
            </a:r>
          </a:p>
        </p:txBody>
      </p:sp>
      <p:cxnSp>
        <p:nvCxnSpPr>
          <p:cNvPr id="7" name="Straight Connector 6">
            <a:extLst>
              <a:ext uri="{FF2B5EF4-FFF2-40B4-BE49-F238E27FC236}">
                <a16:creationId xmlns:a16="http://schemas.microsoft.com/office/drawing/2014/main" id="{AF32CE66-A134-B85C-54EA-7884C9FFDA96}"/>
              </a:ext>
            </a:extLst>
          </p:cNvPr>
          <p:cNvCxnSpPr>
            <a:cxnSpLocks/>
          </p:cNvCxnSpPr>
          <p:nvPr/>
        </p:nvCxnSpPr>
        <p:spPr>
          <a:xfrm>
            <a:off x="6520070" y="584185"/>
            <a:ext cx="0" cy="6037815"/>
          </a:xfrm>
          <a:prstGeom prst="line">
            <a:avLst/>
          </a:prstGeom>
          <a:ln w="28575">
            <a:solidFill>
              <a:schemeClr val="bg1"/>
            </a:solidFill>
          </a:ln>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E5057E56-A788-86B0-8173-EDC80469D5AA}"/>
              </a:ext>
            </a:extLst>
          </p:cNvPr>
          <p:cNvSpPr txBox="1"/>
          <p:nvPr/>
        </p:nvSpPr>
        <p:spPr>
          <a:xfrm>
            <a:off x="6626087" y="701319"/>
            <a:ext cx="5022165" cy="400110"/>
          </a:xfrm>
          <a:prstGeom prst="rect">
            <a:avLst/>
          </a:prstGeom>
          <a:noFill/>
        </p:spPr>
        <p:txBody>
          <a:bodyPr wrap="square" rtlCol="0">
            <a:spAutoFit/>
          </a:bodyPr>
          <a:lstStyle/>
          <a:p>
            <a:r>
              <a:rPr lang="en-GB" sz="2000" b="1" dirty="0">
                <a:solidFill>
                  <a:schemeClr val="bg1"/>
                </a:solidFill>
                <a:latin typeface="Amasis MT Pro" panose="02040504050005020304" pitchFamily="18" charset="0"/>
              </a:rPr>
              <a:t>‘I’m tired project’ </a:t>
            </a:r>
          </a:p>
        </p:txBody>
      </p:sp>
      <p:pic>
        <p:nvPicPr>
          <p:cNvPr id="1026" name="Picture 2" descr="No photo description available.">
            <a:extLst>
              <a:ext uri="{FF2B5EF4-FFF2-40B4-BE49-F238E27FC236}">
                <a16:creationId xmlns:a16="http://schemas.microsoft.com/office/drawing/2014/main" id="{20677C55-3C03-AC26-F183-7F5FED9CE4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0018" y="1121711"/>
            <a:ext cx="1697334" cy="248138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o photo description available.">
            <a:extLst>
              <a:ext uri="{FF2B5EF4-FFF2-40B4-BE49-F238E27FC236}">
                <a16:creationId xmlns:a16="http://schemas.microsoft.com/office/drawing/2014/main" id="{5BA91817-179D-D41D-84AE-161EF838B4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8625265" y="1121711"/>
            <a:ext cx="1662872" cy="248138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o photo description available.">
            <a:extLst>
              <a:ext uri="{FF2B5EF4-FFF2-40B4-BE49-F238E27FC236}">
                <a16:creationId xmlns:a16="http://schemas.microsoft.com/office/drawing/2014/main" id="{5A015E62-42B4-40C9-F581-AE3FCF6CD6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86049" y="1126887"/>
            <a:ext cx="1662867" cy="248223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No photo description available.">
            <a:extLst>
              <a:ext uri="{FF2B5EF4-FFF2-40B4-BE49-F238E27FC236}">
                <a16:creationId xmlns:a16="http://schemas.microsoft.com/office/drawing/2014/main" id="{8C4BD283-BA7F-D76C-3313-7B295A1A38B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82338" y="4031137"/>
            <a:ext cx="1795240" cy="221204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No photo description available.">
            <a:extLst>
              <a:ext uri="{FF2B5EF4-FFF2-40B4-BE49-F238E27FC236}">
                <a16:creationId xmlns:a16="http://schemas.microsoft.com/office/drawing/2014/main" id="{F0B31410-AC03-0020-E260-D81BD487ED8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13951" y="4031136"/>
            <a:ext cx="1474186" cy="221204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No photo description available.">
            <a:extLst>
              <a:ext uri="{FF2B5EF4-FFF2-40B4-BE49-F238E27FC236}">
                <a16:creationId xmlns:a16="http://schemas.microsoft.com/office/drawing/2014/main" id="{803F7AF8-CA67-F184-DECB-BAC4C42D031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42420" y="4031136"/>
            <a:ext cx="1488524" cy="2212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5012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76EA6-910C-1A50-032E-65060C73CDF6}"/>
              </a:ext>
            </a:extLst>
          </p:cNvPr>
          <p:cNvSpPr>
            <a:spLocks noGrp="1"/>
          </p:cNvSpPr>
          <p:nvPr>
            <p:ph type="title"/>
          </p:nvPr>
        </p:nvSpPr>
        <p:spPr>
          <a:xfrm>
            <a:off x="0" y="-193779"/>
            <a:ext cx="7739270" cy="1325563"/>
          </a:xfrm>
        </p:spPr>
        <p:txBody>
          <a:bodyPr>
            <a:normAutofit/>
          </a:bodyPr>
          <a:lstStyle/>
          <a:p>
            <a:r>
              <a:rPr lang="en-GB" sz="4000" dirty="0">
                <a:solidFill>
                  <a:schemeClr val="bg1"/>
                </a:solidFill>
                <a:latin typeface="Amasis MT Pro" panose="02040504050005020304" pitchFamily="18" charset="0"/>
              </a:rPr>
              <a:t>I am not an object (contact sheet) </a:t>
            </a:r>
          </a:p>
        </p:txBody>
      </p:sp>
      <p:pic>
        <p:nvPicPr>
          <p:cNvPr id="9" name="Picture 8">
            <a:extLst>
              <a:ext uri="{FF2B5EF4-FFF2-40B4-BE49-F238E27FC236}">
                <a16:creationId xmlns:a16="http://schemas.microsoft.com/office/drawing/2014/main" id="{4DEA1580-ED52-078D-FB0D-789FA6AB660A}"/>
              </a:ext>
            </a:extLst>
          </p:cNvPr>
          <p:cNvPicPr>
            <a:picLocks noChangeAspect="1"/>
          </p:cNvPicPr>
          <p:nvPr/>
        </p:nvPicPr>
        <p:blipFill rotWithShape="1">
          <a:blip r:embed="rId2"/>
          <a:srcRect l="3510" r="3436"/>
          <a:stretch/>
        </p:blipFill>
        <p:spPr>
          <a:xfrm>
            <a:off x="5458113" y="1105430"/>
            <a:ext cx="6554779" cy="5063865"/>
          </a:xfrm>
          <a:prstGeom prst="rect">
            <a:avLst/>
          </a:prstGeom>
        </p:spPr>
      </p:pic>
      <p:sp>
        <p:nvSpPr>
          <p:cNvPr id="11" name="TextBox 10">
            <a:extLst>
              <a:ext uri="{FF2B5EF4-FFF2-40B4-BE49-F238E27FC236}">
                <a16:creationId xmlns:a16="http://schemas.microsoft.com/office/drawing/2014/main" id="{21C5A0EB-50C5-81AE-CA43-3E75BCDEF6AB}"/>
              </a:ext>
            </a:extLst>
          </p:cNvPr>
          <p:cNvSpPr txBox="1"/>
          <p:nvPr/>
        </p:nvSpPr>
        <p:spPr>
          <a:xfrm>
            <a:off x="179108" y="918290"/>
            <a:ext cx="5022635" cy="2862322"/>
          </a:xfrm>
          <a:prstGeom prst="rect">
            <a:avLst/>
          </a:prstGeom>
          <a:noFill/>
          <a:ln w="38100">
            <a:solidFill>
              <a:schemeClr val="accent6"/>
            </a:solidFill>
          </a:ln>
        </p:spPr>
        <p:txBody>
          <a:bodyPr wrap="square" rtlCol="0">
            <a:spAutoFit/>
          </a:bodyPr>
          <a:lstStyle/>
          <a:p>
            <a:pPr marL="285750" indent="-285750" algn="just">
              <a:buFont typeface="Arial" panose="020B0604020202020204" pitchFamily="34" charset="0"/>
              <a:buChar char="•"/>
            </a:pPr>
            <a:r>
              <a:rPr lang="en-GB" dirty="0">
                <a:solidFill>
                  <a:schemeClr val="bg1"/>
                </a:solidFill>
                <a:latin typeface="Amasis MT Pro" panose="02040504050005020304" pitchFamily="18" charset="0"/>
              </a:rPr>
              <a:t>Image has good compassion model in full focus so that the viewer can see the writing on the model in full and the writing isn’t out of focus. </a:t>
            </a:r>
          </a:p>
          <a:p>
            <a:pPr marL="285750" indent="-285750" algn="just">
              <a:buFont typeface="Arial" panose="020B0604020202020204" pitchFamily="34" charset="0"/>
              <a:buChar char="•"/>
            </a:pPr>
            <a:r>
              <a:rPr lang="en-GB" dirty="0">
                <a:solidFill>
                  <a:schemeClr val="bg1"/>
                </a:solidFill>
                <a:latin typeface="Amasis MT Pro" panose="02040504050005020304" pitchFamily="18" charset="0"/>
              </a:rPr>
              <a:t>Models muscle are in full focus so that the contrast and has the right amount of shadowing.</a:t>
            </a:r>
          </a:p>
          <a:p>
            <a:pPr marL="285750" indent="-285750" algn="just">
              <a:buFont typeface="Arial" panose="020B0604020202020204" pitchFamily="34" charset="0"/>
              <a:buChar char="•"/>
            </a:pPr>
            <a:r>
              <a:rPr lang="en-GB" dirty="0">
                <a:solidFill>
                  <a:schemeClr val="bg1"/>
                </a:solidFill>
                <a:latin typeface="Amasis MT Pro" panose="02040504050005020304" pitchFamily="18" charset="0"/>
              </a:rPr>
              <a:t>The images that I have selected all show the message that this photoshoot is trying to show the viewers.  </a:t>
            </a:r>
            <a:r>
              <a:rPr lang="en-GB" dirty="0">
                <a:solidFill>
                  <a:schemeClr val="bg1"/>
                </a:solidFill>
              </a:rPr>
              <a:t> </a:t>
            </a:r>
          </a:p>
        </p:txBody>
      </p:sp>
      <p:sp>
        <p:nvSpPr>
          <p:cNvPr id="12" name="Rectangle 11">
            <a:extLst>
              <a:ext uri="{FF2B5EF4-FFF2-40B4-BE49-F238E27FC236}">
                <a16:creationId xmlns:a16="http://schemas.microsoft.com/office/drawing/2014/main" id="{1848A81D-5EB4-1782-B043-D0D24C78570F}"/>
              </a:ext>
            </a:extLst>
          </p:cNvPr>
          <p:cNvSpPr/>
          <p:nvPr/>
        </p:nvSpPr>
        <p:spPr>
          <a:xfrm>
            <a:off x="6990258" y="4717774"/>
            <a:ext cx="1663413" cy="1273796"/>
          </a:xfrm>
          <a:prstGeom prst="rect">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7C3F8154-6AFA-E782-B073-56F22B6607FF}"/>
              </a:ext>
            </a:extLst>
          </p:cNvPr>
          <p:cNvSpPr/>
          <p:nvPr/>
        </p:nvSpPr>
        <p:spPr>
          <a:xfrm>
            <a:off x="9084512" y="1199590"/>
            <a:ext cx="1197154" cy="1669538"/>
          </a:xfrm>
          <a:prstGeom prst="rect">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1A5E2F0C-F2F3-7C5C-909F-9159346E5BE3}"/>
              </a:ext>
            </a:extLst>
          </p:cNvPr>
          <p:cNvSpPr/>
          <p:nvPr/>
        </p:nvSpPr>
        <p:spPr>
          <a:xfrm>
            <a:off x="8838935" y="4704522"/>
            <a:ext cx="1663413" cy="1273796"/>
          </a:xfrm>
          <a:prstGeom prst="rect">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4BD36F01-0D69-E0F5-AC28-CF10727984F2}"/>
              </a:ext>
            </a:extLst>
          </p:cNvPr>
          <p:cNvSpPr/>
          <p:nvPr/>
        </p:nvSpPr>
        <p:spPr>
          <a:xfrm>
            <a:off x="7353287" y="1143939"/>
            <a:ext cx="1197154" cy="1780840"/>
          </a:xfrm>
          <a:prstGeom prst="ellipse">
            <a:avLst/>
          </a:prstGeom>
          <a:no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endParaRPr lang="en-GB" dirty="0"/>
          </a:p>
        </p:txBody>
      </p:sp>
      <p:sp>
        <p:nvSpPr>
          <p:cNvPr id="16" name="Oval 15">
            <a:extLst>
              <a:ext uri="{FF2B5EF4-FFF2-40B4-BE49-F238E27FC236}">
                <a16:creationId xmlns:a16="http://schemas.microsoft.com/office/drawing/2014/main" id="{B88754B5-7C81-EF81-5F29-4E90BCDF0CC6}"/>
              </a:ext>
            </a:extLst>
          </p:cNvPr>
          <p:cNvSpPr/>
          <p:nvPr/>
        </p:nvSpPr>
        <p:spPr>
          <a:xfrm>
            <a:off x="10789162" y="2890192"/>
            <a:ext cx="1197154" cy="1780840"/>
          </a:xfrm>
          <a:prstGeom prst="ellipse">
            <a:avLst/>
          </a:prstGeom>
          <a:no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ACBD0288-8351-5CA3-B7C6-F7642B3C8FB4}"/>
              </a:ext>
            </a:extLst>
          </p:cNvPr>
          <p:cNvSpPr txBox="1"/>
          <p:nvPr/>
        </p:nvSpPr>
        <p:spPr>
          <a:xfrm>
            <a:off x="179108" y="3909392"/>
            <a:ext cx="5022635" cy="2862322"/>
          </a:xfrm>
          <a:prstGeom prst="rect">
            <a:avLst/>
          </a:prstGeom>
          <a:noFill/>
          <a:ln w="38100">
            <a:solidFill>
              <a:schemeClr val="accent2">
                <a:lumMod val="75000"/>
              </a:schemeClr>
            </a:solidFill>
          </a:ln>
        </p:spPr>
        <p:txBody>
          <a:bodyPr wrap="square" rtlCol="0">
            <a:spAutoFit/>
          </a:bodyPr>
          <a:lstStyle/>
          <a:p>
            <a:pPr marL="285750" indent="-285750">
              <a:buFont typeface="Arial" panose="020B0604020202020204" pitchFamily="34" charset="0"/>
              <a:buChar char="•"/>
            </a:pPr>
            <a:r>
              <a:rPr lang="en-GB" dirty="0">
                <a:solidFill>
                  <a:schemeClr val="bg1"/>
                </a:solidFill>
                <a:latin typeface="Amasis MT Pro" panose="02040504050005020304" pitchFamily="18" charset="0"/>
              </a:rPr>
              <a:t>Both images have too much shadowing, so the model ended up merging into the background so that the viewer isn’t able to see the model.  </a:t>
            </a:r>
          </a:p>
          <a:p>
            <a:pPr marL="285750" indent="-285750">
              <a:buFont typeface="Arial" panose="020B0604020202020204" pitchFamily="34" charset="0"/>
              <a:buChar char="•"/>
            </a:pPr>
            <a:r>
              <a:rPr lang="en-GB" dirty="0">
                <a:solidFill>
                  <a:schemeClr val="bg1"/>
                </a:solidFill>
                <a:latin typeface="Amasis MT Pro" panose="02040504050005020304" pitchFamily="18" charset="0"/>
              </a:rPr>
              <a:t>Image (33A9515) the compression of this image is too dark, so the model isn’t illuminated properly so the camera hasn’t picked up any of the writing on the model, if I was going to take these images differently, I would have the model standing closer to the light. </a:t>
            </a:r>
          </a:p>
        </p:txBody>
      </p:sp>
    </p:spTree>
    <p:extLst>
      <p:ext uri="{BB962C8B-B14F-4D97-AF65-F5344CB8AC3E}">
        <p14:creationId xmlns:p14="http://schemas.microsoft.com/office/powerpoint/2010/main" val="2259779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976F2-C711-A715-1BC7-EC1B82564146}"/>
              </a:ext>
            </a:extLst>
          </p:cNvPr>
          <p:cNvSpPr>
            <a:spLocks noGrp="1"/>
          </p:cNvSpPr>
          <p:nvPr>
            <p:ph type="title"/>
          </p:nvPr>
        </p:nvSpPr>
        <p:spPr>
          <a:xfrm>
            <a:off x="0" y="-338259"/>
            <a:ext cx="10515600" cy="1325563"/>
          </a:xfrm>
        </p:spPr>
        <p:txBody>
          <a:bodyPr>
            <a:normAutofit/>
          </a:bodyPr>
          <a:lstStyle/>
          <a:p>
            <a:r>
              <a:rPr lang="en-GB" sz="4000" dirty="0">
                <a:solidFill>
                  <a:schemeClr val="bg1"/>
                </a:solidFill>
                <a:latin typeface="Amasis MT Pro" panose="02040504050005020304" pitchFamily="18" charset="0"/>
              </a:rPr>
              <a:t>I am not an object (Outcomes)</a:t>
            </a:r>
          </a:p>
        </p:txBody>
      </p:sp>
      <p:pic>
        <p:nvPicPr>
          <p:cNvPr id="9" name="Picture 8">
            <a:extLst>
              <a:ext uri="{FF2B5EF4-FFF2-40B4-BE49-F238E27FC236}">
                <a16:creationId xmlns:a16="http://schemas.microsoft.com/office/drawing/2014/main" id="{A0AF9628-3866-B7E8-0232-72813C018C03}"/>
              </a:ext>
            </a:extLst>
          </p:cNvPr>
          <p:cNvPicPr>
            <a:picLocks noChangeAspect="1"/>
          </p:cNvPicPr>
          <p:nvPr/>
        </p:nvPicPr>
        <p:blipFill>
          <a:blip r:embed="rId2"/>
          <a:stretch>
            <a:fillRect/>
          </a:stretch>
        </p:blipFill>
        <p:spPr>
          <a:xfrm>
            <a:off x="151595" y="987304"/>
            <a:ext cx="3618547" cy="5381213"/>
          </a:xfrm>
          <a:prstGeom prst="rect">
            <a:avLst/>
          </a:prstGeom>
        </p:spPr>
      </p:pic>
      <p:pic>
        <p:nvPicPr>
          <p:cNvPr id="11" name="Picture 10">
            <a:extLst>
              <a:ext uri="{FF2B5EF4-FFF2-40B4-BE49-F238E27FC236}">
                <a16:creationId xmlns:a16="http://schemas.microsoft.com/office/drawing/2014/main" id="{51CA8937-6A79-42B4-E84A-D9731C200E71}"/>
              </a:ext>
            </a:extLst>
          </p:cNvPr>
          <p:cNvPicPr>
            <a:picLocks noChangeAspect="1"/>
          </p:cNvPicPr>
          <p:nvPr/>
        </p:nvPicPr>
        <p:blipFill>
          <a:blip r:embed="rId3"/>
          <a:stretch>
            <a:fillRect/>
          </a:stretch>
        </p:blipFill>
        <p:spPr>
          <a:xfrm>
            <a:off x="7718842" y="987304"/>
            <a:ext cx="4261925" cy="2860683"/>
          </a:xfrm>
          <a:prstGeom prst="rect">
            <a:avLst/>
          </a:prstGeom>
        </p:spPr>
      </p:pic>
      <p:sp>
        <p:nvSpPr>
          <p:cNvPr id="12" name="TextBox 11">
            <a:extLst>
              <a:ext uri="{FF2B5EF4-FFF2-40B4-BE49-F238E27FC236}">
                <a16:creationId xmlns:a16="http://schemas.microsoft.com/office/drawing/2014/main" id="{98E59C4A-5C6C-D1C8-C4A9-D122AB42C7CF}"/>
              </a:ext>
            </a:extLst>
          </p:cNvPr>
          <p:cNvSpPr txBox="1"/>
          <p:nvPr/>
        </p:nvSpPr>
        <p:spPr>
          <a:xfrm>
            <a:off x="3770142" y="1969750"/>
            <a:ext cx="3439041" cy="3416320"/>
          </a:xfrm>
          <a:prstGeom prst="rect">
            <a:avLst/>
          </a:prstGeom>
          <a:noFill/>
        </p:spPr>
        <p:txBody>
          <a:bodyPr wrap="square" rtlCol="0">
            <a:spAutoFit/>
          </a:bodyPr>
          <a:lstStyle/>
          <a:p>
            <a:pPr algn="just"/>
            <a:r>
              <a:rPr lang="en-GB" dirty="0">
                <a:solidFill>
                  <a:schemeClr val="bg1"/>
                </a:solidFill>
                <a:latin typeface="Amasis MT Pro" panose="02040504050005020304" pitchFamily="18" charset="0"/>
              </a:rPr>
              <a:t>With this image I found that this image compassion worked well in this image because the model (myself) is in full focus of the camera. I had the lighting so that some of the model is in illuminated but some of the model is shadowed but not fully in shadowed, so that the face and parts of the shoulders but not the chest where the writing is in full focus to the viewer.</a:t>
            </a:r>
          </a:p>
        </p:txBody>
      </p:sp>
      <p:cxnSp>
        <p:nvCxnSpPr>
          <p:cNvPr id="14" name="Straight Connector 13">
            <a:extLst>
              <a:ext uri="{FF2B5EF4-FFF2-40B4-BE49-F238E27FC236}">
                <a16:creationId xmlns:a16="http://schemas.microsoft.com/office/drawing/2014/main" id="{9425A66F-07AF-00D9-64FC-818D7304591D}"/>
              </a:ext>
            </a:extLst>
          </p:cNvPr>
          <p:cNvCxnSpPr>
            <a:cxnSpLocks/>
          </p:cNvCxnSpPr>
          <p:nvPr/>
        </p:nvCxnSpPr>
        <p:spPr>
          <a:xfrm>
            <a:off x="7381461" y="692858"/>
            <a:ext cx="0" cy="597010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CFE8D474-85CF-CBF4-83C3-6C5E8A2FD1F1}"/>
              </a:ext>
            </a:extLst>
          </p:cNvPr>
          <p:cNvSpPr txBox="1"/>
          <p:nvPr/>
        </p:nvSpPr>
        <p:spPr>
          <a:xfrm>
            <a:off x="7718842" y="3847987"/>
            <a:ext cx="4261922" cy="2862322"/>
          </a:xfrm>
          <a:prstGeom prst="rect">
            <a:avLst/>
          </a:prstGeom>
          <a:noFill/>
        </p:spPr>
        <p:txBody>
          <a:bodyPr wrap="square" rtlCol="0">
            <a:spAutoFit/>
          </a:bodyPr>
          <a:lstStyle/>
          <a:p>
            <a:pPr algn="just"/>
            <a:r>
              <a:rPr lang="en-GB" dirty="0">
                <a:solidFill>
                  <a:schemeClr val="bg1"/>
                </a:solidFill>
                <a:latin typeface="Amasis MT Pro" panose="02040504050005020304" pitchFamily="18" charset="0"/>
              </a:rPr>
              <a:t>This image I found shows the message that I’m trying to show is that the scar on the model (myself) has more focus to the viewer because its more textured than the rest of the skin and with the writing on the chest. If I was going to do this photoshoot is that I would use a different not myself, but I would still use myself as a model because I can show social problem through myself.</a:t>
            </a:r>
          </a:p>
        </p:txBody>
      </p:sp>
    </p:spTree>
    <p:extLst>
      <p:ext uri="{BB962C8B-B14F-4D97-AF65-F5344CB8AC3E}">
        <p14:creationId xmlns:p14="http://schemas.microsoft.com/office/powerpoint/2010/main" val="3215135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C1321-B4AC-19BB-E9E9-12E122F92E56}"/>
              </a:ext>
            </a:extLst>
          </p:cNvPr>
          <p:cNvSpPr>
            <a:spLocks noGrp="1"/>
          </p:cNvSpPr>
          <p:nvPr>
            <p:ph type="title"/>
          </p:nvPr>
        </p:nvSpPr>
        <p:spPr>
          <a:xfrm>
            <a:off x="0" y="-267921"/>
            <a:ext cx="10515600" cy="1325563"/>
          </a:xfrm>
        </p:spPr>
        <p:txBody>
          <a:bodyPr>
            <a:normAutofit/>
          </a:bodyPr>
          <a:lstStyle/>
          <a:p>
            <a:r>
              <a:rPr lang="en-GB" sz="4000" dirty="0">
                <a:solidFill>
                  <a:schemeClr val="bg1"/>
                </a:solidFill>
                <a:latin typeface="Amasis MT Pro" panose="02040504050005020304" pitchFamily="18" charset="0"/>
              </a:rPr>
              <a:t>Being a man (Photoshoot plan) </a:t>
            </a:r>
          </a:p>
        </p:txBody>
      </p:sp>
      <p:sp>
        <p:nvSpPr>
          <p:cNvPr id="4" name="Rectangle 3">
            <a:extLst>
              <a:ext uri="{FF2B5EF4-FFF2-40B4-BE49-F238E27FC236}">
                <a16:creationId xmlns:a16="http://schemas.microsoft.com/office/drawing/2014/main" id="{22FA0727-553C-0A49-9D93-7F76F3449B13}"/>
              </a:ext>
            </a:extLst>
          </p:cNvPr>
          <p:cNvSpPr/>
          <p:nvPr/>
        </p:nvSpPr>
        <p:spPr>
          <a:xfrm>
            <a:off x="6843932" y="806202"/>
            <a:ext cx="5275384" cy="576423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2" name="Oval 11">
            <a:extLst>
              <a:ext uri="{FF2B5EF4-FFF2-40B4-BE49-F238E27FC236}">
                <a16:creationId xmlns:a16="http://schemas.microsoft.com/office/drawing/2014/main" id="{B29B7906-A5D6-BC06-242A-9B6E2C9857EC}"/>
              </a:ext>
            </a:extLst>
          </p:cNvPr>
          <p:cNvSpPr/>
          <p:nvPr/>
        </p:nvSpPr>
        <p:spPr>
          <a:xfrm>
            <a:off x="8936502" y="1924074"/>
            <a:ext cx="1090246" cy="1030141"/>
          </a:xfrm>
          <a:prstGeom prst="ellipse">
            <a:avLst/>
          </a:prstGeom>
          <a:ln w="28575"/>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3" name="Rectangle 12">
            <a:extLst>
              <a:ext uri="{FF2B5EF4-FFF2-40B4-BE49-F238E27FC236}">
                <a16:creationId xmlns:a16="http://schemas.microsoft.com/office/drawing/2014/main" id="{CBC084EF-86E8-4A22-A046-EEE3BBAC6893}"/>
              </a:ext>
            </a:extLst>
          </p:cNvPr>
          <p:cNvSpPr/>
          <p:nvPr/>
        </p:nvSpPr>
        <p:spPr>
          <a:xfrm>
            <a:off x="7631723" y="1057639"/>
            <a:ext cx="3699803" cy="530095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6890CDF3-F4FB-6D94-7C95-5FDA5F3597BA}"/>
              </a:ext>
            </a:extLst>
          </p:cNvPr>
          <p:cNvSpPr/>
          <p:nvPr/>
        </p:nvSpPr>
        <p:spPr>
          <a:xfrm>
            <a:off x="7357402" y="1924074"/>
            <a:ext cx="858129" cy="2577588"/>
          </a:xfrm>
          <a:prstGeom prst="rect">
            <a:avLst/>
          </a:prstGeom>
          <a:solidFill>
            <a:srgbClr val="FFFF99"/>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cxnSp>
        <p:nvCxnSpPr>
          <p:cNvPr id="16" name="Straight Connector 15">
            <a:extLst>
              <a:ext uri="{FF2B5EF4-FFF2-40B4-BE49-F238E27FC236}">
                <a16:creationId xmlns:a16="http://schemas.microsoft.com/office/drawing/2014/main" id="{E65F77F7-FE44-ED1B-B082-517B7B376A9B}"/>
              </a:ext>
            </a:extLst>
          </p:cNvPr>
          <p:cNvCxnSpPr/>
          <p:nvPr/>
        </p:nvCxnSpPr>
        <p:spPr>
          <a:xfrm flipH="1">
            <a:off x="7073117" y="1924074"/>
            <a:ext cx="270218" cy="227488"/>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B1D2A1C2-484F-07DB-DFC5-E19726BF82F5}"/>
              </a:ext>
            </a:extLst>
          </p:cNvPr>
          <p:cNvCxnSpPr>
            <a:cxnSpLocks/>
          </p:cNvCxnSpPr>
          <p:nvPr/>
        </p:nvCxnSpPr>
        <p:spPr>
          <a:xfrm flipH="1" flipV="1">
            <a:off x="7085133" y="4257155"/>
            <a:ext cx="255270" cy="249136"/>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9">
            <a:extLst>
              <a:ext uri="{FF2B5EF4-FFF2-40B4-BE49-F238E27FC236}">
                <a16:creationId xmlns:a16="http://schemas.microsoft.com/office/drawing/2014/main" id="{2FC3303C-8D2C-EC72-3B5C-D6763D6D514E}"/>
              </a:ext>
            </a:extLst>
          </p:cNvPr>
          <p:cNvCxnSpPr/>
          <p:nvPr/>
        </p:nvCxnSpPr>
        <p:spPr>
          <a:xfrm>
            <a:off x="7073117" y="2151562"/>
            <a:ext cx="12016" cy="2105593"/>
          </a:xfrm>
          <a:prstGeom prst="line">
            <a:avLst/>
          </a:prstGeom>
        </p:spPr>
        <p:style>
          <a:lnRef idx="1">
            <a:schemeClr val="dk1"/>
          </a:lnRef>
          <a:fillRef idx="0">
            <a:schemeClr val="dk1"/>
          </a:fillRef>
          <a:effectRef idx="0">
            <a:schemeClr val="dk1"/>
          </a:effectRef>
          <a:fontRef idx="minor">
            <a:schemeClr val="tx1"/>
          </a:fontRef>
        </p:style>
      </p:cxnSp>
      <p:sp>
        <p:nvSpPr>
          <p:cNvPr id="21" name="Oval 20">
            <a:extLst>
              <a:ext uri="{FF2B5EF4-FFF2-40B4-BE49-F238E27FC236}">
                <a16:creationId xmlns:a16="http://schemas.microsoft.com/office/drawing/2014/main" id="{49D808F0-359C-88EC-7474-C8A38C054ADD}"/>
              </a:ext>
            </a:extLst>
          </p:cNvPr>
          <p:cNvSpPr/>
          <p:nvPr/>
        </p:nvSpPr>
        <p:spPr>
          <a:xfrm>
            <a:off x="9140482" y="2153639"/>
            <a:ext cx="1090246" cy="1148037"/>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4392C672-27C6-E3A0-6E84-25814AEE7115}"/>
              </a:ext>
            </a:extLst>
          </p:cNvPr>
          <p:cNvCxnSpPr>
            <a:stCxn id="21" idx="4"/>
          </p:cNvCxnSpPr>
          <p:nvPr/>
        </p:nvCxnSpPr>
        <p:spPr>
          <a:xfrm>
            <a:off x="9685605" y="3301676"/>
            <a:ext cx="0" cy="1340662"/>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0416C4E-77EB-0EF6-0304-EE9BD898CE78}"/>
              </a:ext>
            </a:extLst>
          </p:cNvPr>
          <p:cNvCxnSpPr>
            <a:cxnSpLocks/>
          </p:cNvCxnSpPr>
          <p:nvPr/>
        </p:nvCxnSpPr>
        <p:spPr>
          <a:xfrm flipH="1">
            <a:off x="9277934" y="3789852"/>
            <a:ext cx="815341" cy="20738"/>
          </a:xfrm>
          <a:prstGeom prst="line">
            <a:avLst/>
          </a:prstGeom>
          <a:ln w="28575">
            <a:solidFill>
              <a:schemeClr val="bg1"/>
            </a:solidFill>
          </a:ln>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8C0CF8C8-BBCF-CFD3-87D8-6DC03A1D813B}"/>
              </a:ext>
            </a:extLst>
          </p:cNvPr>
          <p:cNvCxnSpPr>
            <a:cxnSpLocks/>
          </p:cNvCxnSpPr>
          <p:nvPr/>
        </p:nvCxnSpPr>
        <p:spPr>
          <a:xfrm flipH="1" flipV="1">
            <a:off x="9685604" y="4614947"/>
            <a:ext cx="545123" cy="877513"/>
          </a:xfrm>
          <a:prstGeom prst="line">
            <a:avLst/>
          </a:prstGeom>
          <a:ln w="28575">
            <a:solidFill>
              <a:schemeClr val="bg1"/>
            </a:solidFill>
          </a:ln>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BE10E796-E521-D76E-0FAA-7E583DED9EB6}"/>
              </a:ext>
            </a:extLst>
          </p:cNvPr>
          <p:cNvCxnSpPr>
            <a:cxnSpLocks/>
          </p:cNvCxnSpPr>
          <p:nvPr/>
        </p:nvCxnSpPr>
        <p:spPr>
          <a:xfrm flipH="1">
            <a:off x="9140482" y="4603566"/>
            <a:ext cx="545122" cy="935947"/>
          </a:xfrm>
          <a:prstGeom prst="line">
            <a:avLst/>
          </a:prstGeom>
          <a:ln w="28575">
            <a:solidFill>
              <a:schemeClr val="bg1"/>
            </a:solidFill>
          </a:ln>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65D13802-1FB4-1937-FEAD-F55CCFA6130E}"/>
              </a:ext>
            </a:extLst>
          </p:cNvPr>
          <p:cNvSpPr txBox="1"/>
          <p:nvPr/>
        </p:nvSpPr>
        <p:spPr>
          <a:xfrm>
            <a:off x="94814" y="1703161"/>
            <a:ext cx="6628518" cy="3970318"/>
          </a:xfrm>
          <a:prstGeom prst="rect">
            <a:avLst/>
          </a:prstGeom>
          <a:noFill/>
        </p:spPr>
        <p:txBody>
          <a:bodyPr wrap="square" rtlCol="0">
            <a:spAutoFit/>
          </a:bodyPr>
          <a:lstStyle/>
          <a:p>
            <a:pPr algn="just"/>
            <a:r>
              <a:rPr lang="en-GB" dirty="0">
                <a:solidFill>
                  <a:schemeClr val="bg1"/>
                </a:solidFill>
                <a:latin typeface="Amasis MT Pro" panose="02040504050005020304" pitchFamily="18" charset="0"/>
              </a:rPr>
              <a:t>For this photoshoot I wanted to show how men are treated today society and how they get put into their own box like everyone in society, but men are seen as masculine and can’t show their emotions. In this shoot I’m going to have the model posing in masculine poses but have writing on them that shows what its truly like being a man so that the viewer will see through imagery that everything in today society has two sides.  </a:t>
            </a:r>
          </a:p>
          <a:p>
            <a:pPr algn="just"/>
            <a:r>
              <a:rPr lang="en-GB" dirty="0">
                <a:solidFill>
                  <a:schemeClr val="bg1"/>
                </a:solidFill>
                <a:latin typeface="Amasis MT Pro" panose="02040504050005020304" pitchFamily="18" charset="0"/>
              </a:rPr>
              <a:t>With this shoot I'm going to keep the light simple so that the model will be fully illuminated with some shadowing on the body. I will be having the backdrop black so that the model will be in full focus as the model will have a lot of skin showing. For this shoot I will be using an 35mm prime lens so that the images will have the more texture and depth.</a:t>
            </a:r>
          </a:p>
          <a:p>
            <a:pPr algn="just"/>
            <a:r>
              <a:rPr lang="en-GB" dirty="0">
                <a:solidFill>
                  <a:schemeClr val="bg1"/>
                </a:solidFill>
                <a:latin typeface="Amasis MT Pro" panose="02040504050005020304" pitchFamily="18" charset="0"/>
              </a:rPr>
              <a:t>  </a:t>
            </a:r>
          </a:p>
        </p:txBody>
      </p:sp>
    </p:spTree>
    <p:extLst>
      <p:ext uri="{BB962C8B-B14F-4D97-AF65-F5344CB8AC3E}">
        <p14:creationId xmlns:p14="http://schemas.microsoft.com/office/powerpoint/2010/main" val="25549524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21409C2E7DC74DBBBDD8000CE0B6EF" ma:contentTypeVersion="8" ma:contentTypeDescription="Create a new document." ma:contentTypeScope="" ma:versionID="364f5cd6e92ddfc2af27dc9c73e5b875">
  <xsd:schema xmlns:xsd="http://www.w3.org/2001/XMLSchema" xmlns:xs="http://www.w3.org/2001/XMLSchema" xmlns:p="http://schemas.microsoft.com/office/2006/metadata/properties" xmlns:ns3="b1a19f8b-b677-40f2-999b-6b2f48ca3bc4" xmlns:ns4="f212b870-ac93-4d0f-8016-99eb9c71c937" targetNamespace="http://schemas.microsoft.com/office/2006/metadata/properties" ma:root="true" ma:fieldsID="852652116507fab1d435419867b39eab" ns3:_="" ns4:_="">
    <xsd:import namespace="b1a19f8b-b677-40f2-999b-6b2f48ca3bc4"/>
    <xsd:import namespace="f212b870-ac93-4d0f-8016-99eb9c71c937"/>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a19f8b-b677-40f2-999b-6b2f48ca3b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12b870-ac93-4d0f-8016-99eb9c71c937"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1a19f8b-b677-40f2-999b-6b2f48ca3bc4" xsi:nil="true"/>
  </documentManagement>
</p:properties>
</file>

<file path=customXml/itemProps1.xml><?xml version="1.0" encoding="utf-8"?>
<ds:datastoreItem xmlns:ds="http://schemas.openxmlformats.org/officeDocument/2006/customXml" ds:itemID="{4207FCF7-E0A5-4FDC-88FA-E913EF75DD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a19f8b-b677-40f2-999b-6b2f48ca3bc4"/>
    <ds:schemaRef ds:uri="f212b870-ac93-4d0f-8016-99eb9c71c9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844F4AF-3A46-467F-B7D9-1CF7CECB94DC}">
  <ds:schemaRefs>
    <ds:schemaRef ds:uri="http://schemas.microsoft.com/sharepoint/v3/contenttype/forms"/>
  </ds:schemaRefs>
</ds:datastoreItem>
</file>

<file path=customXml/itemProps3.xml><?xml version="1.0" encoding="utf-8"?>
<ds:datastoreItem xmlns:ds="http://schemas.openxmlformats.org/officeDocument/2006/customXml" ds:itemID="{05B287C4-0722-4D4F-961A-C09874C426D3}">
  <ds:schemaRefs>
    <ds:schemaRef ds:uri="http://purl.org/dc/dcmitype/"/>
    <ds:schemaRef ds:uri="http://www.w3.org/XML/1998/namespace"/>
    <ds:schemaRef ds:uri="http://schemas.microsoft.com/office/2006/documentManagement/types"/>
    <ds:schemaRef ds:uri="f212b870-ac93-4d0f-8016-99eb9c71c937"/>
    <ds:schemaRef ds:uri="http://purl.org/dc/terms/"/>
    <ds:schemaRef ds:uri="http://schemas.openxmlformats.org/package/2006/metadata/core-properties"/>
    <ds:schemaRef ds:uri="http://schemas.microsoft.com/office/2006/metadata/properties"/>
    <ds:schemaRef ds:uri="http://schemas.microsoft.com/office/infopath/2007/PartnerControls"/>
    <ds:schemaRef ds:uri="b1a19f8b-b677-40f2-999b-6b2f48ca3bc4"/>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10863</TotalTime>
  <Words>1211</Words>
  <Application>Microsoft Office PowerPoint</Application>
  <PresentationFormat>Widescreen</PresentationFormat>
  <Paragraphs>35</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Amasis MT Pro</vt:lpstr>
      <vt:lpstr>Arial</vt:lpstr>
      <vt:lpstr>Calibri</vt:lpstr>
      <vt:lpstr>Calibri Light</vt:lpstr>
      <vt:lpstr>Times New Roman</vt:lpstr>
      <vt:lpstr>Office Theme</vt:lpstr>
      <vt:lpstr>Visual Dairy 2</vt:lpstr>
      <vt:lpstr>Analysing the difference between two images</vt:lpstr>
      <vt:lpstr>Artist quotation </vt:lpstr>
      <vt:lpstr>Artist research mood board (Stephen Gill) </vt:lpstr>
      <vt:lpstr>‘What were you wearing’ (Jen Brockman and Dr Mary Wyandt-Hiebert)</vt:lpstr>
      <vt:lpstr>Gallery review (Go home polish, Michal Iwanowski) </vt:lpstr>
      <vt:lpstr>Photoshoot plan (I am not an object)</vt:lpstr>
      <vt:lpstr>I am not an object (contact sheet) </vt:lpstr>
      <vt:lpstr>I am not an object (Outcomes)</vt:lpstr>
      <vt:lpstr>Being a man (Photoshoot plan)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Visual Dairy 2</dc:title>
  <dc:creator>Ren Weston (2305780)</dc:creator>
  <cp:lastModifiedBy>Ren Weston (2305780)</cp:lastModifiedBy>
  <cp:revision>2</cp:revision>
  <dcterms:created xsi:type="dcterms:W3CDTF">2024-02-01T13:25:43Z</dcterms:created>
  <dcterms:modified xsi:type="dcterms:W3CDTF">2024-03-07T13:32:07Z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0x010100FD21409C2E7DC74DBBBDD8000CE0B6EF</vt:lpwstr>
  </property>
</Properties>
</file>