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4"/>
  </p:notesMasterIdLst>
  <p:handoutMasterIdLst>
    <p:handoutMasterId r:id="rId15"/>
  </p:handoutMasterIdLst>
  <p:sldIdLst>
    <p:sldId id="280" r:id="rId2"/>
    <p:sldId id="297" r:id="rId3"/>
    <p:sldId id="296" r:id="rId4"/>
    <p:sldId id="283" r:id="rId5"/>
    <p:sldId id="284" r:id="rId6"/>
    <p:sldId id="285" r:id="rId7"/>
    <p:sldId id="295" r:id="rId8"/>
    <p:sldId id="286" r:id="rId9"/>
    <p:sldId id="287" r:id="rId10"/>
    <p:sldId id="290" r:id="rId11"/>
    <p:sldId id="291" r:id="rId12"/>
    <p:sldId id="292" r:id="rId1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B5369C-DB15-4D9A-A809-8B1EBBDCF160}" v="14" dt="2022-10-25T14:03:33.0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6373" autoAdjust="0"/>
  </p:normalViewPr>
  <p:slideViewPr>
    <p:cSldViewPr>
      <p:cViewPr varScale="1">
        <p:scale>
          <a:sx n="52" d="100"/>
          <a:sy n="52" d="100"/>
        </p:scale>
        <p:origin x="1833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DF069A-B00B-41E3-A3C1-0B43EDB0DD34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39E918-88F5-4DC3-ADC2-D63BF93AA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19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095986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0592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3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9015244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998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3204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cy-GB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00149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5208007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039091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698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285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779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6914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942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05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849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516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466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270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952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1531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25/10/2022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3325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149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library/infoskills/finding-and-using-information/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um3k-Wglfw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ECGE4005P/C</a:t>
            </a: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Dod o Hyd i </a:t>
            </a:r>
            <a:r>
              <a:rPr lang="cy-GB" sz="36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Wybodaith</a:t>
            </a:r>
            <a:r>
              <a:rPr 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a Cymryd nodiadau </a:t>
            </a: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ECGE4005P/C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Finding Information and Note taking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81DF652-0290-2F0E-3005-A4548D310B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05835"/>
            <a:ext cx="11222" cy="4553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66B84085-9237-A206-163C-034F664734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227430"/>
            <a:ext cx="149080" cy="30714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Arial Unicode MS"/>
                <a:ea typeface="inherit"/>
              </a:rPr>
              <a:t>h</a:t>
            </a: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7376788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2434E-FB0F-F6FE-1CE1-135AF2DA6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Information </a:t>
            </a:r>
            <a:r>
              <a:rPr lang="en-GB" dirty="0" err="1"/>
              <a:t>Gwybodaeth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EB3CC-07C7-C3FE-0BEB-0DF3E5410D7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From lectures</a:t>
            </a:r>
          </a:p>
          <a:p>
            <a:r>
              <a:rPr lang="en-GB" dirty="0"/>
              <a:t>From your own research</a:t>
            </a:r>
          </a:p>
          <a:p>
            <a:pPr marL="0" indent="0">
              <a:buNone/>
            </a:pPr>
            <a:r>
              <a:rPr lang="en-GB" dirty="0"/>
              <a:t>Either way, it is important to record it accurately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B5D19B-5E2F-3B11-CB71-0E28AE09A8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O </a:t>
            </a:r>
            <a:r>
              <a:rPr lang="en-US" dirty="0" err="1"/>
              <a:t>ddarlith</a:t>
            </a:r>
            <a:endParaRPr lang="en-US" dirty="0"/>
          </a:p>
          <a:p>
            <a:r>
              <a:rPr lang="en-US" dirty="0" err="1"/>
              <a:t>O'ch</a:t>
            </a:r>
            <a:r>
              <a:rPr lang="en-US" dirty="0"/>
              <a:t> </a:t>
            </a:r>
            <a:r>
              <a:rPr lang="en-US" dirty="0" err="1"/>
              <a:t>ymchwil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hun</a:t>
            </a:r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Y </a:t>
            </a:r>
            <a:r>
              <a:rPr lang="en-US" dirty="0" err="1"/>
              <a:t>naill</a:t>
            </a:r>
            <a:r>
              <a:rPr lang="en-US" dirty="0"/>
              <a:t> </a:t>
            </a:r>
            <a:r>
              <a:rPr lang="en-US" dirty="0" err="1"/>
              <a:t>ffordd</a:t>
            </a:r>
            <a:r>
              <a:rPr lang="en-US" dirty="0"/>
              <a:t> </a:t>
            </a:r>
            <a:r>
              <a:rPr lang="en-US" dirty="0" err="1"/>
              <a:t>neu'r</a:t>
            </a:r>
            <a:r>
              <a:rPr lang="en-US" dirty="0"/>
              <a:t> </a:t>
            </a:r>
            <a:r>
              <a:rPr lang="en-US" dirty="0" err="1"/>
              <a:t>llall</a:t>
            </a:r>
            <a:r>
              <a:rPr lang="en-US" dirty="0"/>
              <a:t>, </a:t>
            </a:r>
            <a:r>
              <a:rPr lang="en-US" dirty="0" err="1"/>
              <a:t>mae'n</a:t>
            </a:r>
            <a:r>
              <a:rPr lang="en-US" dirty="0"/>
              <a:t> </a:t>
            </a:r>
            <a:r>
              <a:rPr lang="en-US" dirty="0" err="1"/>
              <a:t>bwysig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gofnodi'n</a:t>
            </a:r>
            <a:r>
              <a:rPr lang="en-US" dirty="0"/>
              <a:t> </a:t>
            </a:r>
            <a:r>
              <a:rPr lang="en-US" dirty="0" err="1"/>
              <a:t>gywir</a:t>
            </a:r>
            <a:endParaRPr lang="en-US" dirty="0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A140658B-0170-157B-C96F-F06083C42A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05835"/>
            <a:ext cx="11222" cy="4553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34DFF99B-5D49-2F88-DA9F-13EBEBFE57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05835"/>
            <a:ext cx="11222" cy="4553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87685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8C6CF-E0EB-D0FB-2645-2673FF9DF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InfoSkills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9C31D4-3213-FDE7-3DBD-6980F21D488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CC17FF-D4DE-6975-EC33-830318174FF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Action Button: Get Information 4">
            <a:hlinkClick r:id="rId2" highlightClick="1"/>
            <a:extLst>
              <a:ext uri="{FF2B5EF4-FFF2-40B4-BE49-F238E27FC236}">
                <a16:creationId xmlns:a16="http://schemas.microsoft.com/office/drawing/2014/main" id="{C473515A-E225-1B2D-D666-2C3447790735}"/>
              </a:ext>
            </a:extLst>
          </p:cNvPr>
          <p:cNvSpPr/>
          <p:nvPr/>
        </p:nvSpPr>
        <p:spPr>
          <a:xfrm>
            <a:off x="2771800" y="2924944"/>
            <a:ext cx="2736304" cy="1512168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1390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 </a:t>
            </a: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Pam cymryd nodiadau?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Why take notes?</a:t>
            </a:r>
            <a:endParaRPr lang="en-GB" altLang="en-US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Dull defnyddiol i gadw cofnod o ddarlithoedd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Helpu i chi </a:t>
            </a:r>
            <a:r>
              <a:rPr lang="cy-GB" altLang="cy-GB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gofio</a:t>
            </a:r>
            <a:endParaRPr lang="cy-GB" altLang="cy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Helpu gyda’ch dealltwriaeth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Helpu gyda’ch aseiniadau</a:t>
            </a:r>
          </a:p>
          <a:p>
            <a:endParaRPr lang="cy-GB" altLang="en-US" dirty="0"/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Useful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way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to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keep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record of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lectures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Helps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you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to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remember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Helps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with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understanding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Helps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with</a:t>
            </a:r>
            <a:r>
              <a:rPr lang="cy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assignments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351646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333375"/>
            <a:ext cx="7772400" cy="1008063"/>
          </a:xfrm>
        </p:spPr>
        <p:txBody>
          <a:bodyPr>
            <a:normAutofit fontScale="90000"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Sut i gymryd nodiadau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How to take notes</a:t>
            </a:r>
            <a:endParaRPr lang="cy-GB" altLang="cy-GB" sz="3600" dirty="0">
              <a:solidFill>
                <a:schemeClr val="tx1"/>
              </a:solidFill>
              <a:latin typeface="Lucida Sans" pitchFamily="34" charset="0"/>
            </a:endParaRPr>
          </a:p>
        </p:txBody>
      </p:sp>
      <p:sp>
        <p:nvSpPr>
          <p:cNvPr id="717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628775"/>
            <a:ext cx="3810000" cy="3816350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Byddwch yn ddetholus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 wybodaeth sydd angen arnaf?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Cliwiau o’r darlithydd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Aseiniad</a:t>
            </a:r>
          </a:p>
        </p:txBody>
      </p:sp>
      <p:sp>
        <p:nvSpPr>
          <p:cNvPr id="7172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628775"/>
            <a:ext cx="3810000" cy="4467225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Be selective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What information do I need?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Clues from lecturer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Assignment</a:t>
            </a:r>
            <a:endParaRPr lang="cy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2158" y="4005064"/>
            <a:ext cx="2295525" cy="199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0067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Sut i gymryd nodiadau (2)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How to take notes (2)</a:t>
            </a:r>
            <a:endParaRPr lang="en-GB" altLang="cy-GB" sz="4000" dirty="0">
              <a:solidFill>
                <a:schemeClr val="tx1"/>
              </a:solidFill>
              <a:latin typeface="Lucida Sans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Cadwch nodiadau yn fyr - does dim angen disgrifiadau hir neu esboniadau manwl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Byddwch yn gywir ac yn gyson 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Gadwch le i ychwanegu at eich nodiadau ar ôl y ddarlith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Byddwch yn drefnus a thaclus</a:t>
            </a:r>
            <a:endParaRPr lang="en-GB" sz="24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Keep notes short- you don’t need long descriptions or explanations 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Be correct and consistent 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Leave room to add to your notes after the lecture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Be tidy and organised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530208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80512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 rot="320891">
            <a:off x="5659554" y="687261"/>
            <a:ext cx="3084455" cy="2373966"/>
          </a:xfrm>
          <a:prstGeom prst="rect">
            <a:avLst/>
          </a:prstGeo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5"/>
          <a:stretch>
            <a:fillRect/>
          </a:stretch>
        </p:blipFill>
        <p:spPr>
          <a:xfrm rot="21121184">
            <a:off x="346638" y="3780831"/>
            <a:ext cx="3092609" cy="2419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451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Strategaethau</a:t>
            </a: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Strategies</a:t>
            </a:r>
            <a:endParaRPr lang="en-GB" altLang="cy-GB" sz="4000" dirty="0">
              <a:latin typeface="Lucida Sans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Geiriau allweddol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Prif syniadau/negeseuon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Ysgrifennwch geiriau/cymalau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Defnyddiwch talfyriadau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Cofnodwch ffynonellau (cyfeiriadau)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Tanlinellwch/</a:t>
            </a:r>
            <a:r>
              <a:rPr lang="cy-GB" altLang="cy-GB" sz="24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uwcholeuo</a:t>
            </a: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/ pwyntiau bwled/priflythrennau.....</a:t>
            </a:r>
          </a:p>
          <a:p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4335338" cy="4351338"/>
          </a:xfrm>
        </p:spPr>
        <p:txBody>
          <a:bodyPr>
            <a:normAutofit fontScale="92500"/>
          </a:bodyPr>
          <a:lstStyle/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Keywords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Main ideas/messages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Write words/phrases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Use abbreviations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Record sources (references)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Underline/highlight/bullet points/capital letters..........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588004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Dylid osgoi....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You should avoid...</a:t>
            </a:r>
            <a:endParaRPr lang="cy-GB" altLang="cy-GB" sz="4000" dirty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Copïo darnau mawr o wybodaeth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Ailysgrifennu nodiadau i’w tacluso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Anghofio cyfeirnodi</a:t>
            </a: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Copying large pieces of information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Rewriting notes to make them neater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Forgetting to reference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660106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Mewn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darlithoedd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....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 lectures....</a:t>
            </a: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Avoid writing everything!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Listen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Use note taking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Osgoi ysgrifennu popeth!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Gwrando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Defnyddio strategaethau cymryd nodiadau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4866518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Ar ôl y ddarlith....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After the lecture....</a:t>
            </a: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Read through your notes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Further research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Do your notes make sense?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Questions for next lecture?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Darllen dros eich nodiadau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Ymchwil pellach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Ydy’r nodiadau yn gwneud synnwyr?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Cwestiynau i’r ddarlith nesaf?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979060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Cyfeiriadau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References</a:t>
            </a: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-457200" algn="just" eaLnBrk="0" fontAlgn="base" hangingPunct="0">
              <a:spcAft>
                <a:spcPct val="0"/>
              </a:spcAft>
              <a:buNone/>
            </a:pP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Cottrell, S. (2013) 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The study skills handbook (4</a:t>
            </a:r>
            <a:r>
              <a:rPr lang="en-GB" altLang="cy-GB" sz="2400" i="1" kern="0" baseline="3000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2400" i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ed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). </a:t>
            </a: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Hampshire: Palgrave Macmillan.</a:t>
            </a:r>
          </a:p>
          <a:p>
            <a:pPr marL="0" lvl="0" indent="-457200" algn="just" eaLnBrk="0" fontAlgn="base" hangingPunct="0">
              <a:spcAft>
                <a:spcPct val="0"/>
              </a:spcAft>
              <a:buNone/>
            </a:pP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Longman, D. ac Atkinson, R. (1999) 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College learning and study skills. </a:t>
            </a: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Wadsworth: Thomson Learning.</a:t>
            </a:r>
          </a:p>
          <a:p>
            <a:pPr marL="0" lvl="0" indent="-457200" algn="just" eaLnBrk="0" fontAlgn="base" hangingPunct="0">
              <a:spcAft>
                <a:spcPct val="0"/>
              </a:spcAft>
              <a:buNone/>
            </a:pPr>
            <a:r>
              <a:rPr lang="en-US" altLang="cy-GB" sz="2400" ker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Pynn</a:t>
            </a:r>
            <a:r>
              <a:rPr lang="en-US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G. (2014) ‘Critical Thinking – Fundamentals: Introduction to Critical Thinking, </a:t>
            </a:r>
            <a:r>
              <a:rPr lang="en-US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  <a:hlinkClick r:id="rId3"/>
              </a:rPr>
              <a:t>https://www.youtube.com/watch?v=Cum3k-Wglfw</a:t>
            </a:r>
            <a:r>
              <a:rPr lang="en-US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  [Accessed: August 13 2018].</a:t>
            </a:r>
          </a:p>
          <a:p>
            <a:pPr marL="0" lvl="0" indent="-457200" algn="just" eaLnBrk="0" fontAlgn="base" hangingPunct="0">
              <a:spcAft>
                <a:spcPct val="0"/>
              </a:spcAft>
              <a:buNone/>
            </a:pPr>
            <a:endParaRPr lang="en-US" altLang="cy-GB" sz="24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-457200" algn="just" eaLnBrk="0" fontAlgn="base" hangingPunct="0">
              <a:spcAft>
                <a:spcPct val="0"/>
              </a:spcAft>
              <a:buNone/>
            </a:pPr>
            <a:endParaRPr lang="cy-GB" altLang="cy-GB" sz="24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568839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557</TotalTime>
  <Words>462</Words>
  <Application>Microsoft Office PowerPoint</Application>
  <PresentationFormat>On-screen Show (4:3)</PresentationFormat>
  <Paragraphs>93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Arial Unicode MS</vt:lpstr>
      <vt:lpstr>Myriad Pro</vt:lpstr>
      <vt:lpstr>Arial</vt:lpstr>
      <vt:lpstr>Calibri</vt:lpstr>
      <vt:lpstr>Calibri Light</vt:lpstr>
      <vt:lpstr>Lucida Sans</vt:lpstr>
      <vt:lpstr>Times</vt:lpstr>
      <vt:lpstr>Wingdings</vt:lpstr>
      <vt:lpstr>Office Theme</vt:lpstr>
      <vt:lpstr>PowerPoint Presentation</vt:lpstr>
      <vt:lpstr>      Information Gwybodaeth </vt:lpstr>
      <vt:lpstr>InfoSkills</vt:lpstr>
      <vt:lpstr> Pam cymryd nodiadau? Why take notes?</vt:lpstr>
      <vt:lpstr>Sut i gymryd nodiadau How to take notes</vt:lpstr>
      <vt:lpstr>Sut i gymryd nodiadau (2) How to take notes (2)</vt:lpstr>
      <vt:lpstr>PowerPoint Presentation</vt:lpstr>
      <vt:lpstr>Strategaethau Strategies</vt:lpstr>
      <vt:lpstr>Dylid osgoi.... You should avoid...</vt:lpstr>
      <vt:lpstr>Mewn darlithoedd.... In lectures....</vt:lpstr>
      <vt:lpstr>Ar ôl y ddarlith.... After the lecture....</vt:lpstr>
      <vt:lpstr>Cyfeiriadau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Heike Griffiths</cp:lastModifiedBy>
  <cp:revision>35</cp:revision>
  <cp:lastPrinted>2015-09-24T13:40:47Z</cp:lastPrinted>
  <dcterms:created xsi:type="dcterms:W3CDTF">2015-04-14T15:21:28Z</dcterms:created>
  <dcterms:modified xsi:type="dcterms:W3CDTF">2022-10-25T14:08:11Z</dcterms:modified>
</cp:coreProperties>
</file>