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50" r:id="rId1"/>
  </p:sldMasterIdLst>
  <p:notesMasterIdLst>
    <p:notesMasterId r:id="rId28"/>
  </p:notesMasterIdLst>
  <p:sldIdLst>
    <p:sldId id="263" r:id="rId2"/>
    <p:sldId id="264" r:id="rId3"/>
    <p:sldId id="265" r:id="rId4"/>
    <p:sldId id="266" r:id="rId5"/>
    <p:sldId id="267" r:id="rId6"/>
    <p:sldId id="293" r:id="rId7"/>
    <p:sldId id="282" r:id="rId8"/>
    <p:sldId id="284" r:id="rId9"/>
    <p:sldId id="283" r:id="rId10"/>
    <p:sldId id="268" r:id="rId11"/>
    <p:sldId id="276" r:id="rId12"/>
    <p:sldId id="277" r:id="rId13"/>
    <p:sldId id="269" r:id="rId14"/>
    <p:sldId id="278" r:id="rId15"/>
    <p:sldId id="279" r:id="rId16"/>
    <p:sldId id="292" r:id="rId17"/>
    <p:sldId id="287" r:id="rId18"/>
    <p:sldId id="288" r:id="rId19"/>
    <p:sldId id="289" r:id="rId20"/>
    <p:sldId id="290" r:id="rId21"/>
    <p:sldId id="291" r:id="rId22"/>
    <p:sldId id="273" r:id="rId23"/>
    <p:sldId id="272" r:id="rId24"/>
    <p:sldId id="274" r:id="rId25"/>
    <p:sldId id="275" r:id="rId26"/>
    <p:sldId id="280" r:id="rId27"/>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2F"/>
    <a:srgbClr val="3333CC"/>
    <a:srgbClr val="111355"/>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615" autoAdjust="0"/>
    <p:restoredTop sz="86429" autoAdjust="0"/>
  </p:normalViewPr>
  <p:slideViewPr>
    <p:cSldViewPr showGuides="1">
      <p:cViewPr varScale="1">
        <p:scale>
          <a:sx n="64" d="100"/>
          <a:sy n="64" d="100"/>
        </p:scale>
        <p:origin x="924" y="66"/>
      </p:cViewPr>
      <p:guideLst>
        <p:guide orient="horz" pos="2160"/>
        <p:guide pos="2880"/>
      </p:guideLst>
    </p:cSldViewPr>
  </p:slideViewPr>
  <p:outlineViewPr>
    <p:cViewPr>
      <p:scale>
        <a:sx n="33" d="100"/>
        <a:sy n="33" d="100"/>
      </p:scale>
      <p:origin x="0" y="-10722"/>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586"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eaLnBrk="1" hangingPunct="1">
              <a:spcBef>
                <a:spcPct val="20000"/>
              </a:spcBef>
              <a:defRPr sz="1200" smtClean="0"/>
            </a:lvl1pPr>
          </a:lstStyle>
          <a:p>
            <a:pPr>
              <a:defRPr/>
            </a:pPr>
            <a:endParaRPr lang="en-GB" altLang="en-US"/>
          </a:p>
        </p:txBody>
      </p:sp>
      <p:sp>
        <p:nvSpPr>
          <p:cNvPr id="67587" name="Rectangle 3"/>
          <p:cNvSpPr>
            <a:spLocks noGrp="1" noChangeArrowheads="1"/>
          </p:cNvSpPr>
          <p:nvPr>
            <p:ph type="dt"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spcBef>
                <a:spcPct val="20000"/>
              </a:spcBef>
              <a:defRPr sz="1200" smtClean="0"/>
            </a:lvl1pPr>
          </a:lstStyle>
          <a:p>
            <a:pPr>
              <a:defRPr/>
            </a:pPr>
            <a:endParaRPr lang="en-GB" altLang="en-US"/>
          </a:p>
        </p:txBody>
      </p:sp>
      <p:sp>
        <p:nvSpPr>
          <p:cNvPr id="61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7589" name="Rectangle 5"/>
          <p:cNvSpPr>
            <a:spLocks noGrp="1" noChangeArrowheads="1"/>
          </p:cNvSpPr>
          <p:nvPr>
            <p:ph type="body" sz="quarter" idx="3"/>
          </p:nvPr>
        </p:nvSpPr>
        <p:spPr bwMode="auto">
          <a:xfrm>
            <a:off x="914400" y="4343400"/>
            <a:ext cx="5029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smtClean="0"/>
              <a:t>Click to edit Master text styles</a:t>
            </a:r>
          </a:p>
          <a:p>
            <a:pPr lvl="1"/>
            <a:r>
              <a:rPr lang="en-GB" altLang="en-US" noProof="0" smtClean="0"/>
              <a:t>Second level</a:t>
            </a:r>
          </a:p>
          <a:p>
            <a:pPr lvl="2"/>
            <a:r>
              <a:rPr lang="en-GB" altLang="en-US" noProof="0" smtClean="0"/>
              <a:t>Third level</a:t>
            </a:r>
          </a:p>
          <a:p>
            <a:pPr lvl="3"/>
            <a:r>
              <a:rPr lang="en-GB" altLang="en-US" noProof="0" smtClean="0"/>
              <a:t>Fourth level</a:t>
            </a:r>
          </a:p>
          <a:p>
            <a:pPr lvl="4"/>
            <a:r>
              <a:rPr lang="en-GB" altLang="en-US" noProof="0" smtClean="0"/>
              <a:t>Fifth level</a:t>
            </a:r>
          </a:p>
        </p:txBody>
      </p:sp>
      <p:sp>
        <p:nvSpPr>
          <p:cNvPr id="67590" name="Rectangle 6"/>
          <p:cNvSpPr>
            <a:spLocks noGrp="1" noChangeArrowheads="1"/>
          </p:cNvSpPr>
          <p:nvPr>
            <p:ph type="ftr" sz="quarter" idx="4"/>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eaLnBrk="1" hangingPunct="1">
              <a:spcBef>
                <a:spcPct val="20000"/>
              </a:spcBef>
              <a:defRPr sz="1200" smtClean="0"/>
            </a:lvl1pPr>
          </a:lstStyle>
          <a:p>
            <a:pPr>
              <a:defRPr/>
            </a:pPr>
            <a:endParaRPr lang="en-GB" altLang="en-US"/>
          </a:p>
        </p:txBody>
      </p:sp>
      <p:sp>
        <p:nvSpPr>
          <p:cNvPr id="67591" name="Rectangle 7"/>
          <p:cNvSpPr>
            <a:spLocks noGrp="1" noChangeArrowheads="1"/>
          </p:cNvSpPr>
          <p:nvPr>
            <p:ph type="sldNum" sz="quarter" idx="5"/>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spcBef>
                <a:spcPct val="20000"/>
              </a:spcBef>
              <a:defRPr sz="1200" smtClean="0"/>
            </a:lvl1pPr>
          </a:lstStyle>
          <a:p>
            <a:pPr>
              <a:defRPr/>
            </a:pPr>
            <a:fld id="{E9858D33-648E-42C3-833B-8226E733329A}" type="slidenum">
              <a:rPr lang="en-GB" altLang="en-US"/>
              <a:pPr>
                <a:defRPr/>
              </a:pPr>
              <a:t>‹#›</a:t>
            </a:fld>
            <a:endParaRPr lang="en-GB" altLang="en-US"/>
          </a:p>
        </p:txBody>
      </p:sp>
    </p:spTree>
    <p:extLst>
      <p:ext uri="{BB962C8B-B14F-4D97-AF65-F5344CB8AC3E}">
        <p14:creationId xmlns:p14="http://schemas.microsoft.com/office/powerpoint/2010/main" val="109575907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algn="ctr">
              <a:spcBef>
                <a:spcPct val="20000"/>
              </a:spcBef>
              <a:defRPr sz="2400">
                <a:solidFill>
                  <a:schemeClr val="tx1"/>
                </a:solidFill>
                <a:latin typeface="Times New Roman" panose="02020603050405020304" pitchFamily="18" charset="0"/>
              </a:defRPr>
            </a:lvl1pPr>
            <a:lvl2pPr marL="742950" indent="-285750" algn="ctr">
              <a:spcBef>
                <a:spcPct val="20000"/>
              </a:spcBef>
              <a:defRPr sz="2400">
                <a:solidFill>
                  <a:schemeClr val="tx1"/>
                </a:solidFill>
                <a:latin typeface="Times New Roman" panose="02020603050405020304" pitchFamily="18" charset="0"/>
              </a:defRPr>
            </a:lvl2pPr>
            <a:lvl3pPr marL="1143000" indent="-228600" algn="ctr">
              <a:spcBef>
                <a:spcPct val="20000"/>
              </a:spcBef>
              <a:defRPr sz="2400">
                <a:solidFill>
                  <a:schemeClr val="tx1"/>
                </a:solidFill>
                <a:latin typeface="Times New Roman" panose="02020603050405020304" pitchFamily="18" charset="0"/>
              </a:defRPr>
            </a:lvl3pPr>
            <a:lvl4pPr marL="1600200" indent="-228600" algn="ctr">
              <a:spcBef>
                <a:spcPct val="20000"/>
              </a:spcBef>
              <a:defRPr sz="2400">
                <a:solidFill>
                  <a:schemeClr val="tx1"/>
                </a:solidFill>
                <a:latin typeface="Times New Roman" panose="02020603050405020304" pitchFamily="18" charset="0"/>
              </a:defRPr>
            </a:lvl4pPr>
            <a:lvl5pPr marL="2057400" indent="-228600" algn="ctr">
              <a:spcBef>
                <a:spcPct val="20000"/>
              </a:spcBef>
              <a:defRPr sz="2400">
                <a:solidFill>
                  <a:schemeClr val="tx1"/>
                </a:solidFill>
                <a:latin typeface="Times New Roman" panose="02020603050405020304" pitchFamily="18" charset="0"/>
              </a:defRPr>
            </a:lvl5pPr>
            <a:lvl6pPr marL="2514600" indent="-228600" algn="ctr" eaLnBrk="0" fontAlgn="base" hangingPunct="0">
              <a:spcBef>
                <a:spcPct val="20000"/>
              </a:spcBef>
              <a:spcAft>
                <a:spcPct val="0"/>
              </a:spcAft>
              <a:defRPr sz="2400">
                <a:solidFill>
                  <a:schemeClr val="tx1"/>
                </a:solidFill>
                <a:latin typeface="Times New Roman" panose="02020603050405020304" pitchFamily="18" charset="0"/>
              </a:defRPr>
            </a:lvl6pPr>
            <a:lvl7pPr marL="2971800" indent="-228600" algn="ctr" eaLnBrk="0" fontAlgn="base" hangingPunct="0">
              <a:spcBef>
                <a:spcPct val="20000"/>
              </a:spcBef>
              <a:spcAft>
                <a:spcPct val="0"/>
              </a:spcAft>
              <a:defRPr sz="2400">
                <a:solidFill>
                  <a:schemeClr val="tx1"/>
                </a:solidFill>
                <a:latin typeface="Times New Roman" panose="02020603050405020304" pitchFamily="18" charset="0"/>
              </a:defRPr>
            </a:lvl7pPr>
            <a:lvl8pPr marL="3429000" indent="-228600" algn="ctr" eaLnBrk="0" fontAlgn="base" hangingPunct="0">
              <a:spcBef>
                <a:spcPct val="20000"/>
              </a:spcBef>
              <a:spcAft>
                <a:spcPct val="0"/>
              </a:spcAft>
              <a:defRPr sz="2400">
                <a:solidFill>
                  <a:schemeClr val="tx1"/>
                </a:solidFill>
                <a:latin typeface="Times New Roman" panose="02020603050405020304" pitchFamily="18" charset="0"/>
              </a:defRPr>
            </a:lvl8pPr>
            <a:lvl9pPr marL="3886200" indent="-228600" algn="ctr" eaLnBrk="0" fontAlgn="base" hangingPunct="0">
              <a:spcBef>
                <a:spcPct val="20000"/>
              </a:spcBef>
              <a:spcAft>
                <a:spcPct val="0"/>
              </a:spcAft>
              <a:defRPr sz="2400">
                <a:solidFill>
                  <a:schemeClr val="tx1"/>
                </a:solidFill>
                <a:latin typeface="Times New Roman" panose="02020603050405020304" pitchFamily="18" charset="0"/>
              </a:defRPr>
            </a:lvl9pPr>
          </a:lstStyle>
          <a:p>
            <a:pPr algn="r"/>
            <a:fld id="{55A0CD8E-3318-4B13-8B6B-AE094B755A55}" type="slidenum">
              <a:rPr lang="en-GB" altLang="en-US" sz="1200"/>
              <a:pPr algn="r"/>
              <a:t>1</a:t>
            </a:fld>
            <a:endParaRPr lang="en-GB" altLang="en-US" sz="1200"/>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r>
              <a:rPr lang="en-GB" altLang="en-US" smtClean="0"/>
              <a:t>Refer to JG handout</a:t>
            </a:r>
          </a:p>
        </p:txBody>
      </p:sp>
    </p:spTree>
    <p:extLst>
      <p:ext uri="{BB962C8B-B14F-4D97-AF65-F5344CB8AC3E}">
        <p14:creationId xmlns:p14="http://schemas.microsoft.com/office/powerpoint/2010/main" val="3305389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E9858D33-648E-42C3-833B-8226E733329A}" type="slidenum">
              <a:rPr lang="en-GB" altLang="en-US" smtClean="0"/>
              <a:pPr>
                <a:defRPr/>
              </a:pPr>
              <a:t>26</a:t>
            </a:fld>
            <a:endParaRPr lang="en-GB" altLang="en-US"/>
          </a:p>
        </p:txBody>
      </p:sp>
    </p:spTree>
    <p:extLst>
      <p:ext uri="{BB962C8B-B14F-4D97-AF65-F5344CB8AC3E}">
        <p14:creationId xmlns:p14="http://schemas.microsoft.com/office/powerpoint/2010/main" val="2382281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34324F58-994D-4DAB-9D27-2E2E150DB577}" type="slidenum">
              <a:rPr lang="en-GB" altLang="en-US" smtClean="0"/>
              <a:pPr>
                <a:defRPr/>
              </a:pPr>
              <a:t>‹#›</a:t>
            </a:fld>
            <a:endParaRPr lang="en-GB" altLang="en-US"/>
          </a:p>
        </p:txBody>
      </p:sp>
    </p:spTree>
    <p:extLst>
      <p:ext uri="{BB962C8B-B14F-4D97-AF65-F5344CB8AC3E}">
        <p14:creationId xmlns:p14="http://schemas.microsoft.com/office/powerpoint/2010/main" val="2006926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33400" y="533400"/>
            <a:ext cx="6554867" cy="3767670"/>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3DC596D9-7AAF-4C29-AA3C-36A693590224}" type="slidenum">
              <a:rPr lang="en-GB" altLang="en-US" smtClean="0"/>
              <a:pPr>
                <a:defRPr/>
              </a:pPr>
              <a:t>‹#›</a:t>
            </a:fld>
            <a:endParaRPr lang="en-GB" altLang="en-US"/>
          </a:p>
        </p:txBody>
      </p:sp>
    </p:spTree>
    <p:extLst>
      <p:ext uri="{BB962C8B-B14F-4D97-AF65-F5344CB8AC3E}">
        <p14:creationId xmlns:p14="http://schemas.microsoft.com/office/powerpoint/2010/main" val="2354786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500F3EEF-DFF9-490A-829B-8CDA64942AE3}" type="slidenum">
              <a:rPr lang="en-GB" altLang="en-US" smtClean="0"/>
              <a:pPr>
                <a:defRPr/>
              </a:pPr>
              <a:t>‹#›</a:t>
            </a:fld>
            <a:endParaRPr lang="en-GB" altLang="en-US"/>
          </a:p>
        </p:txBody>
      </p:sp>
    </p:spTree>
    <p:extLst>
      <p:ext uri="{BB962C8B-B14F-4D97-AF65-F5344CB8AC3E}">
        <p14:creationId xmlns:p14="http://schemas.microsoft.com/office/powerpoint/2010/main" val="2780934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pPr>
              <a:defRPr/>
            </a:pPr>
            <a:fld id="{0C743549-33F8-4A10-AD3C-E5DD6D80C8F4}" type="slidenum">
              <a:rPr lang="en-GB" altLang="en-US" smtClean="0"/>
              <a:pPr>
                <a:defRPr/>
              </a:pPr>
              <a:t>‹#›</a:t>
            </a:fld>
            <a:endParaRPr lang="en-GB" altLang="en-US"/>
          </a:p>
        </p:txBody>
      </p:sp>
    </p:spTree>
    <p:extLst>
      <p:ext uri="{BB962C8B-B14F-4D97-AF65-F5344CB8AC3E}">
        <p14:creationId xmlns:p14="http://schemas.microsoft.com/office/powerpoint/2010/main" val="33553147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ltLang="en-US"/>
          </a:p>
        </p:txBody>
      </p:sp>
      <p:sp>
        <p:nvSpPr>
          <p:cNvPr id="8" name="Footer Placeholder 7"/>
          <p:cNvSpPr>
            <a:spLocks noGrp="1"/>
          </p:cNvSpPr>
          <p:nvPr>
            <p:ph type="ftr" sz="quarter" idx="11"/>
          </p:nvPr>
        </p:nvSpPr>
        <p:spPr/>
        <p:txBody>
          <a:bodyPr/>
          <a:lstStyle/>
          <a:p>
            <a:pPr>
              <a:defRPr/>
            </a:pPr>
            <a:endParaRPr lang="en-GB" altLang="en-US"/>
          </a:p>
        </p:txBody>
      </p:sp>
      <p:sp>
        <p:nvSpPr>
          <p:cNvPr id="9" name="Slide Number Placeholder 8"/>
          <p:cNvSpPr>
            <a:spLocks noGrp="1"/>
          </p:cNvSpPr>
          <p:nvPr>
            <p:ph type="sldNum" sz="quarter" idx="12"/>
          </p:nvPr>
        </p:nvSpPr>
        <p:spPr/>
        <p:txBody>
          <a:bodyPr/>
          <a:lstStyle/>
          <a:p>
            <a:pPr>
              <a:defRPr/>
            </a:pPr>
            <a:fld id="{D1823F1E-4EEC-4B29-81A2-3106AA5C441E}" type="slidenum">
              <a:rPr lang="en-GB" altLang="en-US" smtClean="0"/>
              <a:pPr>
                <a:defRPr/>
              </a:pPr>
              <a:t>‹#›</a:t>
            </a:fld>
            <a:endParaRPr lang="en-GB" altLang="en-US"/>
          </a:p>
        </p:txBody>
      </p:sp>
    </p:spTree>
    <p:extLst>
      <p:ext uri="{BB962C8B-B14F-4D97-AF65-F5344CB8AC3E}">
        <p14:creationId xmlns:p14="http://schemas.microsoft.com/office/powerpoint/2010/main" val="3400708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ltLang="en-US"/>
          </a:p>
        </p:txBody>
      </p:sp>
      <p:sp>
        <p:nvSpPr>
          <p:cNvPr id="4" name="Footer Placeholder 3"/>
          <p:cNvSpPr>
            <a:spLocks noGrp="1"/>
          </p:cNvSpPr>
          <p:nvPr>
            <p:ph type="ftr" sz="quarter" idx="11"/>
          </p:nvPr>
        </p:nvSpPr>
        <p:spPr/>
        <p:txBody>
          <a:bodyPr/>
          <a:lstStyle/>
          <a:p>
            <a:pPr>
              <a:defRPr/>
            </a:pPr>
            <a:endParaRPr lang="en-GB" altLang="en-US"/>
          </a:p>
        </p:txBody>
      </p:sp>
      <p:sp>
        <p:nvSpPr>
          <p:cNvPr id="5" name="Slide Number Placeholder 4"/>
          <p:cNvSpPr>
            <a:spLocks noGrp="1"/>
          </p:cNvSpPr>
          <p:nvPr>
            <p:ph type="sldNum" sz="quarter" idx="12"/>
          </p:nvPr>
        </p:nvSpPr>
        <p:spPr/>
        <p:txBody>
          <a:bodyPr/>
          <a:lstStyle/>
          <a:p>
            <a:pPr>
              <a:defRPr/>
            </a:pPr>
            <a:fld id="{C62CA075-512E-4F80-B941-E164647C2E74}" type="slidenum">
              <a:rPr lang="en-GB" altLang="en-US" smtClean="0"/>
              <a:pPr>
                <a:defRPr/>
              </a:pPr>
              <a:t>‹#›</a:t>
            </a:fld>
            <a:endParaRPr lang="en-GB" altLang="en-US"/>
          </a:p>
        </p:txBody>
      </p:sp>
    </p:spTree>
    <p:extLst>
      <p:ext uri="{BB962C8B-B14F-4D97-AF65-F5344CB8AC3E}">
        <p14:creationId xmlns:p14="http://schemas.microsoft.com/office/powerpoint/2010/main" val="4151995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ltLang="en-US"/>
          </a:p>
        </p:txBody>
      </p:sp>
      <p:sp>
        <p:nvSpPr>
          <p:cNvPr id="3" name="Footer Placeholder 2"/>
          <p:cNvSpPr>
            <a:spLocks noGrp="1"/>
          </p:cNvSpPr>
          <p:nvPr>
            <p:ph type="ftr" sz="quarter" idx="11"/>
          </p:nvPr>
        </p:nvSpPr>
        <p:spPr/>
        <p:txBody>
          <a:bodyPr/>
          <a:lstStyle/>
          <a:p>
            <a:pPr>
              <a:defRPr/>
            </a:pPr>
            <a:endParaRPr lang="en-GB" altLang="en-US"/>
          </a:p>
        </p:txBody>
      </p:sp>
      <p:sp>
        <p:nvSpPr>
          <p:cNvPr id="4" name="Slide Number Placeholder 3"/>
          <p:cNvSpPr>
            <a:spLocks noGrp="1"/>
          </p:cNvSpPr>
          <p:nvPr>
            <p:ph type="sldNum" sz="quarter" idx="12"/>
          </p:nvPr>
        </p:nvSpPr>
        <p:spPr/>
        <p:txBody>
          <a:bodyPr/>
          <a:lstStyle/>
          <a:p>
            <a:pPr>
              <a:defRPr/>
            </a:pPr>
            <a:fld id="{6654865D-6724-414A-9A5E-80231CA4FCF3}" type="slidenum">
              <a:rPr lang="en-GB" altLang="en-US" smtClean="0"/>
              <a:pPr>
                <a:defRPr/>
              </a:pPr>
              <a:t>‹#›</a:t>
            </a:fld>
            <a:endParaRPr lang="en-GB" altLang="en-US"/>
          </a:p>
        </p:txBody>
      </p:sp>
    </p:spTree>
    <p:extLst>
      <p:ext uri="{BB962C8B-B14F-4D97-AF65-F5344CB8AC3E}">
        <p14:creationId xmlns:p14="http://schemas.microsoft.com/office/powerpoint/2010/main" val="1854035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pPr>
              <a:defRPr/>
            </a:pPr>
            <a:fld id="{D93FCA65-6AD4-45B9-BCCC-EABAA3402B4A}" type="slidenum">
              <a:rPr lang="en-GB" altLang="en-US" smtClean="0"/>
              <a:pPr>
                <a:defRPr/>
              </a:pPr>
              <a:t>‹#›</a:t>
            </a:fld>
            <a:endParaRPr lang="en-GB" altLang="en-US"/>
          </a:p>
        </p:txBody>
      </p:sp>
    </p:spTree>
    <p:extLst>
      <p:ext uri="{BB962C8B-B14F-4D97-AF65-F5344CB8AC3E}">
        <p14:creationId xmlns:p14="http://schemas.microsoft.com/office/powerpoint/2010/main" val="3332904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a:xfrm>
            <a:off x="533400" y="6172200"/>
            <a:ext cx="5811724" cy="365125"/>
          </a:xfrm>
        </p:spPr>
        <p:txBody>
          <a:bodyPr/>
          <a:lstStyle/>
          <a:p>
            <a:pPr>
              <a:defRPr/>
            </a:pPr>
            <a:endParaRPr lang="en-GB" altLang="en-US"/>
          </a:p>
        </p:txBody>
      </p:sp>
      <p:sp>
        <p:nvSpPr>
          <p:cNvPr id="7" name="Slide Number Placeholder 6"/>
          <p:cNvSpPr>
            <a:spLocks noGrp="1"/>
          </p:cNvSpPr>
          <p:nvPr>
            <p:ph type="sldNum" sz="quarter" idx="12"/>
          </p:nvPr>
        </p:nvSpPr>
        <p:spPr/>
        <p:txBody>
          <a:bodyPr/>
          <a:lstStyle/>
          <a:p>
            <a:pPr>
              <a:defRPr/>
            </a:pPr>
            <a:fld id="{77B6DDE6-F1A5-41F0-8479-8159DBBFD02F}" type="slidenum">
              <a:rPr lang="en-GB" altLang="en-US" smtClean="0"/>
              <a:pPr>
                <a:defRPr/>
              </a:pPr>
              <a:t>‹#›</a:t>
            </a:fld>
            <a:endParaRPr lang="en-GB" altLang="en-US"/>
          </a:p>
        </p:txBody>
      </p:sp>
    </p:spTree>
    <p:extLst>
      <p:ext uri="{BB962C8B-B14F-4D97-AF65-F5344CB8AC3E}">
        <p14:creationId xmlns:p14="http://schemas.microsoft.com/office/powerpoint/2010/main" val="851322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pPr>
              <a:defRPr/>
            </a:pPr>
            <a:endParaRPr lang="en-GB" altLang="en-US"/>
          </a:p>
        </p:txBody>
      </p:sp>
      <p:sp>
        <p:nvSpPr>
          <p:cNvPr id="4" name="Footer Placeholder 3"/>
          <p:cNvSpPr>
            <a:spLocks noGrp="1"/>
          </p:cNvSpPr>
          <p:nvPr>
            <p:ph type="ftr" sz="quarter" idx="11"/>
          </p:nvPr>
        </p:nvSpPr>
        <p:spPr/>
        <p:txBody>
          <a:bodyPr/>
          <a:lstStyle/>
          <a:p>
            <a:pPr>
              <a:defRPr/>
            </a:pPr>
            <a:endParaRPr lang="en-GB" altLang="en-US"/>
          </a:p>
        </p:txBody>
      </p:sp>
      <p:sp>
        <p:nvSpPr>
          <p:cNvPr id="5" name="Slide Number Placeholder 4"/>
          <p:cNvSpPr>
            <a:spLocks noGrp="1"/>
          </p:cNvSpPr>
          <p:nvPr>
            <p:ph type="sldNum" sz="quarter" idx="12"/>
          </p:nvPr>
        </p:nvSpPr>
        <p:spPr/>
        <p:txBody>
          <a:bodyPr/>
          <a:lstStyle/>
          <a:p>
            <a:pPr>
              <a:defRPr/>
            </a:pPr>
            <a:fld id="{4BF384A0-1BB2-438A-B71F-4AF934FFA5A3}" type="slidenum">
              <a:rPr lang="en-GB" altLang="en-US" smtClean="0"/>
              <a:pPr>
                <a:defRPr/>
              </a:pPr>
              <a:t>‹#›</a:t>
            </a:fld>
            <a:endParaRPr lang="en-GB" altLang="en-US"/>
          </a:p>
        </p:txBody>
      </p:sp>
    </p:spTree>
    <p:extLst>
      <p:ext uri="{BB962C8B-B14F-4D97-AF65-F5344CB8AC3E}">
        <p14:creationId xmlns:p14="http://schemas.microsoft.com/office/powerpoint/2010/main" val="19670130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4BF384A0-1BB2-438A-B71F-4AF934FFA5A3}" type="slidenum">
              <a:rPr lang="en-GB" altLang="en-US" smtClean="0"/>
              <a:pPr>
                <a:defRPr/>
              </a:pPr>
              <a:t>‹#›</a:t>
            </a:fld>
            <a:endParaRPr lang="en-GB" altLang="en-US"/>
          </a:p>
        </p:txBody>
      </p:sp>
    </p:spTree>
    <p:extLst>
      <p:ext uri="{BB962C8B-B14F-4D97-AF65-F5344CB8AC3E}">
        <p14:creationId xmlns:p14="http://schemas.microsoft.com/office/powerpoint/2010/main" val="3977319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4BF384A0-1BB2-438A-B71F-4AF934FFA5A3}" type="slidenum">
              <a:rPr lang="en-GB" altLang="en-US" smtClean="0"/>
              <a:pPr>
                <a:defRPr/>
              </a:pPr>
              <a:t>‹#›</a:t>
            </a:fld>
            <a:endParaRPr lang="en-GB" alt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1035243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4BF384A0-1BB2-438A-B71F-4AF934FFA5A3}" type="slidenum">
              <a:rPr lang="en-GB" altLang="en-US" smtClean="0"/>
              <a:pPr>
                <a:defRPr/>
              </a:pPr>
              <a:t>‹#›</a:t>
            </a:fld>
            <a:endParaRPr lang="en-GB" altLang="en-US"/>
          </a:p>
        </p:txBody>
      </p:sp>
    </p:spTree>
    <p:extLst>
      <p:ext uri="{BB962C8B-B14F-4D97-AF65-F5344CB8AC3E}">
        <p14:creationId xmlns:p14="http://schemas.microsoft.com/office/powerpoint/2010/main" val="38643808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4BF384A0-1BB2-438A-B71F-4AF934FFA5A3}" type="slidenum">
              <a:rPr lang="en-GB" altLang="en-US" smtClean="0"/>
              <a:pPr>
                <a:defRPr/>
              </a:pPr>
              <a:t>‹#›</a:t>
            </a:fld>
            <a:endParaRPr lang="en-GB" altLang="en-US"/>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2425510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4BF384A0-1BB2-438A-B71F-4AF934FFA5A3}" type="slidenum">
              <a:rPr lang="en-GB" altLang="en-US" smtClean="0"/>
              <a:pPr>
                <a:defRPr/>
              </a:pPr>
              <a:t>‹#›</a:t>
            </a:fld>
            <a:endParaRPr lang="en-GB" altLang="en-US"/>
          </a:p>
        </p:txBody>
      </p:sp>
    </p:spTree>
    <p:extLst>
      <p:ext uri="{BB962C8B-B14F-4D97-AF65-F5344CB8AC3E}">
        <p14:creationId xmlns:p14="http://schemas.microsoft.com/office/powerpoint/2010/main" val="6032381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EBBB86A9-F1BE-44DD-9CA7-59CC6EEA1F3F}" type="slidenum">
              <a:rPr lang="en-GB" altLang="en-US" smtClean="0"/>
              <a:pPr>
                <a:defRPr/>
              </a:pPr>
              <a:t>‹#›</a:t>
            </a:fld>
            <a:endParaRPr lang="en-GB" altLang="en-US"/>
          </a:p>
        </p:txBody>
      </p:sp>
    </p:spTree>
    <p:extLst>
      <p:ext uri="{BB962C8B-B14F-4D97-AF65-F5344CB8AC3E}">
        <p14:creationId xmlns:p14="http://schemas.microsoft.com/office/powerpoint/2010/main" val="2520869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34088591-B7A9-4B6B-A31C-2F9DA7F4CCE9}" type="slidenum">
              <a:rPr lang="en-GB" altLang="en-US" smtClean="0"/>
              <a:pPr>
                <a:defRPr/>
              </a:pPr>
              <a:t>‹#›</a:t>
            </a:fld>
            <a:endParaRPr lang="en-GB" altLang="en-US"/>
          </a:p>
        </p:txBody>
      </p:sp>
    </p:spTree>
    <p:extLst>
      <p:ext uri="{BB962C8B-B14F-4D97-AF65-F5344CB8AC3E}">
        <p14:creationId xmlns:p14="http://schemas.microsoft.com/office/powerpoint/2010/main" val="4104666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pPr>
              <a:defRPr/>
            </a:pPr>
            <a:endParaRPr lang="en-GB" altLang="en-US"/>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pPr>
              <a:defRPr/>
            </a:pPr>
            <a:endParaRPr lang="en-GB" altLang="en-US"/>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bg2">
                    <a:lumMod val="50000"/>
                  </a:schemeClr>
                </a:solidFill>
                <a:effectLst/>
                <a:latin typeface="+mn-lt"/>
              </a:defRPr>
            </a:lvl1pPr>
          </a:lstStyle>
          <a:p>
            <a:pPr>
              <a:defRPr/>
            </a:pPr>
            <a:fld id="{4BF384A0-1BB2-438A-B71F-4AF934FFA5A3}" type="slidenum">
              <a:rPr lang="en-GB" altLang="en-US" smtClean="0"/>
              <a:pPr>
                <a:defRPr/>
              </a:pPr>
              <a:t>‹#›</a:t>
            </a:fld>
            <a:endParaRPr lang="en-GB" altLang="en-US"/>
          </a:p>
        </p:txBody>
      </p:sp>
    </p:spTree>
    <p:extLst>
      <p:ext uri="{BB962C8B-B14F-4D97-AF65-F5344CB8AC3E}">
        <p14:creationId xmlns:p14="http://schemas.microsoft.com/office/powerpoint/2010/main" val="1068408375"/>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0178" name="Rectangle 2"/>
          <p:cNvSpPr>
            <a:spLocks noGrp="1" noChangeArrowheads="1"/>
          </p:cNvSpPr>
          <p:nvPr>
            <p:ph type="ctrTitle"/>
          </p:nvPr>
        </p:nvSpPr>
        <p:spPr/>
        <p:txBody>
          <a:bodyPr/>
          <a:lstStyle/>
          <a:p>
            <a:pPr fontAlgn="auto">
              <a:spcAft>
                <a:spcPts val="0"/>
              </a:spcAft>
              <a:defRPr/>
            </a:pPr>
            <a:r>
              <a:rPr lang="en-GB" altLang="en-US" sz="2800">
                <a:cs typeface="Times New Roman" panose="02020603050405020304" pitchFamily="18" charset="0"/>
              </a:rPr>
              <a:t/>
            </a:r>
            <a:br>
              <a:rPr lang="en-GB" altLang="en-US" sz="2800">
                <a:cs typeface="Times New Roman" panose="02020603050405020304" pitchFamily="18" charset="0"/>
              </a:rPr>
            </a:br>
            <a:endParaRPr lang="en-GB" altLang="en-US" sz="2800">
              <a:cs typeface="Times New Roman" panose="02020603050405020304" pitchFamily="18" charset="0"/>
            </a:endParaRPr>
          </a:p>
        </p:txBody>
      </p:sp>
      <p:sp>
        <p:nvSpPr>
          <p:cNvPr id="50179" name="Rectangle 3"/>
          <p:cNvSpPr>
            <a:spLocks noGrp="1" noChangeArrowheads="1"/>
          </p:cNvSpPr>
          <p:nvPr>
            <p:ph type="subTitle" idx="1"/>
          </p:nvPr>
        </p:nvSpPr>
        <p:spPr>
          <a:xfrm>
            <a:off x="827584" y="985837"/>
            <a:ext cx="7510463" cy="2219325"/>
          </a:xfrm>
        </p:spPr>
        <p:txBody>
          <a:bodyPr/>
          <a:lstStyle/>
          <a:p>
            <a:pPr marL="533400" indent="-533400" eaLnBrk="0" fontAlgn="auto" hangingPunct="0">
              <a:spcBef>
                <a:spcPct val="50000"/>
              </a:spcBef>
              <a:buFont typeface="Arial"/>
              <a:buNone/>
              <a:defRPr/>
            </a:pPr>
            <a:r>
              <a:rPr lang="en-GB" altLang="en-US" sz="6000" b="1" dirty="0">
                <a:solidFill>
                  <a:srgbClr val="FFFF00"/>
                </a:solidFill>
                <a:latin typeface="+mj-lt"/>
              </a:rPr>
              <a:t>Critical Thinking: </a:t>
            </a:r>
          </a:p>
          <a:p>
            <a:pPr marL="533400" indent="-533400" eaLnBrk="0" fontAlgn="auto" hangingPunct="0">
              <a:spcBef>
                <a:spcPct val="50000"/>
              </a:spcBef>
              <a:buFont typeface="Arial"/>
              <a:buNone/>
              <a:defRPr/>
            </a:pPr>
            <a:r>
              <a:rPr lang="en-GB" altLang="en-US" sz="4400" b="1" dirty="0">
                <a:solidFill>
                  <a:srgbClr val="FFFF00"/>
                </a:solidFill>
                <a:latin typeface="+mj-lt"/>
              </a:rPr>
              <a:t>A vital skill at level </a:t>
            </a:r>
            <a:r>
              <a:rPr lang="en-GB" altLang="en-US" sz="4400" b="1" dirty="0" smtClean="0">
                <a:solidFill>
                  <a:srgbClr val="FFFF00"/>
                </a:solidFill>
                <a:latin typeface="+mj-lt"/>
              </a:rPr>
              <a:t>7</a:t>
            </a:r>
            <a:endParaRPr lang="en-GB" altLang="en-US" sz="4400" b="1" dirty="0">
              <a:solidFill>
                <a:srgbClr val="FFFF00"/>
              </a:solidFill>
              <a:latin typeface="+mj-lt"/>
            </a:endParaRPr>
          </a:p>
          <a:p>
            <a:pPr marL="533400" indent="-533400" fontAlgn="auto">
              <a:buFont typeface="Arial"/>
              <a:buNone/>
              <a:defRPr/>
            </a:pPr>
            <a:endParaRPr lang="en-GB" altLang="en-US" b="1" dirty="0">
              <a:solidFill>
                <a:srgbClr val="FFFF00"/>
              </a:solidFill>
              <a:latin typeface="+mj-lt"/>
              <a:cs typeface="Times New Roman" panose="02020603050405020304" pitchFamily="18" charset="0"/>
            </a:endParaRPr>
          </a:p>
        </p:txBody>
      </p:sp>
      <p:sp>
        <p:nvSpPr>
          <p:cNvPr id="50181" name="Text Box 5"/>
          <p:cNvSpPr txBox="1">
            <a:spLocks noChangeArrowheads="1"/>
          </p:cNvSpPr>
          <p:nvPr/>
        </p:nvSpPr>
        <p:spPr bwMode="auto">
          <a:xfrm>
            <a:off x="990600" y="152400"/>
            <a:ext cx="7848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Bef>
                <a:spcPct val="20000"/>
              </a:spcBef>
              <a:defRPr sz="2400">
                <a:solidFill>
                  <a:schemeClr val="tx1"/>
                </a:solidFill>
                <a:latin typeface="Times New Roman" panose="02020603050405020304" pitchFamily="18" charset="0"/>
              </a:defRPr>
            </a:lvl1pPr>
            <a:lvl2pPr marL="742950" indent="-285750" algn="ctr">
              <a:spcBef>
                <a:spcPct val="20000"/>
              </a:spcBef>
              <a:defRPr sz="2400">
                <a:solidFill>
                  <a:schemeClr val="tx1"/>
                </a:solidFill>
                <a:latin typeface="Times New Roman" panose="02020603050405020304" pitchFamily="18" charset="0"/>
              </a:defRPr>
            </a:lvl2pPr>
            <a:lvl3pPr marL="1143000" indent="-228600" algn="ctr">
              <a:spcBef>
                <a:spcPct val="20000"/>
              </a:spcBef>
              <a:defRPr sz="2400">
                <a:solidFill>
                  <a:schemeClr val="tx1"/>
                </a:solidFill>
                <a:latin typeface="Times New Roman" panose="02020603050405020304" pitchFamily="18" charset="0"/>
              </a:defRPr>
            </a:lvl3pPr>
            <a:lvl4pPr marL="1600200" indent="-228600" algn="ctr">
              <a:spcBef>
                <a:spcPct val="20000"/>
              </a:spcBef>
              <a:defRPr sz="2400">
                <a:solidFill>
                  <a:schemeClr val="tx1"/>
                </a:solidFill>
                <a:latin typeface="Times New Roman" panose="02020603050405020304" pitchFamily="18" charset="0"/>
              </a:defRPr>
            </a:lvl4pPr>
            <a:lvl5pPr marL="2057400" indent="-228600" algn="ctr">
              <a:spcBef>
                <a:spcPct val="20000"/>
              </a:spcBef>
              <a:defRPr sz="2400">
                <a:solidFill>
                  <a:schemeClr val="tx1"/>
                </a:solidFill>
                <a:latin typeface="Times New Roman" panose="02020603050405020304" pitchFamily="18" charset="0"/>
              </a:defRPr>
            </a:lvl5pPr>
            <a:lvl6pPr marL="2514600" indent="-228600" algn="ctr" eaLnBrk="0" fontAlgn="base" hangingPunct="0">
              <a:spcBef>
                <a:spcPct val="20000"/>
              </a:spcBef>
              <a:spcAft>
                <a:spcPct val="0"/>
              </a:spcAft>
              <a:defRPr sz="2400">
                <a:solidFill>
                  <a:schemeClr val="tx1"/>
                </a:solidFill>
                <a:latin typeface="Times New Roman" panose="02020603050405020304" pitchFamily="18" charset="0"/>
              </a:defRPr>
            </a:lvl6pPr>
            <a:lvl7pPr marL="2971800" indent="-228600" algn="ctr" eaLnBrk="0" fontAlgn="base" hangingPunct="0">
              <a:spcBef>
                <a:spcPct val="20000"/>
              </a:spcBef>
              <a:spcAft>
                <a:spcPct val="0"/>
              </a:spcAft>
              <a:defRPr sz="2400">
                <a:solidFill>
                  <a:schemeClr val="tx1"/>
                </a:solidFill>
                <a:latin typeface="Times New Roman" panose="02020603050405020304" pitchFamily="18" charset="0"/>
              </a:defRPr>
            </a:lvl7pPr>
            <a:lvl8pPr marL="3429000" indent="-228600" algn="ctr" eaLnBrk="0" fontAlgn="base" hangingPunct="0">
              <a:spcBef>
                <a:spcPct val="20000"/>
              </a:spcBef>
              <a:spcAft>
                <a:spcPct val="0"/>
              </a:spcAft>
              <a:defRPr sz="2400">
                <a:solidFill>
                  <a:schemeClr val="tx1"/>
                </a:solidFill>
                <a:latin typeface="Times New Roman" panose="02020603050405020304" pitchFamily="18" charset="0"/>
              </a:defRPr>
            </a:lvl8pPr>
            <a:lvl9pPr marL="3886200" indent="-228600" algn="ctr" eaLnBrk="0" fontAlgn="base" hangingPunct="0">
              <a:spcBef>
                <a:spcPct val="20000"/>
              </a:spcBef>
              <a:spcAft>
                <a:spcPct val="0"/>
              </a:spcAft>
              <a:defRPr sz="2400">
                <a:solidFill>
                  <a:schemeClr val="tx1"/>
                </a:solidFill>
                <a:latin typeface="Times New Roman" panose="02020603050405020304" pitchFamily="18" charset="0"/>
              </a:defRPr>
            </a:lvl9pPr>
          </a:lstStyle>
          <a:p>
            <a:pPr>
              <a:spcBef>
                <a:spcPct val="50000"/>
              </a:spcBef>
            </a:pPr>
            <a:endParaRPr lang="en-GB" altLang="en-US" sz="3600">
              <a:solidFill>
                <a:srgbClr val="CC0000"/>
              </a:solidFill>
            </a:endParaRPr>
          </a:p>
        </p:txBody>
      </p:sp>
      <p:sp>
        <p:nvSpPr>
          <p:cNvPr id="2" name="TextBox 1"/>
          <p:cNvSpPr txBox="1"/>
          <p:nvPr/>
        </p:nvSpPr>
        <p:spPr>
          <a:xfrm>
            <a:off x="6444208" y="5445224"/>
            <a:ext cx="3115072" cy="830997"/>
          </a:xfrm>
          <a:prstGeom prst="rect">
            <a:avLst/>
          </a:prstGeom>
          <a:noFill/>
        </p:spPr>
        <p:txBody>
          <a:bodyPr wrap="square" rtlCol="0">
            <a:spAutoFit/>
          </a:bodyPr>
          <a:lstStyle/>
          <a:p>
            <a:r>
              <a:rPr lang="en-GB" dirty="0" smtClean="0"/>
              <a:t>Allan Nantel</a:t>
            </a:r>
          </a:p>
          <a:p>
            <a:r>
              <a:rPr lang="en-GB" dirty="0" smtClean="0"/>
              <a:t>November 2018</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251520" y="190500"/>
            <a:ext cx="8496944" cy="1143000"/>
          </a:xfrm>
        </p:spPr>
        <p:txBody>
          <a:bodyPr>
            <a:normAutofit fontScale="90000"/>
          </a:bodyPr>
          <a:lstStyle/>
          <a:p>
            <a:pPr fontAlgn="auto">
              <a:spcAft>
                <a:spcPts val="0"/>
              </a:spcAft>
              <a:defRPr/>
            </a:pPr>
            <a:r>
              <a:rPr lang="en-GB" altLang="en-US" sz="3600" b="1" dirty="0">
                <a:latin typeface="+mj-lt"/>
                <a:cs typeface="Times New Roman" panose="02020603050405020304" pitchFamily="18" charset="0"/>
              </a:rPr>
              <a:t/>
            </a:r>
            <a:br>
              <a:rPr lang="en-GB" altLang="en-US" sz="3600" b="1" dirty="0">
                <a:latin typeface="+mj-lt"/>
                <a:cs typeface="Times New Roman" panose="02020603050405020304" pitchFamily="18" charset="0"/>
              </a:rPr>
            </a:br>
            <a:r>
              <a:rPr lang="en-GB" altLang="en-US" sz="3100" b="1" dirty="0">
                <a:solidFill>
                  <a:srgbClr val="FFFF00"/>
                </a:solidFill>
                <a:effectLst>
                  <a:glow rad="38100">
                    <a:schemeClr val="bg1">
                      <a:lumMod val="65000"/>
                      <a:lumOff val="35000"/>
                      <a:alpha val="40000"/>
                    </a:schemeClr>
                  </a:glow>
                </a:effectLst>
                <a:latin typeface="+mj-lt"/>
                <a:cs typeface="Times New Roman" panose="02020603050405020304" pitchFamily="18" charset="0"/>
              </a:rPr>
              <a:t>What is Critical Thinking?</a:t>
            </a:r>
            <a:r>
              <a:rPr lang="en-GB" altLang="en-US" sz="3100" dirty="0">
                <a:solidFill>
                  <a:srgbClr val="FFFF00"/>
                </a:solidFill>
                <a:effectLst>
                  <a:glow rad="38100">
                    <a:schemeClr val="bg1">
                      <a:lumMod val="65000"/>
                      <a:lumOff val="35000"/>
                      <a:alpha val="40000"/>
                    </a:schemeClr>
                  </a:glow>
                </a:effectLst>
                <a:latin typeface="+mj-lt"/>
                <a:cs typeface="Times New Roman" panose="02020603050405020304" pitchFamily="18" charset="0"/>
              </a:rPr>
              <a:t> </a:t>
            </a:r>
            <a:r>
              <a:rPr lang="en-GB" altLang="en-US" sz="3100" dirty="0" smtClean="0">
                <a:solidFill>
                  <a:srgbClr val="FFFF00"/>
                </a:solidFill>
                <a:effectLst>
                  <a:glow rad="38100">
                    <a:schemeClr val="bg1">
                      <a:lumMod val="65000"/>
                      <a:lumOff val="35000"/>
                      <a:alpha val="40000"/>
                    </a:schemeClr>
                  </a:glow>
                </a:effectLst>
                <a:latin typeface="+mj-lt"/>
                <a:cs typeface="Times New Roman" panose="02020603050405020304" pitchFamily="18" charset="0"/>
              </a:rPr>
              <a:t/>
            </a:r>
            <a:br>
              <a:rPr lang="en-GB" altLang="en-US" sz="3100" dirty="0" smtClean="0">
                <a:solidFill>
                  <a:srgbClr val="FFFF00"/>
                </a:solidFill>
                <a:effectLst>
                  <a:glow rad="38100">
                    <a:schemeClr val="bg1">
                      <a:lumMod val="65000"/>
                      <a:lumOff val="35000"/>
                      <a:alpha val="40000"/>
                    </a:schemeClr>
                  </a:glow>
                </a:effectLst>
                <a:latin typeface="+mj-lt"/>
                <a:cs typeface="Times New Roman" panose="02020603050405020304" pitchFamily="18" charset="0"/>
              </a:rPr>
            </a:br>
            <a:r>
              <a:rPr lang="en-GB" altLang="en-US" sz="3100" b="1" dirty="0" smtClean="0">
                <a:solidFill>
                  <a:srgbClr val="FFFF00"/>
                </a:solidFill>
                <a:effectLst>
                  <a:glow rad="38100">
                    <a:schemeClr val="bg1">
                      <a:lumMod val="65000"/>
                      <a:lumOff val="35000"/>
                      <a:alpha val="40000"/>
                    </a:schemeClr>
                  </a:glow>
                </a:effectLst>
                <a:latin typeface="+mj-lt"/>
                <a:cs typeface="Times New Roman" panose="02020603050405020304" pitchFamily="18" charset="0"/>
              </a:rPr>
              <a:t>Critical </a:t>
            </a:r>
            <a:r>
              <a:rPr lang="en-GB" altLang="en-US" sz="3100" b="1" dirty="0">
                <a:solidFill>
                  <a:srgbClr val="FFFF00"/>
                </a:solidFill>
                <a:effectLst>
                  <a:glow rad="38100">
                    <a:schemeClr val="bg1">
                      <a:lumMod val="65000"/>
                      <a:lumOff val="35000"/>
                      <a:alpha val="40000"/>
                    </a:schemeClr>
                  </a:glow>
                </a:effectLst>
                <a:latin typeface="+mj-lt"/>
                <a:cs typeface="Times New Roman" panose="02020603050405020304" pitchFamily="18" charset="0"/>
              </a:rPr>
              <a:t>thinking consists of three steps:</a:t>
            </a:r>
            <a:r>
              <a:rPr lang="en-GB" altLang="en-US" sz="3600" dirty="0">
                <a:latin typeface="+mj-lt"/>
                <a:cs typeface="Times New Roman" panose="02020603050405020304" pitchFamily="18" charset="0"/>
              </a:rPr>
              <a:t/>
            </a:r>
            <a:br>
              <a:rPr lang="en-GB" altLang="en-US" sz="3600" dirty="0">
                <a:latin typeface="+mj-lt"/>
                <a:cs typeface="Times New Roman" panose="02020603050405020304" pitchFamily="18" charset="0"/>
              </a:rPr>
            </a:br>
            <a:endParaRPr lang="en-GB" altLang="en-US" sz="3600" dirty="0">
              <a:latin typeface="+mj-lt"/>
              <a:cs typeface="Times New Roman" panose="02020603050405020304" pitchFamily="18" charset="0"/>
            </a:endParaRPr>
          </a:p>
        </p:txBody>
      </p:sp>
      <p:sp>
        <p:nvSpPr>
          <p:cNvPr id="59395" name="Rectangle 3"/>
          <p:cNvSpPr>
            <a:spLocks noGrp="1" noChangeArrowheads="1"/>
          </p:cNvSpPr>
          <p:nvPr>
            <p:ph idx="1"/>
          </p:nvPr>
        </p:nvSpPr>
        <p:spPr>
          <a:xfrm>
            <a:off x="688975" y="1349248"/>
            <a:ext cx="7769225" cy="4929336"/>
          </a:xfrm>
        </p:spPr>
        <p:txBody>
          <a:bodyPr>
            <a:normAutofit fontScale="85000" lnSpcReduction="10000"/>
          </a:bodyPr>
          <a:lstStyle/>
          <a:p>
            <a:pPr fontAlgn="auto">
              <a:lnSpc>
                <a:spcPct val="90000"/>
              </a:lnSpc>
              <a:buFontTx/>
              <a:buNone/>
              <a:defRPr/>
            </a:pPr>
            <a:r>
              <a:rPr lang="en-GB" altLang="en-US" sz="2000" b="1" dirty="0">
                <a:solidFill>
                  <a:schemeClr val="bg1"/>
                </a:solidFill>
                <a:latin typeface="+mj-lt"/>
                <a:cs typeface="Times New Roman" panose="02020603050405020304" pitchFamily="18" charset="0"/>
              </a:rPr>
              <a:t>1.</a:t>
            </a:r>
            <a:r>
              <a:rPr lang="en-GB" altLang="en-US" sz="3600" b="1" dirty="0">
                <a:solidFill>
                  <a:schemeClr val="bg1"/>
                </a:solidFill>
                <a:latin typeface="+mj-lt"/>
                <a:cs typeface="Times New Roman" panose="02020603050405020304" pitchFamily="18" charset="0"/>
              </a:rPr>
              <a:t> </a:t>
            </a:r>
            <a:r>
              <a:rPr lang="en-GB" altLang="en-US" sz="2000" b="1" dirty="0">
                <a:solidFill>
                  <a:schemeClr val="bg1"/>
                </a:solidFill>
                <a:latin typeface="+mj-lt"/>
                <a:cs typeface="Times New Roman" panose="02020603050405020304" pitchFamily="18" charset="0"/>
              </a:rPr>
              <a:t>Becoming aware that assumptions exist</a:t>
            </a:r>
          </a:p>
          <a:p>
            <a:pPr fontAlgn="auto">
              <a:lnSpc>
                <a:spcPct val="90000"/>
              </a:lnSpc>
              <a:buFontTx/>
              <a:buNone/>
              <a:defRPr/>
            </a:pPr>
            <a:r>
              <a:rPr lang="en-GB" altLang="en-US" sz="2000" dirty="0">
                <a:latin typeface="+mj-lt"/>
                <a:cs typeface="Times New Roman" panose="02020603050405020304" pitchFamily="18" charset="0"/>
              </a:rPr>
              <a:t/>
            </a:r>
            <a:br>
              <a:rPr lang="en-GB" altLang="en-US" sz="2000" dirty="0">
                <a:latin typeface="+mj-lt"/>
                <a:cs typeface="Times New Roman" panose="02020603050405020304" pitchFamily="18" charset="0"/>
              </a:rPr>
            </a:br>
            <a:endParaRPr lang="en-GB" altLang="en-US" sz="2000" b="1" dirty="0">
              <a:solidFill>
                <a:schemeClr val="bg1"/>
              </a:solidFill>
              <a:latin typeface="+mj-lt"/>
              <a:cs typeface="Times New Roman" panose="02020603050405020304" pitchFamily="18" charset="0"/>
            </a:endParaRPr>
          </a:p>
          <a:p>
            <a:pPr fontAlgn="auto">
              <a:lnSpc>
                <a:spcPct val="90000"/>
              </a:lnSpc>
              <a:buFontTx/>
              <a:buNone/>
              <a:defRPr/>
            </a:pPr>
            <a:r>
              <a:rPr lang="en-GB" altLang="en-US" sz="2000" b="1" dirty="0">
                <a:solidFill>
                  <a:schemeClr val="bg1"/>
                </a:solidFill>
                <a:latin typeface="+mj-lt"/>
                <a:cs typeface="Times New Roman" panose="02020603050405020304" pitchFamily="18" charset="0"/>
              </a:rPr>
              <a:t>2. Making assumptions explicit</a:t>
            </a:r>
          </a:p>
          <a:p>
            <a:pPr fontAlgn="auto">
              <a:lnSpc>
                <a:spcPct val="90000"/>
              </a:lnSpc>
              <a:buFontTx/>
              <a:buNone/>
              <a:defRPr/>
            </a:pPr>
            <a:r>
              <a:rPr lang="en-GB" altLang="en-US" sz="2000" dirty="0">
                <a:latin typeface="+mj-lt"/>
                <a:cs typeface="Times New Roman" panose="02020603050405020304" pitchFamily="18" charset="0"/>
              </a:rPr>
              <a:t/>
            </a:r>
            <a:br>
              <a:rPr lang="en-GB" altLang="en-US" sz="2000" dirty="0">
                <a:latin typeface="+mj-lt"/>
                <a:cs typeface="Times New Roman" panose="02020603050405020304" pitchFamily="18" charset="0"/>
              </a:rPr>
            </a:br>
            <a:endParaRPr lang="en-GB" altLang="en-US" sz="2000" dirty="0">
              <a:latin typeface="+mj-lt"/>
              <a:cs typeface="Times New Roman" panose="02020603050405020304" pitchFamily="18" charset="0"/>
            </a:endParaRPr>
          </a:p>
          <a:p>
            <a:pPr fontAlgn="auto">
              <a:lnSpc>
                <a:spcPct val="90000"/>
              </a:lnSpc>
              <a:buFontTx/>
              <a:buNone/>
              <a:defRPr/>
            </a:pPr>
            <a:r>
              <a:rPr lang="en-GB" altLang="en-US" sz="2000" b="1" dirty="0">
                <a:solidFill>
                  <a:schemeClr val="bg1"/>
                </a:solidFill>
                <a:latin typeface="+mj-lt"/>
                <a:cs typeface="Times New Roman" panose="02020603050405020304" pitchFamily="18" charset="0"/>
              </a:rPr>
              <a:t>3. Assessing their accuracy </a:t>
            </a:r>
          </a:p>
          <a:p>
            <a:pPr fontAlgn="auto">
              <a:lnSpc>
                <a:spcPct val="90000"/>
              </a:lnSpc>
              <a:buFontTx/>
              <a:buNone/>
              <a:defRPr/>
            </a:pPr>
            <a:r>
              <a:rPr lang="en-GB" altLang="en-US" sz="2000" dirty="0">
                <a:latin typeface="+mj-lt"/>
                <a:cs typeface="Times New Roman" panose="02020603050405020304" pitchFamily="18" charset="0"/>
              </a:rPr>
              <a:t/>
            </a:r>
            <a:br>
              <a:rPr lang="en-GB" altLang="en-US" sz="2000" dirty="0">
                <a:latin typeface="+mj-lt"/>
                <a:cs typeface="Times New Roman" panose="02020603050405020304" pitchFamily="18" charset="0"/>
              </a:rPr>
            </a:br>
            <a:endParaRPr lang="en-GB" altLang="en-US" sz="2000" b="1" dirty="0">
              <a:solidFill>
                <a:schemeClr val="bg1"/>
              </a:solidFill>
              <a:latin typeface="+mj-lt"/>
              <a:cs typeface="Times New Roman" panose="02020603050405020304" pitchFamily="18" charset="0"/>
            </a:endParaRPr>
          </a:p>
          <a:p>
            <a:pPr fontAlgn="auto">
              <a:lnSpc>
                <a:spcPct val="90000"/>
              </a:lnSpc>
              <a:buFont typeface="Arial"/>
              <a:buChar char="•"/>
              <a:defRPr/>
            </a:pPr>
            <a:r>
              <a:rPr lang="en-GB" altLang="en-US" sz="2000" b="1" dirty="0">
                <a:solidFill>
                  <a:schemeClr val="bg1"/>
                </a:solidFill>
                <a:latin typeface="+mj-lt"/>
                <a:cs typeface="Times New Roman" panose="02020603050405020304" pitchFamily="18" charset="0"/>
              </a:rPr>
              <a:t>Do these assumptions make sense</a:t>
            </a:r>
            <a:r>
              <a:rPr lang="en-GB" altLang="en-US" sz="2000" b="1" dirty="0" smtClean="0">
                <a:solidFill>
                  <a:schemeClr val="bg1"/>
                </a:solidFill>
                <a:latin typeface="+mj-lt"/>
                <a:cs typeface="Times New Roman" panose="02020603050405020304" pitchFamily="18" charset="0"/>
              </a:rPr>
              <a:t>?</a:t>
            </a:r>
          </a:p>
          <a:p>
            <a:pPr fontAlgn="auto">
              <a:lnSpc>
                <a:spcPct val="90000"/>
              </a:lnSpc>
              <a:buFont typeface="Arial"/>
              <a:buChar char="•"/>
              <a:defRPr/>
            </a:pPr>
            <a:endParaRPr lang="en-GB" altLang="en-US" sz="2000" b="1" dirty="0">
              <a:solidFill>
                <a:schemeClr val="bg1"/>
              </a:solidFill>
              <a:latin typeface="+mj-lt"/>
              <a:cs typeface="Times New Roman" panose="02020603050405020304" pitchFamily="18" charset="0"/>
            </a:endParaRPr>
          </a:p>
          <a:p>
            <a:pPr fontAlgn="auto">
              <a:lnSpc>
                <a:spcPct val="90000"/>
              </a:lnSpc>
              <a:buFont typeface="Arial"/>
              <a:buChar char="•"/>
              <a:defRPr/>
            </a:pPr>
            <a:r>
              <a:rPr lang="en-GB" altLang="en-US" sz="2000" b="1" dirty="0" smtClean="0">
                <a:solidFill>
                  <a:schemeClr val="bg1"/>
                </a:solidFill>
                <a:latin typeface="+mj-lt"/>
                <a:cs typeface="Times New Roman" panose="02020603050405020304" pitchFamily="18" charset="0"/>
              </a:rPr>
              <a:t>Do </a:t>
            </a:r>
            <a:r>
              <a:rPr lang="en-GB" altLang="en-US" sz="2000" b="1" dirty="0">
                <a:solidFill>
                  <a:schemeClr val="bg1"/>
                </a:solidFill>
                <a:latin typeface="+mj-lt"/>
                <a:cs typeface="Times New Roman" panose="02020603050405020304" pitchFamily="18" charset="0"/>
              </a:rPr>
              <a:t>these assumptions fit reality as we understand and live </a:t>
            </a:r>
            <a:r>
              <a:rPr lang="en-GB" altLang="en-US" sz="2000" b="1" dirty="0" smtClean="0">
                <a:solidFill>
                  <a:schemeClr val="bg1"/>
                </a:solidFill>
                <a:latin typeface="+mj-lt"/>
                <a:cs typeface="Times New Roman" panose="02020603050405020304" pitchFamily="18" charset="0"/>
              </a:rPr>
              <a:t>it now?</a:t>
            </a:r>
            <a:endParaRPr lang="en-GB" altLang="en-US" sz="2000" b="1" dirty="0">
              <a:solidFill>
                <a:schemeClr val="bg1"/>
              </a:solidFill>
              <a:latin typeface="+mj-lt"/>
              <a:cs typeface="Times New Roman" panose="02020603050405020304" pitchFamily="18" charset="0"/>
            </a:endParaRPr>
          </a:p>
          <a:p>
            <a:pPr fontAlgn="auto">
              <a:lnSpc>
                <a:spcPct val="170000"/>
              </a:lnSpc>
              <a:buFont typeface="Arial"/>
              <a:buChar char="•"/>
              <a:defRPr/>
            </a:pPr>
            <a:r>
              <a:rPr lang="en-GB" altLang="en-US" sz="2000" b="1" dirty="0" smtClean="0">
                <a:solidFill>
                  <a:schemeClr val="bg1"/>
                </a:solidFill>
                <a:latin typeface="+mj-lt"/>
                <a:cs typeface="Times New Roman" panose="02020603050405020304" pitchFamily="18" charset="0"/>
              </a:rPr>
              <a:t>Under </a:t>
            </a:r>
            <a:r>
              <a:rPr lang="en-GB" altLang="en-US" sz="2000" b="1" dirty="0">
                <a:solidFill>
                  <a:schemeClr val="bg1"/>
                </a:solidFill>
                <a:latin typeface="+mj-lt"/>
                <a:cs typeface="Times New Roman" panose="02020603050405020304" pitchFamily="18" charset="0"/>
              </a:rPr>
              <a:t>what conditions do these</a:t>
            </a:r>
            <a:r>
              <a:rPr lang="en-GB" altLang="en-US" b="1" dirty="0">
                <a:solidFill>
                  <a:schemeClr val="bg1"/>
                </a:solidFill>
                <a:latin typeface="+mj-lt"/>
                <a:cs typeface="Times New Roman" panose="02020603050405020304" pitchFamily="18" charset="0"/>
              </a:rPr>
              <a:t> assumptions seem to hold true? Under what conditions do they seem false</a:t>
            </a:r>
            <a:r>
              <a:rPr lang="en-GB" altLang="en-US" b="1" dirty="0" smtClean="0">
                <a:solidFill>
                  <a:schemeClr val="bg1"/>
                </a:solidFill>
                <a:latin typeface="+mj-lt"/>
                <a:cs typeface="Times New Roman" panose="02020603050405020304" pitchFamily="18" charset="0"/>
              </a:rPr>
              <a:t>? Why ??</a:t>
            </a:r>
            <a:endParaRPr lang="en-GB" altLang="en-US" b="1" dirty="0">
              <a:solidFill>
                <a:schemeClr val="bg1"/>
              </a:solidFill>
              <a:latin typeface="+mj-lt"/>
              <a:cs typeface="Times New Roman" panose="02020603050405020304" pitchFamily="18" charset="0"/>
            </a:endParaRPr>
          </a:p>
        </p:txBody>
      </p:sp>
      <p:pic>
        <p:nvPicPr>
          <p:cNvPr id="59396" name="Picture 4" descr="C:\Program Files\Common Files\Microsoft Shared\Clipart\cagcat50\PE01682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36096" y="1324239"/>
            <a:ext cx="3546475" cy="293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59394">
                                            <p:txEl>
                                              <p:pRg st="0" end="0"/>
                                            </p:txEl>
                                          </p:spTgt>
                                        </p:tgtEl>
                                        <p:attrNameLst>
                                          <p:attrName>style.visibility</p:attrName>
                                        </p:attrNameLst>
                                      </p:cBhvr>
                                      <p:to>
                                        <p:strVal val="visible"/>
                                      </p:to>
                                    </p:set>
                                    <p:anim calcmode="lin" valueType="num">
                                      <p:cBhvr additive="base">
                                        <p:cTn id="7" dur="500" fill="hold"/>
                                        <p:tgtEl>
                                          <p:spTgt spid="593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939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9395">
                                            <p:txEl>
                                              <p:pRg st="0" end="0"/>
                                            </p:txEl>
                                          </p:spTgt>
                                        </p:tgtEl>
                                        <p:attrNameLst>
                                          <p:attrName>style.visibility</p:attrName>
                                        </p:attrNameLst>
                                      </p:cBhvr>
                                      <p:to>
                                        <p:strVal val="visible"/>
                                      </p:to>
                                    </p:set>
                                    <p:anim calcmode="lin" valueType="num">
                                      <p:cBhvr additive="base">
                                        <p:cTn id="13" dur="500" fill="hold"/>
                                        <p:tgtEl>
                                          <p:spTgt spid="5939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9395">
                                            <p:txEl>
                                              <p:pRg st="0" end="0"/>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9395">
                                            <p:txEl>
                                              <p:pRg st="2" end="2"/>
                                            </p:txEl>
                                          </p:spTgt>
                                        </p:tgtEl>
                                        <p:attrNameLst>
                                          <p:attrName>style.visibility</p:attrName>
                                        </p:attrNameLst>
                                      </p:cBhvr>
                                      <p:to>
                                        <p:strVal val="visible"/>
                                      </p:to>
                                    </p:set>
                                    <p:anim calcmode="lin" valueType="num">
                                      <p:cBhvr additive="base">
                                        <p:cTn id="19" dur="500" fill="hold"/>
                                        <p:tgtEl>
                                          <p:spTgt spid="5939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9395">
                                            <p:txEl>
                                              <p:pRg st="2" end="2"/>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9395">
                                            <p:txEl>
                                              <p:pRg st="4" end="4"/>
                                            </p:txEl>
                                          </p:spTgt>
                                        </p:tgtEl>
                                        <p:attrNameLst>
                                          <p:attrName>style.visibility</p:attrName>
                                        </p:attrNameLst>
                                      </p:cBhvr>
                                      <p:to>
                                        <p:strVal val="visible"/>
                                      </p:to>
                                    </p:set>
                                    <p:anim calcmode="lin" valueType="num">
                                      <p:cBhvr additive="base">
                                        <p:cTn id="25" dur="500" fill="hold"/>
                                        <p:tgtEl>
                                          <p:spTgt spid="59395">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9395">
                                            <p:txEl>
                                              <p:pRg st="4" end="4"/>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9395">
                                            <p:txEl>
                                              <p:pRg st="6" end="6"/>
                                            </p:txEl>
                                          </p:spTgt>
                                        </p:tgtEl>
                                        <p:attrNameLst>
                                          <p:attrName>style.visibility</p:attrName>
                                        </p:attrNameLst>
                                      </p:cBhvr>
                                      <p:to>
                                        <p:strVal val="visible"/>
                                      </p:to>
                                    </p:set>
                                    <p:anim calcmode="lin" valueType="num">
                                      <p:cBhvr additive="base">
                                        <p:cTn id="31" dur="500" fill="hold"/>
                                        <p:tgtEl>
                                          <p:spTgt spid="59395">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59395">
                                            <p:txEl>
                                              <p:pRg st="6" end="6"/>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59395">
                                            <p:txEl>
                                              <p:pRg st="8" end="8"/>
                                            </p:txEl>
                                          </p:spTgt>
                                        </p:tgtEl>
                                        <p:attrNameLst>
                                          <p:attrName>style.visibility</p:attrName>
                                        </p:attrNameLst>
                                      </p:cBhvr>
                                      <p:to>
                                        <p:strVal val="visible"/>
                                      </p:to>
                                    </p:set>
                                    <p:anim calcmode="lin" valueType="num">
                                      <p:cBhvr additive="base">
                                        <p:cTn id="37" dur="500" fill="hold"/>
                                        <p:tgtEl>
                                          <p:spTgt spid="59395">
                                            <p:txEl>
                                              <p:pRg st="8" end="8"/>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59395">
                                            <p:txEl>
                                              <p:pRg st="8" end="8"/>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59395">
                                            <p:txEl>
                                              <p:pRg st="9" end="9"/>
                                            </p:txEl>
                                          </p:spTgt>
                                        </p:tgtEl>
                                        <p:attrNameLst>
                                          <p:attrName>style.visibility</p:attrName>
                                        </p:attrNameLst>
                                      </p:cBhvr>
                                      <p:to>
                                        <p:strVal val="visible"/>
                                      </p:to>
                                    </p:set>
                                    <p:anim calcmode="lin" valueType="num">
                                      <p:cBhvr additive="base">
                                        <p:cTn id="43" dur="500" fill="hold"/>
                                        <p:tgtEl>
                                          <p:spTgt spid="59395">
                                            <p:txEl>
                                              <p:pRg st="9" end="9"/>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59395">
                                            <p:txEl>
                                              <p:pRg st="9" end="9"/>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build="p" autoUpdateAnimBg="0" advAuto="0"/>
      <p:bldP spid="59395" grpId="0" uiExpand="1"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785355" y="332656"/>
            <a:ext cx="7772400" cy="1143000"/>
          </a:xfrm>
        </p:spPr>
        <p:txBody>
          <a:bodyPr>
            <a:normAutofit fontScale="90000"/>
          </a:bodyPr>
          <a:lstStyle/>
          <a:p>
            <a:pPr fontAlgn="auto">
              <a:spcAft>
                <a:spcPts val="0"/>
              </a:spcAft>
              <a:defRPr/>
            </a:pPr>
            <a:r>
              <a:rPr lang="en-GB" altLang="en-US" b="1" dirty="0">
                <a:solidFill>
                  <a:srgbClr val="FFFF00"/>
                </a:solidFill>
                <a:latin typeface="+mj-lt"/>
                <a:cs typeface="Times New Roman" panose="02020603050405020304" pitchFamily="18" charset="0"/>
              </a:rPr>
              <a:t>Why is critical thinking </a:t>
            </a:r>
            <a:r>
              <a:rPr lang="en-GB" altLang="en-US" b="1" dirty="0" smtClean="0">
                <a:solidFill>
                  <a:srgbClr val="FFFF00"/>
                </a:solidFill>
                <a:latin typeface="+mj-lt"/>
                <a:cs typeface="Times New Roman" panose="02020603050405020304" pitchFamily="18" charset="0"/>
              </a:rPr>
              <a:t>important at postgraduate level?</a:t>
            </a:r>
            <a:r>
              <a:rPr lang="en-GB" altLang="en-US" dirty="0">
                <a:latin typeface="+mj-lt"/>
                <a:cs typeface="Times New Roman" panose="02020603050405020304" pitchFamily="18" charset="0"/>
              </a:rPr>
              <a:t/>
            </a:r>
            <a:br>
              <a:rPr lang="en-GB" altLang="en-US" dirty="0">
                <a:latin typeface="+mj-lt"/>
                <a:cs typeface="Times New Roman" panose="02020603050405020304" pitchFamily="18" charset="0"/>
              </a:rPr>
            </a:br>
            <a:endParaRPr lang="en-GB" altLang="en-US" dirty="0">
              <a:latin typeface="+mj-lt"/>
              <a:cs typeface="Times New Roman" panose="02020603050405020304" pitchFamily="18" charset="0"/>
            </a:endParaRPr>
          </a:p>
        </p:txBody>
      </p:sp>
      <p:sp>
        <p:nvSpPr>
          <p:cNvPr id="60419" name="Rectangle 3"/>
          <p:cNvSpPr>
            <a:spLocks noGrp="1" noChangeArrowheads="1"/>
          </p:cNvSpPr>
          <p:nvPr>
            <p:ph idx="1"/>
          </p:nvPr>
        </p:nvSpPr>
        <p:spPr>
          <a:xfrm>
            <a:off x="539552" y="1268760"/>
            <a:ext cx="8208912" cy="5112568"/>
          </a:xfrm>
        </p:spPr>
        <p:txBody>
          <a:bodyPr>
            <a:normAutofit fontScale="55000" lnSpcReduction="20000"/>
          </a:bodyPr>
          <a:lstStyle/>
          <a:p>
            <a:pPr algn="just" fontAlgn="auto">
              <a:lnSpc>
                <a:spcPct val="170000"/>
              </a:lnSpc>
              <a:buFont typeface="Arial"/>
              <a:buChar char="•"/>
              <a:defRPr/>
            </a:pPr>
            <a:r>
              <a:rPr lang="en-GB" altLang="en-US" sz="2800" b="1" dirty="0" smtClean="0">
                <a:solidFill>
                  <a:schemeClr val="bg1"/>
                </a:solidFill>
                <a:latin typeface="+mj-lt"/>
                <a:cs typeface="Times New Roman" panose="02020603050405020304" pitchFamily="18" charset="0"/>
              </a:rPr>
              <a:t>‘All </a:t>
            </a:r>
            <a:r>
              <a:rPr lang="en-GB" altLang="en-US" sz="2800" b="1" dirty="0">
                <a:solidFill>
                  <a:schemeClr val="bg1"/>
                </a:solidFill>
                <a:latin typeface="+mj-lt"/>
                <a:cs typeface="Times New Roman" panose="02020603050405020304" pitchFamily="18" charset="0"/>
              </a:rPr>
              <a:t>actions, decisions, and judgments spring from assumptions - if they are </a:t>
            </a:r>
            <a:r>
              <a:rPr lang="en-GB" altLang="en-US" sz="2800" b="1" dirty="0" smtClean="0">
                <a:solidFill>
                  <a:schemeClr val="bg1"/>
                </a:solidFill>
                <a:latin typeface="+mj-lt"/>
                <a:cs typeface="Times New Roman" panose="02020603050405020304" pitchFamily="18" charset="0"/>
              </a:rPr>
              <a:t>unchecked (untested) </a:t>
            </a:r>
            <a:r>
              <a:rPr lang="en-GB" altLang="en-US" sz="2800" b="1" dirty="0">
                <a:solidFill>
                  <a:schemeClr val="bg1"/>
                </a:solidFill>
                <a:latin typeface="+mj-lt"/>
                <a:cs typeface="Times New Roman" panose="02020603050405020304" pitchFamily="18" charset="0"/>
              </a:rPr>
              <a:t>or </a:t>
            </a:r>
            <a:r>
              <a:rPr lang="en-GB" altLang="en-US" sz="2800" b="1" dirty="0" smtClean="0">
                <a:solidFill>
                  <a:schemeClr val="bg1"/>
                </a:solidFill>
                <a:latin typeface="+mj-lt"/>
                <a:cs typeface="Times New Roman" panose="02020603050405020304" pitchFamily="18" charset="0"/>
              </a:rPr>
              <a:t>inappropriate</a:t>
            </a:r>
            <a:r>
              <a:rPr lang="en-GB" altLang="en-US" sz="2800" b="1" dirty="0">
                <a:solidFill>
                  <a:schemeClr val="bg1"/>
                </a:solidFill>
                <a:latin typeface="+mj-lt"/>
                <a:cs typeface="Times New Roman" panose="02020603050405020304" pitchFamily="18" charset="0"/>
              </a:rPr>
              <a:t>, we will make poor decisions and wrong </a:t>
            </a:r>
            <a:r>
              <a:rPr lang="en-GB" altLang="en-US" sz="2800" b="1" dirty="0" smtClean="0">
                <a:solidFill>
                  <a:schemeClr val="bg1"/>
                </a:solidFill>
                <a:latin typeface="+mj-lt"/>
                <a:cs typeface="Times New Roman" panose="02020603050405020304" pitchFamily="18" charset="0"/>
              </a:rPr>
              <a:t>judgments’</a:t>
            </a:r>
          </a:p>
          <a:p>
            <a:pPr fontAlgn="auto">
              <a:lnSpc>
                <a:spcPct val="90000"/>
              </a:lnSpc>
              <a:buFont typeface="Arial"/>
              <a:buChar char="•"/>
              <a:defRPr/>
            </a:pPr>
            <a:endParaRPr lang="en-GB" altLang="en-US" sz="2800" b="1" dirty="0">
              <a:solidFill>
                <a:schemeClr val="bg1"/>
              </a:solidFill>
              <a:latin typeface="+mj-lt"/>
              <a:cs typeface="Times New Roman" panose="02020603050405020304" pitchFamily="18" charset="0"/>
            </a:endParaRPr>
          </a:p>
          <a:p>
            <a:pPr fontAlgn="auto">
              <a:lnSpc>
                <a:spcPct val="90000"/>
              </a:lnSpc>
              <a:buFont typeface="Arial"/>
              <a:buChar char="•"/>
              <a:defRPr/>
            </a:pPr>
            <a:r>
              <a:rPr lang="en-GB" altLang="en-US" sz="2800" dirty="0" smtClean="0">
                <a:solidFill>
                  <a:srgbClr val="FFFF2F"/>
                </a:solidFill>
                <a:latin typeface="+mj-lt"/>
                <a:cs typeface="Times New Roman" panose="02020603050405020304" pitchFamily="18" charset="0"/>
              </a:rPr>
              <a:t>DISCUSS validity - </a:t>
            </a:r>
          </a:p>
          <a:p>
            <a:pPr fontAlgn="auto">
              <a:lnSpc>
                <a:spcPct val="90000"/>
              </a:lnSpc>
              <a:buFont typeface="Arial"/>
              <a:buChar char="•"/>
              <a:defRPr/>
            </a:pPr>
            <a:endParaRPr lang="en-GB" altLang="en-US" sz="2800" dirty="0">
              <a:solidFill>
                <a:srgbClr val="FFFF2F"/>
              </a:solidFill>
              <a:latin typeface="+mj-lt"/>
              <a:cs typeface="Times New Roman" panose="02020603050405020304" pitchFamily="18" charset="0"/>
            </a:endParaRPr>
          </a:p>
          <a:p>
            <a:pPr algn="just" fontAlgn="auto">
              <a:lnSpc>
                <a:spcPct val="170000"/>
              </a:lnSpc>
              <a:buFont typeface="Arial"/>
              <a:buChar char="•"/>
              <a:defRPr/>
            </a:pPr>
            <a:r>
              <a:rPr lang="en-GB" altLang="en-US" sz="2800" dirty="0" smtClean="0">
                <a:latin typeface="+mj-lt"/>
                <a:cs typeface="Times New Roman" panose="02020603050405020304" pitchFamily="18" charset="0"/>
              </a:rPr>
              <a:t>‘</a:t>
            </a:r>
            <a:r>
              <a:rPr lang="en-GB" altLang="en-US" sz="2800" b="1" dirty="0" smtClean="0">
                <a:solidFill>
                  <a:schemeClr val="bg1"/>
                </a:solidFill>
                <a:latin typeface="+mj-lt"/>
                <a:cs typeface="Times New Roman" panose="02020603050405020304" pitchFamily="18" charset="0"/>
              </a:rPr>
              <a:t>In </a:t>
            </a:r>
            <a:r>
              <a:rPr lang="en-GB" altLang="en-US" sz="2800" b="1" dirty="0">
                <a:solidFill>
                  <a:schemeClr val="bg1"/>
                </a:solidFill>
                <a:latin typeface="+mj-lt"/>
                <a:cs typeface="Times New Roman" panose="02020603050405020304" pitchFamily="18" charset="0"/>
              </a:rPr>
              <a:t>the </a:t>
            </a:r>
            <a:r>
              <a:rPr lang="en-GB" altLang="en-US" sz="2800" b="1" dirty="0" smtClean="0">
                <a:solidFill>
                  <a:schemeClr val="bg1"/>
                </a:solidFill>
                <a:latin typeface="+mj-lt"/>
                <a:cs typeface="Times New Roman" panose="02020603050405020304" pitchFamily="18" charset="0"/>
              </a:rPr>
              <a:t>workplace, </a:t>
            </a:r>
            <a:r>
              <a:rPr lang="en-GB" altLang="en-US" sz="2800" b="1" dirty="0">
                <a:solidFill>
                  <a:schemeClr val="bg1"/>
                </a:solidFill>
                <a:latin typeface="+mj-lt"/>
                <a:cs typeface="Times New Roman" panose="02020603050405020304" pitchFamily="18" charset="0"/>
              </a:rPr>
              <a:t>we avoid stagnation and are willing to challenge the current paradigms which are uncritically accepted and may have come down in the workplace from a time and thinking which is no longer relevant to our current </a:t>
            </a:r>
            <a:r>
              <a:rPr lang="en-GB" altLang="en-US" sz="2800" b="1" dirty="0" smtClean="0">
                <a:solidFill>
                  <a:schemeClr val="bg1"/>
                </a:solidFill>
                <a:latin typeface="+mj-lt"/>
                <a:cs typeface="Times New Roman" panose="02020603050405020304" pitchFamily="18" charset="0"/>
              </a:rPr>
              <a:t>reality’. </a:t>
            </a:r>
          </a:p>
          <a:p>
            <a:pPr fontAlgn="auto">
              <a:lnSpc>
                <a:spcPct val="90000"/>
              </a:lnSpc>
              <a:buFont typeface="Arial"/>
              <a:buChar char="•"/>
              <a:defRPr/>
            </a:pPr>
            <a:endParaRPr lang="en-GB" altLang="en-US" sz="2800" dirty="0">
              <a:latin typeface="+mj-lt"/>
              <a:cs typeface="Times New Roman" panose="02020603050405020304" pitchFamily="18" charset="0"/>
            </a:endParaRPr>
          </a:p>
          <a:p>
            <a:pPr fontAlgn="auto">
              <a:lnSpc>
                <a:spcPct val="90000"/>
              </a:lnSpc>
              <a:buFont typeface="Arial"/>
              <a:buChar char="•"/>
              <a:defRPr/>
            </a:pPr>
            <a:endParaRPr lang="en-GB" altLang="en-US" sz="2800" dirty="0" smtClean="0">
              <a:solidFill>
                <a:srgbClr val="FFFF2F"/>
              </a:solidFill>
              <a:latin typeface="+mj-lt"/>
              <a:cs typeface="Times New Roman" panose="02020603050405020304" pitchFamily="18" charset="0"/>
            </a:endParaRPr>
          </a:p>
          <a:p>
            <a:pPr fontAlgn="auto">
              <a:lnSpc>
                <a:spcPct val="90000"/>
              </a:lnSpc>
              <a:buFont typeface="Arial"/>
              <a:buChar char="•"/>
              <a:defRPr/>
            </a:pPr>
            <a:endParaRPr lang="en-GB" altLang="en-US" sz="2800" dirty="0" smtClean="0">
              <a:solidFill>
                <a:srgbClr val="FFFF2F"/>
              </a:solidFill>
              <a:latin typeface="+mj-lt"/>
              <a:cs typeface="Times New Roman" panose="02020603050405020304" pitchFamily="18" charset="0"/>
            </a:endParaRPr>
          </a:p>
          <a:p>
            <a:pPr fontAlgn="auto">
              <a:lnSpc>
                <a:spcPct val="90000"/>
              </a:lnSpc>
              <a:buFont typeface="Arial"/>
              <a:buChar char="•"/>
              <a:defRPr/>
            </a:pPr>
            <a:r>
              <a:rPr lang="en-GB" altLang="en-US" sz="2800" dirty="0" smtClean="0">
                <a:solidFill>
                  <a:srgbClr val="FFFF2F"/>
                </a:solidFill>
                <a:latin typeface="+mj-lt"/>
                <a:cs typeface="Times New Roman" panose="02020603050405020304" pitchFamily="18" charset="0"/>
              </a:rPr>
              <a:t>DISCUSS Examples</a:t>
            </a:r>
            <a:endParaRPr lang="en-GB" altLang="en-US" sz="2800" dirty="0">
              <a:solidFill>
                <a:srgbClr val="FFFF2F"/>
              </a:solidFill>
              <a:latin typeface="+mj-lt"/>
              <a:cs typeface="Times New Roman" panose="02020603050405020304" pitchFamily="18" charset="0"/>
            </a:endParaRPr>
          </a:p>
        </p:txBody>
      </p:sp>
      <p:sp>
        <p:nvSpPr>
          <p:cNvPr id="5" name="Rectangle 4"/>
          <p:cNvSpPr/>
          <p:nvPr/>
        </p:nvSpPr>
        <p:spPr>
          <a:xfrm>
            <a:off x="827584" y="4941168"/>
            <a:ext cx="7704856" cy="646331"/>
          </a:xfrm>
          <a:prstGeom prst="rect">
            <a:avLst/>
          </a:prstGeom>
        </p:spPr>
        <p:txBody>
          <a:bodyPr wrap="square">
            <a:spAutoFit/>
          </a:bodyPr>
          <a:lstStyle/>
          <a:p>
            <a:r>
              <a:rPr lang="en-GB" altLang="en-US" sz="1800" b="1" dirty="0" smtClean="0">
                <a:solidFill>
                  <a:schemeClr val="bg1"/>
                </a:solidFill>
                <a:cs typeface="Times New Roman" panose="02020603050405020304" pitchFamily="18" charset="0"/>
              </a:rPr>
              <a:t>(‘if it works, don’t fix it’, ‘I don’t do computers’), attitudes, work place ethics/morals)</a:t>
            </a:r>
            <a:endParaRPr lang="en-GB" sz="1800" dirty="0"/>
          </a:p>
        </p:txBody>
      </p:sp>
      <p:sp>
        <p:nvSpPr>
          <p:cNvPr id="6" name="Rectangle 5"/>
          <p:cNvSpPr/>
          <p:nvPr/>
        </p:nvSpPr>
        <p:spPr>
          <a:xfrm>
            <a:off x="2987824" y="2852936"/>
            <a:ext cx="5256584" cy="646331"/>
          </a:xfrm>
          <a:prstGeom prst="rect">
            <a:avLst/>
          </a:prstGeom>
        </p:spPr>
        <p:txBody>
          <a:bodyPr wrap="square">
            <a:spAutoFit/>
          </a:bodyPr>
          <a:lstStyle/>
          <a:p>
            <a:r>
              <a:rPr lang="en-GB" altLang="en-US" sz="1800" b="1" dirty="0" smtClean="0">
                <a:solidFill>
                  <a:schemeClr val="bg1"/>
                </a:solidFill>
                <a:cs typeface="Times New Roman" panose="02020603050405020304" pitchFamily="18" charset="0"/>
              </a:rPr>
              <a:t>(upbringing, training, nature/nurture argument (Child of the.....) (TV, Music, Bamforth)</a:t>
            </a:r>
            <a:endParaRPr lang="en-GB" sz="18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0418">
                                            <p:txEl>
                                              <p:pRg st="0" end="0"/>
                                            </p:txEl>
                                          </p:spTgt>
                                        </p:tgtEl>
                                        <p:attrNameLst>
                                          <p:attrName>style.visibility</p:attrName>
                                        </p:attrNameLst>
                                      </p:cBhvr>
                                      <p:to>
                                        <p:strVal val="visible"/>
                                      </p:to>
                                    </p:set>
                                    <p:anim calcmode="lin" valueType="num">
                                      <p:cBhvr additive="base">
                                        <p:cTn id="7" dur="500" fill="hold"/>
                                        <p:tgtEl>
                                          <p:spTgt spid="6041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0418">
                                            <p:txEl>
                                              <p:pRg st="0" end="0"/>
                                            </p:txEl>
                                          </p:spTgt>
                                        </p:tgtEl>
                                        <p:attrNameLst>
                                          <p:attrName>ppt_y</p:attrName>
                                        </p:attrNameLst>
                                      </p:cBhvr>
                                      <p:tavLst>
                                        <p:tav tm="0">
                                          <p:val>
                                            <p:strVal val="#ppt_y"/>
                                          </p:val>
                                        </p:tav>
                                        <p:tav tm="100000">
                                          <p:val>
                                            <p:strVal val="#ppt_y"/>
                                          </p:val>
                                        </p:tav>
                                      </p:tavLst>
                                    </p:anim>
                                  </p:childTnLst>
                                  <p:subTnLst>
                                    <p:audio>
                                      <p:cMediaNode vol="0" mute="1">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0419">
                                            <p:txEl>
                                              <p:pRg st="0" end="0"/>
                                            </p:txEl>
                                          </p:spTgt>
                                        </p:tgtEl>
                                        <p:attrNameLst>
                                          <p:attrName>style.visibility</p:attrName>
                                        </p:attrNameLst>
                                      </p:cBhvr>
                                      <p:to>
                                        <p:strVal val="visible"/>
                                      </p:to>
                                    </p:set>
                                    <p:anim calcmode="lin" valueType="num">
                                      <p:cBhvr additive="base">
                                        <p:cTn id="13" dur="500" fill="hold"/>
                                        <p:tgtEl>
                                          <p:spTgt spid="6041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04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0419">
                                            <p:txEl>
                                              <p:pRg st="2" end="2"/>
                                            </p:txEl>
                                          </p:spTgt>
                                        </p:tgtEl>
                                        <p:attrNameLst>
                                          <p:attrName>style.visibility</p:attrName>
                                        </p:attrNameLst>
                                      </p:cBhvr>
                                      <p:to>
                                        <p:strVal val="visible"/>
                                      </p:to>
                                    </p:set>
                                    <p:anim calcmode="lin" valueType="num">
                                      <p:cBhvr additive="base">
                                        <p:cTn id="19" dur="500" fill="hold"/>
                                        <p:tgtEl>
                                          <p:spTgt spid="604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04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 calcmode="lin" valueType="num">
                                      <p:cBhvr additive="base">
                                        <p:cTn id="2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0419">
                                            <p:txEl>
                                              <p:pRg st="4" end="4"/>
                                            </p:txEl>
                                          </p:spTgt>
                                        </p:tgtEl>
                                        <p:attrNameLst>
                                          <p:attrName>style.visibility</p:attrName>
                                        </p:attrNameLst>
                                      </p:cBhvr>
                                      <p:to>
                                        <p:strVal val="visible"/>
                                      </p:to>
                                    </p:set>
                                    <p:anim calcmode="lin" valueType="num">
                                      <p:cBhvr additive="base">
                                        <p:cTn id="31" dur="500" fill="hold"/>
                                        <p:tgtEl>
                                          <p:spTgt spid="604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04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0419">
                                            <p:txEl>
                                              <p:pRg st="8" end="8"/>
                                            </p:txEl>
                                          </p:spTgt>
                                        </p:tgtEl>
                                        <p:attrNameLst>
                                          <p:attrName>style.visibility</p:attrName>
                                        </p:attrNameLst>
                                      </p:cBhvr>
                                      <p:to>
                                        <p:strVal val="visible"/>
                                      </p:to>
                                    </p:set>
                                    <p:anim calcmode="lin" valueType="num">
                                      <p:cBhvr additive="base">
                                        <p:cTn id="37" dur="500" fill="hold"/>
                                        <p:tgtEl>
                                          <p:spTgt spid="60419">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041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 calcmode="lin" valueType="num">
                                      <p:cBhvr additive="base">
                                        <p:cTn id="4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18" grpId="0" build="p" autoUpdateAnimBg="0" advAuto="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827584" y="548680"/>
            <a:ext cx="7772400" cy="1143000"/>
          </a:xfrm>
        </p:spPr>
        <p:txBody>
          <a:bodyPr>
            <a:normAutofit fontScale="90000"/>
          </a:bodyPr>
          <a:lstStyle/>
          <a:p>
            <a:pPr fontAlgn="auto">
              <a:spcAft>
                <a:spcPts val="0"/>
              </a:spcAft>
              <a:defRPr/>
            </a:pPr>
            <a:r>
              <a:rPr lang="en-GB" altLang="en-US" sz="2700" b="1" dirty="0">
                <a:solidFill>
                  <a:srgbClr val="FFFF00"/>
                </a:solidFill>
                <a:latin typeface="+mj-lt"/>
                <a:cs typeface="Times New Roman" panose="02020603050405020304" pitchFamily="18" charset="0"/>
              </a:rPr>
              <a:t>What does </a:t>
            </a:r>
            <a:r>
              <a:rPr lang="en-GB" altLang="en-US" sz="2700" b="1" dirty="0" smtClean="0">
                <a:solidFill>
                  <a:srgbClr val="FFFF00"/>
                </a:solidFill>
                <a:latin typeface="+mj-lt"/>
                <a:cs typeface="Times New Roman" panose="02020603050405020304" pitchFamily="18" charset="0"/>
              </a:rPr>
              <a:t>‘not </a:t>
            </a:r>
            <a:r>
              <a:rPr lang="en-GB" altLang="en-US" sz="2700" b="1" dirty="0">
                <a:solidFill>
                  <a:srgbClr val="FFFF00"/>
                </a:solidFill>
                <a:latin typeface="+mj-lt"/>
                <a:cs typeface="Times New Roman" panose="02020603050405020304" pitchFamily="18" charset="0"/>
              </a:rPr>
              <a:t>thinking </a:t>
            </a:r>
            <a:r>
              <a:rPr lang="en-GB" altLang="en-US" sz="2700" b="1" dirty="0" smtClean="0">
                <a:solidFill>
                  <a:srgbClr val="FFFF00"/>
                </a:solidFill>
                <a:latin typeface="+mj-lt"/>
                <a:cs typeface="Times New Roman" panose="02020603050405020304" pitchFamily="18" charset="0"/>
              </a:rPr>
              <a:t>critically’ </a:t>
            </a:r>
            <a:r>
              <a:rPr lang="en-GB" altLang="en-US" sz="2700" b="1" dirty="0">
                <a:solidFill>
                  <a:srgbClr val="FFFF00"/>
                </a:solidFill>
                <a:latin typeface="+mj-lt"/>
                <a:cs typeface="Times New Roman" panose="02020603050405020304" pitchFamily="18" charset="0"/>
              </a:rPr>
              <a:t>look like?</a:t>
            </a:r>
            <a:r>
              <a:rPr lang="en-GB" altLang="en-US" dirty="0">
                <a:latin typeface="+mj-lt"/>
                <a:cs typeface="Times New Roman" panose="02020603050405020304" pitchFamily="18" charset="0"/>
              </a:rPr>
              <a:t/>
            </a:r>
            <a:br>
              <a:rPr lang="en-GB" altLang="en-US" dirty="0">
                <a:latin typeface="+mj-lt"/>
                <a:cs typeface="Times New Roman" panose="02020603050405020304" pitchFamily="18" charset="0"/>
              </a:rPr>
            </a:br>
            <a:endParaRPr lang="en-GB" altLang="en-US" dirty="0">
              <a:latin typeface="+mj-lt"/>
              <a:cs typeface="Times New Roman" panose="02020603050405020304" pitchFamily="18" charset="0"/>
            </a:endParaRPr>
          </a:p>
        </p:txBody>
      </p:sp>
      <p:sp>
        <p:nvSpPr>
          <p:cNvPr id="61443" name="Rectangle 3"/>
          <p:cNvSpPr>
            <a:spLocks noGrp="1" noChangeArrowheads="1"/>
          </p:cNvSpPr>
          <p:nvPr>
            <p:ph idx="1"/>
          </p:nvPr>
        </p:nvSpPr>
        <p:spPr>
          <a:xfrm>
            <a:off x="971600" y="1916832"/>
            <a:ext cx="7776864" cy="4113212"/>
          </a:xfrm>
        </p:spPr>
        <p:txBody>
          <a:bodyPr>
            <a:normAutofit fontScale="85000" lnSpcReduction="20000"/>
          </a:bodyPr>
          <a:lstStyle/>
          <a:p>
            <a:pPr fontAlgn="auto">
              <a:lnSpc>
                <a:spcPct val="90000"/>
              </a:lnSpc>
              <a:buFont typeface="Arial"/>
              <a:buChar char="•"/>
              <a:defRPr/>
            </a:pPr>
            <a:r>
              <a:rPr lang="en-GB" altLang="en-US" b="1" dirty="0">
                <a:solidFill>
                  <a:schemeClr val="bg1"/>
                </a:solidFill>
                <a:latin typeface="+mj-lt"/>
                <a:cs typeface="Times New Roman" panose="02020603050405020304" pitchFamily="18" charset="0"/>
              </a:rPr>
              <a:t>We blindly reproduce the damaging </a:t>
            </a:r>
            <a:r>
              <a:rPr lang="en-GB" altLang="en-US" b="1" dirty="0" smtClean="0">
                <a:solidFill>
                  <a:schemeClr val="bg1"/>
                </a:solidFill>
                <a:latin typeface="+mj-lt"/>
                <a:cs typeface="Times New Roman" panose="02020603050405020304" pitchFamily="18" charset="0"/>
              </a:rPr>
              <a:t>reactions, procedures or behaviours </a:t>
            </a:r>
            <a:r>
              <a:rPr lang="en-GB" altLang="en-US" b="1" dirty="0">
                <a:solidFill>
                  <a:schemeClr val="bg1"/>
                </a:solidFill>
                <a:latin typeface="+mj-lt"/>
                <a:cs typeface="Times New Roman" panose="02020603050405020304" pitchFamily="18" charset="0"/>
              </a:rPr>
              <a:t>we have learned</a:t>
            </a:r>
          </a:p>
          <a:p>
            <a:pPr fontAlgn="auto">
              <a:lnSpc>
                <a:spcPct val="90000"/>
              </a:lnSpc>
              <a:buFont typeface="Arial"/>
              <a:buChar char="•"/>
              <a:defRPr/>
            </a:pPr>
            <a:endParaRPr lang="en-GB" altLang="en-US" b="1" dirty="0">
              <a:solidFill>
                <a:schemeClr val="bg1"/>
              </a:solidFill>
              <a:latin typeface="+mj-lt"/>
              <a:cs typeface="Times New Roman" panose="02020603050405020304" pitchFamily="18" charset="0"/>
            </a:endParaRPr>
          </a:p>
          <a:p>
            <a:pPr fontAlgn="auto">
              <a:lnSpc>
                <a:spcPct val="90000"/>
              </a:lnSpc>
              <a:buFont typeface="Arial"/>
              <a:buChar char="•"/>
              <a:defRPr/>
            </a:pPr>
            <a:r>
              <a:rPr lang="en-GB" altLang="en-US" b="1" dirty="0">
                <a:solidFill>
                  <a:schemeClr val="bg1"/>
                </a:solidFill>
                <a:latin typeface="+mj-lt"/>
                <a:cs typeface="Times New Roman" panose="02020603050405020304" pitchFamily="18" charset="0"/>
              </a:rPr>
              <a:t>We blindly accept at face value all justifications given by </a:t>
            </a:r>
            <a:r>
              <a:rPr lang="en-GB" altLang="en-US" b="1" dirty="0" smtClean="0">
                <a:solidFill>
                  <a:schemeClr val="bg1"/>
                </a:solidFill>
                <a:latin typeface="+mj-lt"/>
                <a:cs typeface="Times New Roman" panose="02020603050405020304" pitchFamily="18" charset="0"/>
              </a:rPr>
              <a:t>organisations </a:t>
            </a:r>
            <a:r>
              <a:rPr lang="en-GB" altLang="en-US" b="1" dirty="0">
                <a:solidFill>
                  <a:schemeClr val="bg1"/>
                </a:solidFill>
                <a:latin typeface="+mj-lt"/>
                <a:cs typeface="Times New Roman" panose="02020603050405020304" pitchFamily="18" charset="0"/>
              </a:rPr>
              <a:t>and political leaders</a:t>
            </a:r>
          </a:p>
          <a:p>
            <a:pPr fontAlgn="auto">
              <a:lnSpc>
                <a:spcPct val="90000"/>
              </a:lnSpc>
              <a:buFont typeface="Arial"/>
              <a:buChar char="•"/>
              <a:defRPr/>
            </a:pPr>
            <a:endParaRPr lang="en-GB" altLang="en-US" b="1" dirty="0">
              <a:solidFill>
                <a:schemeClr val="bg1"/>
              </a:solidFill>
              <a:latin typeface="+mj-lt"/>
              <a:cs typeface="Times New Roman" panose="02020603050405020304" pitchFamily="18" charset="0"/>
            </a:endParaRPr>
          </a:p>
          <a:p>
            <a:pPr fontAlgn="auto">
              <a:lnSpc>
                <a:spcPct val="90000"/>
              </a:lnSpc>
              <a:buFont typeface="Arial"/>
              <a:buChar char="•"/>
              <a:defRPr/>
            </a:pPr>
            <a:r>
              <a:rPr lang="en-GB" altLang="en-US" b="1" dirty="0">
                <a:solidFill>
                  <a:schemeClr val="bg1"/>
                </a:solidFill>
                <a:latin typeface="+mj-lt"/>
                <a:cs typeface="Times New Roman" panose="02020603050405020304" pitchFamily="18" charset="0"/>
              </a:rPr>
              <a:t>We blindly believe TV commercials</a:t>
            </a:r>
          </a:p>
          <a:p>
            <a:pPr fontAlgn="auto">
              <a:lnSpc>
                <a:spcPct val="90000"/>
              </a:lnSpc>
              <a:buFont typeface="Arial"/>
              <a:buChar char="•"/>
              <a:defRPr/>
            </a:pPr>
            <a:endParaRPr lang="en-GB" altLang="en-US" b="1" dirty="0">
              <a:solidFill>
                <a:schemeClr val="bg1"/>
              </a:solidFill>
              <a:latin typeface="+mj-lt"/>
              <a:cs typeface="Times New Roman" panose="02020603050405020304" pitchFamily="18" charset="0"/>
            </a:endParaRPr>
          </a:p>
          <a:p>
            <a:pPr fontAlgn="auto">
              <a:lnSpc>
                <a:spcPct val="90000"/>
              </a:lnSpc>
              <a:buFont typeface="Arial"/>
              <a:buChar char="•"/>
              <a:defRPr/>
            </a:pPr>
            <a:r>
              <a:rPr lang="en-GB" altLang="en-US" b="1" dirty="0">
                <a:solidFill>
                  <a:schemeClr val="bg1"/>
                </a:solidFill>
                <a:latin typeface="+mj-lt"/>
                <a:cs typeface="Times New Roman" panose="02020603050405020304" pitchFamily="18" charset="0"/>
              </a:rPr>
              <a:t>We blindly trust political commercials</a:t>
            </a:r>
          </a:p>
          <a:p>
            <a:pPr fontAlgn="auto">
              <a:lnSpc>
                <a:spcPct val="90000"/>
              </a:lnSpc>
              <a:buFont typeface="Arial"/>
              <a:buChar char="•"/>
              <a:defRPr/>
            </a:pPr>
            <a:endParaRPr lang="en-GB" altLang="en-US" b="1" dirty="0">
              <a:solidFill>
                <a:schemeClr val="bg1"/>
              </a:solidFill>
              <a:latin typeface="+mj-lt"/>
              <a:cs typeface="Times New Roman" panose="02020603050405020304" pitchFamily="18" charset="0"/>
            </a:endParaRPr>
          </a:p>
          <a:p>
            <a:pPr fontAlgn="auto">
              <a:lnSpc>
                <a:spcPct val="90000"/>
              </a:lnSpc>
              <a:buFont typeface="Arial"/>
              <a:buChar char="•"/>
              <a:defRPr/>
            </a:pPr>
            <a:r>
              <a:rPr lang="en-GB" altLang="en-US" b="1" dirty="0">
                <a:solidFill>
                  <a:schemeClr val="bg1"/>
                </a:solidFill>
                <a:latin typeface="+mj-lt"/>
                <a:cs typeface="Times New Roman" panose="02020603050405020304" pitchFamily="18" charset="0"/>
              </a:rPr>
              <a:t>We blindly accept and say that if the textbook says </a:t>
            </a:r>
            <a:r>
              <a:rPr lang="en-GB" altLang="en-US" b="1" dirty="0" smtClean="0">
                <a:solidFill>
                  <a:schemeClr val="bg1"/>
                </a:solidFill>
                <a:latin typeface="+mj-lt"/>
                <a:cs typeface="Times New Roman" panose="02020603050405020304" pitchFamily="18" charset="0"/>
              </a:rPr>
              <a:t>it,  </a:t>
            </a:r>
            <a:r>
              <a:rPr lang="en-GB" altLang="en-US" b="1" dirty="0">
                <a:solidFill>
                  <a:schemeClr val="bg1"/>
                </a:solidFill>
                <a:latin typeface="+mj-lt"/>
                <a:cs typeface="Times New Roman" panose="02020603050405020304" pitchFamily="18" charset="0"/>
              </a:rPr>
              <a:t>it must be so</a:t>
            </a:r>
          </a:p>
          <a:p>
            <a:pPr fontAlgn="auto">
              <a:lnSpc>
                <a:spcPct val="90000"/>
              </a:lnSpc>
              <a:buFont typeface="Arial"/>
              <a:buChar char="•"/>
              <a:defRPr/>
            </a:pPr>
            <a:endParaRPr lang="en-GB" altLang="en-US" b="1" dirty="0">
              <a:solidFill>
                <a:schemeClr val="bg1"/>
              </a:solidFill>
              <a:latin typeface="+mj-lt"/>
              <a:cs typeface="Times New Roman" panose="02020603050405020304" pitchFamily="18" charset="0"/>
            </a:endParaRPr>
          </a:p>
          <a:p>
            <a:pPr fontAlgn="auto">
              <a:lnSpc>
                <a:spcPct val="90000"/>
              </a:lnSpc>
              <a:buFont typeface="Arial"/>
              <a:buChar char="•"/>
              <a:defRPr/>
            </a:pPr>
            <a:r>
              <a:rPr lang="en-GB" altLang="en-US" b="1" dirty="0">
                <a:solidFill>
                  <a:schemeClr val="bg1"/>
                </a:solidFill>
                <a:latin typeface="+mj-lt"/>
                <a:cs typeface="Times New Roman" panose="02020603050405020304" pitchFamily="18" charset="0"/>
              </a:rPr>
              <a:t>We blindly accept and say that if the </a:t>
            </a:r>
            <a:r>
              <a:rPr lang="en-GB" altLang="en-US" b="1" dirty="0" smtClean="0">
                <a:solidFill>
                  <a:schemeClr val="bg1"/>
                </a:solidFill>
                <a:latin typeface="+mj-lt"/>
                <a:cs typeface="Times New Roman" panose="02020603050405020304" pitchFamily="18" charset="0"/>
              </a:rPr>
              <a:t>organisation </a:t>
            </a:r>
            <a:r>
              <a:rPr lang="en-GB" altLang="en-US" b="1" dirty="0">
                <a:solidFill>
                  <a:schemeClr val="bg1"/>
                </a:solidFill>
                <a:latin typeface="+mj-lt"/>
                <a:cs typeface="Times New Roman" panose="02020603050405020304" pitchFamily="18" charset="0"/>
              </a:rPr>
              <a:t>does </a:t>
            </a:r>
            <a:r>
              <a:rPr lang="en-GB" altLang="en-US" b="1" dirty="0" smtClean="0">
                <a:solidFill>
                  <a:schemeClr val="bg1"/>
                </a:solidFill>
                <a:latin typeface="+mj-lt"/>
                <a:cs typeface="Times New Roman" panose="02020603050405020304" pitchFamily="18" charset="0"/>
              </a:rPr>
              <a:t>it this way,  </a:t>
            </a:r>
          </a:p>
          <a:p>
            <a:pPr marL="0" indent="0" fontAlgn="auto">
              <a:lnSpc>
                <a:spcPct val="90000"/>
              </a:lnSpc>
              <a:buNone/>
              <a:defRPr/>
            </a:pPr>
            <a:r>
              <a:rPr lang="en-GB" altLang="en-US" b="1" dirty="0">
                <a:solidFill>
                  <a:schemeClr val="bg1"/>
                </a:solidFill>
                <a:latin typeface="+mj-lt"/>
                <a:cs typeface="Times New Roman" panose="02020603050405020304" pitchFamily="18" charset="0"/>
              </a:rPr>
              <a:t> </a:t>
            </a:r>
            <a:r>
              <a:rPr lang="en-GB" altLang="en-US" b="1" dirty="0" smtClean="0">
                <a:solidFill>
                  <a:schemeClr val="bg1"/>
                </a:solidFill>
                <a:latin typeface="+mj-lt"/>
                <a:cs typeface="Times New Roman" panose="02020603050405020304" pitchFamily="18" charset="0"/>
              </a:rPr>
              <a:t>    it </a:t>
            </a:r>
            <a:r>
              <a:rPr lang="en-GB" altLang="en-US" b="1" dirty="0">
                <a:solidFill>
                  <a:schemeClr val="bg1"/>
                </a:solidFill>
                <a:latin typeface="+mj-lt"/>
                <a:cs typeface="Times New Roman" panose="02020603050405020304" pitchFamily="18" charset="0"/>
              </a:rPr>
              <a:t>must be </a:t>
            </a:r>
            <a:r>
              <a:rPr lang="en-GB" altLang="en-US" b="1" dirty="0" smtClean="0">
                <a:solidFill>
                  <a:schemeClr val="bg1"/>
                </a:solidFill>
                <a:latin typeface="+mj-lt"/>
                <a:cs typeface="Times New Roman" panose="02020603050405020304" pitchFamily="18" charset="0"/>
              </a:rPr>
              <a:t>right. (Best Practice, KIZAN)</a:t>
            </a:r>
            <a:endParaRPr lang="en-GB" altLang="en-US" b="1" dirty="0">
              <a:solidFill>
                <a:schemeClr val="bg1"/>
              </a:solidFill>
              <a:latin typeface="+mj-lt"/>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1442">
                                            <p:txEl>
                                              <p:pRg st="0" end="0"/>
                                            </p:txEl>
                                          </p:spTgt>
                                        </p:tgtEl>
                                        <p:attrNameLst>
                                          <p:attrName>style.visibility</p:attrName>
                                        </p:attrNameLst>
                                      </p:cBhvr>
                                      <p:to>
                                        <p:strVal val="visible"/>
                                      </p:to>
                                    </p:set>
                                    <p:anim calcmode="lin" valueType="num">
                                      <p:cBhvr additive="base">
                                        <p:cTn id="7" dur="500" fill="hold"/>
                                        <p:tgtEl>
                                          <p:spTgt spid="6144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1442">
                                            <p:txEl>
                                              <p:pRg st="0" end="0"/>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43">
                                            <p:txEl>
                                              <p:pRg st="0" end="0"/>
                                            </p:txEl>
                                          </p:spTgt>
                                        </p:tgtEl>
                                        <p:attrNameLst>
                                          <p:attrName>style.visibility</p:attrName>
                                        </p:attrNameLst>
                                      </p:cBhvr>
                                      <p:to>
                                        <p:strVal val="visible"/>
                                      </p:to>
                                    </p:set>
                                    <p:anim calcmode="lin" valueType="num">
                                      <p:cBhvr additive="base">
                                        <p:cTn id="13" dur="500" fill="hold"/>
                                        <p:tgtEl>
                                          <p:spTgt spid="61443">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1443">
                                            <p:txEl>
                                              <p:pRg st="0" end="0"/>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1443">
                                            <p:txEl>
                                              <p:pRg st="2" end="2"/>
                                            </p:txEl>
                                          </p:spTgt>
                                        </p:tgtEl>
                                        <p:attrNameLst>
                                          <p:attrName>style.visibility</p:attrName>
                                        </p:attrNameLst>
                                      </p:cBhvr>
                                      <p:to>
                                        <p:strVal val="visible"/>
                                      </p:to>
                                    </p:set>
                                    <p:anim calcmode="lin" valueType="num">
                                      <p:cBhvr additive="base">
                                        <p:cTn id="19" dur="500" fill="hold"/>
                                        <p:tgtEl>
                                          <p:spTgt spid="6144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1443">
                                            <p:txEl>
                                              <p:pRg st="2" end="2"/>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1443">
                                            <p:txEl>
                                              <p:pRg st="4" end="4"/>
                                            </p:txEl>
                                          </p:spTgt>
                                        </p:tgtEl>
                                        <p:attrNameLst>
                                          <p:attrName>style.visibility</p:attrName>
                                        </p:attrNameLst>
                                      </p:cBhvr>
                                      <p:to>
                                        <p:strVal val="visible"/>
                                      </p:to>
                                    </p:set>
                                    <p:anim calcmode="lin" valueType="num">
                                      <p:cBhvr additive="base">
                                        <p:cTn id="25" dur="500" fill="hold"/>
                                        <p:tgtEl>
                                          <p:spTgt spid="6144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1443">
                                            <p:txEl>
                                              <p:pRg st="4" end="4"/>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1443">
                                            <p:txEl>
                                              <p:pRg st="6" end="6"/>
                                            </p:txEl>
                                          </p:spTgt>
                                        </p:tgtEl>
                                        <p:attrNameLst>
                                          <p:attrName>style.visibility</p:attrName>
                                        </p:attrNameLst>
                                      </p:cBhvr>
                                      <p:to>
                                        <p:strVal val="visible"/>
                                      </p:to>
                                    </p:set>
                                    <p:anim calcmode="lin" valueType="num">
                                      <p:cBhvr additive="base">
                                        <p:cTn id="31" dur="500" fill="hold"/>
                                        <p:tgtEl>
                                          <p:spTgt spid="61443">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1443">
                                            <p:txEl>
                                              <p:pRg st="6" end="6"/>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61443">
                                            <p:txEl>
                                              <p:pRg st="8" end="8"/>
                                            </p:txEl>
                                          </p:spTgt>
                                        </p:tgtEl>
                                        <p:attrNameLst>
                                          <p:attrName>style.visibility</p:attrName>
                                        </p:attrNameLst>
                                      </p:cBhvr>
                                      <p:to>
                                        <p:strVal val="visible"/>
                                      </p:to>
                                    </p:set>
                                    <p:anim calcmode="lin" valueType="num">
                                      <p:cBhvr additive="base">
                                        <p:cTn id="37" dur="500" fill="hold"/>
                                        <p:tgtEl>
                                          <p:spTgt spid="61443">
                                            <p:txEl>
                                              <p:pRg st="8" end="8"/>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61443">
                                            <p:txEl>
                                              <p:pRg st="8" end="8"/>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61443">
                                            <p:txEl>
                                              <p:pRg st="10" end="10"/>
                                            </p:txEl>
                                          </p:spTgt>
                                        </p:tgtEl>
                                        <p:attrNameLst>
                                          <p:attrName>style.visibility</p:attrName>
                                        </p:attrNameLst>
                                      </p:cBhvr>
                                      <p:to>
                                        <p:strVal val="visible"/>
                                      </p:to>
                                    </p:set>
                                    <p:anim calcmode="lin" valueType="num">
                                      <p:cBhvr additive="base">
                                        <p:cTn id="43" dur="500" fill="hold"/>
                                        <p:tgtEl>
                                          <p:spTgt spid="61443">
                                            <p:txEl>
                                              <p:pRg st="10" end="10"/>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61443">
                                            <p:txEl>
                                              <p:pRg st="10" end="10"/>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61443">
                                            <p:txEl>
                                              <p:pRg st="11" end="11"/>
                                            </p:txEl>
                                          </p:spTgt>
                                        </p:tgtEl>
                                        <p:attrNameLst>
                                          <p:attrName>style.visibility</p:attrName>
                                        </p:attrNameLst>
                                      </p:cBhvr>
                                      <p:to>
                                        <p:strVal val="visible"/>
                                      </p:to>
                                    </p:set>
                                    <p:anim calcmode="lin" valueType="num">
                                      <p:cBhvr additive="base">
                                        <p:cTn id="49" dur="500" fill="hold"/>
                                        <p:tgtEl>
                                          <p:spTgt spid="61443">
                                            <p:txEl>
                                              <p:pRg st="11" end="11"/>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61443">
                                            <p:txEl>
                                              <p:pRg st="11" end="11"/>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4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build="p" autoUpdateAnimBg="0" advAuto="0"/>
      <p:bldP spid="61443"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827584" y="-171400"/>
            <a:ext cx="7848872" cy="1524000"/>
          </a:xfrm>
        </p:spPr>
        <p:txBody>
          <a:bodyPr>
            <a:normAutofit/>
          </a:bodyPr>
          <a:lstStyle/>
          <a:p>
            <a:pPr fontAlgn="auto">
              <a:spcAft>
                <a:spcPts val="0"/>
              </a:spcAft>
              <a:defRPr/>
            </a:pPr>
            <a:r>
              <a:rPr lang="en-GB" altLang="en-US" sz="2800" b="1" dirty="0">
                <a:solidFill>
                  <a:srgbClr val="FFFF00"/>
                </a:solidFill>
                <a:latin typeface="+mj-lt"/>
                <a:cs typeface="Times New Roman" panose="02020603050405020304" pitchFamily="18" charset="0"/>
              </a:rPr>
              <a:t>What does Critical Thinking Look Like?</a:t>
            </a:r>
          </a:p>
        </p:txBody>
      </p:sp>
      <p:sp>
        <p:nvSpPr>
          <p:cNvPr id="62467" name="Rectangle 3"/>
          <p:cNvSpPr>
            <a:spLocks noGrp="1" noChangeArrowheads="1"/>
          </p:cNvSpPr>
          <p:nvPr>
            <p:ph idx="1"/>
          </p:nvPr>
        </p:nvSpPr>
        <p:spPr>
          <a:xfrm>
            <a:off x="755576" y="1196752"/>
            <a:ext cx="7920880" cy="5400600"/>
          </a:xfrm>
        </p:spPr>
        <p:txBody>
          <a:bodyPr>
            <a:normAutofit fontScale="70000" lnSpcReduction="20000"/>
          </a:bodyPr>
          <a:lstStyle/>
          <a:p>
            <a:pPr algn="just" fontAlgn="auto">
              <a:lnSpc>
                <a:spcPct val="170000"/>
              </a:lnSpc>
              <a:buFont typeface="Arial"/>
              <a:buChar char="•"/>
              <a:defRPr/>
            </a:pPr>
            <a:r>
              <a:rPr lang="en-GB" altLang="en-US" sz="2000" b="1" dirty="0" smtClean="0">
                <a:solidFill>
                  <a:srgbClr val="FFFF00"/>
                </a:solidFill>
                <a:latin typeface="+mj-lt"/>
                <a:cs typeface="Times New Roman" panose="02020603050405020304" pitchFamily="18" charset="0"/>
              </a:rPr>
              <a:t>Contextual </a:t>
            </a:r>
            <a:r>
              <a:rPr lang="en-GB" altLang="en-US" sz="2000" b="1" dirty="0">
                <a:solidFill>
                  <a:srgbClr val="FFFF00"/>
                </a:solidFill>
                <a:latin typeface="+mj-lt"/>
                <a:cs typeface="Times New Roman" panose="02020603050405020304" pitchFamily="18" charset="0"/>
              </a:rPr>
              <a:t>sensitivity </a:t>
            </a:r>
            <a:r>
              <a:rPr lang="en-GB" altLang="en-US" sz="2000" dirty="0">
                <a:solidFill>
                  <a:schemeClr val="bg1"/>
                </a:solidFill>
                <a:latin typeface="+mj-lt"/>
                <a:cs typeface="Times New Roman" panose="02020603050405020304" pitchFamily="18" charset="0"/>
              </a:rPr>
              <a:t>- </a:t>
            </a:r>
            <a:r>
              <a:rPr lang="en-GB" altLang="en-US" sz="2000" b="1" dirty="0">
                <a:solidFill>
                  <a:schemeClr val="bg1"/>
                </a:solidFill>
                <a:latin typeface="+mj-lt"/>
                <a:cs typeface="Times New Roman" panose="02020603050405020304" pitchFamily="18" charset="0"/>
              </a:rPr>
              <a:t>being sensitive to stereotypes about people from a particular group and trying to </a:t>
            </a:r>
            <a:r>
              <a:rPr lang="en-GB" altLang="en-US" sz="2000" b="1" dirty="0">
                <a:solidFill>
                  <a:srgbClr val="FFFF2F"/>
                </a:solidFill>
                <a:latin typeface="+mj-lt"/>
                <a:cs typeface="Times New Roman" panose="02020603050405020304" pitchFamily="18" charset="0"/>
              </a:rPr>
              <a:t>accept others at face value unconditionally</a:t>
            </a:r>
          </a:p>
          <a:p>
            <a:pPr algn="just" fontAlgn="auto">
              <a:lnSpc>
                <a:spcPct val="170000"/>
              </a:lnSpc>
              <a:buFontTx/>
              <a:buNone/>
              <a:defRPr/>
            </a:pPr>
            <a:r>
              <a:rPr lang="en-GB" altLang="en-US" sz="2000" b="1" dirty="0">
                <a:latin typeface="+mj-lt"/>
                <a:cs typeface="Times New Roman" panose="02020603050405020304" pitchFamily="18" charset="0"/>
              </a:rPr>
              <a:t> </a:t>
            </a:r>
          </a:p>
          <a:p>
            <a:pPr algn="just" fontAlgn="auto">
              <a:lnSpc>
                <a:spcPct val="170000"/>
              </a:lnSpc>
              <a:buFont typeface="Arial"/>
              <a:buChar char="•"/>
              <a:defRPr/>
            </a:pPr>
            <a:r>
              <a:rPr lang="en-GB" altLang="en-US" sz="2000" b="1" dirty="0">
                <a:solidFill>
                  <a:srgbClr val="FFFF00"/>
                </a:solidFill>
                <a:latin typeface="+mj-lt"/>
                <a:cs typeface="Times New Roman" panose="02020603050405020304" pitchFamily="18" charset="0"/>
              </a:rPr>
              <a:t>Perspective thinking - </a:t>
            </a:r>
            <a:r>
              <a:rPr lang="en-GB" altLang="en-US" sz="2000" b="1" dirty="0">
                <a:solidFill>
                  <a:schemeClr val="bg1"/>
                </a:solidFill>
                <a:latin typeface="+mj-lt"/>
                <a:cs typeface="Times New Roman" panose="02020603050405020304" pitchFamily="18" charset="0"/>
              </a:rPr>
              <a:t>trying to get into the other person's head, or walking in the other person's shoes so as to see the world the way that person sees and perceives the world</a:t>
            </a:r>
            <a:r>
              <a:rPr lang="en-GB" altLang="en-US" sz="2000" b="1" dirty="0" smtClean="0">
                <a:solidFill>
                  <a:schemeClr val="bg1"/>
                </a:solidFill>
                <a:latin typeface="+mj-lt"/>
                <a:cs typeface="Times New Roman" panose="02020603050405020304" pitchFamily="18" charset="0"/>
              </a:rPr>
              <a:t>. </a:t>
            </a:r>
            <a:r>
              <a:rPr lang="en-GB" altLang="en-US" sz="2000" b="1" dirty="0" smtClean="0">
                <a:solidFill>
                  <a:srgbClr val="FFFF2F"/>
                </a:solidFill>
                <a:latin typeface="+mj-lt"/>
                <a:cs typeface="Times New Roman" panose="02020603050405020304" pitchFamily="18" charset="0"/>
              </a:rPr>
              <a:t>Examine  and appreciate diverse points of view.</a:t>
            </a:r>
            <a:endParaRPr lang="en-GB" altLang="en-US" sz="2000" b="1" dirty="0">
              <a:solidFill>
                <a:srgbClr val="FFFF2F"/>
              </a:solidFill>
              <a:latin typeface="+mj-lt"/>
              <a:cs typeface="Times New Roman" panose="02020603050405020304" pitchFamily="18" charset="0"/>
            </a:endParaRPr>
          </a:p>
          <a:p>
            <a:pPr fontAlgn="auto">
              <a:lnSpc>
                <a:spcPct val="90000"/>
              </a:lnSpc>
              <a:buFontTx/>
              <a:buNone/>
              <a:defRPr/>
            </a:pPr>
            <a:r>
              <a:rPr lang="en-GB" altLang="en-US" sz="2000" dirty="0">
                <a:solidFill>
                  <a:schemeClr val="bg1"/>
                </a:solidFill>
                <a:latin typeface="+mj-lt"/>
                <a:cs typeface="Times New Roman" panose="02020603050405020304" pitchFamily="18" charset="0"/>
              </a:rPr>
              <a:t> </a:t>
            </a:r>
          </a:p>
          <a:p>
            <a:pPr algn="just" fontAlgn="auto">
              <a:lnSpc>
                <a:spcPct val="170000"/>
              </a:lnSpc>
              <a:buFont typeface="Arial"/>
              <a:buChar char="•"/>
              <a:defRPr/>
            </a:pPr>
            <a:r>
              <a:rPr lang="en-GB" altLang="en-US" b="1" dirty="0" smtClean="0">
                <a:solidFill>
                  <a:srgbClr val="FFFF00"/>
                </a:solidFill>
                <a:latin typeface="+mj-lt"/>
                <a:cs typeface="Times New Roman" panose="02020603050405020304" pitchFamily="18" charset="0"/>
              </a:rPr>
              <a:t>Scrutiny for and Tolerance of</a:t>
            </a:r>
            <a:r>
              <a:rPr lang="en-GB" altLang="en-US" sz="2000" b="1" dirty="0" smtClean="0">
                <a:solidFill>
                  <a:srgbClr val="FFFF00"/>
                </a:solidFill>
                <a:latin typeface="+mj-lt"/>
                <a:cs typeface="Times New Roman" panose="02020603050405020304" pitchFamily="18" charset="0"/>
              </a:rPr>
              <a:t> ambiguity </a:t>
            </a:r>
            <a:r>
              <a:rPr lang="en-GB" altLang="en-US" sz="2000" b="1" dirty="0">
                <a:solidFill>
                  <a:srgbClr val="FFFF00"/>
                </a:solidFill>
                <a:latin typeface="+mj-lt"/>
                <a:cs typeface="Times New Roman" panose="02020603050405020304" pitchFamily="18" charset="0"/>
              </a:rPr>
              <a:t>- </a:t>
            </a:r>
            <a:r>
              <a:rPr lang="en-GB" altLang="en-US" sz="2000" b="1" dirty="0">
                <a:solidFill>
                  <a:schemeClr val="bg1"/>
                </a:solidFill>
                <a:latin typeface="+mj-lt"/>
                <a:cs typeface="Times New Roman" panose="02020603050405020304" pitchFamily="18" charset="0"/>
              </a:rPr>
              <a:t>ability to accept </a:t>
            </a:r>
            <a:r>
              <a:rPr lang="en-GB" altLang="en-US" sz="2000" b="1" dirty="0" smtClean="0">
                <a:solidFill>
                  <a:schemeClr val="bg1"/>
                </a:solidFill>
                <a:latin typeface="+mj-lt"/>
                <a:cs typeface="Times New Roman" panose="02020603050405020304" pitchFamily="18" charset="0"/>
              </a:rPr>
              <a:t>that there are multiple </a:t>
            </a:r>
            <a:r>
              <a:rPr lang="en-GB" altLang="en-US" sz="2000" b="1" dirty="0">
                <a:solidFill>
                  <a:schemeClr val="bg1"/>
                </a:solidFill>
                <a:latin typeface="+mj-lt"/>
                <a:cs typeface="Times New Roman" panose="02020603050405020304" pitchFamily="18" charset="0"/>
              </a:rPr>
              <a:t>interpretations of the same </a:t>
            </a:r>
            <a:r>
              <a:rPr lang="en-GB" altLang="en-US" sz="2000" b="1" dirty="0" smtClean="0">
                <a:solidFill>
                  <a:schemeClr val="bg1"/>
                </a:solidFill>
                <a:latin typeface="+mj-lt"/>
                <a:cs typeface="Times New Roman" panose="02020603050405020304" pitchFamily="18" charset="0"/>
              </a:rPr>
              <a:t>situation, and to look for them. Challenge what is Read, Heard </a:t>
            </a:r>
            <a:r>
              <a:rPr lang="en-GB" altLang="en-US" b="1" dirty="0" smtClean="0">
                <a:solidFill>
                  <a:schemeClr val="bg1"/>
                </a:solidFill>
                <a:latin typeface="+mj-lt"/>
                <a:cs typeface="Times New Roman" panose="02020603050405020304" pitchFamily="18" charset="0"/>
              </a:rPr>
              <a:t> and </a:t>
            </a:r>
            <a:r>
              <a:rPr lang="en-GB" altLang="en-US" sz="2000" b="1" dirty="0" smtClean="0">
                <a:solidFill>
                  <a:schemeClr val="bg1"/>
                </a:solidFill>
                <a:latin typeface="+mj-lt"/>
                <a:cs typeface="Times New Roman" panose="02020603050405020304" pitchFamily="18" charset="0"/>
              </a:rPr>
              <a:t>Seen. </a:t>
            </a:r>
            <a:r>
              <a:rPr lang="en-GB" altLang="en-US" sz="2000" b="1" dirty="0" smtClean="0">
                <a:solidFill>
                  <a:srgbClr val="FFFF00"/>
                </a:solidFill>
                <a:latin typeface="+mj-lt"/>
                <a:cs typeface="Times New Roman" panose="02020603050405020304" pitchFamily="18" charset="0"/>
              </a:rPr>
              <a:t>Analyse beyond ‘surface learning’.</a:t>
            </a:r>
            <a:endParaRPr lang="en-GB" altLang="en-US" sz="2000" b="1" dirty="0">
              <a:solidFill>
                <a:srgbClr val="FFFF00"/>
              </a:solidFill>
              <a:latin typeface="+mj-lt"/>
              <a:cs typeface="Times New Roman" panose="02020603050405020304" pitchFamily="18" charset="0"/>
            </a:endParaRPr>
          </a:p>
          <a:p>
            <a:pPr fontAlgn="auto">
              <a:lnSpc>
                <a:spcPct val="90000"/>
              </a:lnSpc>
              <a:buFontTx/>
              <a:buNone/>
              <a:defRPr/>
            </a:pPr>
            <a:r>
              <a:rPr lang="en-GB" altLang="en-US" sz="2000" b="1" dirty="0">
                <a:solidFill>
                  <a:schemeClr val="bg1"/>
                </a:solidFill>
                <a:latin typeface="+mj-lt"/>
                <a:cs typeface="Times New Roman" panose="02020603050405020304" pitchFamily="18" charset="0"/>
              </a:rPr>
              <a:t> </a:t>
            </a:r>
          </a:p>
          <a:p>
            <a:pPr algn="just" fontAlgn="auto">
              <a:lnSpc>
                <a:spcPct val="170000"/>
              </a:lnSpc>
              <a:buFont typeface="Arial"/>
              <a:buChar char="•"/>
              <a:defRPr/>
            </a:pPr>
            <a:r>
              <a:rPr lang="en-GB" altLang="en-US" sz="2000" b="1" dirty="0" smtClean="0">
                <a:solidFill>
                  <a:srgbClr val="FFFF00"/>
                </a:solidFill>
                <a:latin typeface="+mj-lt"/>
                <a:cs typeface="Times New Roman" panose="02020603050405020304" pitchFamily="18" charset="0"/>
              </a:rPr>
              <a:t>Being alert </a:t>
            </a:r>
            <a:r>
              <a:rPr lang="en-GB" altLang="en-US" sz="2000" b="1" dirty="0">
                <a:solidFill>
                  <a:srgbClr val="FFFF00"/>
                </a:solidFill>
                <a:latin typeface="+mj-lt"/>
                <a:cs typeface="Times New Roman" panose="02020603050405020304" pitchFamily="18" charset="0"/>
              </a:rPr>
              <a:t>to premature </a:t>
            </a:r>
            <a:r>
              <a:rPr lang="en-GB" altLang="en-US" sz="2000" b="1" dirty="0" smtClean="0">
                <a:solidFill>
                  <a:srgbClr val="FFFF00"/>
                </a:solidFill>
                <a:latin typeface="+mj-lt"/>
                <a:cs typeface="Times New Roman" panose="02020603050405020304" pitchFamily="18" charset="0"/>
              </a:rPr>
              <a:t>ultimatums (Norms) </a:t>
            </a:r>
            <a:r>
              <a:rPr lang="en-GB" altLang="en-US" sz="2000" dirty="0">
                <a:latin typeface="+mj-lt"/>
                <a:cs typeface="Times New Roman" panose="02020603050405020304" pitchFamily="18" charset="0"/>
              </a:rPr>
              <a:t>- </a:t>
            </a:r>
            <a:r>
              <a:rPr lang="en-GB" altLang="en-US" sz="2000" b="1" dirty="0">
                <a:solidFill>
                  <a:schemeClr val="bg1"/>
                </a:solidFill>
                <a:latin typeface="+mj-lt"/>
                <a:cs typeface="Times New Roman" panose="02020603050405020304" pitchFamily="18" charset="0"/>
              </a:rPr>
              <a:t>invoking a powerful idea or concept which inspires such reverence that any further debate is forestalled. e.g. a politician invokes "</a:t>
            </a:r>
            <a:r>
              <a:rPr lang="en-GB" altLang="en-US" sz="2000" b="1" dirty="0" smtClean="0">
                <a:solidFill>
                  <a:schemeClr val="bg1"/>
                </a:solidFill>
                <a:latin typeface="+mj-lt"/>
                <a:cs typeface="Times New Roman" panose="02020603050405020304" pitchFamily="18" charset="0"/>
              </a:rPr>
              <a:t>democracy“…. A priest invokes “faith”</a:t>
            </a:r>
            <a:endParaRPr lang="en-GB" altLang="en-US" sz="2000" b="1" dirty="0">
              <a:solidFill>
                <a:schemeClr val="bg1"/>
              </a:solidFill>
              <a:latin typeface="+mj-lt"/>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2466">
                                            <p:txEl>
                                              <p:pRg st="0" end="0"/>
                                            </p:txEl>
                                          </p:spTgt>
                                        </p:tgtEl>
                                        <p:attrNameLst>
                                          <p:attrName>style.visibility</p:attrName>
                                        </p:attrNameLst>
                                      </p:cBhvr>
                                      <p:to>
                                        <p:strVal val="visible"/>
                                      </p:to>
                                    </p:set>
                                    <p:anim calcmode="lin" valueType="num">
                                      <p:cBhvr additive="base">
                                        <p:cTn id="7" dur="500" fill="hold"/>
                                        <p:tgtEl>
                                          <p:spTgt spid="6246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246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2467">
                                            <p:txEl>
                                              <p:pRg st="0" end="0"/>
                                            </p:txEl>
                                          </p:spTgt>
                                        </p:tgtEl>
                                        <p:attrNameLst>
                                          <p:attrName>style.visibility</p:attrName>
                                        </p:attrNameLst>
                                      </p:cBhvr>
                                      <p:to>
                                        <p:strVal val="visible"/>
                                      </p:to>
                                    </p:set>
                                    <p:anim calcmode="lin" valueType="num">
                                      <p:cBhvr additive="base">
                                        <p:cTn id="13" dur="500" fill="hold"/>
                                        <p:tgtEl>
                                          <p:spTgt spid="6246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2467">
                                            <p:txEl>
                                              <p:pRg st="0" end="0"/>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2467">
                                            <p:txEl>
                                              <p:pRg st="2" end="2"/>
                                            </p:txEl>
                                          </p:spTgt>
                                        </p:tgtEl>
                                        <p:attrNameLst>
                                          <p:attrName>style.visibility</p:attrName>
                                        </p:attrNameLst>
                                      </p:cBhvr>
                                      <p:to>
                                        <p:strVal val="visible"/>
                                      </p:to>
                                    </p:set>
                                    <p:anim calcmode="lin" valueType="num">
                                      <p:cBhvr additive="base">
                                        <p:cTn id="19" dur="500" fill="hold"/>
                                        <p:tgtEl>
                                          <p:spTgt spid="6246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2467">
                                            <p:txEl>
                                              <p:pRg st="2" end="2"/>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62467">
                                            <p:txEl>
                                              <p:pRg st="4" end="4"/>
                                            </p:txEl>
                                          </p:spTgt>
                                        </p:tgtEl>
                                        <p:attrNameLst>
                                          <p:attrName>style.visibility</p:attrName>
                                        </p:attrNameLst>
                                      </p:cBhvr>
                                      <p:to>
                                        <p:strVal val="visible"/>
                                      </p:to>
                                    </p:set>
                                    <p:anim calcmode="lin" valueType="num">
                                      <p:cBhvr additive="base">
                                        <p:cTn id="25" dur="500" fill="hold"/>
                                        <p:tgtEl>
                                          <p:spTgt spid="62467">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62467">
                                            <p:txEl>
                                              <p:pRg st="4" end="4"/>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62467">
                                            <p:txEl>
                                              <p:pRg st="6" end="6"/>
                                            </p:txEl>
                                          </p:spTgt>
                                        </p:tgtEl>
                                        <p:attrNameLst>
                                          <p:attrName>style.visibility</p:attrName>
                                        </p:attrNameLst>
                                      </p:cBhvr>
                                      <p:to>
                                        <p:strVal val="visible"/>
                                      </p:to>
                                    </p:set>
                                    <p:anim calcmode="lin" valueType="num">
                                      <p:cBhvr additive="base">
                                        <p:cTn id="31" dur="500" fill="hold"/>
                                        <p:tgtEl>
                                          <p:spTgt spid="62467">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62467">
                                            <p:txEl>
                                              <p:pRg st="6" end="6"/>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build="p" autoUpdateAnimBg="0" advAuto="0"/>
      <p:bldP spid="62467" grpId="0" uiExpand="1"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9632" y="2564904"/>
            <a:ext cx="7128792" cy="584775"/>
          </a:xfrm>
          <a:prstGeom prst="rect">
            <a:avLst/>
          </a:prstGeom>
          <a:noFill/>
        </p:spPr>
        <p:txBody>
          <a:bodyPr wrap="square" rtlCol="0">
            <a:spAutoFit/>
          </a:bodyPr>
          <a:lstStyle/>
          <a:p>
            <a:r>
              <a:rPr lang="en-US" sz="3200" b="1" dirty="0" smtClean="0">
                <a:solidFill>
                  <a:srgbClr val="FFFF2F"/>
                </a:solidFill>
              </a:rPr>
              <a:t>INTERPRETATION OF SITUATION</a:t>
            </a:r>
            <a:endParaRPr lang="en-GB" sz="3200" b="1" dirty="0">
              <a:solidFill>
                <a:srgbClr val="FFFF2F"/>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27137" y="188640"/>
            <a:ext cx="8712968" cy="584775"/>
          </a:xfrm>
          <a:prstGeom prst="rect">
            <a:avLst/>
          </a:prstGeom>
          <a:noFill/>
        </p:spPr>
        <p:txBody>
          <a:bodyPr wrap="square" rtlCol="0">
            <a:spAutoFit/>
          </a:bodyPr>
          <a:lstStyle/>
          <a:p>
            <a:r>
              <a:rPr lang="en-GB" sz="3200" b="1" dirty="0" smtClean="0">
                <a:solidFill>
                  <a:srgbClr val="FFFF00"/>
                </a:solidFill>
              </a:rPr>
              <a:t>Exercise: Interpretations of a situation….. </a:t>
            </a:r>
          </a:p>
        </p:txBody>
      </p:sp>
      <p:sp>
        <p:nvSpPr>
          <p:cNvPr id="3" name="TextBox 2"/>
          <p:cNvSpPr txBox="1"/>
          <p:nvPr/>
        </p:nvSpPr>
        <p:spPr>
          <a:xfrm>
            <a:off x="449299" y="869666"/>
            <a:ext cx="8136904" cy="5262979"/>
          </a:xfrm>
          <a:prstGeom prst="rect">
            <a:avLst/>
          </a:prstGeom>
          <a:noFill/>
        </p:spPr>
        <p:txBody>
          <a:bodyPr wrap="square" rtlCol="0">
            <a:spAutoFit/>
          </a:bodyPr>
          <a:lstStyle/>
          <a:p>
            <a:pPr algn="just"/>
            <a:r>
              <a:rPr lang="en-GB" sz="2400" dirty="0" smtClean="0">
                <a:solidFill>
                  <a:schemeClr val="bg1"/>
                </a:solidFill>
              </a:rPr>
              <a:t>The local council where you live has decided to make all sports facilities free to the whole community to help promote healthy living and to support the country wide ‘social inclusion’ policy. This decision will include swimming pools, sports halls, football and rugby pitches, aerobic classes, mini golf and children’s weekend sports clubs. </a:t>
            </a:r>
          </a:p>
          <a:p>
            <a:pPr algn="just"/>
            <a:r>
              <a:rPr lang="en-GB" sz="2400" dirty="0" smtClean="0">
                <a:solidFill>
                  <a:schemeClr val="bg1"/>
                </a:solidFill>
              </a:rPr>
              <a:t>Of course, this will mean that other spending will need to be reduced. For example, the Council will no longer be extending CCTV coverage to the town centre and all free public transport services for the over 60’s will be suspended for the period of one year. Pre-school facilities for the under 4’s will also be suspended, and the age of beginning nursery school will now be from the child’s 4th birthday. </a:t>
            </a:r>
          </a:p>
          <a:p>
            <a:pPr algn="just"/>
            <a:endParaRPr lang="en-GB" dirty="0"/>
          </a:p>
        </p:txBody>
      </p:sp>
      <p:sp>
        <p:nvSpPr>
          <p:cNvPr id="4" name="TextBox 3"/>
          <p:cNvSpPr txBox="1"/>
          <p:nvPr/>
        </p:nvSpPr>
        <p:spPr>
          <a:xfrm>
            <a:off x="971600" y="5901812"/>
            <a:ext cx="7344816" cy="461665"/>
          </a:xfrm>
          <a:prstGeom prst="rect">
            <a:avLst/>
          </a:prstGeom>
          <a:noFill/>
        </p:spPr>
        <p:txBody>
          <a:bodyPr wrap="square" rtlCol="0">
            <a:spAutoFit/>
          </a:bodyPr>
          <a:lstStyle/>
          <a:p>
            <a:r>
              <a:rPr lang="en-GB" sz="2400" b="1" dirty="0" smtClean="0">
                <a:solidFill>
                  <a:schemeClr val="bg1"/>
                </a:solidFill>
              </a:rPr>
              <a:t>What are the arguments for and against this scenario?</a:t>
            </a:r>
            <a:endParaRPr lang="en-GB" sz="2400" b="1" dirty="0">
              <a:solidFill>
                <a:schemeClr val="bg1"/>
              </a:solidFill>
            </a:endParaRPr>
          </a:p>
        </p:txBody>
      </p:sp>
    </p:spTree>
    <p:extLst>
      <p:ext uri="{BB962C8B-B14F-4D97-AF65-F5344CB8AC3E}">
        <p14:creationId xmlns:p14="http://schemas.microsoft.com/office/powerpoint/2010/main" val="2989484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15816" y="1916832"/>
            <a:ext cx="3031600" cy="923330"/>
          </a:xfrm>
          <a:prstGeom prst="rect">
            <a:avLst/>
          </a:prstGeom>
        </p:spPr>
        <p:txBody>
          <a:bodyPr wrap="none">
            <a:spAutoFit/>
          </a:bodyPr>
          <a:lstStyle/>
          <a:p>
            <a:pPr algn="ctr"/>
            <a:r>
              <a:rPr lang="en-GB" sz="5400" b="1" dirty="0">
                <a:solidFill>
                  <a:srgbClr val="FFFF00"/>
                </a:solidFill>
              </a:rPr>
              <a:t>Feedback</a:t>
            </a:r>
          </a:p>
        </p:txBody>
      </p:sp>
    </p:spTree>
    <p:extLst>
      <p:ext uri="{BB962C8B-B14F-4D97-AF65-F5344CB8AC3E}">
        <p14:creationId xmlns:p14="http://schemas.microsoft.com/office/powerpoint/2010/main" val="341359195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738" y="1172432"/>
            <a:ext cx="8964488" cy="3416320"/>
          </a:xfrm>
          <a:prstGeom prst="rect">
            <a:avLst/>
          </a:prstGeom>
        </p:spPr>
        <p:txBody>
          <a:bodyPr wrap="square">
            <a:spAutoFit/>
          </a:bodyPr>
          <a:lstStyle/>
          <a:p>
            <a:pPr marL="457200" indent="-457200"/>
            <a:endParaRPr lang="en-GB" sz="2400" dirty="0" smtClean="0">
              <a:solidFill>
                <a:schemeClr val="bg1"/>
              </a:solidFill>
            </a:endParaRPr>
          </a:p>
          <a:p>
            <a:pPr marL="457200" indent="-457200">
              <a:buFont typeface="Arial" panose="020B0604020202020204" pitchFamily="34" charset="0"/>
              <a:buChar char="•"/>
            </a:pPr>
            <a:r>
              <a:rPr lang="en-GB" sz="2400" b="1" dirty="0" smtClean="0">
                <a:solidFill>
                  <a:schemeClr val="bg1"/>
                </a:solidFill>
              </a:rPr>
              <a:t>Most central issues </a:t>
            </a:r>
            <a:r>
              <a:rPr lang="en-GB" sz="2400" b="1" dirty="0">
                <a:solidFill>
                  <a:schemeClr val="bg1"/>
                </a:solidFill>
              </a:rPr>
              <a:t>are not black and white</a:t>
            </a:r>
            <a:r>
              <a:rPr lang="en-GB" sz="2400" dirty="0">
                <a:solidFill>
                  <a:schemeClr val="bg1"/>
                </a:solidFill>
              </a:rPr>
              <a:t>: there are usually </a:t>
            </a:r>
            <a:r>
              <a:rPr lang="en-GB" sz="2400" dirty="0" smtClean="0">
                <a:solidFill>
                  <a:schemeClr val="bg1"/>
                </a:solidFill>
              </a:rPr>
              <a:t>grey areas</a:t>
            </a:r>
            <a:r>
              <a:rPr lang="en-GB" sz="2400" dirty="0">
                <a:solidFill>
                  <a:schemeClr val="bg1"/>
                </a:solidFill>
              </a:rPr>
              <a:t> </a:t>
            </a:r>
            <a:r>
              <a:rPr lang="en-GB" sz="2400" dirty="0" smtClean="0">
                <a:solidFill>
                  <a:schemeClr val="bg1"/>
                </a:solidFill>
              </a:rPr>
              <a:t>or consequences of their interpretation and application.</a:t>
            </a:r>
          </a:p>
          <a:p>
            <a:pPr marL="457200" indent="-457200">
              <a:buFont typeface="Arial" panose="020B0604020202020204" pitchFamily="34" charset="0"/>
              <a:buChar char="•"/>
            </a:pPr>
            <a:r>
              <a:rPr lang="en-GB" sz="2400" b="1" dirty="0" smtClean="0">
                <a:solidFill>
                  <a:schemeClr val="bg1"/>
                </a:solidFill>
              </a:rPr>
              <a:t>A </a:t>
            </a:r>
            <a:r>
              <a:rPr lang="en-GB" sz="2400" b="1" dirty="0">
                <a:solidFill>
                  <a:schemeClr val="bg1"/>
                </a:solidFill>
              </a:rPr>
              <a:t>clear understanding </a:t>
            </a:r>
            <a:r>
              <a:rPr lang="en-GB" sz="2400" dirty="0">
                <a:solidFill>
                  <a:schemeClr val="bg1"/>
                </a:solidFill>
              </a:rPr>
              <a:t>of </a:t>
            </a:r>
            <a:r>
              <a:rPr lang="en-GB" sz="2400" dirty="0" smtClean="0">
                <a:solidFill>
                  <a:schemeClr val="bg1"/>
                </a:solidFill>
              </a:rPr>
              <a:t>all the </a:t>
            </a:r>
            <a:r>
              <a:rPr lang="en-GB" sz="2400" dirty="0">
                <a:solidFill>
                  <a:schemeClr val="bg1"/>
                </a:solidFill>
              </a:rPr>
              <a:t>issues is vitally important in order </a:t>
            </a:r>
            <a:r>
              <a:rPr lang="en-GB" sz="2400" dirty="0" smtClean="0">
                <a:solidFill>
                  <a:schemeClr val="bg1"/>
                </a:solidFill>
              </a:rPr>
              <a:t>to weigh </a:t>
            </a:r>
            <a:r>
              <a:rPr lang="en-GB" sz="2400" dirty="0">
                <a:solidFill>
                  <a:schemeClr val="bg1"/>
                </a:solidFill>
              </a:rPr>
              <a:t>up </a:t>
            </a:r>
            <a:r>
              <a:rPr lang="en-GB" sz="2400" dirty="0" smtClean="0">
                <a:solidFill>
                  <a:schemeClr val="bg1"/>
                </a:solidFill>
              </a:rPr>
              <a:t>options</a:t>
            </a:r>
            <a:r>
              <a:rPr lang="en-GB" dirty="0">
                <a:solidFill>
                  <a:schemeClr val="bg1"/>
                </a:solidFill>
              </a:rPr>
              <a:t> </a:t>
            </a:r>
            <a:r>
              <a:rPr lang="en-GB" dirty="0" smtClean="0">
                <a:solidFill>
                  <a:schemeClr val="bg1"/>
                </a:solidFill>
              </a:rPr>
              <a:t>available…..to inform action.</a:t>
            </a:r>
            <a:endParaRPr lang="en-GB" sz="2400" dirty="0" smtClean="0">
              <a:solidFill>
                <a:schemeClr val="bg1"/>
              </a:solidFill>
            </a:endParaRPr>
          </a:p>
          <a:p>
            <a:pPr marL="457200" indent="-457200">
              <a:buFont typeface="Arial" panose="020B0604020202020204" pitchFamily="34" charset="0"/>
              <a:buChar char="•"/>
            </a:pPr>
            <a:r>
              <a:rPr lang="en-GB" sz="2400" b="1" dirty="0" smtClean="0">
                <a:solidFill>
                  <a:schemeClr val="bg1"/>
                </a:solidFill>
              </a:rPr>
              <a:t>To </a:t>
            </a:r>
            <a:r>
              <a:rPr lang="en-GB" sz="2400" b="1" dirty="0">
                <a:solidFill>
                  <a:schemeClr val="bg1"/>
                </a:solidFill>
              </a:rPr>
              <a:t>have such an understanding often requires you </a:t>
            </a:r>
            <a:r>
              <a:rPr lang="en-GB" sz="2400" b="1" dirty="0" smtClean="0">
                <a:solidFill>
                  <a:schemeClr val="bg1"/>
                </a:solidFill>
              </a:rPr>
              <a:t>to look </a:t>
            </a:r>
            <a:r>
              <a:rPr lang="en-GB" sz="2400" b="1" dirty="0">
                <a:solidFill>
                  <a:schemeClr val="bg1"/>
                </a:solidFill>
              </a:rPr>
              <a:t>more </a:t>
            </a:r>
            <a:r>
              <a:rPr lang="en-GB" sz="2400" b="1" dirty="0" smtClean="0">
                <a:solidFill>
                  <a:schemeClr val="bg1"/>
                </a:solidFill>
              </a:rPr>
              <a:t>deeply and </a:t>
            </a:r>
            <a:r>
              <a:rPr lang="en-GB" sz="2400" b="1" dirty="0">
                <a:solidFill>
                  <a:schemeClr val="bg1"/>
                </a:solidFill>
              </a:rPr>
              <a:t>to </a:t>
            </a:r>
            <a:r>
              <a:rPr lang="en-GB" sz="2400" b="1" u="sng" dirty="0">
                <a:solidFill>
                  <a:schemeClr val="bg1"/>
                </a:solidFill>
              </a:rPr>
              <a:t>view situations from different perspectives</a:t>
            </a:r>
            <a:r>
              <a:rPr lang="en-GB" sz="2400" b="1" dirty="0" smtClean="0">
                <a:solidFill>
                  <a:schemeClr val="bg1"/>
                </a:solidFill>
              </a:rPr>
              <a:t>.</a:t>
            </a:r>
          </a:p>
          <a:p>
            <a:pPr marL="457200" indent="-457200">
              <a:buFont typeface="Arial" panose="020B0604020202020204" pitchFamily="34" charset="0"/>
              <a:buChar char="•"/>
            </a:pPr>
            <a:r>
              <a:rPr lang="en-GB" sz="2400" dirty="0" smtClean="0">
                <a:solidFill>
                  <a:schemeClr val="bg1"/>
                </a:solidFill>
              </a:rPr>
              <a:t>Try </a:t>
            </a:r>
            <a:r>
              <a:rPr lang="en-GB" sz="2400" dirty="0">
                <a:solidFill>
                  <a:schemeClr val="bg1"/>
                </a:solidFill>
              </a:rPr>
              <a:t>standing in other people’s shoes to view a situation from </a:t>
            </a:r>
            <a:r>
              <a:rPr lang="en-GB" sz="2400" dirty="0" smtClean="0">
                <a:solidFill>
                  <a:schemeClr val="bg1"/>
                </a:solidFill>
              </a:rPr>
              <a:t>their perspectives</a:t>
            </a:r>
            <a:r>
              <a:rPr lang="en-GB" sz="2400" dirty="0">
                <a:solidFill>
                  <a:schemeClr val="bg1"/>
                </a:solidFill>
              </a:rPr>
              <a:t> </a:t>
            </a:r>
            <a:r>
              <a:rPr lang="en-GB" sz="2400" dirty="0" smtClean="0">
                <a:solidFill>
                  <a:schemeClr val="bg1"/>
                </a:solidFill>
              </a:rPr>
              <a:t>– (example – Research Study Choice)</a:t>
            </a:r>
            <a:endParaRPr lang="en-GB" sz="2400" dirty="0">
              <a:solidFill>
                <a:schemeClr val="bg1"/>
              </a:solidFill>
            </a:endParaRPr>
          </a:p>
        </p:txBody>
      </p:sp>
      <p:sp>
        <p:nvSpPr>
          <p:cNvPr id="3" name="Rectangle 2"/>
          <p:cNvSpPr/>
          <p:nvPr/>
        </p:nvSpPr>
        <p:spPr>
          <a:xfrm>
            <a:off x="479526" y="138545"/>
            <a:ext cx="1797863" cy="584775"/>
          </a:xfrm>
          <a:prstGeom prst="rect">
            <a:avLst/>
          </a:prstGeom>
        </p:spPr>
        <p:txBody>
          <a:bodyPr wrap="none">
            <a:spAutoFit/>
          </a:bodyPr>
          <a:lstStyle/>
          <a:p>
            <a:pPr algn="ctr"/>
            <a:r>
              <a:rPr lang="en-GB" sz="3200" b="1" dirty="0">
                <a:solidFill>
                  <a:srgbClr val="FFFF00"/>
                </a:solidFill>
              </a:rPr>
              <a:t>Exercise</a:t>
            </a:r>
            <a:r>
              <a:rPr lang="en-GB" sz="3200" b="1" dirty="0" smtClean="0">
                <a:solidFill>
                  <a:srgbClr val="FFFF00"/>
                </a:solidFill>
              </a:rPr>
              <a:t>:</a:t>
            </a:r>
            <a:endParaRPr lang="en-GB" sz="3200" b="1" dirty="0">
              <a:solidFill>
                <a:srgbClr val="FFFF00"/>
              </a:solidFill>
            </a:endParaRPr>
          </a:p>
        </p:txBody>
      </p:sp>
      <p:sp>
        <p:nvSpPr>
          <p:cNvPr id="4" name="TextBox 3"/>
          <p:cNvSpPr txBox="1"/>
          <p:nvPr/>
        </p:nvSpPr>
        <p:spPr>
          <a:xfrm>
            <a:off x="323526" y="4869160"/>
            <a:ext cx="8520911" cy="954107"/>
          </a:xfrm>
          <a:prstGeom prst="rect">
            <a:avLst/>
          </a:prstGeom>
          <a:solidFill>
            <a:schemeClr val="tx1"/>
          </a:solidFill>
          <a:ln>
            <a:solidFill>
              <a:schemeClr val="tx1"/>
            </a:solidFill>
          </a:ln>
        </p:spPr>
        <p:txBody>
          <a:bodyPr wrap="square" rtlCol="0">
            <a:spAutoFit/>
          </a:bodyPr>
          <a:lstStyle/>
          <a:p>
            <a:pPr algn="ctr"/>
            <a:r>
              <a:rPr lang="en-GB" sz="2400" b="1" dirty="0" smtClean="0">
                <a:solidFill>
                  <a:srgbClr val="0070C0"/>
                </a:solidFill>
              </a:rPr>
              <a:t>Be </a:t>
            </a:r>
            <a:r>
              <a:rPr lang="en-GB" sz="3200" b="1" dirty="0" smtClean="0">
                <a:solidFill>
                  <a:srgbClr val="0070C0"/>
                </a:solidFill>
              </a:rPr>
              <a:t>un-biased</a:t>
            </a:r>
            <a:r>
              <a:rPr lang="en-GB" sz="2400" b="1" dirty="0" smtClean="0">
                <a:solidFill>
                  <a:srgbClr val="0070C0"/>
                </a:solidFill>
              </a:rPr>
              <a:t> and impersonal in assessing all sides of the issue before appraising direction and course of action.</a:t>
            </a:r>
            <a:endParaRPr lang="en-GB" sz="2400" b="1" dirty="0">
              <a:solidFill>
                <a:srgbClr val="0070C0"/>
              </a:solidFill>
            </a:endParaRPr>
          </a:p>
        </p:txBody>
      </p:sp>
      <p:sp>
        <p:nvSpPr>
          <p:cNvPr id="5" name="TextBox 4"/>
          <p:cNvSpPr txBox="1"/>
          <p:nvPr/>
        </p:nvSpPr>
        <p:spPr>
          <a:xfrm>
            <a:off x="479526" y="715152"/>
            <a:ext cx="4104456" cy="461665"/>
          </a:xfrm>
          <a:prstGeom prst="rect">
            <a:avLst/>
          </a:prstGeom>
          <a:noFill/>
        </p:spPr>
        <p:txBody>
          <a:bodyPr wrap="square" rtlCol="0">
            <a:spAutoFit/>
          </a:bodyPr>
          <a:lstStyle/>
          <a:p>
            <a:r>
              <a:rPr lang="en-GB" sz="2400" b="1" dirty="0" smtClean="0">
                <a:solidFill>
                  <a:srgbClr val="FFFF00"/>
                </a:solidFill>
              </a:rPr>
              <a:t>What has this shown us?</a:t>
            </a:r>
            <a:endParaRPr lang="en-US" sz="2400" b="1" dirty="0">
              <a:solidFill>
                <a:srgbClr val="FFFF00"/>
              </a:solidFill>
            </a:endParaRPr>
          </a:p>
        </p:txBody>
      </p:sp>
    </p:spTree>
    <p:extLst>
      <p:ext uri="{BB962C8B-B14F-4D97-AF65-F5344CB8AC3E}">
        <p14:creationId xmlns:p14="http://schemas.microsoft.com/office/powerpoint/2010/main" val="2412825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539552" y="188640"/>
            <a:ext cx="7920880" cy="1524000"/>
          </a:xfrm>
        </p:spPr>
        <p:txBody>
          <a:bodyPr>
            <a:normAutofit/>
          </a:bodyPr>
          <a:lstStyle/>
          <a:p>
            <a:pPr fontAlgn="auto">
              <a:spcAft>
                <a:spcPts val="0"/>
              </a:spcAft>
              <a:defRPr/>
            </a:pPr>
            <a:r>
              <a:rPr lang="en-GB" altLang="en-US" sz="3600" b="1" dirty="0">
                <a:solidFill>
                  <a:srgbClr val="FFFF00"/>
                </a:solidFill>
                <a:latin typeface="+mj-lt"/>
                <a:cs typeface="Times New Roman" panose="02020603050405020304" pitchFamily="18" charset="0"/>
              </a:rPr>
              <a:t>Critical Thinking Requires</a:t>
            </a:r>
            <a:r>
              <a:rPr lang="en-GB" altLang="en-US" sz="3600" b="1" dirty="0">
                <a:latin typeface="+mj-lt"/>
                <a:cs typeface="Times New Roman" panose="02020603050405020304" pitchFamily="18" charset="0"/>
              </a:rPr>
              <a:t/>
            </a:r>
            <a:br>
              <a:rPr lang="en-GB" altLang="en-US" sz="3600" b="1" dirty="0">
                <a:latin typeface="+mj-lt"/>
                <a:cs typeface="Times New Roman" panose="02020603050405020304" pitchFamily="18" charset="0"/>
              </a:rPr>
            </a:br>
            <a:r>
              <a:rPr lang="en-GB" altLang="en-US" sz="3600" b="1" dirty="0">
                <a:latin typeface="+mj-lt"/>
                <a:cs typeface="Times New Roman" panose="02020603050405020304" pitchFamily="18" charset="0"/>
              </a:rPr>
              <a:t>Six Cognitive Skills</a:t>
            </a:r>
            <a:r>
              <a:rPr lang="en-GB" altLang="en-US" dirty="0">
                <a:latin typeface="+mj-lt"/>
                <a:cs typeface="Times New Roman" panose="02020603050405020304" pitchFamily="18" charset="0"/>
              </a:rPr>
              <a:t> </a:t>
            </a:r>
          </a:p>
        </p:txBody>
      </p:sp>
      <p:sp>
        <p:nvSpPr>
          <p:cNvPr id="63491" name="Rectangle 3"/>
          <p:cNvSpPr>
            <a:spLocks noGrp="1" noChangeArrowheads="1"/>
          </p:cNvSpPr>
          <p:nvPr>
            <p:ph idx="1"/>
          </p:nvPr>
        </p:nvSpPr>
        <p:spPr>
          <a:xfrm>
            <a:off x="395536" y="1196752"/>
            <a:ext cx="8289479" cy="5091112"/>
          </a:xfrm>
        </p:spPr>
        <p:txBody>
          <a:bodyPr>
            <a:normAutofit/>
          </a:bodyPr>
          <a:lstStyle/>
          <a:p>
            <a:pPr fontAlgn="auto">
              <a:lnSpc>
                <a:spcPct val="90000"/>
              </a:lnSpc>
              <a:buFontTx/>
              <a:buNone/>
              <a:defRPr/>
            </a:pPr>
            <a:r>
              <a:rPr lang="en-GB" altLang="en-US" sz="3600" b="1" dirty="0">
                <a:solidFill>
                  <a:schemeClr val="bg1"/>
                </a:solidFill>
                <a:latin typeface="Times New Roman" pitchFamily="18" charset="0"/>
                <a:cs typeface="Times New Roman" pitchFamily="18" charset="0"/>
              </a:rPr>
              <a:t>1.</a:t>
            </a:r>
            <a:r>
              <a:rPr lang="en-GB" altLang="en-US" sz="3600" b="1" dirty="0">
                <a:solidFill>
                  <a:srgbClr val="808000"/>
                </a:solidFill>
                <a:latin typeface="Times New Roman" pitchFamily="18" charset="0"/>
                <a:cs typeface="Times New Roman" pitchFamily="18" charset="0"/>
              </a:rPr>
              <a:t> </a:t>
            </a:r>
            <a:r>
              <a:rPr lang="en-GB" altLang="en-US" sz="3600" b="1" dirty="0" smtClean="0">
                <a:solidFill>
                  <a:srgbClr val="FFFF00"/>
                </a:solidFill>
                <a:latin typeface="Times New Roman" pitchFamily="18" charset="0"/>
                <a:cs typeface="Times New Roman" pitchFamily="18" charset="0"/>
              </a:rPr>
              <a:t>Interpretation of information</a:t>
            </a:r>
            <a:endParaRPr lang="en-GB" altLang="en-US" sz="3600" b="1" dirty="0">
              <a:solidFill>
                <a:srgbClr val="FFFF00"/>
              </a:solidFill>
              <a:latin typeface="Times New Roman" pitchFamily="18" charset="0"/>
              <a:cs typeface="Times New Roman" pitchFamily="18" charset="0"/>
            </a:endParaRPr>
          </a:p>
          <a:p>
            <a:pPr algn="just" fontAlgn="auto">
              <a:lnSpc>
                <a:spcPct val="90000"/>
              </a:lnSpc>
              <a:buFontTx/>
              <a:buNone/>
              <a:defRPr/>
            </a:pPr>
            <a:r>
              <a:rPr lang="en-GB" altLang="en-US" sz="3600" dirty="0">
                <a:latin typeface="Times New Roman" pitchFamily="18" charset="0"/>
                <a:cs typeface="Times New Roman" pitchFamily="18" charset="0"/>
              </a:rPr>
              <a:t>	</a:t>
            </a:r>
            <a:r>
              <a:rPr lang="en-GB" altLang="en-US" sz="2800" dirty="0">
                <a:solidFill>
                  <a:srgbClr val="FFFF2F"/>
                </a:solidFill>
                <a:latin typeface="Times New Roman" pitchFamily="18" charset="0"/>
                <a:cs typeface="Times New Roman" pitchFamily="18" charset="0"/>
              </a:rPr>
              <a:t>Comprehend &amp; express meaning or significance </a:t>
            </a:r>
            <a:r>
              <a:rPr lang="en-GB" altLang="en-US" sz="2800" dirty="0">
                <a:solidFill>
                  <a:schemeClr val="bg1"/>
                </a:solidFill>
                <a:latin typeface="Times New Roman" pitchFamily="18" charset="0"/>
                <a:cs typeface="Times New Roman" pitchFamily="18" charset="0"/>
              </a:rPr>
              <a:t>of </a:t>
            </a:r>
            <a:r>
              <a:rPr lang="en-GB" altLang="en-US" sz="2800" dirty="0" smtClean="0">
                <a:solidFill>
                  <a:schemeClr val="bg1"/>
                </a:solidFill>
                <a:latin typeface="Times New Roman" pitchFamily="18" charset="0"/>
                <a:cs typeface="Times New Roman" pitchFamily="18" charset="0"/>
              </a:rPr>
              <a:t>a wide </a:t>
            </a:r>
            <a:r>
              <a:rPr lang="en-GB" altLang="en-US" sz="2800" dirty="0">
                <a:solidFill>
                  <a:schemeClr val="bg1"/>
                </a:solidFill>
                <a:latin typeface="Times New Roman" pitchFamily="18" charset="0"/>
                <a:cs typeface="Times New Roman" pitchFamily="18" charset="0"/>
              </a:rPr>
              <a:t>variety of experiences, situations, data, events, </a:t>
            </a:r>
            <a:r>
              <a:rPr lang="en-GB" altLang="en-US" sz="2800" dirty="0" smtClean="0">
                <a:solidFill>
                  <a:schemeClr val="bg1"/>
                </a:solidFill>
                <a:latin typeface="Times New Roman" pitchFamily="18" charset="0"/>
                <a:cs typeface="Times New Roman" pitchFamily="18" charset="0"/>
              </a:rPr>
              <a:t>judgements</a:t>
            </a:r>
            <a:r>
              <a:rPr lang="en-GB" altLang="en-US" sz="2800" dirty="0">
                <a:solidFill>
                  <a:schemeClr val="bg1"/>
                </a:solidFill>
                <a:latin typeface="Times New Roman" pitchFamily="18" charset="0"/>
                <a:cs typeface="Times New Roman" pitchFamily="18" charset="0"/>
              </a:rPr>
              <a:t>, conventions, beliefs, rules, procedures, or </a:t>
            </a:r>
            <a:r>
              <a:rPr lang="en-GB" altLang="en-US" sz="2800" dirty="0" smtClean="0">
                <a:solidFill>
                  <a:schemeClr val="bg1"/>
                </a:solidFill>
                <a:latin typeface="Times New Roman" pitchFamily="18" charset="0"/>
                <a:cs typeface="Times New Roman" pitchFamily="18" charset="0"/>
              </a:rPr>
              <a:t>criteria</a:t>
            </a:r>
            <a:r>
              <a:rPr lang="en-GB" altLang="en-US" sz="2800" dirty="0">
                <a:solidFill>
                  <a:schemeClr val="bg1"/>
                </a:solidFill>
                <a:latin typeface="Times New Roman" pitchFamily="18" charset="0"/>
                <a:cs typeface="Times New Roman" pitchFamily="18" charset="0"/>
              </a:rPr>
              <a:t> </a:t>
            </a:r>
            <a:r>
              <a:rPr lang="en-GB" altLang="en-US" sz="2800" dirty="0" smtClean="0">
                <a:solidFill>
                  <a:schemeClr val="bg1"/>
                </a:solidFill>
                <a:latin typeface="Times New Roman" pitchFamily="18" charset="0"/>
                <a:cs typeface="Times New Roman" pitchFamily="18" charset="0"/>
              </a:rPr>
              <a:t>related to the situation or area of study.</a:t>
            </a:r>
            <a:endParaRPr lang="en-GB" altLang="en-US" sz="2800" dirty="0">
              <a:solidFill>
                <a:schemeClr val="bg1"/>
              </a:solidFill>
              <a:latin typeface="Times New Roman" pitchFamily="18" charset="0"/>
              <a:cs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3490">
                                            <p:txEl>
                                              <p:pRg st="0" end="0"/>
                                            </p:txEl>
                                          </p:spTgt>
                                        </p:tgtEl>
                                        <p:attrNameLst>
                                          <p:attrName>style.visibility</p:attrName>
                                        </p:attrNameLst>
                                      </p:cBhvr>
                                      <p:to>
                                        <p:strVal val="visible"/>
                                      </p:to>
                                    </p:set>
                                    <p:anim calcmode="lin" valueType="num">
                                      <p:cBhvr additive="base">
                                        <p:cTn id="7" dur="500" fill="hold"/>
                                        <p:tgtEl>
                                          <p:spTgt spid="6349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3490">
                                            <p:txEl>
                                              <p:pRg st="0" end="0"/>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3491">
                                            <p:txEl>
                                              <p:pRg st="0" end="0"/>
                                            </p:txEl>
                                          </p:spTgt>
                                        </p:tgtEl>
                                        <p:attrNameLst>
                                          <p:attrName>style.visibility</p:attrName>
                                        </p:attrNameLst>
                                      </p:cBhvr>
                                      <p:to>
                                        <p:strVal val="visible"/>
                                      </p:to>
                                    </p:set>
                                    <p:anim calcmode="lin" valueType="num">
                                      <p:cBhvr additive="base">
                                        <p:cTn id="13" dur="500" fill="hold"/>
                                        <p:tgtEl>
                                          <p:spTgt spid="6349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3491">
                                            <p:txEl>
                                              <p:pRg st="0" end="0"/>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3491">
                                            <p:txEl>
                                              <p:pRg st="1" end="1"/>
                                            </p:txEl>
                                          </p:spTgt>
                                        </p:tgtEl>
                                        <p:attrNameLst>
                                          <p:attrName>style.visibility</p:attrName>
                                        </p:attrNameLst>
                                      </p:cBhvr>
                                      <p:to>
                                        <p:strVal val="visible"/>
                                      </p:to>
                                    </p:set>
                                    <p:anim calcmode="lin" valueType="num">
                                      <p:cBhvr additive="base">
                                        <p:cTn id="19" dur="600" fill="hold"/>
                                        <p:tgtEl>
                                          <p:spTgt spid="63491">
                                            <p:txEl>
                                              <p:pRg st="1" end="1"/>
                                            </p:txEl>
                                          </p:spTgt>
                                        </p:tgtEl>
                                        <p:attrNameLst>
                                          <p:attrName>ppt_x</p:attrName>
                                        </p:attrNameLst>
                                      </p:cBhvr>
                                      <p:tavLst>
                                        <p:tav tm="0">
                                          <p:val>
                                            <p:strVal val="0-#ppt_w/2"/>
                                          </p:val>
                                        </p:tav>
                                        <p:tav tm="100000">
                                          <p:val>
                                            <p:strVal val="#ppt_x"/>
                                          </p:val>
                                        </p:tav>
                                      </p:tavLst>
                                    </p:anim>
                                    <p:anim calcmode="lin" valueType="num">
                                      <p:cBhvr additive="base">
                                        <p:cTn id="20" dur="600" fill="hold"/>
                                        <p:tgtEl>
                                          <p:spTgt spid="63491">
                                            <p:txEl>
                                              <p:pRg st="1" end="1"/>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0" grpId="0" build="p" autoUpdateAnimBg="0" advAuto="0"/>
      <p:bldP spid="63491" grpId="0" uiExpand="1"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980728"/>
            <a:ext cx="8424936" cy="3028521"/>
          </a:xfrm>
          <a:prstGeom prst="rect">
            <a:avLst/>
          </a:prstGeom>
        </p:spPr>
        <p:txBody>
          <a:bodyPr wrap="square">
            <a:spAutoFit/>
          </a:bodyPr>
          <a:lstStyle/>
          <a:p>
            <a:pPr fontAlgn="auto">
              <a:lnSpc>
                <a:spcPct val="90000"/>
              </a:lnSpc>
              <a:buFontTx/>
              <a:buNone/>
              <a:defRPr/>
            </a:pPr>
            <a:r>
              <a:rPr lang="en-GB" altLang="en-US" sz="3600" b="1" dirty="0" smtClean="0">
                <a:solidFill>
                  <a:schemeClr val="bg1"/>
                </a:solidFill>
                <a:cs typeface="Times New Roman" panose="02020603050405020304" pitchFamily="18" charset="0"/>
              </a:rPr>
              <a:t>2.</a:t>
            </a:r>
            <a:r>
              <a:rPr lang="en-GB" altLang="en-US" sz="3600" b="1" dirty="0" smtClean="0">
                <a:solidFill>
                  <a:srgbClr val="808000"/>
                </a:solidFill>
                <a:cs typeface="Times New Roman" panose="02020603050405020304" pitchFamily="18" charset="0"/>
              </a:rPr>
              <a:t> </a:t>
            </a:r>
            <a:r>
              <a:rPr lang="en-GB" altLang="en-US" sz="3600" b="1" dirty="0" smtClean="0">
                <a:solidFill>
                  <a:srgbClr val="FFFF00"/>
                </a:solidFill>
                <a:cs typeface="Times New Roman" panose="02020603050405020304" pitchFamily="18" charset="0"/>
              </a:rPr>
              <a:t>Analysis</a:t>
            </a:r>
          </a:p>
          <a:p>
            <a:pPr fontAlgn="auto">
              <a:lnSpc>
                <a:spcPct val="90000"/>
              </a:lnSpc>
              <a:buFontTx/>
              <a:buNone/>
              <a:defRPr/>
            </a:pPr>
            <a:endParaRPr lang="en-GB" altLang="en-US" sz="3600" b="1" dirty="0" smtClean="0">
              <a:solidFill>
                <a:srgbClr val="FFFF00"/>
              </a:solidFill>
              <a:cs typeface="Times New Roman" panose="02020603050405020304" pitchFamily="18" charset="0"/>
            </a:endParaRPr>
          </a:p>
          <a:p>
            <a:pPr algn="just" fontAlgn="auto">
              <a:lnSpc>
                <a:spcPct val="90000"/>
              </a:lnSpc>
              <a:buFontTx/>
              <a:buNone/>
              <a:defRPr/>
            </a:pPr>
            <a:r>
              <a:rPr lang="en-GB" altLang="en-US" sz="2800" dirty="0" smtClean="0">
                <a:solidFill>
                  <a:srgbClr val="FFFF2F"/>
                </a:solidFill>
                <a:cs typeface="Times New Roman" panose="02020603050405020304" pitchFamily="18" charset="0"/>
              </a:rPr>
              <a:t>Identify the intended &amp; actual inferential relationships </a:t>
            </a:r>
            <a:r>
              <a:rPr lang="en-GB" altLang="en-US" sz="2800" dirty="0" smtClean="0">
                <a:solidFill>
                  <a:schemeClr val="bg1"/>
                </a:solidFill>
                <a:cs typeface="Times New Roman" panose="02020603050405020304" pitchFamily="18" charset="0"/>
              </a:rPr>
              <a:t>among statements, questions, concepts, descriptions, or other forms of representation, </a:t>
            </a:r>
            <a:r>
              <a:rPr lang="en-GB" altLang="en-US" sz="2800" dirty="0" smtClean="0">
                <a:solidFill>
                  <a:srgbClr val="FFFF00"/>
                </a:solidFill>
                <a:cs typeface="Times New Roman" panose="02020603050405020304" pitchFamily="18" charset="0"/>
              </a:rPr>
              <a:t>intended to </a:t>
            </a:r>
            <a:r>
              <a:rPr lang="en-GB" altLang="en-US" sz="2800" dirty="0" smtClean="0">
                <a:solidFill>
                  <a:schemeClr val="bg1"/>
                </a:solidFill>
                <a:cs typeface="Times New Roman" panose="02020603050405020304" pitchFamily="18" charset="0"/>
              </a:rPr>
              <a:t>express a belief, judgement, experience, reason, information or opinion.</a:t>
            </a:r>
            <a:endParaRPr lang="en-GB" altLang="en-US" sz="2800" dirty="0">
              <a:solidFill>
                <a:schemeClr val="bg1"/>
              </a:solidFill>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424936" cy="6297108"/>
          </a:xfrm>
          <a:prstGeom prst="rect">
            <a:avLst/>
          </a:prstGeom>
        </p:spPr>
        <p:txBody>
          <a:bodyPr wrap="square">
            <a:spAutoFit/>
          </a:bodyPr>
          <a:lstStyle/>
          <a:p>
            <a:pPr fontAlgn="auto">
              <a:lnSpc>
                <a:spcPct val="90000"/>
              </a:lnSpc>
              <a:buFontTx/>
              <a:buNone/>
              <a:defRPr/>
            </a:pPr>
            <a:r>
              <a:rPr lang="en-GB" altLang="en-US" b="1" dirty="0" smtClean="0">
                <a:solidFill>
                  <a:schemeClr val="bg1"/>
                </a:solidFill>
                <a:cs typeface="Times New Roman" panose="02020603050405020304" pitchFamily="18" charset="0"/>
              </a:rPr>
              <a:t>3.</a:t>
            </a:r>
            <a:r>
              <a:rPr lang="en-GB" altLang="en-US" b="1" dirty="0" smtClean="0">
                <a:solidFill>
                  <a:srgbClr val="808000"/>
                </a:solidFill>
                <a:cs typeface="Times New Roman" panose="02020603050405020304" pitchFamily="18" charset="0"/>
              </a:rPr>
              <a:t> </a:t>
            </a:r>
            <a:r>
              <a:rPr lang="en-GB" altLang="en-US" sz="3600" b="1" dirty="0" smtClean="0">
                <a:solidFill>
                  <a:srgbClr val="FFFF00"/>
                </a:solidFill>
                <a:cs typeface="Times New Roman" panose="02020603050405020304" pitchFamily="18" charset="0"/>
              </a:rPr>
              <a:t>Evaluation</a:t>
            </a:r>
          </a:p>
          <a:p>
            <a:pPr fontAlgn="auto">
              <a:lnSpc>
                <a:spcPct val="90000"/>
              </a:lnSpc>
              <a:buFontTx/>
              <a:buNone/>
              <a:defRPr/>
            </a:pPr>
            <a:endParaRPr lang="en-GB" altLang="en-US" dirty="0" smtClean="0">
              <a:solidFill>
                <a:srgbClr val="FFFF00"/>
              </a:solidFill>
              <a:cs typeface="Times New Roman" panose="02020603050405020304" pitchFamily="18" charset="0"/>
            </a:endParaRPr>
          </a:p>
          <a:p>
            <a:pPr algn="just" fontAlgn="auto">
              <a:lnSpc>
                <a:spcPct val="90000"/>
              </a:lnSpc>
              <a:buFontTx/>
              <a:buNone/>
              <a:defRPr/>
            </a:pPr>
            <a:r>
              <a:rPr lang="en-GB" altLang="en-US" sz="2800" dirty="0" smtClean="0">
                <a:solidFill>
                  <a:srgbClr val="FFFF2F"/>
                </a:solidFill>
                <a:cs typeface="Times New Roman" panose="02020603050405020304" pitchFamily="18" charset="0"/>
              </a:rPr>
              <a:t>Assess the credibility of statements </a:t>
            </a:r>
            <a:r>
              <a:rPr lang="en-GB" altLang="en-US" sz="2800" dirty="0" smtClean="0">
                <a:solidFill>
                  <a:schemeClr val="bg1"/>
                </a:solidFill>
                <a:cs typeface="Times New Roman" panose="02020603050405020304" pitchFamily="18" charset="0"/>
              </a:rPr>
              <a:t>or other representations which are accounts or descriptions of a person’s perception, experience, situation, judgment, belief, or opinion; and to </a:t>
            </a:r>
            <a:r>
              <a:rPr lang="en-GB" altLang="en-US" sz="2800" dirty="0" smtClean="0">
                <a:solidFill>
                  <a:srgbClr val="FFFF2F"/>
                </a:solidFill>
                <a:cs typeface="Times New Roman" panose="02020603050405020304" pitchFamily="18" charset="0"/>
              </a:rPr>
              <a:t>assess the logical strength of the</a:t>
            </a:r>
            <a:r>
              <a:rPr lang="en-GB" altLang="en-US" sz="2800" dirty="0" smtClean="0">
                <a:solidFill>
                  <a:schemeClr val="bg1"/>
                </a:solidFill>
                <a:cs typeface="Times New Roman" panose="02020603050405020304" pitchFamily="18" charset="0"/>
              </a:rPr>
              <a:t> </a:t>
            </a:r>
            <a:r>
              <a:rPr lang="en-GB" altLang="en-US" sz="2800" dirty="0" smtClean="0">
                <a:solidFill>
                  <a:srgbClr val="FFFF2F"/>
                </a:solidFill>
                <a:cs typeface="Times New Roman" panose="02020603050405020304" pitchFamily="18" charset="0"/>
              </a:rPr>
              <a:t>actual or intended inferential relationships among statements, descriptions, questions, or other forms of representation. </a:t>
            </a:r>
          </a:p>
          <a:p>
            <a:pPr algn="just" fontAlgn="auto">
              <a:lnSpc>
                <a:spcPct val="90000"/>
              </a:lnSpc>
              <a:buFontTx/>
              <a:buNone/>
              <a:defRPr/>
            </a:pPr>
            <a:endParaRPr lang="en-GB" altLang="en-US" sz="2800" dirty="0" smtClean="0">
              <a:solidFill>
                <a:schemeClr val="bg1"/>
              </a:solidFill>
              <a:cs typeface="Times New Roman" panose="02020603050405020304" pitchFamily="18" charset="0"/>
            </a:endParaRPr>
          </a:p>
          <a:p>
            <a:pPr algn="just" fontAlgn="auto">
              <a:lnSpc>
                <a:spcPct val="90000"/>
              </a:lnSpc>
              <a:buFontTx/>
              <a:buNone/>
              <a:defRPr/>
            </a:pPr>
            <a:r>
              <a:rPr lang="en-GB" altLang="en-US" sz="2800" dirty="0" smtClean="0">
                <a:solidFill>
                  <a:srgbClr val="FFFF2F"/>
                </a:solidFill>
                <a:cs typeface="Times New Roman" panose="02020603050405020304" pitchFamily="18" charset="0"/>
              </a:rPr>
              <a:t>Think deeply and widely to make relevant connections.</a:t>
            </a:r>
          </a:p>
          <a:p>
            <a:pPr fontAlgn="auto">
              <a:lnSpc>
                <a:spcPct val="90000"/>
              </a:lnSpc>
              <a:buFontTx/>
              <a:buNone/>
              <a:defRPr/>
            </a:pPr>
            <a:endParaRPr lang="en-US" altLang="en-US" sz="2800" dirty="0" smtClean="0">
              <a:solidFill>
                <a:schemeClr val="bg1"/>
              </a:solidFill>
              <a:cs typeface="Times New Roman" panose="02020603050405020304" pitchFamily="18" charset="0"/>
            </a:endParaRPr>
          </a:p>
          <a:p>
            <a:pPr fontAlgn="auto">
              <a:lnSpc>
                <a:spcPct val="90000"/>
              </a:lnSpc>
              <a:buFontTx/>
              <a:buNone/>
              <a:defRPr/>
            </a:pPr>
            <a:endParaRPr lang="en-US" altLang="en-US" sz="2800" dirty="0" smtClean="0">
              <a:solidFill>
                <a:schemeClr val="bg1"/>
              </a:solidFill>
              <a:cs typeface="Times New Roman" panose="02020603050405020304" pitchFamily="18" charset="0"/>
            </a:endParaRPr>
          </a:p>
          <a:p>
            <a:pPr fontAlgn="auto">
              <a:lnSpc>
                <a:spcPct val="90000"/>
              </a:lnSpc>
              <a:buFontTx/>
              <a:buNone/>
              <a:defRPr/>
            </a:pPr>
            <a:endParaRPr lang="en-US" altLang="en-US" sz="2800" dirty="0" smtClean="0">
              <a:solidFill>
                <a:schemeClr val="bg1"/>
              </a:solidFill>
              <a:cs typeface="Times New Roman" panose="02020603050405020304" pitchFamily="18" charset="0"/>
            </a:endParaRPr>
          </a:p>
          <a:p>
            <a:pPr fontAlgn="auto">
              <a:lnSpc>
                <a:spcPct val="90000"/>
              </a:lnSpc>
              <a:buFontTx/>
              <a:buNone/>
              <a:defRPr/>
            </a:pPr>
            <a:endParaRPr lang="en-US" altLang="en-US" sz="2800" dirty="0" smtClean="0">
              <a:solidFill>
                <a:schemeClr val="bg1"/>
              </a:solidFill>
              <a:cs typeface="Times New Roman" panose="02020603050405020304" pitchFamily="18" charset="0"/>
            </a:endParaRPr>
          </a:p>
          <a:p>
            <a:pPr fontAlgn="auto">
              <a:lnSpc>
                <a:spcPct val="90000"/>
              </a:lnSpc>
              <a:buFontTx/>
              <a:buNone/>
              <a:defRPr/>
            </a:pPr>
            <a:endParaRPr lang="en-GB" altLang="en-US" sz="2800" dirty="0">
              <a:solidFill>
                <a:schemeClr val="bg1"/>
              </a:solidFill>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467544" y="-171400"/>
            <a:ext cx="7992888" cy="1524000"/>
          </a:xfrm>
        </p:spPr>
        <p:txBody>
          <a:bodyPr/>
          <a:lstStyle/>
          <a:p>
            <a:pPr fontAlgn="auto">
              <a:spcAft>
                <a:spcPts val="0"/>
              </a:spcAft>
              <a:defRPr/>
            </a:pPr>
            <a:r>
              <a:rPr lang="en-GB" altLang="en-US" sz="3600" b="1" dirty="0">
                <a:solidFill>
                  <a:srgbClr val="FFFF00"/>
                </a:solidFill>
                <a:latin typeface="+mj-lt"/>
                <a:cs typeface="Times New Roman" panose="02020603050405020304" pitchFamily="18" charset="0"/>
              </a:rPr>
              <a:t>Six Cognitive Skills Cont’d</a:t>
            </a:r>
            <a:endParaRPr lang="en-GB" altLang="en-US" b="1" dirty="0">
              <a:solidFill>
                <a:srgbClr val="FFFF00"/>
              </a:solidFill>
              <a:latin typeface="+mj-lt"/>
              <a:cs typeface="Times New Roman" panose="02020603050405020304" pitchFamily="18" charset="0"/>
            </a:endParaRPr>
          </a:p>
        </p:txBody>
      </p:sp>
      <p:sp>
        <p:nvSpPr>
          <p:cNvPr id="64515" name="Rectangle 3"/>
          <p:cNvSpPr>
            <a:spLocks noGrp="1" noChangeArrowheads="1"/>
          </p:cNvSpPr>
          <p:nvPr>
            <p:ph idx="1"/>
          </p:nvPr>
        </p:nvSpPr>
        <p:spPr>
          <a:xfrm>
            <a:off x="467544" y="764704"/>
            <a:ext cx="7992888" cy="5184576"/>
          </a:xfrm>
        </p:spPr>
        <p:txBody>
          <a:bodyPr>
            <a:normAutofit/>
          </a:bodyPr>
          <a:lstStyle/>
          <a:p>
            <a:pPr fontAlgn="auto">
              <a:lnSpc>
                <a:spcPct val="90000"/>
              </a:lnSpc>
              <a:buFontTx/>
              <a:buNone/>
              <a:defRPr/>
            </a:pPr>
            <a:r>
              <a:rPr lang="en-GB" altLang="en-US" sz="3600" b="1" dirty="0">
                <a:solidFill>
                  <a:srgbClr val="FFFF00"/>
                </a:solidFill>
                <a:latin typeface="Times New Roman" pitchFamily="18" charset="0"/>
                <a:cs typeface="Times New Roman" pitchFamily="18" charset="0"/>
              </a:rPr>
              <a:t>4. Inference</a:t>
            </a:r>
            <a:r>
              <a:rPr lang="en-GB" altLang="en-US" sz="3600" dirty="0">
                <a:solidFill>
                  <a:srgbClr val="FFFF00"/>
                </a:solidFill>
                <a:latin typeface="Times New Roman" pitchFamily="18" charset="0"/>
                <a:cs typeface="Times New Roman" pitchFamily="18" charset="0"/>
              </a:rPr>
              <a:t> </a:t>
            </a:r>
          </a:p>
          <a:p>
            <a:pPr algn="just" fontAlgn="auto">
              <a:lnSpc>
                <a:spcPct val="90000"/>
              </a:lnSpc>
              <a:buFontTx/>
              <a:buNone/>
              <a:defRPr/>
            </a:pPr>
            <a:r>
              <a:rPr lang="en-GB" altLang="en-US" sz="2800" dirty="0">
                <a:latin typeface="Times New Roman" pitchFamily="18" charset="0"/>
                <a:cs typeface="Times New Roman" pitchFamily="18" charset="0"/>
              </a:rPr>
              <a:t>	</a:t>
            </a:r>
            <a:r>
              <a:rPr lang="en-GB" altLang="en-US" sz="2800" dirty="0">
                <a:solidFill>
                  <a:srgbClr val="FFFF2F"/>
                </a:solidFill>
                <a:latin typeface="Times New Roman" pitchFamily="18" charset="0"/>
                <a:cs typeface="Times New Roman" pitchFamily="18" charset="0"/>
              </a:rPr>
              <a:t>Identify and secure elements needed to draw reasonable conclusions; </a:t>
            </a:r>
            <a:r>
              <a:rPr lang="en-GB" altLang="en-US" sz="2800" dirty="0">
                <a:solidFill>
                  <a:schemeClr val="bg1"/>
                </a:solidFill>
                <a:latin typeface="Times New Roman" pitchFamily="18" charset="0"/>
                <a:cs typeface="Times New Roman" pitchFamily="18" charset="0"/>
              </a:rPr>
              <a:t>to form conjectures and hypotheses; to consider relevant information &amp; to </a:t>
            </a:r>
            <a:r>
              <a:rPr lang="en-GB" altLang="en-US" sz="2800" dirty="0" smtClean="0">
                <a:solidFill>
                  <a:schemeClr val="bg1"/>
                </a:solidFill>
                <a:latin typeface="Times New Roman" pitchFamily="18" charset="0"/>
                <a:cs typeface="Times New Roman" pitchFamily="18" charset="0"/>
              </a:rPr>
              <a:t>deduce </a:t>
            </a:r>
            <a:r>
              <a:rPr lang="en-GB" altLang="en-US" sz="2800" dirty="0">
                <a:solidFill>
                  <a:schemeClr val="bg1"/>
                </a:solidFill>
                <a:latin typeface="Times New Roman" pitchFamily="18" charset="0"/>
                <a:cs typeface="Times New Roman" pitchFamily="18" charset="0"/>
              </a:rPr>
              <a:t>the consequences flowing from data, statements, principles, evidence, judgments, beliefs, opinions, concepts, descriptions, questions, or other forms of representation</a:t>
            </a:r>
          </a:p>
          <a:p>
            <a:pPr fontAlgn="auto">
              <a:lnSpc>
                <a:spcPct val="90000"/>
              </a:lnSpc>
              <a:buFontTx/>
              <a:buNone/>
              <a:defRPr/>
            </a:pPr>
            <a:endParaRPr lang="en-GB" altLang="en-US" sz="2000"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64514">
                                            <p:txEl>
                                              <p:pRg st="0" end="0"/>
                                            </p:txEl>
                                          </p:spTgt>
                                        </p:tgtEl>
                                        <p:attrNameLst>
                                          <p:attrName>style.visibility</p:attrName>
                                        </p:attrNameLst>
                                      </p:cBhvr>
                                      <p:to>
                                        <p:strVal val="visible"/>
                                      </p:to>
                                    </p:set>
                                    <p:anim calcmode="lin" valueType="num">
                                      <p:cBhvr additive="base">
                                        <p:cTn id="7" dur="500" fill="hold"/>
                                        <p:tgtEl>
                                          <p:spTgt spid="645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4514">
                                            <p:txEl>
                                              <p:pRg st="0" end="0"/>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4515">
                                            <p:txEl>
                                              <p:pRg st="0" end="0"/>
                                            </p:txEl>
                                          </p:spTgt>
                                        </p:tgtEl>
                                        <p:attrNameLst>
                                          <p:attrName>style.visibility</p:attrName>
                                        </p:attrNameLst>
                                      </p:cBhvr>
                                      <p:to>
                                        <p:strVal val="visible"/>
                                      </p:to>
                                    </p:set>
                                    <p:anim calcmode="lin" valueType="num">
                                      <p:cBhvr additive="base">
                                        <p:cTn id="13" dur="500" fill="hold"/>
                                        <p:tgtEl>
                                          <p:spTgt spid="6451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4515">
                                            <p:txEl>
                                              <p:pRg st="0" end="0"/>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64515">
                                            <p:txEl>
                                              <p:pRg st="1" end="1"/>
                                            </p:txEl>
                                          </p:spTgt>
                                        </p:tgtEl>
                                        <p:attrNameLst>
                                          <p:attrName>style.visibility</p:attrName>
                                        </p:attrNameLst>
                                      </p:cBhvr>
                                      <p:to>
                                        <p:strVal val="visible"/>
                                      </p:to>
                                    </p:set>
                                    <p:anim calcmode="lin" valueType="num">
                                      <p:cBhvr additive="base">
                                        <p:cTn id="19" dur="500" fill="hold"/>
                                        <p:tgtEl>
                                          <p:spTgt spid="6451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64515">
                                            <p:txEl>
                                              <p:pRg st="1" end="1"/>
                                            </p:txEl>
                                          </p:spTgt>
                                        </p:tgtEl>
                                        <p:attrNameLst>
                                          <p:attrName>ppt_y</p:attrName>
                                        </p:attrNameLst>
                                      </p:cBhvr>
                                      <p:tavLst>
                                        <p:tav tm="0">
                                          <p:val>
                                            <p:strVal val="#ppt_y"/>
                                          </p:val>
                                        </p:tav>
                                        <p:tav tm="100000">
                                          <p:val>
                                            <p:strVal val="#ppt_y"/>
                                          </p:val>
                                        </p:tav>
                                      </p:tavLst>
                                    </p:anim>
                                  </p:childTnLst>
                                  <p:subTnLst>
                                    <p:audio>
                                      <p:cMediaNode mute="1">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4" grpId="0" build="p" autoUpdateAnimBg="0" advAuto="0"/>
      <p:bldP spid="64515"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9552" y="404664"/>
            <a:ext cx="7992888" cy="4081117"/>
          </a:xfrm>
          <a:prstGeom prst="rect">
            <a:avLst/>
          </a:prstGeom>
        </p:spPr>
        <p:txBody>
          <a:bodyPr wrap="square">
            <a:spAutoFit/>
          </a:bodyPr>
          <a:lstStyle/>
          <a:p>
            <a:pPr algn="just" fontAlgn="auto">
              <a:lnSpc>
                <a:spcPct val="90000"/>
              </a:lnSpc>
              <a:buFontTx/>
              <a:buNone/>
              <a:defRPr/>
            </a:pPr>
            <a:r>
              <a:rPr lang="en-GB" altLang="en-US" sz="3600" b="1" dirty="0" smtClean="0">
                <a:solidFill>
                  <a:srgbClr val="FFFF00"/>
                </a:solidFill>
                <a:cs typeface="Times New Roman" panose="02020603050405020304" pitchFamily="18" charset="0"/>
              </a:rPr>
              <a:t>5. Explanation</a:t>
            </a:r>
          </a:p>
          <a:p>
            <a:pPr algn="just" fontAlgn="auto">
              <a:lnSpc>
                <a:spcPct val="90000"/>
              </a:lnSpc>
              <a:buFontTx/>
              <a:buNone/>
              <a:defRPr/>
            </a:pPr>
            <a:endParaRPr lang="en-GB" altLang="en-US" sz="2800" b="1" dirty="0" smtClean="0">
              <a:solidFill>
                <a:srgbClr val="FFFF00"/>
              </a:solidFill>
              <a:cs typeface="Times New Roman" panose="02020603050405020304" pitchFamily="18" charset="0"/>
            </a:endParaRPr>
          </a:p>
          <a:p>
            <a:pPr algn="just" fontAlgn="auto">
              <a:lnSpc>
                <a:spcPct val="90000"/>
              </a:lnSpc>
              <a:buFontTx/>
              <a:buNone/>
              <a:defRPr/>
            </a:pPr>
            <a:r>
              <a:rPr lang="en-GB" altLang="en-US" sz="2800" b="1" dirty="0" smtClean="0">
                <a:solidFill>
                  <a:srgbClr val="FFFF2F"/>
                </a:solidFill>
                <a:cs typeface="Times New Roman" panose="02020603050405020304" pitchFamily="18" charset="0"/>
              </a:rPr>
              <a:t>State the results of one’s reasoning; </a:t>
            </a:r>
            <a:r>
              <a:rPr lang="en-GB" altLang="en-US" sz="2800" dirty="0" smtClean="0">
                <a:solidFill>
                  <a:schemeClr val="bg1"/>
                </a:solidFill>
                <a:cs typeface="Times New Roman" panose="02020603050405020304" pitchFamily="18" charset="0"/>
              </a:rPr>
              <a:t>justify that reasoning in terms of evidential, conceptual, methodological, and contextual considerations upon which one’s results were based; and to present one’s reasoning in the form of cogent arguments.</a:t>
            </a:r>
          </a:p>
          <a:p>
            <a:pPr algn="just" fontAlgn="auto">
              <a:lnSpc>
                <a:spcPct val="90000"/>
              </a:lnSpc>
              <a:buFontTx/>
              <a:buNone/>
              <a:defRPr/>
            </a:pPr>
            <a:endParaRPr lang="en-GB" altLang="en-US" sz="2800" b="1" dirty="0" smtClean="0">
              <a:solidFill>
                <a:schemeClr val="bg1"/>
              </a:solidFill>
              <a:cs typeface="Times New Roman" panose="02020603050405020304" pitchFamily="18" charset="0"/>
            </a:endParaRPr>
          </a:p>
          <a:p>
            <a:pPr algn="just" fontAlgn="auto">
              <a:lnSpc>
                <a:spcPct val="90000"/>
              </a:lnSpc>
              <a:buFontTx/>
              <a:buNone/>
              <a:defRPr/>
            </a:pPr>
            <a:r>
              <a:rPr lang="en-US" altLang="en-US" sz="2800" b="1" dirty="0" smtClean="0">
                <a:solidFill>
                  <a:srgbClr val="FFFF2F"/>
                </a:solidFill>
                <a:cs typeface="Times New Roman" panose="02020603050405020304" pitchFamily="18" charset="0"/>
              </a:rPr>
              <a:t>Provide Evidence and Reasoning to support thinking.</a:t>
            </a:r>
            <a:endParaRPr lang="en-GB" altLang="en-US" sz="2800" b="1" dirty="0">
              <a:solidFill>
                <a:srgbClr val="FFFF2F"/>
              </a:solidFill>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3568" y="476672"/>
            <a:ext cx="7992888" cy="3693319"/>
          </a:xfrm>
          <a:prstGeom prst="rect">
            <a:avLst/>
          </a:prstGeom>
        </p:spPr>
        <p:txBody>
          <a:bodyPr wrap="square">
            <a:spAutoFit/>
          </a:bodyPr>
          <a:lstStyle/>
          <a:p>
            <a:pPr fontAlgn="auto">
              <a:lnSpc>
                <a:spcPct val="90000"/>
              </a:lnSpc>
              <a:buFontTx/>
              <a:buNone/>
              <a:defRPr/>
            </a:pPr>
            <a:r>
              <a:rPr lang="en-GB" altLang="en-US" sz="3600" b="1" dirty="0" smtClean="0">
                <a:solidFill>
                  <a:srgbClr val="FFFF00"/>
                </a:solidFill>
                <a:cs typeface="Times New Roman" panose="02020603050405020304" pitchFamily="18" charset="0"/>
              </a:rPr>
              <a:t>6. Self-regulation</a:t>
            </a:r>
          </a:p>
          <a:p>
            <a:pPr fontAlgn="auto">
              <a:lnSpc>
                <a:spcPct val="90000"/>
              </a:lnSpc>
              <a:buFontTx/>
              <a:buNone/>
              <a:defRPr/>
            </a:pPr>
            <a:r>
              <a:rPr lang="en-GB" altLang="en-US" sz="2800" dirty="0" smtClean="0">
                <a:cs typeface="Times New Roman" panose="02020603050405020304" pitchFamily="18" charset="0"/>
              </a:rPr>
              <a:t>	</a:t>
            </a:r>
            <a:endParaRPr lang="en-GB" altLang="en-US" sz="2800" b="1" dirty="0" smtClean="0">
              <a:solidFill>
                <a:srgbClr val="FFFF2F"/>
              </a:solidFill>
              <a:cs typeface="Times New Roman" panose="02020603050405020304" pitchFamily="18" charset="0"/>
            </a:endParaRPr>
          </a:p>
          <a:p>
            <a:pPr algn="just" fontAlgn="auto">
              <a:lnSpc>
                <a:spcPct val="90000"/>
              </a:lnSpc>
              <a:buFontTx/>
              <a:buNone/>
              <a:defRPr/>
            </a:pPr>
            <a:r>
              <a:rPr lang="en-GB" altLang="en-US" sz="2800" b="1" dirty="0" smtClean="0">
                <a:solidFill>
                  <a:srgbClr val="FFFF2F"/>
                </a:solidFill>
                <a:cs typeface="Times New Roman" panose="02020603050405020304" pitchFamily="18" charset="0"/>
              </a:rPr>
              <a:t>Self consciously to monitor one’s cognitive activities, </a:t>
            </a:r>
            <a:r>
              <a:rPr lang="en-GB" altLang="en-US" sz="2800" dirty="0" smtClean="0">
                <a:solidFill>
                  <a:schemeClr val="bg1"/>
                </a:solidFill>
                <a:cs typeface="Times New Roman" panose="02020603050405020304" pitchFamily="18" charset="0"/>
              </a:rPr>
              <a:t>the elements used in those activities, and the results deduced, particularly by applying skills in analysis and </a:t>
            </a:r>
            <a:r>
              <a:rPr lang="en-GB" altLang="en-US" sz="2800" b="1" dirty="0" smtClean="0">
                <a:solidFill>
                  <a:srgbClr val="FFFF2F"/>
                </a:solidFill>
                <a:cs typeface="Times New Roman" panose="02020603050405020304" pitchFamily="18" charset="0"/>
              </a:rPr>
              <a:t>evaluation to one’s own inferential judgments with a view toward questions, confirming, validation, or correcting either one’s reasoning or results</a:t>
            </a:r>
            <a:r>
              <a:rPr lang="en-GB" altLang="en-US" b="1" dirty="0" smtClean="0">
                <a:solidFill>
                  <a:srgbClr val="FFFF2F"/>
                </a:solidFill>
                <a:cs typeface="Times New Roman" panose="02020603050405020304" pitchFamily="18" charset="0"/>
              </a:rPr>
              <a:t>. (Viva, Conference, Presentation).</a:t>
            </a:r>
            <a:endParaRPr lang="en-GB" altLang="en-US" b="1" dirty="0">
              <a:solidFill>
                <a:srgbClr val="FFFF2F"/>
              </a:solidFill>
              <a:cs typeface="Times New Roman" panose="02020603050405020304" pitchFamily="18" charset="0"/>
            </a:endParaRPr>
          </a:p>
        </p:txBody>
      </p:sp>
      <p:sp>
        <p:nvSpPr>
          <p:cNvPr id="5" name="Rectangle 4"/>
          <p:cNvSpPr/>
          <p:nvPr/>
        </p:nvSpPr>
        <p:spPr>
          <a:xfrm>
            <a:off x="755576" y="5301208"/>
            <a:ext cx="1487908" cy="424732"/>
          </a:xfrm>
          <a:prstGeom prst="rect">
            <a:avLst/>
          </a:prstGeom>
        </p:spPr>
        <p:txBody>
          <a:bodyPr wrap="none">
            <a:spAutoFit/>
          </a:bodyPr>
          <a:lstStyle/>
          <a:p>
            <a:pPr fontAlgn="auto">
              <a:lnSpc>
                <a:spcPct val="90000"/>
              </a:lnSpc>
              <a:buFontTx/>
              <a:buNone/>
              <a:defRPr/>
            </a:pPr>
            <a:r>
              <a:rPr lang="en-GB" altLang="en-US" b="1" dirty="0" smtClean="0">
                <a:solidFill>
                  <a:srgbClr val="FFFF00"/>
                </a:solidFill>
                <a:cs typeface="Times New Roman" panose="02020603050405020304" pitchFamily="18" charset="0"/>
              </a:rPr>
              <a:t>DISCUSS</a:t>
            </a:r>
            <a:endParaRPr lang="en-GB" altLang="en-US" b="1" dirty="0">
              <a:solidFill>
                <a:srgbClr val="FFFF00"/>
              </a:solidFill>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5656" y="2348880"/>
            <a:ext cx="6552728" cy="1323439"/>
          </a:xfrm>
          <a:prstGeom prst="rect">
            <a:avLst/>
          </a:prstGeom>
          <a:noFill/>
        </p:spPr>
        <p:txBody>
          <a:bodyPr wrap="square" rtlCol="0">
            <a:spAutoFit/>
          </a:bodyPr>
          <a:lstStyle/>
          <a:p>
            <a:pPr algn="ctr"/>
            <a:r>
              <a:rPr lang="en-GB" sz="4000" dirty="0" smtClean="0">
                <a:solidFill>
                  <a:srgbClr val="FFFF00"/>
                </a:solidFill>
              </a:rPr>
              <a:t>CRITICALLY EVALUATE A QUESTIONNAIRE</a:t>
            </a:r>
            <a:endParaRPr lang="en-US" sz="4000" dirty="0">
              <a:solidFill>
                <a:srgbClr val="FFFF00"/>
              </a:solidFill>
            </a:endParaRPr>
          </a:p>
        </p:txBody>
      </p:sp>
    </p:spTree>
    <p:extLst>
      <p:ext uri="{BB962C8B-B14F-4D97-AF65-F5344CB8AC3E}">
        <p14:creationId xmlns:p14="http://schemas.microsoft.com/office/powerpoint/2010/main" val="33777402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7243"/>
            <a:ext cx="8784976" cy="7786747"/>
          </a:xfrm>
          <a:prstGeom prst="rect">
            <a:avLst/>
          </a:prstGeom>
        </p:spPr>
        <p:txBody>
          <a:bodyPr wrap="square">
            <a:spAutoFit/>
          </a:bodyPr>
          <a:lstStyle/>
          <a:p>
            <a:r>
              <a:rPr lang="en-GB" sz="2800" b="1" dirty="0">
                <a:solidFill>
                  <a:srgbClr val="FFFF00"/>
                </a:solidFill>
              </a:rPr>
              <a:t>Popular Survey </a:t>
            </a:r>
            <a:r>
              <a:rPr lang="en-GB" sz="2800" b="1" dirty="0" smtClean="0">
                <a:solidFill>
                  <a:srgbClr val="FFFF00"/>
                </a:solidFill>
              </a:rPr>
              <a:t>Question Types</a:t>
            </a:r>
            <a:endParaRPr lang="en-GB" sz="2800" b="1" dirty="0">
              <a:solidFill>
                <a:srgbClr val="FFFF00"/>
              </a:solidFill>
            </a:endParaRPr>
          </a:p>
          <a:p>
            <a:pPr algn="just"/>
            <a:r>
              <a:rPr lang="en-GB" dirty="0">
                <a:solidFill>
                  <a:schemeClr val="bg1"/>
                </a:solidFill>
              </a:rPr>
              <a:t>Below are some of the most commonly used survey question </a:t>
            </a:r>
            <a:r>
              <a:rPr lang="en-GB" dirty="0" smtClean="0">
                <a:solidFill>
                  <a:schemeClr val="bg1"/>
                </a:solidFill>
              </a:rPr>
              <a:t>types</a:t>
            </a:r>
          </a:p>
          <a:p>
            <a:pPr algn="just"/>
            <a:r>
              <a:rPr lang="en-GB" b="1" dirty="0" smtClean="0">
                <a:solidFill>
                  <a:srgbClr val="FFFF00"/>
                </a:solidFill>
              </a:rPr>
              <a:t>Multiple </a:t>
            </a:r>
            <a:r>
              <a:rPr lang="en-GB" b="1" dirty="0">
                <a:solidFill>
                  <a:srgbClr val="FFFF00"/>
                </a:solidFill>
              </a:rPr>
              <a:t>Choice Questions</a:t>
            </a:r>
          </a:p>
          <a:p>
            <a:pPr algn="just"/>
            <a:r>
              <a:rPr lang="en-GB" dirty="0">
                <a:solidFill>
                  <a:schemeClr val="bg1"/>
                </a:solidFill>
              </a:rPr>
              <a:t>This question type allows the survey taker to select one or more options from a list of answers that you define. You should use multiple choice questions when you have a fixed number of options</a:t>
            </a:r>
            <a:r>
              <a:rPr lang="en-GB" dirty="0" smtClean="0">
                <a:solidFill>
                  <a:schemeClr val="bg1"/>
                </a:solidFill>
              </a:rPr>
              <a:t>.</a:t>
            </a:r>
          </a:p>
          <a:p>
            <a:pPr algn="just"/>
            <a:r>
              <a:rPr lang="en-GB" b="1" dirty="0" smtClean="0">
                <a:solidFill>
                  <a:srgbClr val="FFFF00"/>
                </a:solidFill>
              </a:rPr>
              <a:t>Rating </a:t>
            </a:r>
            <a:r>
              <a:rPr lang="en-GB" b="1" dirty="0">
                <a:solidFill>
                  <a:srgbClr val="FFFF00"/>
                </a:solidFill>
              </a:rPr>
              <a:t>Scales</a:t>
            </a:r>
          </a:p>
          <a:p>
            <a:pPr algn="just"/>
            <a:r>
              <a:rPr lang="en-GB" dirty="0">
                <a:solidFill>
                  <a:schemeClr val="bg1"/>
                </a:solidFill>
              </a:rPr>
              <a:t>With rating scale questions, the survey taker selects a single rating for your question along an equally spaced continuum of possible choices. </a:t>
            </a:r>
            <a:r>
              <a:rPr lang="en-GB" dirty="0" smtClean="0">
                <a:solidFill>
                  <a:schemeClr val="bg1"/>
                </a:solidFill>
              </a:rPr>
              <a:t>  (Likert scale)</a:t>
            </a:r>
          </a:p>
          <a:p>
            <a:pPr algn="just"/>
            <a:r>
              <a:rPr lang="en-GB" b="1" dirty="0" smtClean="0">
                <a:solidFill>
                  <a:srgbClr val="FFFF00"/>
                </a:solidFill>
              </a:rPr>
              <a:t>Comment/Essay </a:t>
            </a:r>
            <a:r>
              <a:rPr lang="en-GB" b="1" dirty="0">
                <a:solidFill>
                  <a:srgbClr val="FFFF00"/>
                </a:solidFill>
              </a:rPr>
              <a:t>Box </a:t>
            </a:r>
            <a:r>
              <a:rPr lang="en-GB" b="1" dirty="0" smtClean="0">
                <a:solidFill>
                  <a:srgbClr val="FFFF00"/>
                </a:solidFill>
              </a:rPr>
              <a:t>Question</a:t>
            </a:r>
          </a:p>
          <a:p>
            <a:pPr algn="just"/>
            <a:r>
              <a:rPr lang="en-GB" dirty="0" smtClean="0">
                <a:solidFill>
                  <a:schemeClr val="bg1"/>
                </a:solidFill>
              </a:rPr>
              <a:t>Open-ended </a:t>
            </a:r>
            <a:r>
              <a:rPr lang="en-GB" dirty="0">
                <a:solidFill>
                  <a:schemeClr val="bg1"/>
                </a:solidFill>
              </a:rPr>
              <a:t>survey questions require respondents to type their answer into a comment box, and do not provide specific pre-set answer options. </a:t>
            </a:r>
            <a:endParaRPr lang="en-GB" dirty="0" smtClean="0">
              <a:solidFill>
                <a:schemeClr val="bg1"/>
              </a:solidFill>
            </a:endParaRPr>
          </a:p>
          <a:p>
            <a:pPr algn="just"/>
            <a:r>
              <a:rPr lang="en-GB" b="1" dirty="0" smtClean="0">
                <a:solidFill>
                  <a:srgbClr val="FFFF00"/>
                </a:solidFill>
              </a:rPr>
              <a:t>Demographic Questions</a:t>
            </a:r>
          </a:p>
          <a:p>
            <a:pPr algn="just"/>
            <a:r>
              <a:rPr lang="en-GB" dirty="0" smtClean="0">
                <a:solidFill>
                  <a:schemeClr val="bg1"/>
                </a:solidFill>
              </a:rPr>
              <a:t>To </a:t>
            </a:r>
            <a:r>
              <a:rPr lang="en-GB" dirty="0">
                <a:solidFill>
                  <a:schemeClr val="bg1"/>
                </a:solidFill>
              </a:rPr>
              <a:t>gather information about a respondent's background or income level, for example, demographic survey questions would serve you well</a:t>
            </a:r>
            <a:r>
              <a:rPr lang="en-GB" dirty="0" smtClean="0">
                <a:solidFill>
                  <a:schemeClr val="bg1"/>
                </a:solidFill>
              </a:rPr>
              <a:t>. </a:t>
            </a:r>
            <a:r>
              <a:rPr lang="en-GB" sz="2400" dirty="0" smtClean="0">
                <a:solidFill>
                  <a:schemeClr val="bg1"/>
                </a:solidFill>
              </a:rPr>
              <a:t>Problems?</a:t>
            </a:r>
          </a:p>
          <a:p>
            <a:pPr algn="just"/>
            <a:endParaRPr lang="en-GB" dirty="0"/>
          </a:p>
          <a:p>
            <a:pPr algn="just"/>
            <a:r>
              <a:rPr lang="en-GB" sz="2000" b="1" dirty="0" smtClean="0">
                <a:solidFill>
                  <a:srgbClr val="0070C0"/>
                </a:solidFill>
              </a:rPr>
              <a:t>     Once </a:t>
            </a:r>
            <a:r>
              <a:rPr lang="en-GB" sz="2000" b="1" dirty="0">
                <a:solidFill>
                  <a:srgbClr val="0070C0"/>
                </a:solidFill>
              </a:rPr>
              <a:t>you get the hang of it, you'll quickly know which survey question </a:t>
            </a:r>
            <a:r>
              <a:rPr lang="en-GB" sz="2000" b="1" dirty="0" smtClean="0">
                <a:solidFill>
                  <a:srgbClr val="0070C0"/>
                </a:solidFill>
              </a:rPr>
              <a:t>and</a:t>
            </a:r>
          </a:p>
          <a:p>
            <a:pPr algn="just"/>
            <a:r>
              <a:rPr lang="en-GB" sz="2000" b="1" dirty="0">
                <a:solidFill>
                  <a:srgbClr val="0070C0"/>
                </a:solidFill>
              </a:rPr>
              <a:t> </a:t>
            </a:r>
            <a:r>
              <a:rPr lang="en-GB" sz="2000" b="1" dirty="0" smtClean="0">
                <a:solidFill>
                  <a:srgbClr val="0070C0"/>
                </a:solidFill>
              </a:rPr>
              <a:t>                                        answer </a:t>
            </a:r>
            <a:r>
              <a:rPr lang="en-GB" sz="2000" b="1" dirty="0">
                <a:solidFill>
                  <a:srgbClr val="0070C0"/>
                </a:solidFill>
              </a:rPr>
              <a:t>type to use and </a:t>
            </a:r>
            <a:r>
              <a:rPr lang="en-GB" sz="2000" b="1" dirty="0" smtClean="0">
                <a:solidFill>
                  <a:srgbClr val="0070C0"/>
                </a:solidFill>
              </a:rPr>
              <a:t>why.</a:t>
            </a:r>
            <a:endParaRPr lang="en-GB" sz="2000" b="1" dirty="0">
              <a:solidFill>
                <a:srgbClr val="0070C0"/>
              </a:solidFill>
            </a:endParaRPr>
          </a:p>
        </p:txBody>
      </p:sp>
    </p:spTree>
    <p:extLst>
      <p:ext uri="{BB962C8B-B14F-4D97-AF65-F5344CB8AC3E}">
        <p14:creationId xmlns:p14="http://schemas.microsoft.com/office/powerpoint/2010/main" val="8003067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1700808"/>
            <a:ext cx="7704856" cy="954107"/>
          </a:xfrm>
          <a:prstGeom prst="rect">
            <a:avLst/>
          </a:prstGeom>
          <a:noFill/>
        </p:spPr>
        <p:txBody>
          <a:bodyPr wrap="square" rtlCol="0">
            <a:spAutoFit/>
          </a:bodyPr>
          <a:lstStyle/>
          <a:p>
            <a:pPr algn="ctr"/>
            <a:r>
              <a:rPr lang="en-GB" sz="2800" b="1" dirty="0" smtClean="0">
                <a:solidFill>
                  <a:schemeClr val="bg1"/>
                </a:solidFill>
              </a:rPr>
              <a:t>So….what makes a good questionnaire and would do we need to avoid?</a:t>
            </a:r>
            <a:endParaRPr lang="en-GB" sz="2800" b="1" dirty="0">
              <a:solidFill>
                <a:schemeClr val="bg1"/>
              </a:solidFill>
            </a:endParaRPr>
          </a:p>
        </p:txBody>
      </p:sp>
    </p:spTree>
    <p:extLst>
      <p:ext uri="{BB962C8B-B14F-4D97-AF65-F5344CB8AC3E}">
        <p14:creationId xmlns:p14="http://schemas.microsoft.com/office/powerpoint/2010/main" val="274512709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7"/>
          <p:cNvSpPr txBox="1">
            <a:spLocks/>
          </p:cNvSpPr>
          <p:nvPr/>
        </p:nvSpPr>
        <p:spPr>
          <a:xfrm>
            <a:off x="323528" y="332656"/>
            <a:ext cx="8568952" cy="6192688"/>
          </a:xfrm>
          <a:prstGeom prst="rect">
            <a:avLst/>
          </a:prstGeom>
        </p:spPr>
        <p:txBody>
          <a:bodyPr>
            <a:normAutofit fontScale="4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r>
              <a:rPr lang="en-US" sz="4500" b="1" dirty="0" smtClean="0">
                <a:solidFill>
                  <a:srgbClr val="FFFF00"/>
                </a:solidFill>
              </a:rPr>
              <a:t>SUMMARY…..A GOOD Questionnaire</a:t>
            </a:r>
          </a:p>
          <a:p>
            <a:pPr marL="0" indent="0">
              <a:buNone/>
            </a:pPr>
            <a:endParaRPr lang="en-US" sz="4500" b="1" dirty="0" smtClean="0">
              <a:solidFill>
                <a:schemeClr val="bg1"/>
              </a:solidFill>
            </a:endParaRPr>
          </a:p>
          <a:p>
            <a:r>
              <a:rPr lang="en-GB" sz="4200" b="1" dirty="0">
                <a:solidFill>
                  <a:schemeClr val="bg1"/>
                </a:solidFill>
              </a:rPr>
              <a:t>Provide clear title / explanation of </a:t>
            </a:r>
            <a:r>
              <a:rPr lang="en-GB" sz="4200" b="1" dirty="0" smtClean="0">
                <a:solidFill>
                  <a:schemeClr val="bg1"/>
                </a:solidFill>
              </a:rPr>
              <a:t>purpose</a:t>
            </a:r>
            <a:endParaRPr lang="en-GB" sz="4200" b="1" dirty="0">
              <a:solidFill>
                <a:schemeClr val="bg1"/>
              </a:solidFill>
            </a:endParaRPr>
          </a:p>
          <a:p>
            <a:r>
              <a:rPr lang="en-US" sz="4200" dirty="0" smtClean="0">
                <a:solidFill>
                  <a:schemeClr val="bg1"/>
                </a:solidFill>
              </a:rPr>
              <a:t>As short and concise as possible</a:t>
            </a:r>
            <a:r>
              <a:rPr lang="en-US" sz="4200" b="1" dirty="0" smtClean="0">
                <a:solidFill>
                  <a:schemeClr val="bg1"/>
                </a:solidFill>
              </a:rPr>
              <a:t>. People have little time! TONE ??</a:t>
            </a:r>
          </a:p>
          <a:p>
            <a:r>
              <a:rPr lang="en-US" sz="4200" dirty="0" smtClean="0">
                <a:solidFill>
                  <a:schemeClr val="bg1"/>
                </a:solidFill>
              </a:rPr>
              <a:t>Ask only for information that is not easily available elsewhere.</a:t>
            </a:r>
          </a:p>
          <a:p>
            <a:r>
              <a:rPr lang="en-US" sz="4200" b="1" dirty="0" smtClean="0">
                <a:solidFill>
                  <a:schemeClr val="bg1"/>
                </a:solidFill>
              </a:rPr>
              <a:t>Have a purpose for each question</a:t>
            </a:r>
            <a:r>
              <a:rPr lang="en-US" sz="4200" dirty="0" smtClean="0">
                <a:solidFill>
                  <a:schemeClr val="bg1"/>
                </a:solidFill>
              </a:rPr>
              <a:t>. </a:t>
            </a:r>
            <a:r>
              <a:rPr lang="en-US" sz="4200" b="1" dirty="0" smtClean="0">
                <a:solidFill>
                  <a:schemeClr val="bg1"/>
                </a:solidFill>
              </a:rPr>
              <a:t>10 questions max.</a:t>
            </a:r>
          </a:p>
          <a:p>
            <a:r>
              <a:rPr lang="en-US" sz="4200" b="1" dirty="0" smtClean="0">
                <a:solidFill>
                  <a:schemeClr val="bg1"/>
                </a:solidFill>
              </a:rPr>
              <a:t>Use precise wording</a:t>
            </a:r>
            <a:r>
              <a:rPr lang="en-US" sz="4200" dirty="0" smtClean="0">
                <a:solidFill>
                  <a:schemeClr val="bg1"/>
                </a:solidFill>
              </a:rPr>
              <a:t> so that no question can possibly be misunderstood by the recipient.</a:t>
            </a:r>
          </a:p>
          <a:p>
            <a:r>
              <a:rPr lang="en-US" sz="4200" b="1" dirty="0" smtClean="0">
                <a:solidFill>
                  <a:schemeClr val="bg1"/>
                </a:solidFill>
              </a:rPr>
              <a:t>Use neutrally worded questions </a:t>
            </a:r>
            <a:r>
              <a:rPr lang="en-US" sz="4200" dirty="0" smtClean="0">
                <a:solidFill>
                  <a:schemeClr val="bg1"/>
                </a:solidFill>
              </a:rPr>
              <a:t>and deal with </a:t>
            </a:r>
            <a:r>
              <a:rPr lang="en-US" sz="4200" b="1" dirty="0" smtClean="0">
                <a:solidFill>
                  <a:schemeClr val="bg1"/>
                </a:solidFill>
              </a:rPr>
              <a:t>only one topic per question.</a:t>
            </a:r>
          </a:p>
          <a:p>
            <a:r>
              <a:rPr lang="en-US" sz="4200" dirty="0" smtClean="0">
                <a:solidFill>
                  <a:schemeClr val="bg1"/>
                </a:solidFill>
              </a:rPr>
              <a:t>Ensure that the </a:t>
            </a:r>
            <a:r>
              <a:rPr lang="en-US" sz="4200" b="1" dirty="0" smtClean="0">
                <a:solidFill>
                  <a:schemeClr val="bg1"/>
                </a:solidFill>
              </a:rPr>
              <a:t>response choices </a:t>
            </a:r>
            <a:r>
              <a:rPr lang="en-US" sz="4200" dirty="0" smtClean="0">
                <a:solidFill>
                  <a:schemeClr val="bg1"/>
                </a:solidFill>
              </a:rPr>
              <a:t>are both </a:t>
            </a:r>
            <a:r>
              <a:rPr lang="en-US" sz="4200" b="1" dirty="0" smtClean="0">
                <a:solidFill>
                  <a:schemeClr val="bg1"/>
                </a:solidFill>
              </a:rPr>
              <a:t>exhaustive and mutually exclusive.</a:t>
            </a:r>
          </a:p>
          <a:p>
            <a:r>
              <a:rPr lang="en-US" sz="4200" b="1" dirty="0" smtClean="0">
                <a:solidFill>
                  <a:schemeClr val="bg1"/>
                </a:solidFill>
              </a:rPr>
              <a:t>Be careful about asking sensitive questions</a:t>
            </a:r>
            <a:r>
              <a:rPr lang="en-US" sz="4200" dirty="0" smtClean="0">
                <a:solidFill>
                  <a:schemeClr val="bg1"/>
                </a:solidFill>
              </a:rPr>
              <a:t>, such as information about age, social position,  salary or morals.</a:t>
            </a:r>
          </a:p>
          <a:p>
            <a:r>
              <a:rPr lang="en-US" sz="4200" dirty="0" smtClean="0">
                <a:solidFill>
                  <a:schemeClr val="bg1"/>
                </a:solidFill>
              </a:rPr>
              <a:t>Pilot-test your questionnaire on a few people to </a:t>
            </a:r>
            <a:r>
              <a:rPr lang="en-US" sz="4200" b="1" dirty="0" smtClean="0">
                <a:solidFill>
                  <a:schemeClr val="bg1"/>
                </a:solidFill>
              </a:rPr>
              <a:t>check that all questions function as you intended.</a:t>
            </a:r>
          </a:p>
          <a:p>
            <a:r>
              <a:rPr lang="en-GB" sz="4200" b="1" dirty="0" smtClean="0">
                <a:solidFill>
                  <a:schemeClr val="bg1"/>
                </a:solidFill>
              </a:rPr>
              <a:t>The types and presentation  </a:t>
            </a:r>
            <a:r>
              <a:rPr lang="en-GB" sz="4200" b="1" dirty="0">
                <a:solidFill>
                  <a:schemeClr val="bg1"/>
                </a:solidFill>
              </a:rPr>
              <a:t>of </a:t>
            </a:r>
            <a:r>
              <a:rPr lang="en-GB" sz="4200" b="1" dirty="0" smtClean="0">
                <a:solidFill>
                  <a:schemeClr val="bg1"/>
                </a:solidFill>
              </a:rPr>
              <a:t>the questions </a:t>
            </a:r>
            <a:r>
              <a:rPr lang="en-GB" sz="4200" b="1" dirty="0">
                <a:solidFill>
                  <a:schemeClr val="bg1"/>
                </a:solidFill>
              </a:rPr>
              <a:t>asked will frame the informants‘ responses, and this should be taken into account by the researcher</a:t>
            </a:r>
            <a:r>
              <a:rPr lang="en-GB" sz="4200" b="1" dirty="0" smtClean="0">
                <a:solidFill>
                  <a:schemeClr val="bg1"/>
                </a:solidFill>
              </a:rPr>
              <a:t>. </a:t>
            </a:r>
          </a:p>
          <a:p>
            <a:r>
              <a:rPr lang="en-GB" sz="4200" b="1" dirty="0" smtClean="0">
                <a:solidFill>
                  <a:schemeClr val="bg1"/>
                </a:solidFill>
              </a:rPr>
              <a:t>IMPORTANT – CHECK ALL SPELLING AND GRAMMAR</a:t>
            </a:r>
            <a:endParaRPr lang="en-US" sz="4200" dirty="0">
              <a:solidFill>
                <a:schemeClr val="bg1"/>
              </a:solidFill>
            </a:endParaRPr>
          </a:p>
        </p:txBody>
      </p:sp>
    </p:spTree>
    <p:extLst>
      <p:ext uri="{BB962C8B-B14F-4D97-AF65-F5344CB8AC3E}">
        <p14:creationId xmlns:p14="http://schemas.microsoft.com/office/powerpoint/2010/main" val="582454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 calcmode="lin" valueType="num">
                                      <p:cBhvr additive="base">
                                        <p:cTn id="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 calcmode="lin" valueType="num">
                                      <p:cBhvr additive="base">
                                        <p:cTn id="2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 calcmode="lin" valueType="num">
                                      <p:cBhvr additive="base">
                                        <p:cTn id="3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 calcmode="lin" valueType="num">
                                      <p:cBhvr additive="base">
                                        <p:cTn id="3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8" end="8"/>
                                            </p:txEl>
                                          </p:spTgt>
                                        </p:tgtEl>
                                        <p:attrNameLst>
                                          <p:attrName>style.visibility</p:attrName>
                                        </p:attrNameLst>
                                      </p:cBhvr>
                                      <p:to>
                                        <p:strVal val="visible"/>
                                      </p:to>
                                    </p:set>
                                    <p:anim calcmode="lin" valueType="num">
                                      <p:cBhvr additive="base">
                                        <p:cTn id="43"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9" end="9"/>
                                            </p:txEl>
                                          </p:spTgt>
                                        </p:tgtEl>
                                        <p:attrNameLst>
                                          <p:attrName>style.visibility</p:attrName>
                                        </p:attrNameLst>
                                      </p:cBhvr>
                                      <p:to>
                                        <p:strVal val="visible"/>
                                      </p:to>
                                    </p:set>
                                    <p:anim calcmode="lin" valueType="num">
                                      <p:cBhvr additive="base">
                                        <p:cTn id="49"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10" end="10"/>
                                            </p:txEl>
                                          </p:spTgt>
                                        </p:tgtEl>
                                        <p:attrNameLst>
                                          <p:attrName>style.visibility</p:attrName>
                                        </p:attrNameLst>
                                      </p:cBhvr>
                                      <p:to>
                                        <p:strVal val="visible"/>
                                      </p:to>
                                    </p:set>
                                    <p:anim calcmode="lin" valueType="num">
                                      <p:cBhvr additive="base">
                                        <p:cTn id="55" dur="500" fill="hold"/>
                                        <p:tgtEl>
                                          <p:spTgt spid="5">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11" end="11"/>
                                            </p:txEl>
                                          </p:spTgt>
                                        </p:tgtEl>
                                        <p:attrNameLst>
                                          <p:attrName>style.visibility</p:attrName>
                                        </p:attrNameLst>
                                      </p:cBhvr>
                                      <p:to>
                                        <p:strVal val="visible"/>
                                      </p:to>
                                    </p:set>
                                    <p:anim calcmode="lin" valueType="num">
                                      <p:cBhvr additive="base">
                                        <p:cTn id="61" dur="500" fill="hold"/>
                                        <p:tgtEl>
                                          <p:spTgt spid="5">
                                            <p:txEl>
                                              <p:pRg st="11" end="1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5">
                                            <p:txEl>
                                              <p:pRg st="12" end="12"/>
                                            </p:txEl>
                                          </p:spTgt>
                                        </p:tgtEl>
                                        <p:attrNameLst>
                                          <p:attrName>style.visibility</p:attrName>
                                        </p:attrNameLst>
                                      </p:cBhvr>
                                      <p:to>
                                        <p:strVal val="visible"/>
                                      </p:to>
                                    </p:set>
                                    <p:anim calcmode="lin" valueType="num">
                                      <p:cBhvr additive="base">
                                        <p:cTn id="67" dur="500" fill="hold"/>
                                        <p:tgtEl>
                                          <p:spTgt spid="5">
                                            <p:txEl>
                                              <p:pRg st="12" end="1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65866"/>
            <a:ext cx="7848872" cy="646331"/>
          </a:xfrm>
          <a:prstGeom prst="rect">
            <a:avLst/>
          </a:prstGeom>
          <a:noFill/>
        </p:spPr>
        <p:txBody>
          <a:bodyPr wrap="square" rtlCol="0">
            <a:spAutoFit/>
          </a:bodyPr>
          <a:lstStyle/>
          <a:p>
            <a:r>
              <a:rPr lang="en-GB" sz="3600" b="1" dirty="0" smtClean="0">
                <a:solidFill>
                  <a:srgbClr val="FFFF00"/>
                </a:solidFill>
              </a:rPr>
              <a:t>Exercise: Examine a Questionnaire </a:t>
            </a:r>
            <a:endParaRPr lang="en-GB" sz="3600" b="1" dirty="0">
              <a:solidFill>
                <a:srgbClr val="FFFF00"/>
              </a:solidFill>
            </a:endParaRPr>
          </a:p>
        </p:txBody>
      </p:sp>
      <p:sp>
        <p:nvSpPr>
          <p:cNvPr id="3" name="TextBox 2"/>
          <p:cNvSpPr txBox="1"/>
          <p:nvPr/>
        </p:nvSpPr>
        <p:spPr>
          <a:xfrm>
            <a:off x="395536" y="1124744"/>
            <a:ext cx="8280920" cy="4893647"/>
          </a:xfrm>
          <a:prstGeom prst="rect">
            <a:avLst/>
          </a:prstGeom>
          <a:noFill/>
        </p:spPr>
        <p:txBody>
          <a:bodyPr wrap="square" rtlCol="0">
            <a:spAutoFit/>
          </a:bodyPr>
          <a:lstStyle/>
          <a:p>
            <a:pPr algn="just"/>
            <a:r>
              <a:rPr lang="en-GB" sz="2400" dirty="0" smtClean="0">
                <a:solidFill>
                  <a:schemeClr val="bg1"/>
                </a:solidFill>
              </a:rPr>
              <a:t>By considering each of the points discussed that help to produce a </a:t>
            </a:r>
            <a:r>
              <a:rPr lang="en-GB" sz="2400" b="1" dirty="0" smtClean="0">
                <a:solidFill>
                  <a:schemeClr val="bg1"/>
                </a:solidFill>
              </a:rPr>
              <a:t>GOOD </a:t>
            </a:r>
            <a:r>
              <a:rPr lang="en-GB" sz="2400" dirty="0" smtClean="0">
                <a:solidFill>
                  <a:schemeClr val="bg1"/>
                </a:solidFill>
              </a:rPr>
              <a:t>questionnaire, </a:t>
            </a:r>
            <a:r>
              <a:rPr lang="en-GB" sz="2400" b="1" dirty="0" smtClean="0">
                <a:solidFill>
                  <a:schemeClr val="bg1"/>
                </a:solidFill>
              </a:rPr>
              <a:t>critically evaluate </a:t>
            </a:r>
            <a:r>
              <a:rPr lang="en-GB" sz="2400" dirty="0" smtClean="0">
                <a:solidFill>
                  <a:schemeClr val="bg1"/>
                </a:solidFill>
              </a:rPr>
              <a:t>the questionnaire hand out. </a:t>
            </a:r>
          </a:p>
          <a:p>
            <a:pPr algn="just"/>
            <a:endParaRPr lang="en-GB" sz="2400" dirty="0" smtClean="0">
              <a:solidFill>
                <a:schemeClr val="bg1"/>
              </a:solidFill>
            </a:endParaRPr>
          </a:p>
          <a:p>
            <a:pPr algn="just"/>
            <a:endParaRPr lang="en-GB" sz="2400" dirty="0">
              <a:solidFill>
                <a:schemeClr val="bg1"/>
              </a:solidFill>
            </a:endParaRPr>
          </a:p>
          <a:p>
            <a:pPr algn="just"/>
            <a:r>
              <a:rPr lang="en-GB" sz="2400" b="1" dirty="0" smtClean="0">
                <a:solidFill>
                  <a:schemeClr val="bg1"/>
                </a:solidFill>
              </a:rPr>
              <a:t>This was sent to a contractor by a leading building materials merchant, with a single outlet on a city’s industrial estate. </a:t>
            </a:r>
          </a:p>
          <a:p>
            <a:pPr algn="just"/>
            <a:endParaRPr lang="en-GB" sz="2400" b="1" dirty="0" smtClean="0">
              <a:solidFill>
                <a:schemeClr val="bg1"/>
              </a:solidFill>
            </a:endParaRPr>
          </a:p>
          <a:p>
            <a:pPr algn="just"/>
            <a:r>
              <a:rPr lang="en-GB" sz="2400" b="1" dirty="0" smtClean="0">
                <a:solidFill>
                  <a:schemeClr val="bg1"/>
                </a:solidFill>
              </a:rPr>
              <a:t>The customer purchased on behalf of her company, using the business credit card.</a:t>
            </a:r>
          </a:p>
          <a:p>
            <a:pPr algn="just"/>
            <a:endParaRPr lang="en-GB" sz="2400" dirty="0">
              <a:solidFill>
                <a:schemeClr val="bg1"/>
              </a:solidFill>
            </a:endParaRPr>
          </a:p>
          <a:p>
            <a:pPr algn="just"/>
            <a:r>
              <a:rPr lang="en-GB" sz="2400" b="1" dirty="0" smtClean="0">
                <a:solidFill>
                  <a:schemeClr val="bg1"/>
                </a:solidFill>
              </a:rPr>
              <a:t>1. Compile a list of what you believe is incorrect/inappropriate </a:t>
            </a:r>
          </a:p>
          <a:p>
            <a:pPr algn="just"/>
            <a:endParaRPr lang="en-GB" sz="2400" b="1" dirty="0">
              <a:solidFill>
                <a:schemeClr val="bg1"/>
              </a:solidFill>
            </a:endParaRPr>
          </a:p>
        </p:txBody>
      </p:sp>
      <p:sp>
        <p:nvSpPr>
          <p:cNvPr id="4" name="TextBox 3"/>
          <p:cNvSpPr txBox="1"/>
          <p:nvPr/>
        </p:nvSpPr>
        <p:spPr>
          <a:xfrm>
            <a:off x="6588224" y="5892284"/>
            <a:ext cx="2448272" cy="523220"/>
          </a:xfrm>
          <a:prstGeom prst="rect">
            <a:avLst/>
          </a:prstGeom>
          <a:noFill/>
        </p:spPr>
        <p:txBody>
          <a:bodyPr wrap="square" rtlCol="0">
            <a:spAutoFit/>
          </a:bodyPr>
          <a:lstStyle/>
          <a:p>
            <a:r>
              <a:rPr lang="en-GB" sz="2800" b="1" dirty="0" smtClean="0">
                <a:solidFill>
                  <a:srgbClr val="0070C0"/>
                </a:solidFill>
              </a:rPr>
              <a:t>  HANDOUT</a:t>
            </a:r>
            <a:endParaRPr lang="en-GB" sz="2800" b="1" dirty="0">
              <a:solidFill>
                <a:srgbClr val="0070C0"/>
              </a:solidFill>
            </a:endParaRPr>
          </a:p>
        </p:txBody>
      </p:sp>
    </p:spTree>
    <p:extLst>
      <p:ext uri="{BB962C8B-B14F-4D97-AF65-F5344CB8AC3E}">
        <p14:creationId xmlns:p14="http://schemas.microsoft.com/office/powerpoint/2010/main" val="213681609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91680" y="764704"/>
            <a:ext cx="5976664" cy="830997"/>
          </a:xfrm>
          <a:prstGeom prst="rect">
            <a:avLst/>
          </a:prstGeom>
          <a:noFill/>
        </p:spPr>
        <p:txBody>
          <a:bodyPr wrap="square" rtlCol="0">
            <a:spAutoFit/>
          </a:bodyPr>
          <a:lstStyle/>
          <a:p>
            <a:pPr algn="ctr"/>
            <a:r>
              <a:rPr lang="en-GB" sz="4800" u="sng" dirty="0" smtClean="0">
                <a:solidFill>
                  <a:srgbClr val="FFFF00"/>
                </a:solidFill>
              </a:rPr>
              <a:t>FEEDBACK</a:t>
            </a:r>
            <a:endParaRPr lang="en-US" sz="4800" u="sng" dirty="0">
              <a:solidFill>
                <a:srgbClr val="FFFF00"/>
              </a:solidFill>
            </a:endParaRPr>
          </a:p>
        </p:txBody>
      </p:sp>
      <p:sp>
        <p:nvSpPr>
          <p:cNvPr id="3" name="Rectangle 2"/>
          <p:cNvSpPr/>
          <p:nvPr/>
        </p:nvSpPr>
        <p:spPr>
          <a:xfrm>
            <a:off x="365556" y="2276872"/>
            <a:ext cx="8238892" cy="1077218"/>
          </a:xfrm>
          <a:prstGeom prst="rect">
            <a:avLst/>
          </a:prstGeom>
        </p:spPr>
        <p:txBody>
          <a:bodyPr wrap="square">
            <a:spAutoFit/>
          </a:bodyPr>
          <a:lstStyle/>
          <a:p>
            <a:pPr algn="ctr"/>
            <a:r>
              <a:rPr lang="en-GB" sz="3200" b="1" dirty="0" smtClean="0">
                <a:solidFill>
                  <a:schemeClr val="bg1"/>
                </a:solidFill>
              </a:rPr>
              <a:t>2. Re-design </a:t>
            </a:r>
            <a:r>
              <a:rPr lang="en-GB" sz="3200" b="1" dirty="0">
                <a:solidFill>
                  <a:schemeClr val="bg1"/>
                </a:solidFill>
              </a:rPr>
              <a:t>and re-write  the questionnaire to best </a:t>
            </a:r>
            <a:r>
              <a:rPr lang="en-GB" sz="3200" b="1" dirty="0" smtClean="0">
                <a:solidFill>
                  <a:schemeClr val="bg1"/>
                </a:solidFill>
              </a:rPr>
              <a:t>fulfil </a:t>
            </a:r>
            <a:r>
              <a:rPr lang="en-GB" sz="3200" b="1" dirty="0">
                <a:solidFill>
                  <a:schemeClr val="bg1"/>
                </a:solidFill>
              </a:rPr>
              <a:t>it’s </a:t>
            </a:r>
            <a:r>
              <a:rPr lang="en-GB" sz="3200" b="1" dirty="0" smtClean="0">
                <a:solidFill>
                  <a:schemeClr val="bg1"/>
                </a:solidFill>
              </a:rPr>
              <a:t>purpose?</a:t>
            </a:r>
            <a:endParaRPr lang="en-GB" sz="3200" b="1" dirty="0">
              <a:solidFill>
                <a:schemeClr val="bg1"/>
              </a:solidFill>
            </a:endParaRPr>
          </a:p>
        </p:txBody>
      </p:sp>
    </p:spTree>
    <p:extLst>
      <p:ext uri="{BB962C8B-B14F-4D97-AF65-F5344CB8AC3E}">
        <p14:creationId xmlns:p14="http://schemas.microsoft.com/office/powerpoint/2010/main" val="25071961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820472" cy="1524000"/>
          </a:xfrm>
        </p:spPr>
        <p:txBody>
          <a:bodyPr>
            <a:normAutofit/>
          </a:bodyPr>
          <a:lstStyle/>
          <a:p>
            <a:r>
              <a:rPr lang="en-GB" sz="2400" b="1" dirty="0" smtClean="0">
                <a:solidFill>
                  <a:srgbClr val="FFFF00"/>
                </a:solidFill>
              </a:rPr>
              <a:t>Put these in an order of evaluation progression.  </a:t>
            </a:r>
            <a:br>
              <a:rPr lang="en-GB" sz="2400" b="1" dirty="0" smtClean="0">
                <a:solidFill>
                  <a:srgbClr val="FFFF00"/>
                </a:solidFill>
              </a:rPr>
            </a:br>
            <a:r>
              <a:rPr lang="en-GB" sz="2400" b="1" dirty="0" smtClean="0">
                <a:solidFill>
                  <a:srgbClr val="FFFF00"/>
                </a:solidFill>
              </a:rPr>
              <a:t>EXPLAIN Why you have made that choice?</a:t>
            </a:r>
            <a:endParaRPr lang="en-GB" sz="2400" b="1" dirty="0">
              <a:solidFill>
                <a:srgbClr val="FFFF00"/>
              </a:solidFill>
            </a:endParaRPr>
          </a:p>
        </p:txBody>
      </p:sp>
      <p:sp>
        <p:nvSpPr>
          <p:cNvPr id="3" name="Content Placeholder 2"/>
          <p:cNvSpPr>
            <a:spLocks noGrp="1"/>
          </p:cNvSpPr>
          <p:nvPr>
            <p:ph idx="1"/>
          </p:nvPr>
        </p:nvSpPr>
        <p:spPr>
          <a:xfrm>
            <a:off x="539552" y="1844824"/>
            <a:ext cx="7560840" cy="4392488"/>
          </a:xfrm>
        </p:spPr>
        <p:txBody>
          <a:bodyPr>
            <a:normAutofit fontScale="85000" lnSpcReduction="20000"/>
          </a:bodyPr>
          <a:lstStyle/>
          <a:p>
            <a:pPr marL="514350" indent="-514350">
              <a:buFont typeface="+mj-lt"/>
              <a:buAutoNum type="alphaUcPeriod"/>
            </a:pPr>
            <a:r>
              <a:rPr lang="en-GB" sz="2800" b="1" dirty="0" smtClean="0">
                <a:solidFill>
                  <a:schemeClr val="bg1"/>
                </a:solidFill>
                <a:latin typeface="+mj-lt"/>
              </a:rPr>
              <a:t>Understand the logical connections between other’s  ideas</a:t>
            </a:r>
          </a:p>
          <a:p>
            <a:pPr marL="514350" indent="-514350">
              <a:buFont typeface="+mj-lt"/>
              <a:buAutoNum type="alphaUcPeriod"/>
            </a:pPr>
            <a:r>
              <a:rPr lang="en-GB" sz="2800" b="1" dirty="0" smtClean="0">
                <a:solidFill>
                  <a:schemeClr val="bg1"/>
                </a:solidFill>
                <a:latin typeface="+mj-lt"/>
              </a:rPr>
              <a:t>Identify, construct and evaluate your arguments</a:t>
            </a:r>
          </a:p>
          <a:p>
            <a:pPr marL="514350" indent="-514350">
              <a:buFont typeface="+mj-lt"/>
              <a:buAutoNum type="alphaUcPeriod"/>
            </a:pPr>
            <a:r>
              <a:rPr lang="en-GB" sz="2800" b="1" dirty="0" smtClean="0">
                <a:solidFill>
                  <a:schemeClr val="bg1"/>
                </a:solidFill>
                <a:latin typeface="+mj-lt"/>
              </a:rPr>
              <a:t>Detect inconsistencies and common mistakes in reasoning</a:t>
            </a:r>
          </a:p>
          <a:p>
            <a:pPr marL="514350" indent="-514350">
              <a:buFont typeface="+mj-lt"/>
              <a:buAutoNum type="alphaUcPeriod"/>
            </a:pPr>
            <a:r>
              <a:rPr lang="en-GB" sz="2800" b="1" dirty="0" smtClean="0">
                <a:solidFill>
                  <a:schemeClr val="bg1"/>
                </a:solidFill>
                <a:latin typeface="+mj-lt"/>
              </a:rPr>
              <a:t>Solve problems systematically</a:t>
            </a:r>
          </a:p>
          <a:p>
            <a:pPr marL="514350" indent="-514350">
              <a:buFont typeface="+mj-lt"/>
              <a:buAutoNum type="alphaUcPeriod"/>
            </a:pPr>
            <a:r>
              <a:rPr lang="en-GB" sz="2800" b="1" dirty="0" smtClean="0">
                <a:solidFill>
                  <a:schemeClr val="bg1"/>
                </a:solidFill>
                <a:latin typeface="+mj-lt"/>
              </a:rPr>
              <a:t>Identify the relevance and importance of other’s ideas</a:t>
            </a:r>
          </a:p>
          <a:p>
            <a:pPr marL="514350" indent="-514350">
              <a:buFont typeface="+mj-lt"/>
              <a:buAutoNum type="alphaUcPeriod"/>
            </a:pPr>
            <a:r>
              <a:rPr lang="en-GB" sz="2800" b="1" dirty="0" smtClean="0">
                <a:solidFill>
                  <a:schemeClr val="bg1"/>
                </a:solidFill>
                <a:latin typeface="+mj-lt"/>
              </a:rPr>
              <a:t>Reflect on the justification of one's own arguments and values</a:t>
            </a:r>
          </a:p>
          <a:p>
            <a:endParaRPr lang="en-GB" dirty="0">
              <a:latin typeface="+mj-lt"/>
            </a:endParaRPr>
          </a:p>
        </p:txBody>
      </p:sp>
      <p:sp>
        <p:nvSpPr>
          <p:cNvPr id="4" name="TextBox 3"/>
          <p:cNvSpPr txBox="1"/>
          <p:nvPr/>
        </p:nvSpPr>
        <p:spPr>
          <a:xfrm>
            <a:off x="7884368" y="2008093"/>
            <a:ext cx="504056" cy="461665"/>
          </a:xfrm>
          <a:prstGeom prst="rect">
            <a:avLst/>
          </a:prstGeom>
          <a:noFill/>
        </p:spPr>
        <p:txBody>
          <a:bodyPr wrap="square" rtlCol="0">
            <a:spAutoFit/>
          </a:bodyPr>
          <a:lstStyle/>
          <a:p>
            <a:r>
              <a:rPr lang="en-GB" dirty="0"/>
              <a:t>B</a:t>
            </a:r>
            <a:endParaRPr lang="en-US" dirty="0"/>
          </a:p>
        </p:txBody>
      </p:sp>
      <p:sp>
        <p:nvSpPr>
          <p:cNvPr id="5" name="TextBox 4"/>
          <p:cNvSpPr txBox="1"/>
          <p:nvPr/>
        </p:nvSpPr>
        <p:spPr>
          <a:xfrm>
            <a:off x="7848364" y="4441693"/>
            <a:ext cx="504056" cy="461665"/>
          </a:xfrm>
          <a:prstGeom prst="rect">
            <a:avLst/>
          </a:prstGeom>
          <a:noFill/>
        </p:spPr>
        <p:txBody>
          <a:bodyPr wrap="square" rtlCol="0">
            <a:spAutoFit/>
          </a:bodyPr>
          <a:lstStyle/>
          <a:p>
            <a:r>
              <a:rPr lang="en-GB" dirty="0" smtClean="0"/>
              <a:t>A</a:t>
            </a:r>
            <a:endParaRPr lang="en-US" dirty="0"/>
          </a:p>
        </p:txBody>
      </p:sp>
      <p:sp>
        <p:nvSpPr>
          <p:cNvPr id="6" name="TextBox 5"/>
          <p:cNvSpPr txBox="1"/>
          <p:nvPr/>
        </p:nvSpPr>
        <p:spPr>
          <a:xfrm>
            <a:off x="7848364" y="3521169"/>
            <a:ext cx="504056" cy="461665"/>
          </a:xfrm>
          <a:prstGeom prst="rect">
            <a:avLst/>
          </a:prstGeom>
          <a:noFill/>
        </p:spPr>
        <p:txBody>
          <a:bodyPr wrap="square" rtlCol="0">
            <a:spAutoFit/>
          </a:bodyPr>
          <a:lstStyle/>
          <a:p>
            <a:r>
              <a:rPr lang="en-GB" dirty="0" smtClean="0"/>
              <a:t>C</a:t>
            </a:r>
            <a:endParaRPr lang="en-US" dirty="0"/>
          </a:p>
        </p:txBody>
      </p:sp>
      <p:sp>
        <p:nvSpPr>
          <p:cNvPr id="7" name="TextBox 6"/>
          <p:cNvSpPr txBox="1"/>
          <p:nvPr/>
        </p:nvSpPr>
        <p:spPr>
          <a:xfrm>
            <a:off x="7884368" y="2612795"/>
            <a:ext cx="504056" cy="461665"/>
          </a:xfrm>
          <a:prstGeom prst="rect">
            <a:avLst/>
          </a:prstGeom>
          <a:noFill/>
        </p:spPr>
        <p:txBody>
          <a:bodyPr wrap="square" rtlCol="0">
            <a:spAutoFit/>
          </a:bodyPr>
          <a:lstStyle/>
          <a:p>
            <a:r>
              <a:rPr lang="en-GB" dirty="0" smtClean="0"/>
              <a:t>D</a:t>
            </a:r>
            <a:endParaRPr lang="en-US" dirty="0"/>
          </a:p>
        </p:txBody>
      </p:sp>
      <p:sp>
        <p:nvSpPr>
          <p:cNvPr id="8" name="TextBox 7"/>
          <p:cNvSpPr txBox="1"/>
          <p:nvPr/>
        </p:nvSpPr>
        <p:spPr>
          <a:xfrm>
            <a:off x="7056276" y="3980028"/>
            <a:ext cx="504056" cy="461665"/>
          </a:xfrm>
          <a:prstGeom prst="rect">
            <a:avLst/>
          </a:prstGeom>
          <a:noFill/>
        </p:spPr>
        <p:txBody>
          <a:bodyPr wrap="square" rtlCol="0">
            <a:spAutoFit/>
          </a:bodyPr>
          <a:lstStyle/>
          <a:p>
            <a:r>
              <a:rPr lang="en-GB" dirty="0"/>
              <a:t>E</a:t>
            </a:r>
            <a:endParaRPr lang="en-US" dirty="0"/>
          </a:p>
        </p:txBody>
      </p:sp>
      <p:sp>
        <p:nvSpPr>
          <p:cNvPr id="9" name="TextBox 8"/>
          <p:cNvSpPr txBox="1"/>
          <p:nvPr/>
        </p:nvSpPr>
        <p:spPr>
          <a:xfrm>
            <a:off x="7848364" y="5428346"/>
            <a:ext cx="504056" cy="461665"/>
          </a:xfrm>
          <a:prstGeom prst="rect">
            <a:avLst/>
          </a:prstGeom>
          <a:noFill/>
        </p:spPr>
        <p:txBody>
          <a:bodyPr wrap="square" rtlCol="0">
            <a:spAutoFit/>
          </a:bodyPr>
          <a:lstStyle/>
          <a:p>
            <a:r>
              <a:rPr lang="en-GB" dirty="0" smtClean="0"/>
              <a:t>F</a:t>
            </a:r>
            <a:endParaRPr lang="en-US" dirty="0"/>
          </a:p>
        </p:txBody>
      </p:sp>
    </p:spTree>
    <p:extLst>
      <p:ext uri="{BB962C8B-B14F-4D97-AF65-F5344CB8AC3E}">
        <p14:creationId xmlns:p14="http://schemas.microsoft.com/office/powerpoint/2010/main" val="1897106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88640"/>
            <a:ext cx="6554867" cy="1524000"/>
          </a:xfrm>
        </p:spPr>
        <p:txBody>
          <a:bodyPr/>
          <a:lstStyle/>
          <a:p>
            <a:r>
              <a:rPr lang="en-GB" b="1" dirty="0" smtClean="0">
                <a:solidFill>
                  <a:srgbClr val="FFFF00"/>
                </a:solidFill>
                <a:latin typeface="+mj-lt"/>
              </a:rPr>
              <a:t>       HEA changing APPROACH</a:t>
            </a:r>
            <a:endParaRPr lang="en-GB" b="1" dirty="0">
              <a:solidFill>
                <a:srgbClr val="FFFF00"/>
              </a:solidFill>
              <a:latin typeface="+mj-lt"/>
            </a:endParaRPr>
          </a:p>
        </p:txBody>
      </p:sp>
      <p:pic>
        <p:nvPicPr>
          <p:cNvPr id="4" name="Content Placeholder 3"/>
          <p:cNvPicPr>
            <a:picLocks noGrp="1" noChangeAspect="1"/>
          </p:cNvPicPr>
          <p:nvPr>
            <p:ph idx="1"/>
          </p:nvPr>
        </p:nvPicPr>
        <p:blipFill>
          <a:blip r:embed="rId2" cstate="print"/>
          <a:stretch>
            <a:fillRect/>
          </a:stretch>
        </p:blipFill>
        <p:spPr>
          <a:xfrm>
            <a:off x="1475656" y="1412776"/>
            <a:ext cx="6666056" cy="3528392"/>
          </a:xfrm>
          <a:prstGeom prst="rect">
            <a:avLst/>
          </a:prstGeom>
        </p:spPr>
      </p:pic>
    </p:spTree>
    <p:extLst>
      <p:ext uri="{BB962C8B-B14F-4D97-AF65-F5344CB8AC3E}">
        <p14:creationId xmlns:p14="http://schemas.microsoft.com/office/powerpoint/2010/main" val="105759727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sp>
        <p:nvSpPr>
          <p:cNvPr id="3" name="Content Placeholder 2"/>
          <p:cNvSpPr>
            <a:spLocks noGrp="1"/>
          </p:cNvSpPr>
          <p:nvPr>
            <p:ph idx="1"/>
          </p:nvPr>
        </p:nvSpPr>
        <p:spPr/>
        <p:txBody>
          <a:bodyPr/>
          <a:lstStyle/>
          <a:p>
            <a:endParaRPr lang="en-GB" dirty="0" smtClean="0">
              <a:latin typeface="+mj-lt"/>
            </a:endParaRPr>
          </a:p>
          <a:p>
            <a:endParaRPr lang="en-GB" dirty="0">
              <a:latin typeface="+mj-lt"/>
            </a:endParaRPr>
          </a:p>
        </p:txBody>
      </p:sp>
      <p:pic>
        <p:nvPicPr>
          <p:cNvPr id="5" name="Picture 4"/>
          <p:cNvPicPr>
            <a:picLocks noChangeAspect="1"/>
          </p:cNvPicPr>
          <p:nvPr/>
        </p:nvPicPr>
        <p:blipFill rotWithShape="1">
          <a:blip r:embed="rId2" cstate="print"/>
          <a:srcRect b="35424"/>
          <a:stretch/>
        </p:blipFill>
        <p:spPr>
          <a:xfrm>
            <a:off x="1079600" y="1004"/>
            <a:ext cx="6900700" cy="6889757"/>
          </a:xfrm>
          <a:prstGeom prst="rect">
            <a:avLst/>
          </a:prstGeom>
        </p:spPr>
      </p:pic>
    </p:spTree>
    <p:extLst>
      <p:ext uri="{BB962C8B-B14F-4D97-AF65-F5344CB8AC3E}">
        <p14:creationId xmlns:p14="http://schemas.microsoft.com/office/powerpoint/2010/main" val="6677479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Conclusion</a:t>
            </a:r>
            <a:endParaRPr lang="en-GB" dirty="0">
              <a:latin typeface="+mj-lt"/>
            </a:endParaRPr>
          </a:p>
        </p:txBody>
      </p:sp>
      <p:sp>
        <p:nvSpPr>
          <p:cNvPr id="3" name="Content Placeholder 2"/>
          <p:cNvSpPr>
            <a:spLocks noGrp="1"/>
          </p:cNvSpPr>
          <p:nvPr>
            <p:ph idx="1"/>
          </p:nvPr>
        </p:nvSpPr>
        <p:spPr>
          <a:xfrm>
            <a:off x="755576" y="188640"/>
            <a:ext cx="8064896" cy="3767670"/>
          </a:xfrm>
        </p:spPr>
        <p:txBody>
          <a:bodyPr>
            <a:normAutofit/>
          </a:bodyPr>
          <a:lstStyle/>
          <a:p>
            <a:pPr marL="0" indent="0">
              <a:buNone/>
            </a:pPr>
            <a:r>
              <a:rPr lang="en-GB" sz="3200" b="1" dirty="0" smtClean="0">
                <a:solidFill>
                  <a:srgbClr val="FFFF00"/>
                </a:solidFill>
                <a:latin typeface="+mj-lt"/>
              </a:rPr>
              <a:t>Assess what you need to do to improve your critical thinking skills</a:t>
            </a:r>
          </a:p>
          <a:p>
            <a:pPr marL="0" indent="0">
              <a:buNone/>
            </a:pPr>
            <a:endParaRPr lang="en-US" sz="3200" b="1" dirty="0" smtClean="0">
              <a:solidFill>
                <a:srgbClr val="FFFF00"/>
              </a:solidFill>
              <a:latin typeface="+mj-lt"/>
            </a:endParaRPr>
          </a:p>
          <a:p>
            <a:pPr marL="0" indent="0">
              <a:buNone/>
            </a:pPr>
            <a:r>
              <a:rPr lang="en-US" sz="3200" b="1" dirty="0" smtClean="0">
                <a:solidFill>
                  <a:srgbClr val="FFFF00"/>
                </a:solidFill>
                <a:latin typeface="+mj-lt"/>
              </a:rPr>
              <a:t>A4 sheet</a:t>
            </a:r>
            <a:endParaRPr lang="en-GB" sz="3200" b="1" dirty="0">
              <a:solidFill>
                <a:srgbClr val="FFFF00"/>
              </a:solidFill>
              <a:latin typeface="+mj-lt"/>
            </a:endParaRPr>
          </a:p>
        </p:txBody>
      </p:sp>
      <p:pic>
        <p:nvPicPr>
          <p:cNvPr id="4" name="Picture 3"/>
          <p:cNvPicPr>
            <a:picLocks noChangeAspect="1"/>
          </p:cNvPicPr>
          <p:nvPr/>
        </p:nvPicPr>
        <p:blipFill>
          <a:blip r:embed="rId2" cstate="print"/>
          <a:stretch>
            <a:fillRect/>
          </a:stretch>
        </p:blipFill>
        <p:spPr>
          <a:xfrm>
            <a:off x="5059840" y="4225153"/>
            <a:ext cx="4056853" cy="2630193"/>
          </a:xfrm>
          <a:prstGeom prst="rect">
            <a:avLst/>
          </a:prstGeom>
        </p:spPr>
      </p:pic>
      <p:pic>
        <p:nvPicPr>
          <p:cNvPr id="5" name="Picture 4"/>
          <p:cNvPicPr>
            <a:picLocks noChangeAspect="1"/>
          </p:cNvPicPr>
          <p:nvPr/>
        </p:nvPicPr>
        <p:blipFill>
          <a:blip r:embed="rId3" cstate="print"/>
          <a:stretch>
            <a:fillRect/>
          </a:stretch>
        </p:blipFill>
        <p:spPr>
          <a:xfrm>
            <a:off x="0" y="4225153"/>
            <a:ext cx="3779206" cy="2632848"/>
          </a:xfrm>
          <a:prstGeom prst="rect">
            <a:avLst/>
          </a:prstGeom>
        </p:spPr>
      </p:pic>
      <p:sp>
        <p:nvSpPr>
          <p:cNvPr id="6" name="TextBox 5"/>
          <p:cNvSpPr txBox="1"/>
          <p:nvPr/>
        </p:nvSpPr>
        <p:spPr>
          <a:xfrm>
            <a:off x="755576" y="188640"/>
            <a:ext cx="1875835" cy="461665"/>
          </a:xfrm>
          <a:prstGeom prst="rect">
            <a:avLst/>
          </a:prstGeom>
          <a:noFill/>
        </p:spPr>
        <p:txBody>
          <a:bodyPr wrap="none" rtlCol="0">
            <a:spAutoFit/>
          </a:bodyPr>
          <a:lstStyle/>
          <a:p>
            <a:r>
              <a:rPr lang="en-US" dirty="0" smtClean="0">
                <a:solidFill>
                  <a:srgbClr val="FFFF2F"/>
                </a:solidFill>
              </a:rPr>
              <a:t>By next week</a:t>
            </a:r>
            <a:endParaRPr lang="en-GB" dirty="0">
              <a:solidFill>
                <a:srgbClr val="FFFF2F"/>
              </a:solidFill>
            </a:endParaRPr>
          </a:p>
        </p:txBody>
      </p:sp>
    </p:spTree>
    <p:extLst>
      <p:ext uri="{BB962C8B-B14F-4D97-AF65-F5344CB8AC3E}">
        <p14:creationId xmlns:p14="http://schemas.microsoft.com/office/powerpoint/2010/main" val="361886474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srcRect t="66800"/>
          <a:stretch/>
        </p:blipFill>
        <p:spPr>
          <a:xfrm>
            <a:off x="697880" y="620688"/>
            <a:ext cx="8178376" cy="5904656"/>
          </a:xfrm>
          <a:prstGeom prst="rect">
            <a:avLst/>
          </a:prstGeom>
        </p:spPr>
      </p:pic>
      <p:sp>
        <p:nvSpPr>
          <p:cNvPr id="3" name="TextBox 2"/>
          <p:cNvSpPr txBox="1"/>
          <p:nvPr/>
        </p:nvSpPr>
        <p:spPr>
          <a:xfrm>
            <a:off x="2123728" y="620688"/>
            <a:ext cx="5688632" cy="830997"/>
          </a:xfrm>
          <a:prstGeom prst="rect">
            <a:avLst/>
          </a:prstGeom>
          <a:solidFill>
            <a:srgbClr val="0070C0"/>
          </a:solidFill>
        </p:spPr>
        <p:txBody>
          <a:bodyPr wrap="square" rtlCol="0">
            <a:spAutoFit/>
          </a:bodyPr>
          <a:lstStyle/>
          <a:p>
            <a:pPr algn="ctr"/>
            <a:r>
              <a:rPr lang="en-GB" dirty="0" smtClean="0"/>
              <a:t>  PATH TO CRITICAL THINKING</a:t>
            </a:r>
          </a:p>
          <a:p>
            <a:pPr algn="ctr"/>
            <a:endParaRPr 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794</TotalTime>
  <Words>1237</Words>
  <Application>Microsoft Office PowerPoint</Application>
  <PresentationFormat>On-screen Show (4:3)</PresentationFormat>
  <Paragraphs>152</Paragraphs>
  <Slides>26</Slides>
  <Notes>2</Notes>
  <HiddenSlides>4</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Century Gothic</vt:lpstr>
      <vt:lpstr>Times New Roman</vt:lpstr>
      <vt:lpstr>Wingdings 3</vt:lpstr>
      <vt:lpstr>Slice</vt:lpstr>
      <vt:lpstr> </vt:lpstr>
      <vt:lpstr> What is Critical Thinking?  Critical thinking consists of three steps: </vt:lpstr>
      <vt:lpstr>Why is critical thinking important at postgraduate level? </vt:lpstr>
      <vt:lpstr>What does ‘not thinking critically’ look like? </vt:lpstr>
      <vt:lpstr>What does Critical Thinking Look Like?</vt:lpstr>
      <vt:lpstr>PowerPoint Presentation</vt:lpstr>
      <vt:lpstr>PowerPoint Presentation</vt:lpstr>
      <vt:lpstr>PowerPoint Presentation</vt:lpstr>
      <vt:lpstr>PowerPoint Presentation</vt:lpstr>
      <vt:lpstr>Critical Thinking Requires Six Cognitive Skills </vt:lpstr>
      <vt:lpstr>PowerPoint Presentation</vt:lpstr>
      <vt:lpstr>PowerPoint Presentation</vt:lpstr>
      <vt:lpstr>Six Cognitive Skills Cont’d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Put these in an order of evaluation progression.   EXPLAIN Why you have made that choice?</vt:lpstr>
      <vt:lpstr>       HEA changing APPROACH</vt:lpstr>
      <vt:lpstr>PowerPoint Presentation</vt:lpstr>
      <vt:lpstr>Conclusion</vt:lpstr>
      <vt:lpstr>PowerPoint Presentation</vt:lpstr>
    </vt:vector>
  </TitlesOfParts>
  <Company>swan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chris</dc:creator>
  <cp:lastModifiedBy>Allan Nantel</cp:lastModifiedBy>
  <cp:revision>49</cp:revision>
  <dcterms:created xsi:type="dcterms:W3CDTF">2001-11-15T19:13:35Z</dcterms:created>
  <dcterms:modified xsi:type="dcterms:W3CDTF">2018-11-29T10:22:49Z</dcterms:modified>
</cp:coreProperties>
</file>