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89" r:id="rId3"/>
    <p:sldId id="299" r:id="rId4"/>
    <p:sldId id="290" r:id="rId5"/>
    <p:sldId id="293" r:id="rId6"/>
    <p:sldId id="294" r:id="rId7"/>
    <p:sldId id="295" r:id="rId8"/>
    <p:sldId id="291" r:id="rId9"/>
    <p:sldId id="296" r:id="rId10"/>
    <p:sldId id="297" r:id="rId11"/>
    <p:sldId id="298" r:id="rId12"/>
    <p:sldId id="300" r:id="rId13"/>
    <p:sldId id="303" r:id="rId14"/>
    <p:sldId id="301" r:id="rId15"/>
    <p:sldId id="302" r:id="rId16"/>
    <p:sldId id="28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9963" autoAdjust="0"/>
    <p:restoredTop sz="94660"/>
  </p:normalViewPr>
  <p:slideViewPr>
    <p:cSldViewPr snapToGrid="0" showGuides="1">
      <p:cViewPr varScale="1">
        <p:scale>
          <a:sx n="62" d="100"/>
          <a:sy n="62" d="100"/>
        </p:scale>
        <p:origin x="27" y="6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41400"/>
            <a:ext cx="9144000" cy="2387600"/>
          </a:xfrm>
        </p:spPr>
        <p:txBody>
          <a:bodyPr anchor="b"/>
          <a:lstStyle>
            <a:lvl1pPr algn="l">
              <a:defRPr sz="6000">
                <a:solidFill>
                  <a:schemeClr val="tx2"/>
                </a:solidFill>
              </a:defRPr>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l">
              <a:buNone/>
              <a:defRPr sz="2400">
                <a:solidFill>
                  <a:schemeClr val="accent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665E195-C89C-4871-8AE9-903FDB8B6D9D}" type="datetimeFigureOut">
              <a:rPr lang="en-US" smtClean="0"/>
              <a:t>3/4/2019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483261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665E195-C89C-4871-8AE9-903FDB8B6D9D}" type="datetimeFigureOut">
              <a:rPr lang="en-US" smtClean="0"/>
              <a:t>3/4/2019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702466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62262"/>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Edit Master text styles</a:t>
            </a:r>
          </a:p>
        </p:txBody>
      </p:sp>
      <p:sp>
        <p:nvSpPr>
          <p:cNvPr id="4" name="Date Placeholder 3"/>
          <p:cNvSpPr>
            <a:spLocks noGrp="1"/>
          </p:cNvSpPr>
          <p:nvPr>
            <p:ph type="dt" sz="half" idx="10"/>
          </p:nvPr>
        </p:nvSpPr>
        <p:spPr/>
        <p:txBody>
          <a:bodyPr/>
          <a:lstStyle/>
          <a:p>
            <a:fld id="{4665E195-C89C-4871-8AE9-903FDB8B6D9D}" type="datetimeFigureOut">
              <a:rPr lang="en-US" smtClean="0"/>
              <a:t>3/4/2019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233611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4665E195-C89C-4871-8AE9-903FDB8B6D9D}" type="datetimeFigureOut">
              <a:rPr lang="en-US" smtClean="0"/>
              <a:t>3/4/2019</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521872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1850" y="274638"/>
            <a:ext cx="10515600" cy="1143000"/>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1850" y="1489075"/>
            <a:ext cx="515620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1850" y="2193925"/>
            <a:ext cx="515620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89663" y="1489075"/>
            <a:ext cx="5157787"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9663" y="2193925"/>
            <a:ext cx="5157787"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4665E195-C89C-4871-8AE9-903FDB8B6D9D}" type="datetimeFigureOut">
              <a:rPr lang="en-US" smtClean="0"/>
              <a:t>3/4/2019</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1100924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665E195-C89C-4871-8AE9-903FDB8B6D9D}" type="datetimeFigureOut">
              <a:rPr lang="en-US" smtClean="0"/>
              <a:t>3/4/2019</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918406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65E195-C89C-4871-8AE9-903FDB8B6D9D}" type="datetimeFigureOut">
              <a:rPr lang="en-US" smtClean="0"/>
              <a:t>3/4/2019</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497625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3/4/2019</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943659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665E195-C89C-4871-8AE9-903FDB8B6D9D}" type="datetimeFigureOut">
              <a:rPr lang="en-US" smtClean="0"/>
              <a:t>3/4/2019</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522290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665E195-C89C-4871-8AE9-903FDB8B6D9D}" type="datetimeFigureOut">
              <a:rPr lang="en-US" smtClean="0"/>
              <a:t>3/4/2019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63179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665E195-C89C-4871-8AE9-903FDB8B6D9D}" type="datetimeFigureOut">
              <a:rPr lang="en-US" smtClean="0"/>
              <a:t>3/4/2019</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62D6987-FB6D-4DB8-81B8-AD0F35E3BB5F}" type="slidenum">
              <a:rPr lang="en-US" smtClean="0"/>
              <a:t>‹#›</a:t>
            </a:fld>
            <a:endParaRPr lang="en-US"/>
          </a:p>
        </p:txBody>
      </p:sp>
    </p:spTree>
    <p:extLst>
      <p:ext uri="{BB962C8B-B14F-4D97-AF65-F5344CB8AC3E}">
        <p14:creationId xmlns:p14="http://schemas.microsoft.com/office/powerpoint/2010/main" val="2446235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3276600" cy="365125"/>
          </a:xfrm>
          <a:prstGeom prst="rect">
            <a:avLst/>
          </a:prstGeom>
        </p:spPr>
        <p:txBody>
          <a:bodyPr vert="horz" lIns="91440" tIns="45720" rIns="91440" bIns="45720" rtlCol="0" anchor="ctr"/>
          <a:lstStyle>
            <a:lvl1pPr algn="l">
              <a:defRPr sz="1200">
                <a:solidFill>
                  <a:schemeClr val="tx1">
                    <a:lumMod val="75000"/>
                    <a:lumOff val="25000"/>
                  </a:schemeClr>
                </a:solidFill>
              </a:defRPr>
            </a:lvl1pPr>
          </a:lstStyle>
          <a:p>
            <a:fld id="{4665E195-C89C-4871-8AE9-903FDB8B6D9D}" type="datetimeFigureOut">
              <a:rPr lang="en-US" smtClean="0"/>
              <a:pPr/>
              <a:t>3/4/2019</a:t>
            </a:fld>
            <a:endParaRPr lang="en-US"/>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lumMod val="75000"/>
                    <a:lumOff val="25000"/>
                  </a:schemeClr>
                </a:solidFill>
              </a:defRPr>
            </a:lvl1pPr>
          </a:lstStyle>
          <a:p>
            <a:r>
              <a:rPr lang="en-US"/>
              <a:t>Add a footer</a:t>
            </a:r>
            <a:endParaRPr lang="en-US" dirty="0"/>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lumMod val="75000"/>
                    <a:lumOff val="25000"/>
                  </a:schemeClr>
                </a:solidFill>
              </a:defRPr>
            </a:lvl1pPr>
          </a:lstStyle>
          <a:p>
            <a:fld id="{062D6987-FB6D-4DB8-81B8-AD0F35E3BB5F}" type="slidenum">
              <a:rPr lang="en-US" smtClean="0"/>
              <a:pPr/>
              <a:t>‹#›</a:t>
            </a:fld>
            <a:endParaRPr lang="en-US"/>
          </a:p>
        </p:txBody>
      </p:sp>
    </p:spTree>
    <p:extLst>
      <p:ext uri="{BB962C8B-B14F-4D97-AF65-F5344CB8AC3E}">
        <p14:creationId xmlns:p14="http://schemas.microsoft.com/office/powerpoint/2010/main" val="9815629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ct val="30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Contemporary Mental Health ECHC5001</a:t>
            </a:r>
            <a:endParaRPr lang="en-US" dirty="0"/>
          </a:p>
        </p:txBody>
      </p:sp>
      <p:sp>
        <p:nvSpPr>
          <p:cNvPr id="3" name="Subtitle 2"/>
          <p:cNvSpPr>
            <a:spLocks noGrp="1"/>
          </p:cNvSpPr>
          <p:nvPr>
            <p:ph type="subTitle" idx="1"/>
          </p:nvPr>
        </p:nvSpPr>
        <p:spPr/>
        <p:txBody>
          <a:bodyPr/>
          <a:lstStyle/>
          <a:p>
            <a:r>
              <a:rPr lang="en-US" dirty="0" smtClean="0"/>
              <a:t>Module Leader: Andrea Williams</a:t>
            </a:r>
            <a:endParaRPr lang="en-US" dirty="0"/>
          </a:p>
        </p:txBody>
      </p:sp>
    </p:spTree>
    <p:extLst>
      <p:ext uri="{BB962C8B-B14F-4D97-AF65-F5344CB8AC3E}">
        <p14:creationId xmlns:p14="http://schemas.microsoft.com/office/powerpoint/2010/main" val="1756136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Contemporary Mental Health</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a:t>Upon the successful completion of this module, the student should be able to demonstrate the ability to:</a:t>
            </a:r>
          </a:p>
          <a:p>
            <a:r>
              <a:rPr lang="en-GB" b="1" dirty="0"/>
              <a:t>Implement an appropriate strategy for assessing potential clients using appropriate consultation with inter-professional and multi-agency where necessary, which may include risk assessment.</a:t>
            </a:r>
          </a:p>
          <a:p>
            <a:r>
              <a:rPr lang="en-GB" dirty="0"/>
              <a:t>Critically evaluate psychopharmacological interventions commonly used in the treatment of mental health and be sensitive to the impact that prescribed medication may have on the therapeutic relationship and process of counselling/psychotherapy.</a:t>
            </a:r>
          </a:p>
          <a:p>
            <a:r>
              <a:rPr lang="en-GB" dirty="0"/>
              <a:t>Critically discuss signs and symptoms associated with mental distress and regularly update knowledge about mental health and well-being, including severe forms of psychological distress and respond appropriately.</a:t>
            </a:r>
          </a:p>
          <a:p>
            <a:endParaRPr lang="en-GB" dirty="0"/>
          </a:p>
        </p:txBody>
      </p:sp>
    </p:spTree>
    <p:extLst>
      <p:ext uri="{BB962C8B-B14F-4D97-AF65-F5344CB8AC3E}">
        <p14:creationId xmlns:p14="http://schemas.microsoft.com/office/powerpoint/2010/main" val="3428929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Two</a:t>
            </a:r>
            <a:endParaRPr lang="en-GB" dirty="0"/>
          </a:p>
        </p:txBody>
      </p:sp>
      <p:sp>
        <p:nvSpPr>
          <p:cNvPr id="3" name="Content Placeholder 2"/>
          <p:cNvSpPr>
            <a:spLocks noGrp="1"/>
          </p:cNvSpPr>
          <p:nvPr>
            <p:ph idx="1"/>
          </p:nvPr>
        </p:nvSpPr>
        <p:spPr/>
        <p:txBody>
          <a:bodyPr>
            <a:normAutofit/>
          </a:bodyPr>
          <a:lstStyle/>
          <a:p>
            <a:pPr marL="0" indent="0">
              <a:buNone/>
            </a:pPr>
            <a:endParaRPr lang="en-GB" dirty="0"/>
          </a:p>
          <a:p>
            <a:r>
              <a:rPr lang="en-GB" b="1" dirty="0"/>
              <a:t>ASSESSMENT TASK: Academic Essay 2500 words </a:t>
            </a:r>
            <a:endParaRPr lang="en-GB" dirty="0"/>
          </a:p>
          <a:p>
            <a:r>
              <a:rPr lang="en-GB" b="1" dirty="0"/>
              <a:t>‘</a:t>
            </a:r>
            <a:r>
              <a:rPr lang="en-GB" dirty="0"/>
              <a:t>Critically discuss ways in which Government policy and recommendations may impact on mental health provision and client well-being</a:t>
            </a:r>
            <a:r>
              <a:rPr lang="en-GB" dirty="0" smtClean="0"/>
              <a:t>’</a:t>
            </a:r>
          </a:p>
          <a:p>
            <a:r>
              <a:rPr lang="en-GB" dirty="0" smtClean="0"/>
              <a:t>Submission Date: 30</a:t>
            </a:r>
            <a:r>
              <a:rPr lang="en-GB" baseline="30000" dirty="0" smtClean="0"/>
              <a:t>th</a:t>
            </a:r>
            <a:r>
              <a:rPr lang="en-GB" dirty="0" smtClean="0"/>
              <a:t> April</a:t>
            </a:r>
            <a:endParaRPr lang="en-GB" dirty="0"/>
          </a:p>
          <a:p>
            <a:endParaRPr lang="en-GB" dirty="0"/>
          </a:p>
        </p:txBody>
      </p:sp>
    </p:spTree>
    <p:extLst>
      <p:ext uri="{BB962C8B-B14F-4D97-AF65-F5344CB8AC3E}">
        <p14:creationId xmlns:p14="http://schemas.microsoft.com/office/powerpoint/2010/main" val="1334734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for Today:</a:t>
            </a:r>
            <a:endParaRPr lang="en-GB" dirty="0"/>
          </a:p>
        </p:txBody>
      </p:sp>
      <p:sp>
        <p:nvSpPr>
          <p:cNvPr id="3" name="Content Placeholder 2"/>
          <p:cNvSpPr>
            <a:spLocks noGrp="1"/>
          </p:cNvSpPr>
          <p:nvPr>
            <p:ph idx="1"/>
          </p:nvPr>
        </p:nvSpPr>
        <p:spPr/>
        <p:txBody>
          <a:bodyPr>
            <a:normAutofit/>
          </a:bodyPr>
          <a:lstStyle/>
          <a:p>
            <a:r>
              <a:rPr lang="en-GB" dirty="0" smtClean="0"/>
              <a:t>Critically Discuss appropriate strategies </a:t>
            </a:r>
            <a:r>
              <a:rPr lang="en-GB" dirty="0"/>
              <a:t>for assessing potential clients using appropriate consultation with inter-professional and </a:t>
            </a:r>
            <a:r>
              <a:rPr lang="en-GB" dirty="0" smtClean="0"/>
              <a:t>multi-agency working</a:t>
            </a:r>
          </a:p>
          <a:p>
            <a:r>
              <a:rPr lang="en-GB" dirty="0" smtClean="0"/>
              <a:t>Engage in dialogue and reflection on your clinical practice.</a:t>
            </a:r>
          </a:p>
          <a:p>
            <a:r>
              <a:rPr lang="en-GB" dirty="0" smtClean="0"/>
              <a:t>Develop a style and structure of assessment that suits your own practice and work context</a:t>
            </a:r>
          </a:p>
          <a:p>
            <a:endParaRPr lang="en-GB" dirty="0"/>
          </a:p>
          <a:p>
            <a:endParaRPr lang="en-GB" dirty="0"/>
          </a:p>
        </p:txBody>
      </p:sp>
    </p:spTree>
    <p:extLst>
      <p:ext uri="{BB962C8B-B14F-4D97-AF65-F5344CB8AC3E}">
        <p14:creationId xmlns:p14="http://schemas.microsoft.com/office/powerpoint/2010/main" val="1315329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1343472" y="836712"/>
            <a:ext cx="8856984" cy="5184576"/>
          </a:xfrm>
          <a:prstGeom prst="cloud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accent1">
                    <a:lumMod val="50000"/>
                  </a:schemeClr>
                </a:solidFill>
              </a:rPr>
              <a:t>Historically, there has been an uneasy relationship between humanistic counselling and the idea of assessment.</a:t>
            </a:r>
          </a:p>
          <a:p>
            <a:pPr algn="ctr"/>
            <a:r>
              <a:rPr lang="en-GB" sz="3200" b="1" dirty="0">
                <a:solidFill>
                  <a:schemeClr val="accent1">
                    <a:lumMod val="50000"/>
                  </a:schemeClr>
                </a:solidFill>
              </a:rPr>
              <a:t>Discuss?</a:t>
            </a:r>
          </a:p>
        </p:txBody>
      </p:sp>
    </p:spTree>
    <p:extLst>
      <p:ext uri="{BB962C8B-B14F-4D97-AF65-F5344CB8AC3E}">
        <p14:creationId xmlns:p14="http://schemas.microsoft.com/office/powerpoint/2010/main" val="838935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1343472" y="836712"/>
            <a:ext cx="8856984" cy="5184576"/>
          </a:xfrm>
          <a:prstGeom prst="cloud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smtClean="0">
                <a:solidFill>
                  <a:schemeClr val="accent1">
                    <a:lumMod val="50000"/>
                  </a:schemeClr>
                </a:solidFill>
              </a:rPr>
              <a:t>Consider </a:t>
            </a:r>
            <a:r>
              <a:rPr lang="en-GB" sz="3200" b="1" dirty="0">
                <a:solidFill>
                  <a:schemeClr val="accent1">
                    <a:lumMod val="50000"/>
                  </a:schemeClr>
                </a:solidFill>
              </a:rPr>
              <a:t>the </a:t>
            </a:r>
            <a:r>
              <a:rPr lang="en-GB" sz="3200" b="1" dirty="0" smtClean="0">
                <a:solidFill>
                  <a:schemeClr val="accent1">
                    <a:lumMod val="50000"/>
                  </a:schemeClr>
                </a:solidFill>
              </a:rPr>
              <a:t>form of assessment that most suits your own practice?</a:t>
            </a:r>
            <a:endParaRPr lang="en-GB" sz="3200" b="1" dirty="0">
              <a:solidFill>
                <a:schemeClr val="accent1">
                  <a:lumMod val="50000"/>
                </a:schemeClr>
              </a:solidFill>
            </a:endParaRPr>
          </a:p>
        </p:txBody>
      </p:sp>
    </p:spTree>
    <p:extLst>
      <p:ext uri="{BB962C8B-B14F-4D97-AF65-F5344CB8AC3E}">
        <p14:creationId xmlns:p14="http://schemas.microsoft.com/office/powerpoint/2010/main" val="3965133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1343472" y="836712"/>
            <a:ext cx="8856984" cy="5184576"/>
          </a:xfrm>
          <a:prstGeom prst="cloud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smtClean="0">
                <a:solidFill>
                  <a:schemeClr val="accent1">
                    <a:lumMod val="50000"/>
                  </a:schemeClr>
                </a:solidFill>
              </a:rPr>
              <a:t>Consider the main aims of </a:t>
            </a:r>
            <a:r>
              <a:rPr lang="en-GB" sz="3200" b="1" dirty="0">
                <a:solidFill>
                  <a:schemeClr val="accent1">
                    <a:lumMod val="50000"/>
                  </a:schemeClr>
                </a:solidFill>
              </a:rPr>
              <a:t>assessment </a:t>
            </a:r>
            <a:r>
              <a:rPr lang="en-GB" sz="3200" b="1" dirty="0" smtClean="0">
                <a:solidFill>
                  <a:schemeClr val="accent1">
                    <a:lumMod val="50000"/>
                  </a:schemeClr>
                </a:solidFill>
              </a:rPr>
              <a:t>in a therapeutic process and the impact </a:t>
            </a:r>
            <a:r>
              <a:rPr lang="en-GB" sz="3200" b="1" dirty="0">
                <a:solidFill>
                  <a:schemeClr val="accent1">
                    <a:lumMod val="50000"/>
                  </a:schemeClr>
                </a:solidFill>
              </a:rPr>
              <a:t>on the therapeutic Relationship?</a:t>
            </a:r>
          </a:p>
          <a:p>
            <a:pPr algn="ctr"/>
            <a:r>
              <a:rPr lang="en-GB" sz="3200" b="1" dirty="0">
                <a:solidFill>
                  <a:schemeClr val="accent1">
                    <a:lumMod val="50000"/>
                  </a:schemeClr>
                </a:solidFill>
              </a:rPr>
              <a:t>Discuss</a:t>
            </a:r>
          </a:p>
        </p:txBody>
      </p:sp>
    </p:spTree>
    <p:extLst>
      <p:ext uri="{BB962C8B-B14F-4D97-AF65-F5344CB8AC3E}">
        <p14:creationId xmlns:p14="http://schemas.microsoft.com/office/powerpoint/2010/main" val="2207996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Assessment </a:t>
            </a:r>
            <a:br>
              <a:rPr lang="en-GB" dirty="0" smtClean="0"/>
            </a:br>
            <a:r>
              <a:rPr lang="en-GB" sz="2700" dirty="0" err="1" smtClean="0"/>
              <a:t>Biljana</a:t>
            </a:r>
            <a:r>
              <a:rPr lang="en-GB" sz="2700" dirty="0" smtClean="0"/>
              <a:t> Van Rijn (2015)</a:t>
            </a:r>
            <a:endParaRPr lang="en-GB" sz="2700" dirty="0"/>
          </a:p>
        </p:txBody>
      </p:sp>
      <p:sp>
        <p:nvSpPr>
          <p:cNvPr id="3" name="Content Placeholder 2"/>
          <p:cNvSpPr>
            <a:spLocks noGrp="1"/>
          </p:cNvSpPr>
          <p:nvPr>
            <p:ph idx="1"/>
          </p:nvPr>
        </p:nvSpPr>
        <p:spPr/>
        <p:txBody>
          <a:bodyPr/>
          <a:lstStyle/>
          <a:p>
            <a:r>
              <a:rPr lang="en-GB" dirty="0" smtClean="0"/>
              <a:t>Assessment as a collaborative and reflective process, ensuring beneficence and integrity within the therapeutic engagement</a:t>
            </a:r>
          </a:p>
          <a:p>
            <a:r>
              <a:rPr lang="en-GB" dirty="0" smtClean="0"/>
              <a:t>Assessment is an important part of the therapeutic process and </a:t>
            </a:r>
          </a:p>
          <a:p>
            <a:r>
              <a:rPr lang="en-GB" dirty="0" smtClean="0"/>
              <a:t>Information Gathering</a:t>
            </a:r>
          </a:p>
          <a:p>
            <a:r>
              <a:rPr lang="en-GB" dirty="0" smtClean="0"/>
              <a:t>Malan (1979) defined Assessment in relation to ‘ finding out what the problem is, how it developed and what should be done’</a:t>
            </a:r>
            <a:endParaRPr lang="en-GB" dirty="0"/>
          </a:p>
        </p:txBody>
      </p:sp>
    </p:spTree>
    <p:extLst>
      <p:ext uri="{BB962C8B-B14F-4D97-AF65-F5344CB8AC3E}">
        <p14:creationId xmlns:p14="http://schemas.microsoft.com/office/powerpoint/2010/main" val="546101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How to conduct an assessment (</a:t>
            </a:r>
            <a:r>
              <a:rPr lang="en-GB" sz="3200" dirty="0" err="1"/>
              <a:t>Bager-Charlson</a:t>
            </a:r>
            <a:r>
              <a:rPr lang="en-GB" sz="3200" dirty="0"/>
              <a:t> and Van Rijn, 2011)</a:t>
            </a:r>
          </a:p>
        </p:txBody>
      </p:sp>
      <p:sp>
        <p:nvSpPr>
          <p:cNvPr id="3" name="Content Placeholder 2"/>
          <p:cNvSpPr>
            <a:spLocks noGrp="1"/>
          </p:cNvSpPr>
          <p:nvPr>
            <p:ph idx="1"/>
          </p:nvPr>
        </p:nvSpPr>
        <p:spPr/>
        <p:txBody>
          <a:bodyPr>
            <a:normAutofit/>
          </a:bodyPr>
          <a:lstStyle/>
          <a:p>
            <a:r>
              <a:rPr lang="en-GB" sz="2400" dirty="0"/>
              <a:t>An assessment needs to have a focus and a degree of structure</a:t>
            </a:r>
          </a:p>
          <a:p>
            <a:r>
              <a:rPr lang="en-GB" sz="2400" dirty="0"/>
              <a:t>A balance between attentive listening and enquiry</a:t>
            </a:r>
          </a:p>
          <a:p>
            <a:r>
              <a:rPr lang="en-GB" sz="2400" dirty="0"/>
              <a:t>Focus on core issues without going too deeply into emotional content</a:t>
            </a:r>
          </a:p>
          <a:p>
            <a:r>
              <a:rPr lang="en-GB" sz="2400" dirty="0"/>
              <a:t>Establishing therapeutic frame and boundaries</a:t>
            </a:r>
          </a:p>
          <a:p>
            <a:r>
              <a:rPr lang="en-GB" sz="2400" dirty="0"/>
              <a:t>Consider the structure you might adopt and the information you might need to gather?</a:t>
            </a:r>
          </a:p>
        </p:txBody>
      </p:sp>
    </p:spTree>
    <p:extLst>
      <p:ext uri="{BB962C8B-B14F-4D97-AF65-F5344CB8AC3E}">
        <p14:creationId xmlns:p14="http://schemas.microsoft.com/office/powerpoint/2010/main" val="2482007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Assessment and the Therapeutic Relationship</a:t>
            </a:r>
            <a:endParaRPr lang="en-GB" dirty="0"/>
          </a:p>
        </p:txBody>
      </p:sp>
      <p:sp>
        <p:nvSpPr>
          <p:cNvPr id="3" name="Content Placeholder 2"/>
          <p:cNvSpPr>
            <a:spLocks noGrp="1"/>
          </p:cNvSpPr>
          <p:nvPr>
            <p:ph idx="1"/>
          </p:nvPr>
        </p:nvSpPr>
        <p:spPr/>
        <p:txBody>
          <a:bodyPr>
            <a:normAutofit/>
          </a:bodyPr>
          <a:lstStyle/>
          <a:p>
            <a:r>
              <a:rPr lang="en-GB" sz="2400" dirty="0"/>
              <a:t>The therapeutic alliance (</a:t>
            </a:r>
            <a:r>
              <a:rPr lang="en-GB" sz="2400" dirty="0" err="1"/>
              <a:t>Bordin</a:t>
            </a:r>
            <a:r>
              <a:rPr lang="en-GB" sz="2400" dirty="0"/>
              <a:t>, 1979) is an aspect of the therapeutic relationship related to collaboration between the therapist and the client and their emotional connection.  It has been widely researched as one of the common factors that is essential for successful outcomes (Lambert and Barley, 2002)</a:t>
            </a:r>
          </a:p>
          <a:p>
            <a:endParaRPr lang="en-GB" sz="2400" dirty="0" smtClean="0"/>
          </a:p>
          <a:p>
            <a:r>
              <a:rPr lang="en-GB" sz="2400" dirty="0" smtClean="0"/>
              <a:t>The </a:t>
            </a:r>
            <a:r>
              <a:rPr lang="en-GB" sz="2400" dirty="0"/>
              <a:t>Pluralistic approach to therapy developed by Cooper and McLeod (2011) suggest a meta-therapeutic dialogue would engage clients in talking about expectations</a:t>
            </a:r>
          </a:p>
        </p:txBody>
      </p:sp>
    </p:spTree>
    <p:extLst>
      <p:ext uri="{BB962C8B-B14F-4D97-AF65-F5344CB8AC3E}">
        <p14:creationId xmlns:p14="http://schemas.microsoft.com/office/powerpoint/2010/main" val="2215488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a:t>Assessing risk is an important  part of ethical practice and continues throughout work with the client ( Reeves, 2015)</a:t>
            </a:r>
            <a:br>
              <a:rPr lang="en-GB" sz="3200" dirty="0"/>
            </a:br>
            <a:endParaRPr lang="en-GB" sz="3200" dirty="0"/>
          </a:p>
        </p:txBody>
      </p:sp>
      <p:sp>
        <p:nvSpPr>
          <p:cNvPr id="3" name="Content Placeholder 2"/>
          <p:cNvSpPr>
            <a:spLocks noGrp="1"/>
          </p:cNvSpPr>
          <p:nvPr>
            <p:ph idx="1"/>
          </p:nvPr>
        </p:nvSpPr>
        <p:spPr/>
        <p:txBody>
          <a:bodyPr>
            <a:normAutofit/>
          </a:bodyPr>
          <a:lstStyle/>
          <a:p>
            <a:r>
              <a:rPr lang="en-GB" dirty="0"/>
              <a:t>Situation and events</a:t>
            </a:r>
          </a:p>
          <a:p>
            <a:r>
              <a:rPr lang="en-GB" dirty="0"/>
              <a:t>Therapeutic relationship</a:t>
            </a:r>
          </a:p>
          <a:p>
            <a:r>
              <a:rPr lang="en-GB" dirty="0"/>
              <a:t>Context in which therapy takes place</a:t>
            </a:r>
          </a:p>
          <a:p>
            <a:r>
              <a:rPr lang="en-GB" dirty="0"/>
              <a:t>Professional issues</a:t>
            </a:r>
          </a:p>
          <a:p>
            <a:r>
              <a:rPr lang="en-GB" dirty="0"/>
              <a:t>Well-being of practitioner</a:t>
            </a:r>
          </a:p>
        </p:txBody>
      </p:sp>
    </p:spTree>
    <p:extLst>
      <p:ext uri="{BB962C8B-B14F-4D97-AF65-F5344CB8AC3E}">
        <p14:creationId xmlns:p14="http://schemas.microsoft.com/office/powerpoint/2010/main" val="2655760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use of questionnaires in Assessment</a:t>
            </a:r>
            <a:endParaRPr lang="en-GB" dirty="0"/>
          </a:p>
        </p:txBody>
      </p:sp>
      <p:sp>
        <p:nvSpPr>
          <p:cNvPr id="3" name="Content Placeholder 2"/>
          <p:cNvSpPr>
            <a:spLocks noGrp="1"/>
          </p:cNvSpPr>
          <p:nvPr>
            <p:ph idx="1"/>
          </p:nvPr>
        </p:nvSpPr>
        <p:spPr/>
        <p:txBody>
          <a:bodyPr/>
          <a:lstStyle/>
          <a:p>
            <a:r>
              <a:rPr lang="en-GB" dirty="0" smtClean="0"/>
              <a:t>CORE</a:t>
            </a:r>
          </a:p>
          <a:p>
            <a:r>
              <a:rPr lang="en-GB" dirty="0" smtClean="0"/>
              <a:t>Mental Health Issues such as Depression (Kroenke and Spitzer, 2001) and Anxiety ( Spitzer</a:t>
            </a:r>
            <a:r>
              <a:rPr lang="en-GB" dirty="0"/>
              <a:t> </a:t>
            </a:r>
            <a:r>
              <a:rPr lang="en-GB" dirty="0" smtClean="0"/>
              <a:t>and Kroenke,2006)</a:t>
            </a:r>
            <a:endParaRPr lang="en-GB" dirty="0"/>
          </a:p>
        </p:txBody>
      </p:sp>
    </p:spTree>
    <p:extLst>
      <p:ext uri="{BB962C8B-B14F-4D97-AF65-F5344CB8AC3E}">
        <p14:creationId xmlns:p14="http://schemas.microsoft.com/office/powerpoint/2010/main" val="1300807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2289842" y="1644383"/>
            <a:ext cx="8168128" cy="4049486"/>
          </a:xfrm>
          <a:prstGeom prst="cloud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accent1">
                    <a:lumMod val="50000"/>
                  </a:schemeClr>
                </a:solidFill>
              </a:rPr>
              <a:t>Quantitative v Qualitative Approaches</a:t>
            </a:r>
            <a:r>
              <a:rPr lang="en-GB" sz="3200" dirty="0" smtClean="0">
                <a:solidFill>
                  <a:schemeClr val="accent1">
                    <a:lumMod val="50000"/>
                  </a:schemeClr>
                </a:solidFill>
              </a:rPr>
              <a:t>?</a:t>
            </a:r>
          </a:p>
          <a:p>
            <a:pPr algn="ctr"/>
            <a:r>
              <a:rPr lang="en-GB" sz="3200" dirty="0" smtClean="0">
                <a:solidFill>
                  <a:schemeClr val="accent1">
                    <a:lumMod val="50000"/>
                  </a:schemeClr>
                </a:solidFill>
              </a:rPr>
              <a:t>Discuss</a:t>
            </a:r>
            <a:endParaRPr lang="en-GB" sz="3200" dirty="0">
              <a:solidFill>
                <a:schemeClr val="accent1">
                  <a:lumMod val="50000"/>
                </a:schemeClr>
              </a:solidFill>
            </a:endParaRPr>
          </a:p>
        </p:txBody>
      </p:sp>
    </p:spTree>
    <p:extLst>
      <p:ext uri="{BB962C8B-B14F-4D97-AF65-F5344CB8AC3E}">
        <p14:creationId xmlns:p14="http://schemas.microsoft.com/office/powerpoint/2010/main" val="2859457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Ethical Considerations</a:t>
            </a:r>
            <a:endParaRPr lang="en-GB" dirty="0"/>
          </a:p>
        </p:txBody>
      </p:sp>
      <p:sp>
        <p:nvSpPr>
          <p:cNvPr id="3" name="Content Placeholder 2"/>
          <p:cNvSpPr>
            <a:spLocks noGrp="1"/>
          </p:cNvSpPr>
          <p:nvPr>
            <p:ph idx="1"/>
          </p:nvPr>
        </p:nvSpPr>
        <p:spPr/>
        <p:txBody>
          <a:bodyPr/>
          <a:lstStyle/>
          <a:p>
            <a:r>
              <a:rPr lang="en-GB" dirty="0" smtClean="0"/>
              <a:t>Ethical issues in the assessment process follow the general counselling principles and values reflected in the BACP, 2018; UKCP Ethical Principles and Code of Professional Conduct </a:t>
            </a:r>
            <a:endParaRPr lang="en-GB" dirty="0"/>
          </a:p>
        </p:txBody>
      </p:sp>
    </p:spTree>
    <p:extLst>
      <p:ext uri="{BB962C8B-B14F-4D97-AF65-F5344CB8AC3E}">
        <p14:creationId xmlns:p14="http://schemas.microsoft.com/office/powerpoint/2010/main" val="4556929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Risk: Assessment, Exploration and Mitigation ( Andrew Reeves, 2015)</a:t>
            </a:r>
            <a:endParaRPr lang="en-GB" dirty="0"/>
          </a:p>
        </p:txBody>
      </p:sp>
      <p:sp>
        <p:nvSpPr>
          <p:cNvPr id="3" name="Content Placeholder 2"/>
          <p:cNvSpPr>
            <a:spLocks noGrp="1"/>
          </p:cNvSpPr>
          <p:nvPr>
            <p:ph idx="1"/>
          </p:nvPr>
        </p:nvSpPr>
        <p:spPr/>
        <p:txBody>
          <a:bodyPr/>
          <a:lstStyle/>
          <a:p>
            <a:r>
              <a:rPr lang="en-GB" dirty="0" smtClean="0"/>
              <a:t>Risk can be considered from five primary perspectives:</a:t>
            </a:r>
          </a:p>
          <a:p>
            <a:r>
              <a:rPr lang="en-GB" dirty="0" smtClean="0"/>
              <a:t>Situational</a:t>
            </a:r>
          </a:p>
          <a:p>
            <a:r>
              <a:rPr lang="en-GB" dirty="0" smtClean="0"/>
              <a:t>Relational</a:t>
            </a:r>
          </a:p>
          <a:p>
            <a:r>
              <a:rPr lang="en-GB" dirty="0" smtClean="0"/>
              <a:t>Contextual</a:t>
            </a:r>
          </a:p>
          <a:p>
            <a:r>
              <a:rPr lang="en-GB" dirty="0" smtClean="0"/>
              <a:t>Professional</a:t>
            </a:r>
          </a:p>
          <a:p>
            <a:r>
              <a:rPr lang="en-GB" dirty="0" smtClean="0"/>
              <a:t>Personal</a:t>
            </a:r>
          </a:p>
          <a:p>
            <a:pPr marL="0" indent="0">
              <a:buNone/>
            </a:pPr>
            <a:r>
              <a:rPr lang="en-GB" dirty="0" smtClean="0"/>
              <a:t>All need the full attention of the therapist during the therapeutic process</a:t>
            </a:r>
            <a:endParaRPr lang="en-GB" dirty="0"/>
          </a:p>
        </p:txBody>
      </p:sp>
    </p:spTree>
    <p:extLst>
      <p:ext uri="{BB962C8B-B14F-4D97-AF65-F5344CB8AC3E}">
        <p14:creationId xmlns:p14="http://schemas.microsoft.com/office/powerpoint/2010/main" val="8892696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a:solidFill>
                  <a:schemeClr val="accent5">
                    <a:lumMod val="50000"/>
                  </a:schemeClr>
                </a:solidFill>
                <a:latin typeface="+mn-lt"/>
              </a:rPr>
              <a:t>Resources</a:t>
            </a:r>
            <a:br>
              <a:rPr lang="en-GB" sz="2800" dirty="0">
                <a:solidFill>
                  <a:schemeClr val="accent5">
                    <a:lumMod val="50000"/>
                  </a:schemeClr>
                </a:solidFill>
                <a:latin typeface="+mn-lt"/>
              </a:rPr>
            </a:br>
            <a:endParaRPr lang="en-GB" sz="2800" dirty="0">
              <a:solidFill>
                <a:schemeClr val="accent5">
                  <a:lumMod val="50000"/>
                </a:schemeClr>
              </a:solidFill>
              <a:latin typeface="+mn-lt"/>
            </a:endParaRPr>
          </a:p>
        </p:txBody>
      </p:sp>
      <p:sp>
        <p:nvSpPr>
          <p:cNvPr id="3" name="Content Placeholder 2"/>
          <p:cNvSpPr>
            <a:spLocks noGrp="1"/>
          </p:cNvSpPr>
          <p:nvPr>
            <p:ph idx="1"/>
          </p:nvPr>
        </p:nvSpPr>
        <p:spPr>
          <a:xfrm>
            <a:off x="838200" y="706931"/>
            <a:ext cx="10515600" cy="5470032"/>
          </a:xfrm>
        </p:spPr>
        <p:txBody>
          <a:bodyPr>
            <a:noAutofit/>
          </a:bodyPr>
          <a:lstStyle/>
          <a:p>
            <a:pPr marL="0" indent="0">
              <a:buNone/>
            </a:pPr>
            <a:endParaRPr lang="en-GB" sz="2400" dirty="0">
              <a:solidFill>
                <a:schemeClr val="accent5">
                  <a:lumMod val="50000"/>
                </a:schemeClr>
              </a:solidFill>
            </a:endParaRPr>
          </a:p>
          <a:p>
            <a:r>
              <a:rPr lang="en-GB" sz="1800" dirty="0" err="1"/>
              <a:t>Bager-Charlson</a:t>
            </a:r>
            <a:r>
              <a:rPr lang="en-GB" sz="1800" dirty="0"/>
              <a:t>, S. and Van Rijn, B.  (2011) Understanding Assessment in Counselling and Psychotherapy.  London: Learning Matters</a:t>
            </a:r>
          </a:p>
          <a:p>
            <a:r>
              <a:rPr lang="en-GB" sz="1800" dirty="0"/>
              <a:t>Bond, T. (2015) Standards and Ethics for Counselling in Action. 4th Ed. London: Sage Publications Ltd. </a:t>
            </a:r>
          </a:p>
          <a:p>
            <a:r>
              <a:rPr lang="en-GB" sz="1800" dirty="0"/>
              <a:t>Feltham, c., Hanley, T and Winter, L.A. (2017) </a:t>
            </a:r>
            <a:r>
              <a:rPr lang="en-GB" sz="1800" i="1" dirty="0"/>
              <a:t>The Sage Handbook of Counselling and Psychotherapy 4</a:t>
            </a:r>
            <a:r>
              <a:rPr lang="en-GB" sz="1800" i="1" baseline="30000" dirty="0"/>
              <a:t>th</a:t>
            </a:r>
            <a:r>
              <a:rPr lang="en-GB" sz="1800" i="1" dirty="0"/>
              <a:t> </a:t>
            </a:r>
            <a:r>
              <a:rPr lang="en-GB" sz="1800" i="1" dirty="0" err="1"/>
              <a:t>edn</a:t>
            </a:r>
            <a:r>
              <a:rPr lang="en-GB" sz="1800" dirty="0"/>
              <a:t>. London: Sage Chapter 4.9</a:t>
            </a:r>
          </a:p>
          <a:p>
            <a:r>
              <a:rPr lang="en-GB" sz="1800" dirty="0"/>
              <a:t>Jenkins, P (in press) Professional Practice in Counselling and Psychotherapy, Ethics and Law.  London: Sage</a:t>
            </a:r>
          </a:p>
          <a:p>
            <a:r>
              <a:rPr lang="en-GB" sz="1800" dirty="0"/>
              <a:t>McLeod, J &amp; McLeod, J. (2011) Counselling Skills: A Practical Guide for Counsellors and Helping Professionals. Open University Press Chapter 20</a:t>
            </a:r>
          </a:p>
          <a:p>
            <a:r>
              <a:rPr lang="en-GB" sz="1800" dirty="0"/>
              <a:t>Reeves, A.  (2013) An Introduction to Counselling and Psychotherapy.  London: Sage.  Chapter 9</a:t>
            </a:r>
          </a:p>
          <a:p>
            <a:pPr>
              <a:buFont typeface="Wingdings" panose="05000000000000000000" pitchFamily="2" charset="2"/>
              <a:buChar char="v"/>
            </a:pPr>
            <a:r>
              <a:rPr lang="en-GB" sz="1800" dirty="0" smtClean="0">
                <a:solidFill>
                  <a:schemeClr val="accent5">
                    <a:lumMod val="50000"/>
                  </a:schemeClr>
                </a:solidFill>
              </a:rPr>
              <a:t>Pilgrim, D (2017) Key Concepts in Mental Health 4thedn.  London: Sage</a:t>
            </a:r>
          </a:p>
          <a:p>
            <a:pPr>
              <a:buFont typeface="Wingdings" panose="05000000000000000000" pitchFamily="2" charset="2"/>
              <a:buChar char="v"/>
            </a:pPr>
            <a:r>
              <a:rPr lang="en-GB" sz="1800" dirty="0" smtClean="0">
                <a:solidFill>
                  <a:schemeClr val="accent5">
                    <a:lumMod val="50000"/>
                  </a:schemeClr>
                </a:solidFill>
              </a:rPr>
              <a:t> Van Rijn, B (2015) Assessment and Case Formulation in Counselling and Psychotherapy.  London: Sage</a:t>
            </a:r>
            <a:endParaRPr lang="en-GB" sz="1800" dirty="0">
              <a:solidFill>
                <a:schemeClr val="accent5">
                  <a:lumMod val="50000"/>
                </a:schemeClr>
              </a:solidFill>
            </a:endParaRPr>
          </a:p>
          <a:p>
            <a:pPr>
              <a:buFont typeface="Wingdings" panose="05000000000000000000" pitchFamily="2" charset="2"/>
              <a:buChar char="v"/>
            </a:pPr>
            <a:endParaRPr lang="en-GB" sz="2400" dirty="0">
              <a:solidFill>
                <a:schemeClr val="tx2">
                  <a:lumMod val="50000"/>
                </a:schemeClr>
              </a:solidFill>
            </a:endParaRPr>
          </a:p>
        </p:txBody>
      </p:sp>
    </p:spTree>
    <p:extLst>
      <p:ext uri="{BB962C8B-B14F-4D97-AF65-F5344CB8AC3E}">
        <p14:creationId xmlns:p14="http://schemas.microsoft.com/office/powerpoint/2010/main" val="975120175"/>
      </p:ext>
    </p:extLst>
  </p:cSld>
  <p:clrMapOvr>
    <a:masterClrMapping/>
  </p:clrMapOvr>
  <p:timing>
    <p:tnLst>
      <p:par>
        <p:cTn id="1" dur="indefinite" restart="never" nodeType="tmRoot"/>
      </p:par>
    </p:tnLst>
  </p:timing>
</p:sld>
</file>

<file path=ppt/theme/theme1.xml><?xml version="1.0" encoding="utf-8"?>
<a:theme xmlns:a="http://schemas.openxmlformats.org/drawingml/2006/main" name="Melancholy abstract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lancholy abstract design slides.potx" id="{0C631111-0761-4095-80FF-907E1270642A}" vid="{4C722CC6-EA24-4B9B-A48E-3EC5DC6964FB}"/>
    </a:ext>
  </a:extLst>
</a:theme>
</file>

<file path=docProps/app.xml><?xml version="1.0" encoding="utf-8"?>
<Properties xmlns="http://schemas.openxmlformats.org/officeDocument/2006/extended-properties" xmlns:vt="http://schemas.openxmlformats.org/officeDocument/2006/docPropsVTypes">
  <Template>Melancholy abstract design slides</Template>
  <TotalTime>487</TotalTime>
  <Words>769</Words>
  <Application>Microsoft Office PowerPoint</Application>
  <PresentationFormat>Widescreen</PresentationFormat>
  <Paragraphs>67</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Century Gothic</vt:lpstr>
      <vt:lpstr>Wingdings</vt:lpstr>
      <vt:lpstr>Melancholy abstract design template</vt:lpstr>
      <vt:lpstr>Contemporary Mental Health ECHC5001</vt:lpstr>
      <vt:lpstr>Contemporary Mental Health</vt:lpstr>
      <vt:lpstr>Assessment Component Two</vt:lpstr>
      <vt:lpstr>Aim for Today:</vt:lpstr>
      <vt:lpstr>PowerPoint Presentation</vt:lpstr>
      <vt:lpstr>PowerPoint Presentation</vt:lpstr>
      <vt:lpstr>PowerPoint Presentation</vt:lpstr>
      <vt:lpstr>Assessment  Biljana Van Rijn (2015)</vt:lpstr>
      <vt:lpstr>How to conduct an assessment (Bager-Charlson and Van Rijn, 2011)</vt:lpstr>
      <vt:lpstr>Assessment and the Therapeutic Relationship</vt:lpstr>
      <vt:lpstr>Assessing risk is an important  part of ethical practice and continues throughout work with the client ( Reeves, 2015) </vt:lpstr>
      <vt:lpstr>The use of questionnaires in Assessment</vt:lpstr>
      <vt:lpstr>PowerPoint Presentation</vt:lpstr>
      <vt:lpstr>Ethical Considerations</vt:lpstr>
      <vt:lpstr>Risk: Assessment, Exploration and Mitigation ( Andrew Reeves, 2015)</vt:lpstr>
      <vt:lpstr>Resources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Mental Health ECHC5001</dc:title>
  <dc:creator>Andrea Williams</dc:creator>
  <cp:lastModifiedBy>Andrea Williams</cp:lastModifiedBy>
  <cp:revision>29</cp:revision>
  <dcterms:created xsi:type="dcterms:W3CDTF">2018-11-04T11:27:50Z</dcterms:created>
  <dcterms:modified xsi:type="dcterms:W3CDTF">2019-03-04T22:12:40Z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74064600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