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15"/>
  </p:notesMasterIdLst>
  <p:handoutMasterIdLst>
    <p:handoutMasterId r:id="rId16"/>
  </p:handoutMasterIdLst>
  <p:sldIdLst>
    <p:sldId id="256" r:id="rId5"/>
    <p:sldId id="257" r:id="rId6"/>
    <p:sldId id="262" r:id="rId7"/>
    <p:sldId id="260" r:id="rId8"/>
    <p:sldId id="297" r:id="rId9"/>
    <p:sldId id="265" r:id="rId10"/>
    <p:sldId id="298" r:id="rId11"/>
    <p:sldId id="266" r:id="rId12"/>
    <p:sldId id="267" r:id="rId13"/>
    <p:sldId id="268" r:id="rId1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9" autoAdjust="0"/>
    <p:restoredTop sz="56993" autoAdjust="0"/>
  </p:normalViewPr>
  <p:slideViewPr>
    <p:cSldViewPr snapToGrid="0">
      <p:cViewPr varScale="1">
        <p:scale>
          <a:sx n="47" d="100"/>
          <a:sy n="47" d="100"/>
        </p:scale>
        <p:origin x="2064" y="29"/>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20/03/2024</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20/03/2024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Hello, My name is Stephen Martin and today I will be talking to you about the principles and context of work with young people. I have chosen the 1960’s era to discuss some of the main events that happened during this decade. All of which I believe are positive events for the youth then and continue to have some positive outcomes with the youth of today. 1960 was the start of what is called the swinging sixties. In the next slide I have bullet pointed the discussion points I will be speaking about today. </a:t>
            </a:r>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kern="100" dirty="0">
                <a:effectLst/>
                <a:latin typeface="Calibri" panose="020F0502020204030204" pitchFamily="34" charset="0"/>
                <a:ea typeface="Calibri" panose="020F0502020204030204" pitchFamily="34" charset="0"/>
                <a:cs typeface="Calibri" panose="020F0502020204030204" pitchFamily="34" charset="0"/>
              </a:rPr>
              <a:t>In my presentation, I will cover key aspects of the 1960s era, often regarded as the beginning of the 'swinging sixties'. This period saw significant milestones such as the emergence of The Beatles, the establishment of new universities, Harold Wilson became our  Prime Minister , the introduction of comprehensive schools, the legalization of abortion and homosexuality, and England's triumphant victory in the World Cup. These events collectively shaped the cultural, social, and political landscape of the decade.</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smtClean="0"/>
              <a:t>2</a:t>
            </a:fld>
            <a:endParaRPr lang="en-GB"/>
          </a:p>
        </p:txBody>
      </p:sp>
    </p:spTree>
    <p:extLst>
      <p:ext uri="{BB962C8B-B14F-4D97-AF65-F5344CB8AC3E}">
        <p14:creationId xmlns:p14="http://schemas.microsoft.com/office/powerpoint/2010/main" val="2817275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This era was marked by a spirit of freedom, experimentation and social change, with pop music. The cultural changes and popularity of pop music in the 1960’s likely had a big impact on the young people. It would have made them feel </a:t>
            </a:r>
            <a:r>
              <a:rPr lang="en-GB" dirty="0" err="1"/>
              <a:t>morefree</a:t>
            </a:r>
            <a:r>
              <a:rPr lang="en-GB" dirty="0"/>
              <a:t> to express themselves and try new things. The music fashion and social changes of the time would have been exciting for the</a:t>
            </a:r>
          </a:p>
        </p:txBody>
      </p:sp>
      <p:sp>
        <p:nvSpPr>
          <p:cNvPr id="4" name="Slide Number Placeholder 3"/>
          <p:cNvSpPr>
            <a:spLocks noGrp="1"/>
          </p:cNvSpPr>
          <p:nvPr>
            <p:ph type="sldNum" sz="quarter" idx="5"/>
          </p:nvPr>
        </p:nvSpPr>
        <p:spPr/>
        <p:txBody>
          <a:bodyPr rtlCol="0"/>
          <a:lstStyle/>
          <a:p>
            <a:pPr rtl="0"/>
            <a:fld id="{C712FDEA-03A1-4F6D-A72C-F016AC56B49F}" type="slidenum">
              <a:rPr lang="en-GB" smtClean="0"/>
              <a:t>3</a:t>
            </a:fld>
            <a:endParaRPr lang="en-GB"/>
          </a:p>
        </p:txBody>
      </p:sp>
    </p:spTree>
    <p:extLst>
      <p:ext uri="{BB962C8B-B14F-4D97-AF65-F5344CB8AC3E}">
        <p14:creationId xmlns:p14="http://schemas.microsoft.com/office/powerpoint/2010/main" val="1632927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Sussex 1961</a:t>
            </a:r>
          </a:p>
          <a:p>
            <a:r>
              <a:rPr lang="en-GB" dirty="0"/>
              <a:t>East Anglia and York 1963</a:t>
            </a:r>
          </a:p>
          <a:p>
            <a:r>
              <a:rPr lang="en-GB" dirty="0"/>
              <a:t>Lancaster 1964</a:t>
            </a:r>
          </a:p>
          <a:p>
            <a:r>
              <a:rPr lang="en-GB" dirty="0"/>
              <a:t>Essex, Kent and Warwick in 1965</a:t>
            </a:r>
          </a:p>
          <a:p>
            <a:r>
              <a:rPr lang="en-GB" dirty="0"/>
              <a:t>The opening of these 7 universities provided greater access to education, offering the young people enhanced opportunities for a brighter future. The expansion of higher education played a crucial role in opening up access to learning and empowering young people to pursue their academic and career aspirations. The universities expansion of the 1960s helped shape a generation of educated individuals and fostered social mobility and economic growth. </a:t>
            </a:r>
          </a:p>
        </p:txBody>
      </p:sp>
      <p:sp>
        <p:nvSpPr>
          <p:cNvPr id="4" name="Slide Number Placeholder 3"/>
          <p:cNvSpPr>
            <a:spLocks noGrp="1"/>
          </p:cNvSpPr>
          <p:nvPr>
            <p:ph type="sldNum" sz="quarter" idx="5"/>
          </p:nvPr>
        </p:nvSpPr>
        <p:spPr/>
        <p:txBody>
          <a:bodyPr/>
          <a:lstStyle/>
          <a:p>
            <a:pPr rtl="0"/>
            <a:fld id="{5B8B270D-091D-4ED2-8C85-0898DD7D9F21}" type="slidenum">
              <a:rPr lang="en-GB" smtClean="0"/>
              <a:t>4</a:t>
            </a:fld>
            <a:endParaRPr lang="en-GB"/>
          </a:p>
        </p:txBody>
      </p:sp>
    </p:spTree>
    <p:extLst>
      <p:ext uri="{BB962C8B-B14F-4D97-AF65-F5344CB8AC3E}">
        <p14:creationId xmlns:p14="http://schemas.microsoft.com/office/powerpoint/2010/main" val="4152546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Harold first became Prime Minister in 1964 to 1970, and again in 1974- 1976  Harold’s  government played a significant role in expanding access to education in Britain by establishing a large number of secondary schools. This aimed to improve educational opportunities for young people and enhance social mobility. His commitment to expanding access to education has had a lasting impact on generations of British Citizens. </a:t>
            </a:r>
          </a:p>
        </p:txBody>
      </p:sp>
      <p:sp>
        <p:nvSpPr>
          <p:cNvPr id="4" name="Slide Number Placeholder 3"/>
          <p:cNvSpPr>
            <a:spLocks noGrp="1"/>
          </p:cNvSpPr>
          <p:nvPr>
            <p:ph type="sldNum" sz="quarter" idx="5"/>
          </p:nvPr>
        </p:nvSpPr>
        <p:spPr/>
        <p:txBody>
          <a:bodyPr rtlCol="0"/>
          <a:lstStyle/>
          <a:p>
            <a:pPr rtl="0"/>
            <a:fld id="{C712FDEA-03A1-4F6D-A72C-F016AC56B49F}" type="slidenum">
              <a:rPr lang="en-GB" smtClean="0"/>
              <a:t>5</a:t>
            </a:fld>
            <a:endParaRPr lang="en-GB"/>
          </a:p>
        </p:txBody>
      </p:sp>
    </p:spTree>
    <p:extLst>
      <p:ext uri="{BB962C8B-B14F-4D97-AF65-F5344CB8AC3E}">
        <p14:creationId xmlns:p14="http://schemas.microsoft.com/office/powerpoint/2010/main" val="4023135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part of Harold Wilsons driven social agenda, secondary schools were indeed established in 1965 under the labour government’s initiative to broaden access to education. This explanation marked a significant milestone in British education history, ensuring that more young people had the opportunity to receive a comprehensive secondary education regardless of their background. Wilson’s government prioritised investing in the nation's youth, recognising education as a cornerstone for society. The establishment of secondary schools in 1965 symbolized a commitment to fostering a more inclusive and educated society under Wilsons leadership. </a:t>
            </a:r>
          </a:p>
        </p:txBody>
      </p:sp>
      <p:sp>
        <p:nvSpPr>
          <p:cNvPr id="4" name="Slide Number Placeholder 3"/>
          <p:cNvSpPr>
            <a:spLocks noGrp="1"/>
          </p:cNvSpPr>
          <p:nvPr>
            <p:ph type="sldNum" sz="quarter" idx="5"/>
          </p:nvPr>
        </p:nvSpPr>
        <p:spPr/>
        <p:txBody>
          <a:bodyPr/>
          <a:lstStyle/>
          <a:p>
            <a:pPr rtl="0"/>
            <a:fld id="{5B8B270D-091D-4ED2-8C85-0898DD7D9F21}" type="slidenum">
              <a:rPr lang="en-GB" smtClean="0"/>
              <a:t>6</a:t>
            </a:fld>
            <a:endParaRPr lang="en-GB"/>
          </a:p>
        </p:txBody>
      </p:sp>
    </p:spTree>
    <p:extLst>
      <p:ext uri="{BB962C8B-B14F-4D97-AF65-F5344CB8AC3E}">
        <p14:creationId xmlns:p14="http://schemas.microsoft.com/office/powerpoint/2010/main" val="2368517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1966 England won the FIFA world cup, making a historic achievement for the nation’s football team, this world cup was hosted in England where England defeated West Germany 4-2 after extra time. Still to this day this remains the only time England have won the world cup and will always hold a special place in the country's sporting history, the team was led by Manager Alf Ramsey and had players such as Ray Wilson, Bobby and Jack Charlton and Geoff Hurst who became legends in English football. </a:t>
            </a:r>
          </a:p>
          <a:p>
            <a:r>
              <a:rPr lang="en-GB" dirty="0"/>
              <a:t>The world cup win had a huge impact on young football fans in England it ignited a sense of national pride. The victory showcased the potential for success on the international stage, serving as a source of motivation and aspiration for young players across the country,, even to this day football has a huge impact on young people where it teaches teamwork, dedication and talent which could make the dreams of young people come true. </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7</a:t>
            </a:fld>
            <a:endParaRPr lang="en-GB" noProof="0"/>
          </a:p>
        </p:txBody>
      </p:sp>
    </p:spTree>
    <p:extLst>
      <p:ext uri="{BB962C8B-B14F-4D97-AF65-F5344CB8AC3E}">
        <p14:creationId xmlns:p14="http://schemas.microsoft.com/office/powerpoint/2010/main" val="1381544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marked a significant milestone in social reform, this legislative change not only granted individuals greater personal autonomy but also gave a voice to marginalized groups, including young people, by recognising their rights and freedom. The legalization of homosexuality in particular represented a crucial step towards greater acceptance and equality, fostering a more inclusive society where diverse voices could be heard and respected. </a:t>
            </a:r>
          </a:p>
        </p:txBody>
      </p:sp>
      <p:sp>
        <p:nvSpPr>
          <p:cNvPr id="4" name="Slide Number Placeholder 3"/>
          <p:cNvSpPr>
            <a:spLocks noGrp="1"/>
          </p:cNvSpPr>
          <p:nvPr>
            <p:ph type="sldNum" sz="quarter" idx="5"/>
          </p:nvPr>
        </p:nvSpPr>
        <p:spPr/>
        <p:txBody>
          <a:bodyPr/>
          <a:lstStyle/>
          <a:p>
            <a:pPr rtl="0"/>
            <a:fld id="{5B8B270D-091D-4ED2-8C85-0898DD7D9F21}" type="slidenum">
              <a:rPr lang="en-GB" smtClean="0"/>
              <a:t>8</a:t>
            </a:fld>
            <a:endParaRPr lang="en-GB"/>
          </a:p>
        </p:txBody>
      </p:sp>
    </p:spTree>
    <p:extLst>
      <p:ext uri="{BB962C8B-B14F-4D97-AF65-F5344CB8AC3E}">
        <p14:creationId xmlns:p14="http://schemas.microsoft.com/office/powerpoint/2010/main" val="2219819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The discussion today touched upon similarities between young people in the 60s and those of today, highlighting both positive and negative aspects. One notable difference is the substantially higher university tuition fees today compared to the 60s, which could significantly impact aspiring students. However, modern youth still find inspiration from footballers, who continue to influence them positively. For example, Marcus Rashford’s recent efforts in providing free school meals during the pandemic reflects the role modelling done by professional athletes. Additionally, the legalization of homosexuality in the 60s paved the way for today's Pride movement, where young individuals proudly celebrate their identities. Today's youth also enjoy a wide range of educational opportunities, from traditional schooling to apprenticeships, allowing them to pursue various paths to success.</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smtClean="0"/>
              <a:t>9</a:t>
            </a:fld>
            <a:endParaRPr lang="en-GB"/>
          </a:p>
        </p:txBody>
      </p:sp>
    </p:spTree>
    <p:extLst>
      <p:ext uri="{BB962C8B-B14F-4D97-AF65-F5344CB8AC3E}">
        <p14:creationId xmlns:p14="http://schemas.microsoft.com/office/powerpoint/2010/main" val="2453711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smtClean="0"/>
              <a:t>10</a:t>
            </a:fld>
            <a:endParaRPr lang="en-GB"/>
          </a:p>
        </p:txBody>
      </p:sp>
    </p:spTree>
    <p:extLst>
      <p:ext uri="{BB962C8B-B14F-4D97-AF65-F5344CB8AC3E}">
        <p14:creationId xmlns:p14="http://schemas.microsoft.com/office/powerpoint/2010/main" val="4195683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hyperlink" Target="http://www.twinkl.com/" TargetMode="External"/><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1.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hyperlink" Target="http://www.twinkl.com/"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p:txBody>
          <a:bodyPr rtlCol="0">
            <a:normAutofit fontScale="90000"/>
          </a:bodyPr>
          <a:lstStyle/>
          <a:p>
            <a:pPr rtl="0"/>
            <a:r>
              <a:rPr lang="en-GB" dirty="0"/>
              <a:t>Principles and context of work with young people. </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p:txBody>
          <a:bodyPr rtlCol="0">
            <a:normAutofit/>
          </a:bodyPr>
          <a:lstStyle/>
          <a:p>
            <a:pPr rtl="0"/>
            <a:r>
              <a:rPr lang="en-GB" dirty="0">
                <a:cs typeface="Calibri"/>
              </a:rPr>
              <a:t>Stephen Martin</a:t>
            </a:r>
            <a:endParaRPr lang="en-GB"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530307" y="536573"/>
            <a:ext cx="3856679" cy="1453003"/>
          </a:xfrm>
        </p:spPr>
        <p:txBody>
          <a:bodyPr wrap="square" rtlCol="0" anchor="b">
            <a:normAutofit/>
          </a:bodyPr>
          <a:lstStyle/>
          <a:p>
            <a:pPr rtl="0"/>
            <a:r>
              <a:rPr lang="en-GB" dirty="0"/>
              <a:t>1960’s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3"/>
          </p:nvPr>
        </p:nvSpPr>
        <p:spPr>
          <a:xfrm>
            <a:off x="907606" y="1989576"/>
            <a:ext cx="3060000" cy="4367592"/>
          </a:xfrm>
        </p:spPr>
        <p:txBody>
          <a:bodyPr rtlCol="0">
            <a:normAutofit fontScale="85000" lnSpcReduction="20000"/>
          </a:bodyPr>
          <a:lstStyle/>
          <a:p>
            <a:pPr rtl="0"/>
            <a:r>
              <a:rPr lang="en-GB" sz="1900" dirty="0"/>
              <a:t>The start of the ‘ swinging sixties’ </a:t>
            </a:r>
          </a:p>
          <a:p>
            <a:pPr rtl="0"/>
            <a:r>
              <a:rPr lang="en-GB" sz="1900" dirty="0"/>
              <a:t>New universities open</a:t>
            </a:r>
          </a:p>
          <a:p>
            <a:pPr rtl="0"/>
            <a:r>
              <a:rPr lang="en-GB" sz="1900" dirty="0"/>
              <a:t>Labour’s Harold Wilson became prime minister</a:t>
            </a:r>
          </a:p>
          <a:p>
            <a:pPr rtl="0"/>
            <a:r>
              <a:rPr lang="en-GB" sz="1900" dirty="0"/>
              <a:t>Comprehensive schools are established </a:t>
            </a:r>
          </a:p>
          <a:p>
            <a:pPr rtl="0"/>
            <a:r>
              <a:rPr lang="en-GB" sz="1900" dirty="0"/>
              <a:t>Abortion and homosexuality legalised.</a:t>
            </a:r>
          </a:p>
          <a:p>
            <a:pPr rtl="0"/>
            <a:r>
              <a:rPr lang="en-GB" sz="1900" dirty="0"/>
              <a:t>England won the world cup </a:t>
            </a:r>
          </a:p>
          <a:p>
            <a:pPr rtl="0"/>
            <a:endParaRPr lang="en-GB" dirty="0"/>
          </a:p>
          <a:p>
            <a:pPr rtl="0"/>
            <a:endParaRPr lang="en-GB" dirty="0"/>
          </a:p>
          <a:p>
            <a:pPr rtl="0"/>
            <a:endParaRPr lang="en-GB" dirty="0"/>
          </a:p>
        </p:txBody>
      </p:sp>
      <p:sp>
        <p:nvSpPr>
          <p:cNvPr id="24" name="Slide Number Placeholder 5">
            <a:extLst>
              <a:ext uri="{FF2B5EF4-FFF2-40B4-BE49-F238E27FC236}">
                <a16:creationId xmlns:a16="http://schemas.microsoft.com/office/drawing/2014/main" id="{09567CC5-9835-41E1-8AE6-6875430887AD}"/>
              </a:ext>
            </a:extLst>
          </p:cNvPr>
          <p:cNvSpPr>
            <a:spLocks noGrp="1"/>
          </p:cNvSpPr>
          <p:nvPr>
            <p:ph type="sldNum" sz="quarter" idx="12"/>
          </p:nvPr>
        </p:nvSpPr>
        <p:spPr>
          <a:xfrm>
            <a:off x="9982800" y="6357600"/>
            <a:ext cx="1760150" cy="460800"/>
          </a:xfrm>
        </p:spPr>
        <p:txBody>
          <a:bodyPr rtlCol="0">
            <a:normAutofit/>
          </a:bodyPr>
          <a:lstStyle/>
          <a:p>
            <a:pPr rtl="0"/>
            <a:fld id="{D39607A7-8386-47DB-8578-DDEDD194E5D4}" type="slidenum">
              <a:rPr lang="en-GB" smtClean="0"/>
              <a:pPr/>
              <a:t>2</a:t>
            </a:fld>
            <a:endParaRPr lang="en-GB"/>
          </a:p>
        </p:txBody>
      </p:sp>
      <p:sp>
        <p:nvSpPr>
          <p:cNvPr id="5" name="Picture Placeholder 4">
            <a:extLst>
              <a:ext uri="{FF2B5EF4-FFF2-40B4-BE49-F238E27FC236}">
                <a16:creationId xmlns:a16="http://schemas.microsoft.com/office/drawing/2014/main" id="{9B819A31-4094-A45A-F1BA-A474BD246E2A}"/>
              </a:ext>
            </a:extLst>
          </p:cNvPr>
          <p:cNvSpPr>
            <a:spLocks noGrp="1"/>
          </p:cNvSpPr>
          <p:nvPr>
            <p:ph type="pic" sz="quarter" idx="14"/>
          </p:nvPr>
        </p:nvSpPr>
        <p:spPr/>
        <p:txBody>
          <a:bodyPr/>
          <a:lstStyle/>
          <a:p>
            <a:r>
              <a:rPr lang="en-GB" dirty="0"/>
              <a:t>The Beatles 1960</a:t>
            </a:r>
          </a:p>
        </p:txBody>
      </p:sp>
      <p:pic>
        <p:nvPicPr>
          <p:cNvPr id="1026" name="Picture 2" descr="List of songs recorded by the Beatles - Wikipedia">
            <a:extLst>
              <a:ext uri="{FF2B5EF4-FFF2-40B4-BE49-F238E27FC236}">
                <a16:creationId xmlns:a16="http://schemas.microsoft.com/office/drawing/2014/main" id="{2882E840-8FCB-4E23-1AD2-1DEB43FB17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0498" y="793102"/>
            <a:ext cx="7041501" cy="5309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16E9532-6DC7-411D-A09F-8413A5B95FFE}"/>
              </a:ext>
            </a:extLst>
          </p:cNvPr>
          <p:cNvSpPr>
            <a:spLocks noGrp="1"/>
          </p:cNvSpPr>
          <p:nvPr>
            <p:ph type="title"/>
          </p:nvPr>
        </p:nvSpPr>
        <p:spPr>
          <a:xfrm>
            <a:off x="989400" y="395289"/>
            <a:ext cx="10213200" cy="1112836"/>
          </a:xfrm>
        </p:spPr>
        <p:txBody>
          <a:bodyPr rtlCol="0" anchor="b">
            <a:normAutofit/>
          </a:bodyPr>
          <a:lstStyle/>
          <a:p>
            <a:pPr rtl="0"/>
            <a:r>
              <a:rPr lang="en-GB" dirty="0"/>
              <a:t>The start of the swinging sixties </a:t>
            </a:r>
          </a:p>
        </p:txBody>
      </p:sp>
      <p:pic>
        <p:nvPicPr>
          <p:cNvPr id="12" name="Picture Placeholder 11">
            <a:extLst>
              <a:ext uri="{FF2B5EF4-FFF2-40B4-BE49-F238E27FC236}">
                <a16:creationId xmlns:a16="http://schemas.microsoft.com/office/drawing/2014/main" id="{0A376C00-1B46-1ABC-C3D8-D65D49FA9AC7}"/>
              </a:ext>
            </a:extLst>
          </p:cNvPr>
          <p:cNvPicPr>
            <a:picLocks noGrp="1" noChangeAspect="1"/>
          </p:cNvPicPr>
          <p:nvPr>
            <p:ph sz="half" idx="1"/>
          </p:nvPr>
        </p:nvPicPr>
        <p:blipFill>
          <a:blip r:embed="rId3"/>
          <a:stretch>
            <a:fillRect/>
          </a:stretch>
        </p:blipFill>
        <p:spPr>
          <a:xfrm>
            <a:off x="2091889" y="1685925"/>
            <a:ext cx="2723422" cy="4092575"/>
          </a:xfrm>
          <a:prstGeom prst="rect">
            <a:avLst/>
          </a:prstGeom>
          <a:noFill/>
        </p:spPr>
      </p:pic>
      <p:sp>
        <p:nvSpPr>
          <p:cNvPr id="8" name="Subtitle 7">
            <a:extLst>
              <a:ext uri="{FF2B5EF4-FFF2-40B4-BE49-F238E27FC236}">
                <a16:creationId xmlns:a16="http://schemas.microsoft.com/office/drawing/2014/main" id="{2C602EC3-0115-4FB6-BAA7-BCA17E611651}"/>
              </a:ext>
            </a:extLst>
          </p:cNvPr>
          <p:cNvSpPr>
            <a:spLocks noGrp="1"/>
          </p:cNvSpPr>
          <p:nvPr>
            <p:ph sz="half" idx="2"/>
          </p:nvPr>
        </p:nvSpPr>
        <p:spPr>
          <a:xfrm>
            <a:off x="6274202" y="1685925"/>
            <a:ext cx="4928400" cy="4092575"/>
          </a:xfrm>
        </p:spPr>
        <p:txBody>
          <a:bodyPr rtlCol="0">
            <a:normAutofit/>
          </a:bodyPr>
          <a:lstStyle/>
          <a:p>
            <a:pPr rtl="0"/>
            <a:r>
              <a:rPr lang="en-GB" dirty="0"/>
              <a:t>The term ‘Swinging Sixties’ emerged from the free and permissive culture of the 1960’s heavily influenced by the rise of pop music. </a:t>
            </a:r>
          </a:p>
        </p:txBody>
      </p:sp>
    </p:spTree>
    <p:extLst>
      <p:ext uri="{BB962C8B-B14F-4D97-AF65-F5344CB8AC3E}">
        <p14:creationId xmlns:p14="http://schemas.microsoft.com/office/powerpoint/2010/main" val="811730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826793" y="3024645"/>
            <a:ext cx="4268400" cy="1112836"/>
          </a:xfrm>
        </p:spPr>
        <p:txBody>
          <a:bodyPr rtlCol="0">
            <a:normAutofit fontScale="90000"/>
          </a:bodyPr>
          <a:lstStyle/>
          <a:p>
            <a:pPr rtl="0"/>
            <a:r>
              <a:rPr lang="en-GB" dirty="0"/>
              <a:t>In the small space of 4 years, Seven new Universities opened. </a:t>
            </a:r>
            <a:br>
              <a:rPr lang="en-GB" dirty="0"/>
            </a:br>
            <a:r>
              <a:rPr lang="en-GB" dirty="0"/>
              <a:t> </a:t>
            </a:r>
          </a:p>
        </p:txBody>
      </p:sp>
      <p:sp>
        <p:nvSpPr>
          <p:cNvPr id="8" name="Date Placeholder 47">
            <a:extLst>
              <a:ext uri="{FF2B5EF4-FFF2-40B4-BE49-F238E27FC236}">
                <a16:creationId xmlns:a16="http://schemas.microsoft.com/office/drawing/2014/main" id="{D36A5654-C9DC-442D-8CFC-170F7F897BD9}"/>
              </a:ext>
            </a:extLst>
          </p:cNvPr>
          <p:cNvSpPr>
            <a:spLocks noGrp="1"/>
          </p:cNvSpPr>
          <p:nvPr>
            <p:ph type="dt" sz="half" idx="10"/>
          </p:nvPr>
        </p:nvSpPr>
        <p:spPr>
          <a:xfrm>
            <a:off x="450000" y="6357168"/>
            <a:ext cx="1760150" cy="461665"/>
          </a:xfrm>
        </p:spPr>
        <p:txBody>
          <a:bodyPr rtlCol="0"/>
          <a:lstStyle/>
          <a:p>
            <a:r>
              <a:rPr lang="en-GB" dirty="0">
                <a:hlinkClick r:id="rId3"/>
              </a:rPr>
              <a:t>www.twinkl.com</a:t>
            </a:r>
            <a:endParaRPr lang="en-GB" dirty="0"/>
          </a:p>
          <a:p>
            <a:pPr rtl="0"/>
            <a:endParaRPr lang="en-GB" dirty="0"/>
          </a:p>
        </p:txBody>
      </p:sp>
      <p:sp>
        <p:nvSpPr>
          <p:cNvPr id="10" name="Slide Number Placeholder 49">
            <a:extLst>
              <a:ext uri="{FF2B5EF4-FFF2-40B4-BE49-F238E27FC236}">
                <a16:creationId xmlns:a16="http://schemas.microsoft.com/office/drawing/2014/main" id="{0679DDAB-7BC8-4DE8-97CF-665B6F7327CE}"/>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4</a:t>
            </a:fld>
            <a:endParaRPr lang="en-GB"/>
          </a:p>
        </p:txBody>
      </p:sp>
      <p:pic>
        <p:nvPicPr>
          <p:cNvPr id="6" name="Picture 5">
            <a:extLst>
              <a:ext uri="{FF2B5EF4-FFF2-40B4-BE49-F238E27FC236}">
                <a16:creationId xmlns:a16="http://schemas.microsoft.com/office/drawing/2014/main" id="{0539F99D-8DB5-DC9D-56ED-3FA6754D3B86}"/>
              </a:ext>
            </a:extLst>
          </p:cNvPr>
          <p:cNvPicPr>
            <a:picLocks noChangeAspect="1"/>
          </p:cNvPicPr>
          <p:nvPr/>
        </p:nvPicPr>
        <p:blipFill>
          <a:blip r:embed="rId4"/>
          <a:stretch>
            <a:fillRect/>
          </a:stretch>
        </p:blipFill>
        <p:spPr>
          <a:xfrm>
            <a:off x="5646950" y="652462"/>
            <a:ext cx="6096000" cy="5553075"/>
          </a:xfrm>
          <a:prstGeom prst="rect">
            <a:avLst/>
          </a:prstGeom>
        </p:spPr>
      </p:pic>
      <p:pic>
        <p:nvPicPr>
          <p:cNvPr id="7" name="Picture 6">
            <a:extLst>
              <a:ext uri="{FF2B5EF4-FFF2-40B4-BE49-F238E27FC236}">
                <a16:creationId xmlns:a16="http://schemas.microsoft.com/office/drawing/2014/main" id="{4BAA6BE5-8901-CA01-C07B-8D8F2360E2C4}"/>
              </a:ext>
            </a:extLst>
          </p:cNvPr>
          <p:cNvPicPr>
            <a:picLocks noChangeAspect="1"/>
          </p:cNvPicPr>
          <p:nvPr/>
        </p:nvPicPr>
        <p:blipFill>
          <a:blip r:embed="rId5"/>
          <a:stretch>
            <a:fillRect/>
          </a:stretch>
        </p:blipFill>
        <p:spPr>
          <a:xfrm>
            <a:off x="669113" y="594941"/>
            <a:ext cx="4426080" cy="1112836"/>
          </a:xfrm>
          <a:prstGeom prst="rect">
            <a:avLst/>
          </a:prstGeom>
        </p:spPr>
      </p:pic>
    </p:spTree>
    <p:extLst>
      <p:ext uri="{BB962C8B-B14F-4D97-AF65-F5344CB8AC3E}">
        <p14:creationId xmlns:p14="http://schemas.microsoft.com/office/powerpoint/2010/main" val="4212917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FB443-F374-4074-A3AF-F824D82C8FE2}"/>
              </a:ext>
            </a:extLst>
          </p:cNvPr>
          <p:cNvSpPr>
            <a:spLocks noGrp="1"/>
          </p:cNvSpPr>
          <p:nvPr>
            <p:ph type="ctrTitle"/>
          </p:nvPr>
        </p:nvSpPr>
        <p:spPr>
          <a:xfrm>
            <a:off x="7324726" y="4217899"/>
            <a:ext cx="4079874" cy="2478736"/>
          </a:xfrm>
        </p:spPr>
        <p:txBody>
          <a:bodyPr rtlCol="0"/>
          <a:lstStyle/>
          <a:p>
            <a:pPr rtl="0"/>
            <a:r>
              <a:rPr lang="en-GB" dirty="0"/>
              <a:t>Harold was a prominent figure in British politics where he served as Prime Minister twice.</a:t>
            </a:r>
          </a:p>
        </p:txBody>
      </p:sp>
      <p:sp>
        <p:nvSpPr>
          <p:cNvPr id="7" name="Subtitle 6">
            <a:extLst>
              <a:ext uri="{FF2B5EF4-FFF2-40B4-BE49-F238E27FC236}">
                <a16:creationId xmlns:a16="http://schemas.microsoft.com/office/drawing/2014/main" id="{F9013BD0-EEB5-4536-B6C3-3DCD3D3F1ABD}"/>
              </a:ext>
            </a:extLst>
          </p:cNvPr>
          <p:cNvSpPr>
            <a:spLocks noGrp="1"/>
          </p:cNvSpPr>
          <p:nvPr>
            <p:ph type="subTitle" idx="1"/>
          </p:nvPr>
        </p:nvSpPr>
        <p:spPr>
          <a:xfrm>
            <a:off x="1071844" y="1169894"/>
            <a:ext cx="4079874" cy="1949824"/>
          </a:xfrm>
        </p:spPr>
        <p:txBody>
          <a:bodyPr rtlCol="0">
            <a:normAutofit/>
          </a:bodyPr>
          <a:lstStyle/>
          <a:p>
            <a:pPr rtl="0"/>
            <a:r>
              <a:rPr lang="en-GB" dirty="0"/>
              <a:t>Labours Harold Wilson became Prime Minister. </a:t>
            </a:r>
          </a:p>
        </p:txBody>
      </p:sp>
    </p:spTree>
    <p:extLst>
      <p:ext uri="{BB962C8B-B14F-4D97-AF65-F5344CB8AC3E}">
        <p14:creationId xmlns:p14="http://schemas.microsoft.com/office/powerpoint/2010/main" val="962321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989400" y="395288"/>
            <a:ext cx="3501918" cy="1341443"/>
          </a:xfrm>
        </p:spPr>
        <p:txBody>
          <a:bodyPr rtlCol="0">
            <a:normAutofit fontScale="90000"/>
          </a:bodyPr>
          <a:lstStyle/>
          <a:p>
            <a:pPr rtl="0"/>
            <a:r>
              <a:rPr lang="en-GB" dirty="0"/>
              <a:t>Comprehensive </a:t>
            </a:r>
            <a:br>
              <a:rPr lang="en-GB" dirty="0"/>
            </a:br>
            <a:r>
              <a:rPr lang="en-GB" dirty="0"/>
              <a:t>schools established in 1965</a:t>
            </a:r>
          </a:p>
        </p:txBody>
      </p:sp>
      <p:sp>
        <p:nvSpPr>
          <p:cNvPr id="3" name="Text Placeholder 2">
            <a:extLst>
              <a:ext uri="{FF2B5EF4-FFF2-40B4-BE49-F238E27FC236}">
                <a16:creationId xmlns:a16="http://schemas.microsoft.com/office/drawing/2014/main" id="{EFB90AB4-D228-4548-B072-726498212362}"/>
              </a:ext>
            </a:extLst>
          </p:cNvPr>
          <p:cNvSpPr>
            <a:spLocks noGrp="1"/>
          </p:cNvSpPr>
          <p:nvPr>
            <p:ph type="body" idx="1"/>
          </p:nvPr>
        </p:nvSpPr>
        <p:spPr>
          <a:xfrm>
            <a:off x="545646" y="1688637"/>
            <a:ext cx="4928400" cy="3077315"/>
          </a:xfrm>
        </p:spPr>
        <p:txBody>
          <a:bodyPr rtlCol="0">
            <a:normAutofit/>
          </a:bodyPr>
          <a:lstStyle/>
          <a:p>
            <a:pPr rtl="0"/>
            <a:endParaRPr lang="en-GB" dirty="0"/>
          </a:p>
          <a:p>
            <a:pPr rtl="0"/>
            <a:endParaRPr lang="en-GB" dirty="0"/>
          </a:p>
          <a:p>
            <a:pPr rtl="0"/>
            <a:endParaRPr lang="en-GB" dirty="0"/>
          </a:p>
          <a:p>
            <a:pPr rtl="0"/>
            <a:r>
              <a:rPr lang="en-GB" dirty="0"/>
              <a:t>  </a:t>
            </a:r>
          </a:p>
          <a:p>
            <a:pPr rtl="0"/>
            <a:endParaRPr lang="en-GB" dirty="0"/>
          </a:p>
          <a:p>
            <a:pPr rtl="0"/>
            <a:endParaRPr lang="en-GB" dirty="0"/>
          </a:p>
          <a:p>
            <a:pPr rtl="0"/>
            <a:endParaRPr lang="en-GB" dirty="0"/>
          </a:p>
        </p:txBody>
      </p:sp>
      <p:pic>
        <p:nvPicPr>
          <p:cNvPr id="9" name="Content Placeholder 8">
            <a:extLst>
              <a:ext uri="{FF2B5EF4-FFF2-40B4-BE49-F238E27FC236}">
                <a16:creationId xmlns:a16="http://schemas.microsoft.com/office/drawing/2014/main" id="{6942158A-0D31-2F73-15DD-A5825DFDD5B7}"/>
              </a:ext>
            </a:extLst>
          </p:cNvPr>
          <p:cNvPicPr>
            <a:picLocks noGrp="1" noChangeAspect="1"/>
          </p:cNvPicPr>
          <p:nvPr>
            <p:ph sz="quarter" idx="4"/>
          </p:nvPr>
        </p:nvPicPr>
        <p:blipFill>
          <a:blip r:embed="rId3"/>
          <a:stretch>
            <a:fillRect/>
          </a:stretch>
        </p:blipFill>
        <p:spPr>
          <a:xfrm>
            <a:off x="5782234" y="672354"/>
            <a:ext cx="5960715" cy="5109882"/>
          </a:xfrm>
          <a:prstGeom prst="rect">
            <a:avLst/>
          </a:prstGeom>
        </p:spPr>
      </p:pic>
      <p:sp>
        <p:nvSpPr>
          <p:cNvPr id="13" name="Footer Placeholder 48">
            <a:extLst>
              <a:ext uri="{FF2B5EF4-FFF2-40B4-BE49-F238E27FC236}">
                <a16:creationId xmlns:a16="http://schemas.microsoft.com/office/drawing/2014/main" id="{7C4C89A2-8FA3-40EA-BA3A-8D9260F3A525}"/>
              </a:ext>
            </a:extLst>
          </p:cNvPr>
          <p:cNvSpPr>
            <a:spLocks noGrp="1"/>
          </p:cNvSpPr>
          <p:nvPr>
            <p:ph type="ftr" sz="quarter" idx="11"/>
          </p:nvPr>
        </p:nvSpPr>
        <p:spPr>
          <a:xfrm>
            <a:off x="2754312" y="6357600"/>
            <a:ext cx="6683376" cy="460800"/>
          </a:xfrm>
        </p:spPr>
        <p:txBody>
          <a:bodyPr rtlCol="0"/>
          <a:lstStyle/>
          <a:p>
            <a:pPr rtl="0"/>
            <a:r>
              <a:rPr lang="en-GB"/>
              <a:t>Sample Footer Text</a:t>
            </a:r>
          </a:p>
        </p:txBody>
      </p:sp>
      <p:sp>
        <p:nvSpPr>
          <p:cNvPr id="14" name="Slide Number Placeholder 49">
            <a:extLst>
              <a:ext uri="{FF2B5EF4-FFF2-40B4-BE49-F238E27FC236}">
                <a16:creationId xmlns:a16="http://schemas.microsoft.com/office/drawing/2014/main" id="{FE0E29C1-3AC9-4C3D-A129-4AE522CD0F15}"/>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6</a:t>
            </a:fld>
            <a:endParaRPr lang="en-GB"/>
          </a:p>
        </p:txBody>
      </p:sp>
      <p:sp>
        <p:nvSpPr>
          <p:cNvPr id="39" name="Footer Placeholder 48">
            <a:extLst>
              <a:ext uri="{FF2B5EF4-FFF2-40B4-BE49-F238E27FC236}">
                <a16:creationId xmlns:a16="http://schemas.microsoft.com/office/drawing/2014/main" id="{CA4F353C-3A14-4A37-8C65-E5EAF165B50E}"/>
              </a:ext>
            </a:extLst>
          </p:cNvPr>
          <p:cNvSpPr>
            <a:spLocks noGrp="1"/>
          </p:cNvSpPr>
          <p:nvPr>
            <p:ph type="dt" sz="half" idx="10"/>
          </p:nvPr>
        </p:nvSpPr>
        <p:spPr>
          <a:xfrm>
            <a:off x="449263" y="6357938"/>
            <a:ext cx="1760537" cy="460375"/>
          </a:xfrm>
        </p:spPr>
        <p:txBody>
          <a:bodyPr rtlCol="0">
            <a:normAutofit fontScale="92500"/>
          </a:bodyPr>
          <a:lstStyle/>
          <a:p>
            <a:r>
              <a:rPr lang="en-GB" dirty="0"/>
              <a:t>Institute of history research </a:t>
            </a:r>
          </a:p>
          <a:p>
            <a:pPr rtl="0"/>
            <a:endParaRPr lang="en-GB" dirty="0"/>
          </a:p>
        </p:txBody>
      </p:sp>
    </p:spTree>
    <p:extLst>
      <p:ext uri="{BB962C8B-B14F-4D97-AF65-F5344CB8AC3E}">
        <p14:creationId xmlns:p14="http://schemas.microsoft.com/office/powerpoint/2010/main" val="2563119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5AE45-1B0A-2BD6-E23E-347FBACCE3A4}"/>
              </a:ext>
            </a:extLst>
          </p:cNvPr>
          <p:cNvSpPr>
            <a:spLocks noGrp="1"/>
          </p:cNvSpPr>
          <p:nvPr>
            <p:ph type="title"/>
          </p:nvPr>
        </p:nvSpPr>
        <p:spPr>
          <a:xfrm>
            <a:off x="2952671" y="70465"/>
            <a:ext cx="6487165" cy="1112836"/>
          </a:xfrm>
        </p:spPr>
        <p:txBody>
          <a:bodyPr/>
          <a:lstStyle/>
          <a:p>
            <a:r>
              <a:rPr lang="en-GB" dirty="0"/>
              <a:t>England Winning the World Cup</a:t>
            </a:r>
            <a:br>
              <a:rPr lang="en-GB" dirty="0"/>
            </a:br>
            <a:r>
              <a:rPr lang="en-GB" dirty="0"/>
              <a:t>                           1966</a:t>
            </a:r>
          </a:p>
        </p:txBody>
      </p:sp>
      <p:sp>
        <p:nvSpPr>
          <p:cNvPr id="3" name="Text Placeholder 2">
            <a:extLst>
              <a:ext uri="{FF2B5EF4-FFF2-40B4-BE49-F238E27FC236}">
                <a16:creationId xmlns:a16="http://schemas.microsoft.com/office/drawing/2014/main" id="{1C063577-D492-0FC1-8718-C187BA32B777}"/>
              </a:ext>
            </a:extLst>
          </p:cNvPr>
          <p:cNvSpPr>
            <a:spLocks noGrp="1"/>
          </p:cNvSpPr>
          <p:nvPr>
            <p:ph type="body" idx="1"/>
          </p:nvPr>
        </p:nvSpPr>
        <p:spPr/>
        <p:txBody>
          <a:bodyPr/>
          <a:lstStyle/>
          <a:p>
            <a:pPr algn="ctr"/>
            <a:r>
              <a:rPr lang="en-GB" dirty="0"/>
              <a:t>Ray Wilson </a:t>
            </a:r>
          </a:p>
        </p:txBody>
      </p:sp>
      <p:pic>
        <p:nvPicPr>
          <p:cNvPr id="9" name="Content Placeholder 8">
            <a:extLst>
              <a:ext uri="{FF2B5EF4-FFF2-40B4-BE49-F238E27FC236}">
                <a16:creationId xmlns:a16="http://schemas.microsoft.com/office/drawing/2014/main" id="{FB317056-DE05-5116-9E34-057C0525F0DD}"/>
              </a:ext>
            </a:extLst>
          </p:cNvPr>
          <p:cNvPicPr>
            <a:picLocks noGrp="1" noChangeAspect="1"/>
          </p:cNvPicPr>
          <p:nvPr>
            <p:ph sz="half" idx="2"/>
          </p:nvPr>
        </p:nvPicPr>
        <p:blipFill>
          <a:blip r:embed="rId3"/>
          <a:stretch>
            <a:fillRect/>
          </a:stretch>
        </p:blipFill>
        <p:spPr>
          <a:xfrm>
            <a:off x="1093788" y="2450550"/>
            <a:ext cx="2762250" cy="3632750"/>
          </a:xfrm>
          <a:prstGeom prst="rect">
            <a:avLst/>
          </a:prstGeom>
        </p:spPr>
      </p:pic>
      <p:sp>
        <p:nvSpPr>
          <p:cNvPr id="5" name="Text Placeholder 4">
            <a:extLst>
              <a:ext uri="{FF2B5EF4-FFF2-40B4-BE49-F238E27FC236}">
                <a16:creationId xmlns:a16="http://schemas.microsoft.com/office/drawing/2014/main" id="{EA8AEF62-3D52-F8B5-F6FF-6A463A14A1C6}"/>
              </a:ext>
            </a:extLst>
          </p:cNvPr>
          <p:cNvSpPr>
            <a:spLocks noGrp="1"/>
          </p:cNvSpPr>
          <p:nvPr>
            <p:ph type="body" sz="quarter" idx="3"/>
          </p:nvPr>
        </p:nvSpPr>
        <p:spPr/>
        <p:txBody>
          <a:bodyPr/>
          <a:lstStyle/>
          <a:p>
            <a:pPr algn="ctr"/>
            <a:r>
              <a:rPr lang="en-GB" dirty="0"/>
              <a:t>Jack Charlton </a:t>
            </a:r>
          </a:p>
        </p:txBody>
      </p:sp>
      <p:pic>
        <p:nvPicPr>
          <p:cNvPr id="10" name="Content Placeholder 9">
            <a:extLst>
              <a:ext uri="{FF2B5EF4-FFF2-40B4-BE49-F238E27FC236}">
                <a16:creationId xmlns:a16="http://schemas.microsoft.com/office/drawing/2014/main" id="{B73A7C09-893C-1EC5-EF2C-559C4385BD9E}"/>
              </a:ext>
            </a:extLst>
          </p:cNvPr>
          <p:cNvPicPr>
            <a:picLocks noGrp="1" noChangeAspect="1"/>
          </p:cNvPicPr>
          <p:nvPr>
            <p:ph sz="quarter" idx="4"/>
          </p:nvPr>
        </p:nvPicPr>
        <p:blipFill>
          <a:blip r:embed="rId4"/>
          <a:stretch>
            <a:fillRect/>
          </a:stretch>
        </p:blipFill>
        <p:spPr>
          <a:xfrm>
            <a:off x="4610301" y="2450550"/>
            <a:ext cx="2971400" cy="3632750"/>
          </a:xfrm>
          <a:prstGeom prst="rect">
            <a:avLst/>
          </a:prstGeom>
        </p:spPr>
      </p:pic>
      <p:sp>
        <p:nvSpPr>
          <p:cNvPr id="7" name="Text Placeholder 6">
            <a:extLst>
              <a:ext uri="{FF2B5EF4-FFF2-40B4-BE49-F238E27FC236}">
                <a16:creationId xmlns:a16="http://schemas.microsoft.com/office/drawing/2014/main" id="{CD62B656-1BA4-4A13-7DD6-4220EA1A147E}"/>
              </a:ext>
            </a:extLst>
          </p:cNvPr>
          <p:cNvSpPr>
            <a:spLocks noGrp="1"/>
          </p:cNvSpPr>
          <p:nvPr>
            <p:ph type="body" sz="quarter" idx="13"/>
          </p:nvPr>
        </p:nvSpPr>
        <p:spPr/>
        <p:txBody>
          <a:bodyPr/>
          <a:lstStyle/>
          <a:p>
            <a:pPr algn="ctr"/>
            <a:r>
              <a:rPr lang="en-GB" dirty="0"/>
              <a:t>Bobby Charlton</a:t>
            </a:r>
          </a:p>
        </p:txBody>
      </p:sp>
      <p:pic>
        <p:nvPicPr>
          <p:cNvPr id="11" name="Content Placeholder 10">
            <a:extLst>
              <a:ext uri="{FF2B5EF4-FFF2-40B4-BE49-F238E27FC236}">
                <a16:creationId xmlns:a16="http://schemas.microsoft.com/office/drawing/2014/main" id="{05A5771C-7E6A-8DF4-5001-ED09C7B38FE9}"/>
              </a:ext>
            </a:extLst>
          </p:cNvPr>
          <p:cNvPicPr>
            <a:picLocks noGrp="1" noChangeAspect="1"/>
          </p:cNvPicPr>
          <p:nvPr>
            <p:ph sz="quarter" idx="14"/>
          </p:nvPr>
        </p:nvPicPr>
        <p:blipFill>
          <a:blip r:embed="rId5"/>
          <a:stretch>
            <a:fillRect/>
          </a:stretch>
        </p:blipFill>
        <p:spPr>
          <a:xfrm>
            <a:off x="8231200" y="2450551"/>
            <a:ext cx="2971400" cy="3632750"/>
          </a:xfrm>
          <a:prstGeom prst="rect">
            <a:avLst/>
          </a:prstGeom>
        </p:spPr>
      </p:pic>
    </p:spTree>
    <p:extLst>
      <p:ext uri="{BB962C8B-B14F-4D97-AF65-F5344CB8AC3E}">
        <p14:creationId xmlns:p14="http://schemas.microsoft.com/office/powerpoint/2010/main" val="380360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3039035" y="39600"/>
            <a:ext cx="5069542" cy="701301"/>
          </a:xfrm>
        </p:spPr>
        <p:txBody>
          <a:bodyPr rtlCol="0"/>
          <a:lstStyle/>
          <a:p>
            <a:pPr rtl="0"/>
            <a:r>
              <a:rPr lang="en-GB" dirty="0"/>
              <a:t>Abortions and homosexuality  </a:t>
            </a:r>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sz="quarter" idx="4"/>
          </p:nvPr>
        </p:nvSpPr>
        <p:spPr>
          <a:xfrm>
            <a:off x="1202491" y="2322267"/>
            <a:ext cx="4520253" cy="2213466"/>
          </a:xfrm>
        </p:spPr>
        <p:txBody>
          <a:bodyPr rtlCol="0">
            <a:normAutofit/>
          </a:bodyPr>
          <a:lstStyle/>
          <a:p>
            <a:pPr rtl="0"/>
            <a:r>
              <a:rPr lang="en-GB" sz="1800" dirty="0">
                <a:latin typeface="Arial" panose="020B0604020202020204" pitchFamily="34" charset="0"/>
                <a:cs typeface="Arial" panose="020B0604020202020204" pitchFamily="34" charset="0"/>
              </a:rPr>
              <a:t>Also, under the leadership of Harold Wilson Abortions and homosexuality were Legalized in 1967</a:t>
            </a:r>
          </a:p>
          <a:p>
            <a:pPr rtl="0"/>
            <a:endParaRPr lang="en-GB" dirty="0"/>
          </a:p>
        </p:txBody>
      </p:sp>
      <p:sp>
        <p:nvSpPr>
          <p:cNvPr id="38" name="Date Placeholder 47">
            <a:extLst>
              <a:ext uri="{FF2B5EF4-FFF2-40B4-BE49-F238E27FC236}">
                <a16:creationId xmlns:a16="http://schemas.microsoft.com/office/drawing/2014/main" id="{61661636-052E-4019-A784-3A65FB52016C}"/>
              </a:ext>
            </a:extLst>
          </p:cNvPr>
          <p:cNvSpPr>
            <a:spLocks noGrp="1"/>
          </p:cNvSpPr>
          <p:nvPr>
            <p:ph type="dt" sz="half" idx="10"/>
          </p:nvPr>
        </p:nvSpPr>
        <p:spPr>
          <a:xfrm>
            <a:off x="450000" y="6357600"/>
            <a:ext cx="2304312" cy="461233"/>
          </a:xfrm>
        </p:spPr>
        <p:txBody>
          <a:bodyPr rtlCol="0"/>
          <a:lstStyle/>
          <a:p>
            <a:r>
              <a:rPr lang="en-GB" dirty="0"/>
              <a:t>Institute of history research </a:t>
            </a:r>
          </a:p>
          <a:p>
            <a:pPr rtl="0"/>
            <a:endParaRPr lang="en-GB" dirty="0"/>
          </a:p>
        </p:txBody>
      </p:sp>
      <p:sp>
        <p:nvSpPr>
          <p:cNvPr id="40" name="Slide Number Placeholder 49">
            <a:extLst>
              <a:ext uri="{FF2B5EF4-FFF2-40B4-BE49-F238E27FC236}">
                <a16:creationId xmlns:a16="http://schemas.microsoft.com/office/drawing/2014/main" id="{10BF64B1-224D-4CB5-B4AF-D944A4C4745A}"/>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8</a:t>
            </a:fld>
            <a:endParaRPr lang="en-GB"/>
          </a:p>
        </p:txBody>
      </p:sp>
      <p:pic>
        <p:nvPicPr>
          <p:cNvPr id="15" name="Picture 14">
            <a:extLst>
              <a:ext uri="{FF2B5EF4-FFF2-40B4-BE49-F238E27FC236}">
                <a16:creationId xmlns:a16="http://schemas.microsoft.com/office/drawing/2014/main" id="{F9D8C908-1139-C879-97C1-083F21C2F9D4}"/>
              </a:ext>
            </a:extLst>
          </p:cNvPr>
          <p:cNvPicPr>
            <a:picLocks noChangeAspect="1"/>
          </p:cNvPicPr>
          <p:nvPr/>
        </p:nvPicPr>
        <p:blipFill>
          <a:blip r:embed="rId3"/>
          <a:stretch>
            <a:fillRect/>
          </a:stretch>
        </p:blipFill>
        <p:spPr>
          <a:xfrm>
            <a:off x="6469258" y="957272"/>
            <a:ext cx="2378907" cy="2213466"/>
          </a:xfrm>
          <a:prstGeom prst="rect">
            <a:avLst/>
          </a:prstGeom>
        </p:spPr>
      </p:pic>
      <p:pic>
        <p:nvPicPr>
          <p:cNvPr id="16" name="Picture 15">
            <a:extLst>
              <a:ext uri="{FF2B5EF4-FFF2-40B4-BE49-F238E27FC236}">
                <a16:creationId xmlns:a16="http://schemas.microsoft.com/office/drawing/2014/main" id="{6B0D1162-40A4-5A10-F615-CA46D66ED805}"/>
              </a:ext>
            </a:extLst>
          </p:cNvPr>
          <p:cNvPicPr>
            <a:picLocks noChangeAspect="1"/>
          </p:cNvPicPr>
          <p:nvPr/>
        </p:nvPicPr>
        <p:blipFill>
          <a:blip r:embed="rId4"/>
          <a:stretch>
            <a:fillRect/>
          </a:stretch>
        </p:blipFill>
        <p:spPr>
          <a:xfrm>
            <a:off x="8351744" y="4014734"/>
            <a:ext cx="2857500" cy="1600200"/>
          </a:xfrm>
          <a:prstGeom prst="rect">
            <a:avLst/>
          </a:prstGeom>
        </p:spPr>
      </p:pic>
    </p:spTree>
    <p:extLst>
      <p:ext uri="{BB962C8B-B14F-4D97-AF65-F5344CB8AC3E}">
        <p14:creationId xmlns:p14="http://schemas.microsoft.com/office/powerpoint/2010/main" val="2721508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4318001" y="536573"/>
            <a:ext cx="7424950" cy="460801"/>
          </a:xfrm>
        </p:spPr>
        <p:txBody>
          <a:bodyPr wrap="square" rtlCol="0" anchor="b">
            <a:normAutofit fontScale="90000"/>
          </a:bodyPr>
          <a:lstStyle/>
          <a:p>
            <a:pPr rtl="0"/>
            <a:r>
              <a:rPr lang="en-GB" dirty="0"/>
              <a:t>Summary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sz="quarter" idx="17"/>
          </p:nvPr>
        </p:nvSpPr>
        <p:spPr>
          <a:xfrm>
            <a:off x="4864100" y="997374"/>
            <a:ext cx="6332538" cy="6089225"/>
          </a:xfrm>
          <a:ln>
            <a:noFill/>
          </a:ln>
        </p:spPr>
        <p:txBody>
          <a:bodyPr rtlCol="0">
            <a:normAutofit/>
          </a:bodyPr>
          <a:lstStyle/>
          <a:p>
            <a:pPr marL="342900" indent="-342900" rtl="0">
              <a:buFont typeface="Arial" panose="020B0604020202020204" pitchFamily="34" charset="0"/>
              <a:buChar char="•"/>
            </a:pPr>
            <a:r>
              <a:rPr lang="en-GB" dirty="0"/>
              <a:t>Marcus Rashford  helping with free school meals </a:t>
            </a:r>
          </a:p>
          <a:p>
            <a:pPr marL="342900" indent="-342900" rtl="0">
              <a:buFont typeface="Arial" panose="020B0604020202020204" pitchFamily="34" charset="0"/>
              <a:buChar char="•"/>
            </a:pPr>
            <a:r>
              <a:rPr lang="en-GB" dirty="0"/>
              <a:t>Pride Month</a:t>
            </a:r>
          </a:p>
          <a:p>
            <a:pPr marL="342900" indent="-342900" rtl="0">
              <a:buFont typeface="Arial" panose="020B0604020202020204" pitchFamily="34" charset="0"/>
              <a:buChar char="•"/>
            </a:pPr>
            <a:r>
              <a:rPr lang="en-GB" dirty="0"/>
              <a:t>Tuition fees for Schools </a:t>
            </a:r>
          </a:p>
          <a:p>
            <a:pPr marL="342900" indent="-342900" rtl="0">
              <a:buFont typeface="Arial" panose="020B0604020202020204" pitchFamily="34" charset="0"/>
              <a:buChar char="•"/>
            </a:pPr>
            <a:endParaRPr lang="en-GB" dirty="0"/>
          </a:p>
        </p:txBody>
      </p:sp>
      <p:pic>
        <p:nvPicPr>
          <p:cNvPr id="13" name="Picture Placeholder 12">
            <a:extLst>
              <a:ext uri="{FF2B5EF4-FFF2-40B4-BE49-F238E27FC236}">
                <a16:creationId xmlns:a16="http://schemas.microsoft.com/office/drawing/2014/main" id="{BD9B1D79-13C9-AEEB-64D1-C0E5DBEAD897}"/>
              </a:ext>
            </a:extLst>
          </p:cNvPr>
          <p:cNvPicPr>
            <a:picLocks noGrp="1" noChangeAspect="1"/>
          </p:cNvPicPr>
          <p:nvPr>
            <p:ph type="pic" sz="quarter" idx="14"/>
          </p:nvPr>
        </p:nvPicPr>
        <p:blipFill>
          <a:blip r:embed="rId3"/>
          <a:srcRect l="22913" r="22913"/>
          <a:stretch>
            <a:fillRect/>
          </a:stretch>
        </p:blipFill>
        <p:spPr>
          <a:xfrm>
            <a:off x="627063" y="536575"/>
            <a:ext cx="2616200" cy="3219450"/>
          </a:xfrm>
          <a:prstGeom prst="rect">
            <a:avLst/>
          </a:prstGeom>
        </p:spPr>
      </p:pic>
      <p:pic>
        <p:nvPicPr>
          <p:cNvPr id="15" name="Picture 14">
            <a:extLst>
              <a:ext uri="{FF2B5EF4-FFF2-40B4-BE49-F238E27FC236}">
                <a16:creationId xmlns:a16="http://schemas.microsoft.com/office/drawing/2014/main" id="{4A8A2DA8-6062-6F84-525A-EFDCCCFE3E8E}"/>
              </a:ext>
            </a:extLst>
          </p:cNvPr>
          <p:cNvPicPr>
            <a:picLocks noChangeAspect="1"/>
          </p:cNvPicPr>
          <p:nvPr/>
        </p:nvPicPr>
        <p:blipFill>
          <a:blip r:embed="rId4"/>
          <a:stretch>
            <a:fillRect/>
          </a:stretch>
        </p:blipFill>
        <p:spPr>
          <a:xfrm>
            <a:off x="627063" y="394166"/>
            <a:ext cx="2264055" cy="2725552"/>
          </a:xfrm>
          <a:prstGeom prst="rect">
            <a:avLst/>
          </a:prstGeom>
        </p:spPr>
      </p:pic>
      <p:pic>
        <p:nvPicPr>
          <p:cNvPr id="18" name="Picture Placeholder 17">
            <a:extLst>
              <a:ext uri="{FF2B5EF4-FFF2-40B4-BE49-F238E27FC236}">
                <a16:creationId xmlns:a16="http://schemas.microsoft.com/office/drawing/2014/main" id="{D72E4016-417B-86C5-A322-E69876AE09E6}"/>
              </a:ext>
            </a:extLst>
          </p:cNvPr>
          <p:cNvPicPr>
            <a:picLocks noGrp="1" noChangeAspect="1"/>
          </p:cNvPicPr>
          <p:nvPr>
            <p:ph type="pic" sz="quarter" idx="16"/>
          </p:nvPr>
        </p:nvPicPr>
        <p:blipFill>
          <a:blip r:embed="rId5"/>
          <a:srcRect t="6177" b="6177"/>
          <a:stretch>
            <a:fillRect/>
          </a:stretch>
        </p:blipFill>
        <p:spPr>
          <a:xfrm>
            <a:off x="627063" y="3429000"/>
            <a:ext cx="2263775" cy="2890838"/>
          </a:xfrm>
          <a:prstGeom prst="rect">
            <a:avLst/>
          </a:prstGeom>
        </p:spPr>
      </p:pic>
    </p:spTree>
    <p:extLst>
      <p:ext uri="{BB962C8B-B14F-4D97-AF65-F5344CB8AC3E}">
        <p14:creationId xmlns:p14="http://schemas.microsoft.com/office/powerpoint/2010/main" val="445070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title"/>
          </p:nvPr>
        </p:nvSpPr>
        <p:spPr>
          <a:xfrm>
            <a:off x="121025" y="3990038"/>
            <a:ext cx="10858010" cy="888626"/>
          </a:xfrm>
        </p:spPr>
        <p:txBody>
          <a:bodyPr wrap="square" rtlCol="0" anchor="b">
            <a:normAutofit fontScale="90000"/>
          </a:bodyPr>
          <a:lstStyle/>
          <a:p>
            <a:pPr rtl="0"/>
            <a:r>
              <a:rPr lang="en-GB" sz="7200" dirty="0"/>
              <a:t>Thank you</a:t>
            </a:r>
          </a:p>
        </p:txBody>
      </p:sp>
      <p:sp>
        <p:nvSpPr>
          <p:cNvPr id="126" name="Slide Number Placeholder 49">
            <a:extLst>
              <a:ext uri="{FF2B5EF4-FFF2-40B4-BE49-F238E27FC236}">
                <a16:creationId xmlns:a16="http://schemas.microsoft.com/office/drawing/2014/main" id="{64086F3C-129F-4A29-A09C-7700661E06BF}"/>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10</a:t>
            </a:fld>
            <a:endParaRPr lang="en-GB"/>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body" sz="quarter" idx="14"/>
          </p:nvPr>
        </p:nvSpPr>
        <p:spPr>
          <a:xfrm>
            <a:off x="3590366" y="671233"/>
            <a:ext cx="3704372" cy="3457014"/>
          </a:xfrm>
        </p:spPr>
        <p:txBody>
          <a:bodyPr rtlCol="0">
            <a:normAutofit/>
          </a:bodyPr>
          <a:lstStyle/>
          <a:p>
            <a:pPr rtl="0"/>
            <a:r>
              <a:rPr lang="en-GB" b="1" dirty="0"/>
              <a:t>References </a:t>
            </a:r>
          </a:p>
          <a:p>
            <a:pPr algn="l" rtl="0"/>
            <a:r>
              <a:rPr lang="en-GB" dirty="0"/>
              <a:t>Website: </a:t>
            </a:r>
            <a:r>
              <a:rPr lang="en-GB" dirty="0">
                <a:hlinkClick r:id="rId3"/>
              </a:rPr>
              <a:t>www.twinkl.com</a:t>
            </a:r>
            <a:endParaRPr lang="en-GB" dirty="0"/>
          </a:p>
          <a:p>
            <a:pPr algn="l" rtl="0"/>
            <a:r>
              <a:rPr lang="en-GB" dirty="0"/>
              <a:t>Institute of history research </a:t>
            </a:r>
          </a:p>
          <a:p>
            <a:pPr algn="l" rtl="0"/>
            <a:r>
              <a:rPr lang="en-GB" dirty="0"/>
              <a:t>Anglotopia.net</a:t>
            </a:r>
          </a:p>
          <a:p>
            <a:pPr rtl="0"/>
            <a:endParaRPr lang="en-GB" dirty="0"/>
          </a:p>
          <a:p>
            <a:pPr rtl="0"/>
            <a:endParaRPr lang="en-GB" dirty="0"/>
          </a:p>
        </p:txBody>
      </p:sp>
    </p:spTree>
    <p:extLst>
      <p:ext uri="{BB962C8B-B14F-4D97-AF65-F5344CB8AC3E}">
        <p14:creationId xmlns:p14="http://schemas.microsoft.com/office/powerpoint/2010/main" val="3103683689"/>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1CF82A0-F4E3-45B7-AF6D-1D89198889C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3.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{8E876342-65B9-49F4-B63F-7736A6663540}tf11158769_win32</Template>
  <TotalTime>0</TotalTime>
  <Words>1107</Words>
  <Application>Microsoft Office PowerPoint</Application>
  <PresentationFormat>Widescreen</PresentationFormat>
  <Paragraphs>74</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vt:lpstr>
      <vt:lpstr>Calibri</vt:lpstr>
      <vt:lpstr>Goudy Old Style</vt:lpstr>
      <vt:lpstr>Wingdings</vt:lpstr>
      <vt:lpstr>FrostyVTI</vt:lpstr>
      <vt:lpstr>Principles and context of work with young people. </vt:lpstr>
      <vt:lpstr>1960’s</vt:lpstr>
      <vt:lpstr>The start of the swinging sixties </vt:lpstr>
      <vt:lpstr>In the small space of 4 years, Seven new Universities opened.   </vt:lpstr>
      <vt:lpstr>Harold was a prominent figure in British politics where he served as Prime Minister twice.</vt:lpstr>
      <vt:lpstr>Comprehensive  schools established in 1965</vt:lpstr>
      <vt:lpstr>England Winning the World Cup                            1966</vt:lpstr>
      <vt:lpstr>Abortions and homosexuality  </vt:lpstr>
      <vt:lpstr>Summary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and context of work with young people. </dc:title>
  <dc:creator>Stephen Martin</dc:creator>
  <cp:lastModifiedBy>Stephen Martin</cp:lastModifiedBy>
  <cp:revision>5</cp:revision>
  <dcterms:created xsi:type="dcterms:W3CDTF">2024-03-19T12:48:02Z</dcterms:created>
  <dcterms:modified xsi:type="dcterms:W3CDTF">2024-03-21T07:59:19Z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