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271" r:id="rId5"/>
    <p:sldId id="257" r:id="rId6"/>
    <p:sldId id="260" r:id="rId7"/>
    <p:sldId id="269" r:id="rId8"/>
    <p:sldId id="262" r:id="rId9"/>
    <p:sldId id="263" r:id="rId10"/>
    <p:sldId id="739" r:id="rId11"/>
    <p:sldId id="740" r:id="rId12"/>
    <p:sldId id="715" r:id="rId13"/>
    <p:sldId id="264" r:id="rId14"/>
    <p:sldId id="261" r:id="rId15"/>
    <p:sldId id="714" r:id="rId16"/>
    <p:sldId id="265" r:id="rId17"/>
    <p:sldId id="266" r:id="rId18"/>
    <p:sldId id="267" r:id="rId19"/>
    <p:sldId id="268" r:id="rId20"/>
    <p:sldId id="270" r:id="rId21"/>
    <p:sldId id="272" r:id="rId22"/>
    <p:sldId id="278" r:id="rId23"/>
    <p:sldId id="279" r:id="rId24"/>
    <p:sldId id="274" r:id="rId25"/>
    <p:sldId id="275" r:id="rId26"/>
    <p:sldId id="276" r:id="rId27"/>
    <p:sldId id="277" r:id="rId28"/>
    <p:sldId id="741" r:id="rId29"/>
    <p:sldId id="742" r:id="rId30"/>
    <p:sldId id="743"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312DAB-9648-AF45-EB31-ECD256829061}" v="2" dt="2025-02-12T08:57:01.292"/>
    <p1510:client id="{C8162B6A-4D51-5D4A-6484-BC655CA64499}" v="124" dt="2025-02-11T19:51:19.442"/>
    <p1510:client id="{CC693EC9-D935-EAEC-A2F3-F2E0B84F395C}" v="233" dt="2025-02-11T12:28:13.264"/>
    <p1510:client id="{FDF72474-88D8-E043-B278-B2457ED2BB6C}" v="5" dt="2025-02-12T11:00:08.4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68"/>
  </p:normalViewPr>
  <p:slideViewPr>
    <p:cSldViewPr snapToGrid="0">
      <p:cViewPr varScale="1">
        <p:scale>
          <a:sx n="105" d="100"/>
          <a:sy n="105" d="100"/>
        </p:scale>
        <p:origin x="744"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7E8BCD-2AB9-7B48-BF82-5D118D8FF580}" type="datetimeFigureOut">
              <a:rPr lang="en-US" smtClean="0"/>
              <a:t>2/14/25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205644-6736-DC43-AE01-423D20281481}" type="slidenum">
              <a:rPr lang="en-US" smtClean="0"/>
              <a:t>‹#›</a:t>
            </a:fld>
            <a:endParaRPr lang="en-US"/>
          </a:p>
        </p:txBody>
      </p:sp>
    </p:spTree>
    <p:extLst>
      <p:ext uri="{BB962C8B-B14F-4D97-AF65-F5344CB8AC3E}">
        <p14:creationId xmlns:p14="http://schemas.microsoft.com/office/powerpoint/2010/main" val="2249327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205644-6736-DC43-AE01-423D20281481}" type="slidenum">
              <a:rPr lang="en-US" smtClean="0"/>
              <a:t>8</a:t>
            </a:fld>
            <a:endParaRPr lang="en-US"/>
          </a:p>
        </p:txBody>
      </p:sp>
    </p:spTree>
    <p:extLst>
      <p:ext uri="{BB962C8B-B14F-4D97-AF65-F5344CB8AC3E}">
        <p14:creationId xmlns:p14="http://schemas.microsoft.com/office/powerpoint/2010/main" val="3957604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lnSpc>
                <a:spcPts val="1500"/>
              </a:lnSpc>
              <a:buFont typeface="Arial" panose="020B0604020202020204" pitchFamily="34" charset="0"/>
              <a:buChar char="•"/>
            </a:pPr>
            <a:r>
              <a:rPr lang="en-US" sz="1800" b="0" i="0" u="none" strike="noStrike">
                <a:solidFill>
                  <a:srgbClr val="000000"/>
                </a:solidFill>
                <a:effectLst/>
                <a:latin typeface="Calibri" panose="020F0502020204030204" pitchFamily="34" charset="0"/>
              </a:rPr>
              <a:t>Metro pictures featured key figures such as Richard Prince and Cindy Sherman, ​</a:t>
            </a:r>
            <a:r>
              <a:rPr lang="en-US" sz="1800" b="0" i="0">
                <a:solidFill>
                  <a:srgbClr val="000000"/>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lnSpc>
                <a:spcPts val="1500"/>
              </a:lnSpc>
              <a:buFont typeface="Arial" panose="020B0604020202020204" pitchFamily="34" charset="0"/>
              <a:buChar char="•"/>
            </a:pPr>
            <a:r>
              <a:rPr lang="en-US" sz="1800" b="0" i="0" u="none" strike="noStrike">
                <a:solidFill>
                  <a:srgbClr val="000000"/>
                </a:solidFill>
                <a:effectLst/>
                <a:latin typeface="Calibri" panose="020F0502020204030204" pitchFamily="34" charset="0"/>
              </a:rPr>
              <a:t>who  all engaged with media imagery in different ways.​</a:t>
            </a:r>
            <a:r>
              <a:rPr lang="en-US" sz="1800" b="0" i="0">
                <a:solidFill>
                  <a:srgbClr val="000000"/>
                </a:solidFill>
                <a:effectLst/>
                <a:latin typeface="Calibri" panose="020F0502020204030204" pitchFamily="34" charset="0"/>
              </a:rPr>
              <a:t>​</a:t>
            </a:r>
            <a:endParaRPr lang="en-US" b="0" i="0">
              <a:solidFill>
                <a:srgbClr val="000000"/>
              </a:solidFill>
              <a:effectLst/>
              <a:latin typeface="Arial" panose="020B0604020202020204" pitchFamily="34" charset="0"/>
            </a:endParaRPr>
          </a:p>
          <a:p>
            <a:pPr algn="l" rtl="0" fontAlgn="base">
              <a:lnSpc>
                <a:spcPts val="1500"/>
              </a:lnSpc>
              <a:buFont typeface="Arial" panose="020B0604020202020204" pitchFamily="34" charset="0"/>
              <a:buChar char="•"/>
            </a:pPr>
            <a:r>
              <a:rPr lang="en-US" sz="1800" b="0" i="0" u="none" strike="noStrike">
                <a:solidFill>
                  <a:srgbClr val="000000"/>
                </a:solidFill>
                <a:effectLst/>
                <a:latin typeface="Calibri" panose="020F0502020204030204" pitchFamily="34" charset="0"/>
              </a:rPr>
              <a:t>Ashley Bickerton, Jeff Koons, Peter Halley and Meyer </a:t>
            </a:r>
            <a:r>
              <a:rPr lang="en-US" sz="1800" b="0" i="0" u="none" strike="noStrike" err="1">
                <a:solidFill>
                  <a:srgbClr val="000000"/>
                </a:solidFill>
                <a:effectLst/>
                <a:latin typeface="Calibri" panose="020F0502020204030204" pitchFamily="34" charset="0"/>
              </a:rPr>
              <a:t>Vaisman</a:t>
            </a:r>
            <a:r>
              <a:rPr lang="en-US" sz="1800" b="0" i="0" u="none" strike="noStrike">
                <a:solidFill>
                  <a:srgbClr val="000000"/>
                </a:solidFill>
                <a:effectLst/>
                <a:latin typeface="Calibri" panose="020F0502020204030204" pitchFamily="34" charset="0"/>
              </a:rPr>
              <a:t>, all referenced images and objects associated with both modernist art and consumer culture </a:t>
            </a:r>
            <a:endParaRPr lang="en-US" b="0" i="0">
              <a:solidFill>
                <a:srgbClr val="000000"/>
              </a:solidFill>
              <a:effectLst/>
              <a:latin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C8205644-6736-DC43-AE01-423D20281481}" type="slidenum">
              <a:rPr lang="en-US" smtClean="0"/>
              <a:t>9</a:t>
            </a:fld>
            <a:endParaRPr lang="en-US"/>
          </a:p>
        </p:txBody>
      </p:sp>
    </p:spTree>
    <p:extLst>
      <p:ext uri="{BB962C8B-B14F-4D97-AF65-F5344CB8AC3E}">
        <p14:creationId xmlns:p14="http://schemas.microsoft.com/office/powerpoint/2010/main" val="2863982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D9500-47D9-B0C2-291C-EE679CAC333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2F6BCB7-667E-3E10-ED03-BC0C3CBC8A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708BB22-F9ED-158D-BF23-818FB3B65666}"/>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5" name="Footer Placeholder 4">
            <a:extLst>
              <a:ext uri="{FF2B5EF4-FFF2-40B4-BE49-F238E27FC236}">
                <a16:creationId xmlns:a16="http://schemas.microsoft.com/office/drawing/2014/main" id="{0E9B0B53-47C6-8C7E-2A26-4042CB9895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913ABF-64C9-73B6-D977-3A513D4E408C}"/>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1314939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74D8C-58E9-B4A4-4907-44285FC5922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53CA25F-7EAF-3229-BD47-327B479A4FF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471B666-BCFF-4C0C-4DBE-DEB59057D755}"/>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5" name="Footer Placeholder 4">
            <a:extLst>
              <a:ext uri="{FF2B5EF4-FFF2-40B4-BE49-F238E27FC236}">
                <a16:creationId xmlns:a16="http://schemas.microsoft.com/office/drawing/2014/main" id="{EA368AB7-6244-9686-1C08-69D2547099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B576DA-5822-6089-7C6A-D66DAED1C1D3}"/>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1875190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88509-5536-F199-E66C-1BCB33284DF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7C98C2-60CD-0182-273C-A63C6E864A0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269FCD1-0DF4-CA7C-5D8B-B7B07080230D}"/>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5" name="Footer Placeholder 4">
            <a:extLst>
              <a:ext uri="{FF2B5EF4-FFF2-40B4-BE49-F238E27FC236}">
                <a16:creationId xmlns:a16="http://schemas.microsoft.com/office/drawing/2014/main" id="{078AF587-1E4D-13EA-562F-A05AEE0384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F3256D-0D8C-0EE8-993A-837CFBB79886}"/>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3262790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CFDFE-71D7-9762-B70A-E6006022F74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FB50482-B8B4-90D5-454A-4B2FFEF667B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A28E6A0-92FC-8053-B043-50B58C11331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042E027-67AA-4014-338B-6FC7015EECCC}"/>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6" name="Footer Placeholder 5">
            <a:extLst>
              <a:ext uri="{FF2B5EF4-FFF2-40B4-BE49-F238E27FC236}">
                <a16:creationId xmlns:a16="http://schemas.microsoft.com/office/drawing/2014/main" id="{B2ADFF80-2F00-542D-92CC-74FDD561FB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126BBBD-C4FC-DE5A-C908-D50CAC6E9E2E}"/>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3537460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AA69A-D93C-F51F-118E-5BF8CC31DB3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8831726-67C2-A2B7-D357-6731BB2862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56FD318-9955-6BEF-BA20-3F0602CC3EE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62E689E-4E0F-6E2C-83A0-205CA3F1B4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29EBDCA-D7D3-7918-02C6-1DFA2BB99BE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32158DD-2003-7A2B-8333-12D881575C67}"/>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8" name="Footer Placeholder 7">
            <a:extLst>
              <a:ext uri="{FF2B5EF4-FFF2-40B4-BE49-F238E27FC236}">
                <a16:creationId xmlns:a16="http://schemas.microsoft.com/office/drawing/2014/main" id="{D2561F9A-8251-7A09-B340-A35846C2771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6EE7C6-C27C-80D7-6751-1A20C4B1E3E2}"/>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3416693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0C36C-B654-F3B4-8E95-8F24B58837C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5C8575E-BF20-EA02-39D5-F94B1950B53A}"/>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4" name="Footer Placeholder 3">
            <a:extLst>
              <a:ext uri="{FF2B5EF4-FFF2-40B4-BE49-F238E27FC236}">
                <a16:creationId xmlns:a16="http://schemas.microsoft.com/office/drawing/2014/main" id="{41C06BA7-AF62-B0F9-9FCB-240FA010D21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075BC5B-9532-FF65-3DDC-536766791378}"/>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2335989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77D20B-ADCC-BADD-B4E9-129D7AA3559B}"/>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3" name="Footer Placeholder 2">
            <a:extLst>
              <a:ext uri="{FF2B5EF4-FFF2-40B4-BE49-F238E27FC236}">
                <a16:creationId xmlns:a16="http://schemas.microsoft.com/office/drawing/2014/main" id="{F2F5237B-37E0-8211-1A97-F84F88AECF7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BA12FC-1E17-6434-20F2-70C8F2976E0A}"/>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585679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B2699-78AD-50E2-C0C6-4F7F8897A8E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DE129ED-3753-9C8E-3429-DD3CCF58C8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05D7F8C-F660-9470-0A36-AA391DFBC9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D1E420C-867C-9543-F925-3B564875B574}"/>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6" name="Footer Placeholder 5">
            <a:extLst>
              <a:ext uri="{FF2B5EF4-FFF2-40B4-BE49-F238E27FC236}">
                <a16:creationId xmlns:a16="http://schemas.microsoft.com/office/drawing/2014/main" id="{4748E3A5-DC09-8B45-995D-3E177A09FD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7B3535-BFCB-6880-F630-F5C9D405BAC8}"/>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1181414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E26CF-FC40-B38F-F0CE-E131ABF407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8C66708-DB33-CE9C-D223-251FF74FF0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4C07BAE-B9DB-F7B1-8BD0-B703206497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F02DCE7-B7EC-1415-276C-9CE0A5CEA446}"/>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6" name="Footer Placeholder 5">
            <a:extLst>
              <a:ext uri="{FF2B5EF4-FFF2-40B4-BE49-F238E27FC236}">
                <a16:creationId xmlns:a16="http://schemas.microsoft.com/office/drawing/2014/main" id="{12D29052-0F65-88D7-45D8-8EB5C521B4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30F197-E1FF-329F-3B3D-DC82C0A8F514}"/>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3428367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84AF4-6025-69EE-110F-8CECC73917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D15274F-47F9-28E7-5B1B-334C3AAFC3C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FA05F41-6625-E780-068C-715986A46DA5}"/>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5" name="Footer Placeholder 4">
            <a:extLst>
              <a:ext uri="{FF2B5EF4-FFF2-40B4-BE49-F238E27FC236}">
                <a16:creationId xmlns:a16="http://schemas.microsoft.com/office/drawing/2014/main" id="{CDE62081-06F4-BE51-0582-7164D5355D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5356C1-7B17-F34D-2852-65A387E09091}"/>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3113414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7191B2-FBDF-CA0E-7378-76A90F67FB5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611C987-4CA1-2E87-6C86-7EC431F272D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5CD471A-DA06-B1A4-E020-2812B3F21A47}"/>
              </a:ext>
            </a:extLst>
          </p:cNvPr>
          <p:cNvSpPr>
            <a:spLocks noGrp="1"/>
          </p:cNvSpPr>
          <p:nvPr>
            <p:ph type="dt" sz="half" idx="10"/>
          </p:nvPr>
        </p:nvSpPr>
        <p:spPr/>
        <p:txBody>
          <a:bodyPr/>
          <a:lstStyle/>
          <a:p>
            <a:fld id="{D9A80160-2DDE-4A48-AD7F-B048DC060290}" type="datetimeFigureOut">
              <a:rPr lang="en-US" smtClean="0"/>
              <a:t>2/14/25</a:t>
            </a:fld>
            <a:endParaRPr lang="en-US"/>
          </a:p>
        </p:txBody>
      </p:sp>
      <p:sp>
        <p:nvSpPr>
          <p:cNvPr id="5" name="Footer Placeholder 4">
            <a:extLst>
              <a:ext uri="{FF2B5EF4-FFF2-40B4-BE49-F238E27FC236}">
                <a16:creationId xmlns:a16="http://schemas.microsoft.com/office/drawing/2014/main" id="{A75DA3C8-B849-F984-46C4-C6675EB45F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5CD1C5-8626-E2CD-BAA3-C93C0414ED0A}"/>
              </a:ext>
            </a:extLst>
          </p:cNvPr>
          <p:cNvSpPr>
            <a:spLocks noGrp="1"/>
          </p:cNvSpPr>
          <p:nvPr>
            <p:ph type="sldNum" sz="quarter" idx="12"/>
          </p:nvPr>
        </p:nvSpPr>
        <p:spPr/>
        <p:txBody>
          <a:bodyPr/>
          <a:lstStyle/>
          <a:p>
            <a:fld id="{57AE5DC8-59DD-B74E-9B1B-1D162A270513}" type="slidenum">
              <a:rPr lang="en-US" smtClean="0"/>
              <a:t>‹#›</a:t>
            </a:fld>
            <a:endParaRPr lang="en-US"/>
          </a:p>
        </p:txBody>
      </p:sp>
    </p:spTree>
    <p:extLst>
      <p:ext uri="{BB962C8B-B14F-4D97-AF65-F5344CB8AC3E}">
        <p14:creationId xmlns:p14="http://schemas.microsoft.com/office/powerpoint/2010/main" val="2920987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F484DD-8616-C750-2746-B6B8F85E70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31264C7-8FFF-5631-F1B4-569729842B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C7877BE-6AB9-FC65-64D0-F4CFA09FC4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9A80160-2DDE-4A48-AD7F-B048DC060290}" type="datetimeFigureOut">
              <a:rPr lang="en-US" smtClean="0"/>
              <a:t>2/14/25</a:t>
            </a:fld>
            <a:endParaRPr lang="en-US"/>
          </a:p>
        </p:txBody>
      </p:sp>
      <p:sp>
        <p:nvSpPr>
          <p:cNvPr id="5" name="Footer Placeholder 4">
            <a:extLst>
              <a:ext uri="{FF2B5EF4-FFF2-40B4-BE49-F238E27FC236}">
                <a16:creationId xmlns:a16="http://schemas.microsoft.com/office/drawing/2014/main" id="{0706BC44-D42D-D0FB-0FC7-F503D17172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4D4EB9C-3FE6-F3E9-7515-CEE3B67B15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7AE5DC8-59DD-B74E-9B1B-1D162A270513}" type="slidenum">
              <a:rPr lang="en-US" smtClean="0"/>
              <a:t>‹#›</a:t>
            </a:fld>
            <a:endParaRPr lang="en-US"/>
          </a:p>
        </p:txBody>
      </p:sp>
    </p:spTree>
    <p:extLst>
      <p:ext uri="{BB962C8B-B14F-4D97-AF65-F5344CB8AC3E}">
        <p14:creationId xmlns:p14="http://schemas.microsoft.com/office/powerpoint/2010/main" val="870825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inquiriesjournal.com/articles/1661/appropriation-in-contemporary-art"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896DF-5A8F-B858-450C-6B0718FE802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7BD49BD-1A35-762D-B12A-ABD45E2E33AB}"/>
              </a:ext>
            </a:extLst>
          </p:cNvPr>
          <p:cNvPicPr>
            <a:picLocks noChangeAspect="1"/>
          </p:cNvPicPr>
          <p:nvPr/>
        </p:nvPicPr>
        <p:blipFill>
          <a:blip r:embed="rId2"/>
          <a:stretch>
            <a:fillRect/>
          </a:stretch>
        </p:blipFill>
        <p:spPr>
          <a:xfrm>
            <a:off x="4572000" y="1596107"/>
            <a:ext cx="7457168" cy="5038626"/>
          </a:xfrm>
          <a:prstGeom prst="rect">
            <a:avLst/>
          </a:prstGeom>
        </p:spPr>
      </p:pic>
      <p:sp>
        <p:nvSpPr>
          <p:cNvPr id="6" name="TextBox 5">
            <a:extLst>
              <a:ext uri="{FF2B5EF4-FFF2-40B4-BE49-F238E27FC236}">
                <a16:creationId xmlns:a16="http://schemas.microsoft.com/office/drawing/2014/main" id="{EC037E4E-288F-496D-9D39-8B29AAF5BD5A}"/>
              </a:ext>
            </a:extLst>
          </p:cNvPr>
          <p:cNvSpPr txBox="1"/>
          <p:nvPr/>
        </p:nvSpPr>
        <p:spPr>
          <a:xfrm>
            <a:off x="8667350" y="6388512"/>
            <a:ext cx="3361818" cy="246221"/>
          </a:xfrm>
          <a:prstGeom prst="rect">
            <a:avLst/>
          </a:prstGeom>
          <a:noFill/>
        </p:spPr>
        <p:txBody>
          <a:bodyPr wrap="none" rtlCol="0">
            <a:spAutoFit/>
          </a:bodyPr>
          <a:lstStyle/>
          <a:p>
            <a:r>
              <a:rPr lang="en-US" sz="1000"/>
              <a:t>Lei Xue </a:t>
            </a:r>
            <a:r>
              <a:rPr lang="en-GB" sz="1000" b="0" i="0" u="none" strike="noStrike">
                <a:solidFill>
                  <a:srgbClr val="333333"/>
                </a:solidFill>
                <a:effectLst/>
              </a:rPr>
              <a:t>“Drinking Tea” 2009, hand-painted porcelain cans</a:t>
            </a:r>
            <a:endParaRPr lang="en-US" sz="1000"/>
          </a:p>
        </p:txBody>
      </p:sp>
      <p:sp>
        <p:nvSpPr>
          <p:cNvPr id="3" name="TextBox 2">
            <a:extLst>
              <a:ext uri="{FF2B5EF4-FFF2-40B4-BE49-F238E27FC236}">
                <a16:creationId xmlns:a16="http://schemas.microsoft.com/office/drawing/2014/main" id="{6479DCC8-D5DE-1372-A99E-2AB330EBFBED}"/>
              </a:ext>
            </a:extLst>
          </p:cNvPr>
          <p:cNvSpPr txBox="1"/>
          <p:nvPr/>
        </p:nvSpPr>
        <p:spPr>
          <a:xfrm>
            <a:off x="547843" y="579079"/>
            <a:ext cx="6096000" cy="2400657"/>
          </a:xfrm>
          <a:prstGeom prst="rect">
            <a:avLst/>
          </a:prstGeom>
          <a:noFill/>
        </p:spPr>
        <p:txBody>
          <a:bodyPr wrap="square">
            <a:spAutoFit/>
          </a:bodyPr>
          <a:lstStyle/>
          <a:p>
            <a:r>
              <a:rPr lang="en-US" sz="2400" b="1"/>
              <a:t>Appropriation in Art</a:t>
            </a:r>
          </a:p>
          <a:p>
            <a:endParaRPr lang="en-US"/>
          </a:p>
          <a:p>
            <a:r>
              <a:rPr lang="en-US"/>
              <a:t>What is appropriation </a:t>
            </a:r>
          </a:p>
          <a:p>
            <a:r>
              <a:rPr lang="en-US"/>
              <a:t>Brief overview and examples</a:t>
            </a:r>
          </a:p>
          <a:p>
            <a:r>
              <a:rPr lang="en-US"/>
              <a:t>Key themes</a:t>
            </a:r>
          </a:p>
          <a:p>
            <a:r>
              <a:rPr lang="en-US"/>
              <a:t>Controversial issues e.g. Authorship and ownership &amp; Cultural appropriation</a:t>
            </a:r>
          </a:p>
          <a:p>
            <a:r>
              <a:rPr lang="en-US"/>
              <a:t>AI &amp; Appropriation</a:t>
            </a:r>
          </a:p>
        </p:txBody>
      </p:sp>
    </p:spTree>
    <p:extLst>
      <p:ext uri="{BB962C8B-B14F-4D97-AF65-F5344CB8AC3E}">
        <p14:creationId xmlns:p14="http://schemas.microsoft.com/office/powerpoint/2010/main" val="2448380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2" name="TextBox 1">
            <a:extLst>
              <a:ext uri="{FF2B5EF4-FFF2-40B4-BE49-F238E27FC236}">
                <a16:creationId xmlns:a16="http://schemas.microsoft.com/office/drawing/2014/main" id="{92C865BD-931A-66D9-AD8D-BC48186696FD}"/>
              </a:ext>
            </a:extLst>
          </p:cNvPr>
          <p:cNvSpPr txBox="1"/>
          <p:nvPr/>
        </p:nvSpPr>
        <p:spPr>
          <a:xfrm>
            <a:off x="1932902" y="3429000"/>
            <a:ext cx="8071697" cy="1655762"/>
          </a:xfrm>
          <a:prstGeom prst="rect">
            <a:avLst/>
          </a:prstGeom>
        </p:spPr>
        <p:txBody>
          <a:bodyPr vert="horz" lIns="91440" tIns="45720" rIns="91440" bIns="45720" rtlCol="0">
            <a:normAutofit/>
          </a:bodyPr>
          <a:lstStyle/>
          <a:p>
            <a:pPr>
              <a:lnSpc>
                <a:spcPct val="90000"/>
              </a:lnSpc>
              <a:spcBef>
                <a:spcPts val="1000"/>
              </a:spcBef>
            </a:pPr>
            <a:r>
              <a:rPr lang="en-US" sz="2000" b="0" i="0" u="none" strike="noStrike" kern="1200">
                <a:solidFill>
                  <a:schemeClr val="bg1"/>
                </a:solidFill>
                <a:effectLst/>
                <a:latin typeface="+mn-lt"/>
                <a:ea typeface="+mn-ea"/>
                <a:cs typeface="+mn-cs"/>
              </a:rPr>
              <a:t>Appropriation is the intentional borrowing, copying, and alteration of existing images and objects. A strategy that has been used by artists for millennia, it took on new significance in the mid-20th century with the rise of consumerism and the proliferation of images through mass media outlets from magazines to television. (MoMA) </a:t>
            </a:r>
            <a:endParaRPr lang="en-US" sz="2000" kern="1200">
              <a:solidFill>
                <a:schemeClr val="bg1"/>
              </a:solidFill>
              <a:latin typeface="+mn-lt"/>
              <a:ea typeface="+mn-ea"/>
              <a:cs typeface="+mn-cs"/>
            </a:endParaRPr>
          </a:p>
        </p:txBody>
      </p:sp>
      <p:cxnSp>
        <p:nvCxnSpPr>
          <p:cNvPr id="14" name="Straight Connector 13">
            <a:extLst>
              <a:ext uri="{FF2B5EF4-FFF2-40B4-BE49-F238E27FC236}">
                <a16:creationId xmlns:a16="http://schemas.microsoft.com/office/drawing/2014/main" id="{EC4521DE-248E-440D-AAD6-FD9E7D34B3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285"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42C13FA-4C0F-42D0-9626-5BA6040D8C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6252485"/>
            <a:ext cx="12192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56BFA00-B52E-7506-8687-5A6CC8E8284D}"/>
              </a:ext>
            </a:extLst>
          </p:cNvPr>
          <p:cNvSpPr txBox="1"/>
          <p:nvPr/>
        </p:nvSpPr>
        <p:spPr>
          <a:xfrm>
            <a:off x="2623661" y="723834"/>
            <a:ext cx="6100762" cy="1313821"/>
          </a:xfrm>
          <a:prstGeom prst="rect">
            <a:avLst/>
          </a:prstGeom>
          <a:noFill/>
        </p:spPr>
        <p:txBody>
          <a:bodyPr wrap="square">
            <a:spAutoFit/>
          </a:bodyPr>
          <a:lstStyle/>
          <a:p>
            <a:pPr algn="ctr">
              <a:lnSpc>
                <a:spcPts val="4125"/>
              </a:lnSpc>
            </a:pPr>
            <a:r>
              <a:rPr lang="en-GB" b="0" i="0" u="none" strike="noStrike" cap="all">
                <a:solidFill>
                  <a:schemeClr val="bg1"/>
                </a:solidFill>
                <a:effectLst/>
                <a:latin typeface="Tate regular"/>
              </a:rPr>
              <a:t>APPROPRIATION</a:t>
            </a:r>
            <a:endParaRPr lang="en-GB" b="0" i="0" u="none" strike="noStrike">
              <a:solidFill>
                <a:schemeClr val="bg1"/>
              </a:solidFill>
              <a:effectLst/>
              <a:latin typeface="Tate regular"/>
            </a:endParaRPr>
          </a:p>
          <a:p>
            <a:pPr algn="ctr">
              <a:lnSpc>
                <a:spcPts val="1800"/>
              </a:lnSpc>
              <a:spcAft>
                <a:spcPts val="1200"/>
              </a:spcAft>
            </a:pPr>
            <a:r>
              <a:rPr lang="en-GB" b="0" i="0" u="none" strike="noStrike">
                <a:solidFill>
                  <a:schemeClr val="bg1"/>
                </a:solidFill>
                <a:effectLst/>
                <a:latin typeface="Tate regular"/>
              </a:rPr>
              <a:t>Appropriation in art and art history refers to the practice of artists using pre-existing objects or images in their art with little transformation of the original (Tate)</a:t>
            </a:r>
          </a:p>
        </p:txBody>
      </p:sp>
    </p:spTree>
    <p:extLst>
      <p:ext uri="{BB962C8B-B14F-4D97-AF65-F5344CB8AC3E}">
        <p14:creationId xmlns:p14="http://schemas.microsoft.com/office/powerpoint/2010/main" val="927934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9C509D2-0C1A-47B8-89C1-D3AB17D452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CC681092-5202-F4FE-CF10-A3A3D33D42F4}"/>
              </a:ext>
            </a:extLst>
          </p:cNvPr>
          <p:cNvPicPr>
            <a:picLocks noChangeAspect="1"/>
          </p:cNvPicPr>
          <p:nvPr/>
        </p:nvPicPr>
        <p:blipFill>
          <a:blip r:embed="rId2"/>
          <a:srcRect t="8093" r="1" b="3030"/>
          <a:stretch/>
        </p:blipFill>
        <p:spPr>
          <a:xfrm>
            <a:off x="-4642" y="10"/>
            <a:ext cx="3006061" cy="3339639"/>
          </a:xfrm>
          <a:prstGeom prst="rect">
            <a:avLst/>
          </a:prstGeom>
        </p:spPr>
      </p:pic>
      <p:pic>
        <p:nvPicPr>
          <p:cNvPr id="14" name="Picture 13">
            <a:extLst>
              <a:ext uri="{FF2B5EF4-FFF2-40B4-BE49-F238E27FC236}">
                <a16:creationId xmlns:a16="http://schemas.microsoft.com/office/drawing/2014/main" id="{6E61036B-8B47-F499-CA65-BC640BCA6626}"/>
              </a:ext>
            </a:extLst>
          </p:cNvPr>
          <p:cNvPicPr>
            <a:picLocks noChangeAspect="1"/>
          </p:cNvPicPr>
          <p:nvPr/>
        </p:nvPicPr>
        <p:blipFill>
          <a:blip r:embed="rId3"/>
          <a:srcRect l="23336" r="8149" b="1"/>
          <a:stretch/>
        </p:blipFill>
        <p:spPr>
          <a:xfrm>
            <a:off x="3198068" y="10"/>
            <a:ext cx="2991088" cy="3339639"/>
          </a:xfrm>
          <a:prstGeom prst="rect">
            <a:avLst/>
          </a:prstGeom>
        </p:spPr>
      </p:pic>
      <p:pic>
        <p:nvPicPr>
          <p:cNvPr id="13" name="Picture 12">
            <a:extLst>
              <a:ext uri="{FF2B5EF4-FFF2-40B4-BE49-F238E27FC236}">
                <a16:creationId xmlns:a16="http://schemas.microsoft.com/office/drawing/2014/main" id="{67DB5808-5A42-74A8-A029-E1A5E2757E7B}"/>
              </a:ext>
            </a:extLst>
          </p:cNvPr>
          <p:cNvPicPr>
            <a:picLocks noChangeAspect="1"/>
          </p:cNvPicPr>
          <p:nvPr/>
        </p:nvPicPr>
        <p:blipFill>
          <a:blip r:embed="rId4"/>
          <a:srcRect t="21227" r="1" b="1"/>
          <a:stretch/>
        </p:blipFill>
        <p:spPr>
          <a:xfrm>
            <a:off x="-2" y="3518351"/>
            <a:ext cx="6189158" cy="3339649"/>
          </a:xfrm>
          <a:prstGeom prst="rect">
            <a:avLst/>
          </a:prstGeom>
        </p:spPr>
      </p:pic>
      <p:sp>
        <p:nvSpPr>
          <p:cNvPr id="5" name="TextBox 4">
            <a:extLst>
              <a:ext uri="{FF2B5EF4-FFF2-40B4-BE49-F238E27FC236}">
                <a16:creationId xmlns:a16="http://schemas.microsoft.com/office/drawing/2014/main" id="{C0AE6E57-7814-AFA3-CF7C-CE0BDA191C14}"/>
              </a:ext>
            </a:extLst>
          </p:cNvPr>
          <p:cNvSpPr txBox="1"/>
          <p:nvPr/>
        </p:nvSpPr>
        <p:spPr>
          <a:xfrm>
            <a:off x="6600265" y="2413645"/>
            <a:ext cx="4753534" cy="369473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Early 20</a:t>
            </a:r>
            <a:r>
              <a:rPr lang="en-US" sz="2000" baseline="30000"/>
              <a:t>th</a:t>
            </a:r>
            <a:r>
              <a:rPr lang="en-US" sz="2000"/>
              <a:t> Century </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Appropriation gained prominence with Dada and cubism with early influences in the use of collage and found objects</a:t>
            </a:r>
          </a:p>
          <a:p>
            <a:pPr indent="-228600">
              <a:lnSpc>
                <a:spcPct val="90000"/>
              </a:lnSpc>
              <a:spcAft>
                <a:spcPts val="600"/>
              </a:spcAft>
              <a:buFont typeface="Arial" panose="020B0604020202020204" pitchFamily="34" charset="0"/>
              <a:buChar char="•"/>
            </a:pPr>
            <a:endParaRPr lang="en-US" sz="2000"/>
          </a:p>
        </p:txBody>
      </p:sp>
    </p:spTree>
    <p:extLst>
      <p:ext uri="{BB962C8B-B14F-4D97-AF65-F5344CB8AC3E}">
        <p14:creationId xmlns:p14="http://schemas.microsoft.com/office/powerpoint/2010/main" val="752295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A473C4F-963F-CE78-BFFE-1C4FBFF226AE}"/>
              </a:ext>
            </a:extLst>
          </p:cNvPr>
          <p:cNvPicPr>
            <a:picLocks noGrp="1" noChangeAspect="1"/>
          </p:cNvPicPr>
          <p:nvPr>
            <p:ph idx="1"/>
          </p:nvPr>
        </p:nvPicPr>
        <p:blipFill>
          <a:blip r:embed="rId2"/>
          <a:stretch>
            <a:fillRect/>
          </a:stretch>
        </p:blipFill>
        <p:spPr>
          <a:xfrm>
            <a:off x="1059744" y="696118"/>
            <a:ext cx="9716912" cy="5465763"/>
          </a:xfrm>
        </p:spPr>
      </p:pic>
    </p:spTree>
    <p:extLst>
      <p:ext uri="{BB962C8B-B14F-4D97-AF65-F5344CB8AC3E}">
        <p14:creationId xmlns:p14="http://schemas.microsoft.com/office/powerpoint/2010/main" val="3790431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EF6118E-44FB-4509-B4D9-129052E4C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4F7D91-077A-64BD-1104-B6840A598034}"/>
              </a:ext>
            </a:extLst>
          </p:cNvPr>
          <p:cNvSpPr>
            <a:spLocks noGrp="1"/>
          </p:cNvSpPr>
          <p:nvPr>
            <p:ph type="title"/>
          </p:nvPr>
        </p:nvSpPr>
        <p:spPr>
          <a:xfrm>
            <a:off x="835155" y="525195"/>
            <a:ext cx="3986155" cy="2806506"/>
          </a:xfrm>
        </p:spPr>
        <p:txBody>
          <a:bodyPr anchor="b">
            <a:normAutofit/>
          </a:bodyPr>
          <a:lstStyle/>
          <a:p>
            <a:r>
              <a:rPr lang="en-US" sz="4000"/>
              <a:t>Mid 20</a:t>
            </a:r>
            <a:r>
              <a:rPr lang="en-US" sz="4000" baseline="30000"/>
              <a:t>th</a:t>
            </a:r>
            <a:r>
              <a:rPr lang="en-US" sz="4000"/>
              <a:t> Century: Pop Art – 1950’s &amp; 60’s</a:t>
            </a:r>
            <a:br>
              <a:rPr lang="en-US" sz="4000"/>
            </a:br>
            <a:endParaRPr lang="en-US" sz="4000"/>
          </a:p>
        </p:txBody>
      </p:sp>
      <p:pic>
        <p:nvPicPr>
          <p:cNvPr id="4" name="Picture 3">
            <a:extLst>
              <a:ext uri="{FF2B5EF4-FFF2-40B4-BE49-F238E27FC236}">
                <a16:creationId xmlns:a16="http://schemas.microsoft.com/office/drawing/2014/main" id="{25DFBFD5-8718-8BAF-52B1-27535FFC68A0}"/>
              </a:ext>
            </a:extLst>
          </p:cNvPr>
          <p:cNvPicPr>
            <a:picLocks noChangeAspect="1"/>
          </p:cNvPicPr>
          <p:nvPr/>
        </p:nvPicPr>
        <p:blipFill>
          <a:blip r:embed="rId2"/>
          <a:srcRect t="2758" r="1" b="16958"/>
          <a:stretch/>
        </p:blipFill>
        <p:spPr>
          <a:xfrm>
            <a:off x="5006716" y="163646"/>
            <a:ext cx="6986541" cy="2623097"/>
          </a:xfrm>
          <a:prstGeom prst="rect">
            <a:avLst/>
          </a:prstGeom>
        </p:spPr>
      </p:pic>
      <p:sp>
        <p:nvSpPr>
          <p:cNvPr id="3" name="Content Placeholder 2">
            <a:extLst>
              <a:ext uri="{FF2B5EF4-FFF2-40B4-BE49-F238E27FC236}">
                <a16:creationId xmlns:a16="http://schemas.microsoft.com/office/drawing/2014/main" id="{9A5CD8CD-A9C2-C4C9-6FC1-33642C53B5AF}"/>
              </a:ext>
            </a:extLst>
          </p:cNvPr>
          <p:cNvSpPr>
            <a:spLocks noGrp="1"/>
          </p:cNvSpPr>
          <p:nvPr>
            <p:ph idx="1"/>
          </p:nvPr>
        </p:nvSpPr>
        <p:spPr>
          <a:xfrm>
            <a:off x="835155" y="3526300"/>
            <a:ext cx="3986155" cy="2588458"/>
          </a:xfrm>
        </p:spPr>
        <p:txBody>
          <a:bodyPr vert="horz" lIns="91440" tIns="45720" rIns="91440" bIns="45720" rtlCol="0" anchor="t">
            <a:normAutofit/>
          </a:bodyPr>
          <a:lstStyle/>
          <a:p>
            <a:r>
              <a:rPr lang="en-US" sz="2000"/>
              <a:t>Andy Warhol / Roy Lichtenstein </a:t>
            </a:r>
          </a:p>
          <a:p>
            <a:endParaRPr lang="en-US" sz="2000"/>
          </a:p>
        </p:txBody>
      </p:sp>
      <p:pic>
        <p:nvPicPr>
          <p:cNvPr id="5" name="Picture 4">
            <a:extLst>
              <a:ext uri="{FF2B5EF4-FFF2-40B4-BE49-F238E27FC236}">
                <a16:creationId xmlns:a16="http://schemas.microsoft.com/office/drawing/2014/main" id="{D473BE63-7749-C0A3-C36D-F5D4FE9E41EF}"/>
              </a:ext>
            </a:extLst>
          </p:cNvPr>
          <p:cNvPicPr>
            <a:picLocks noChangeAspect="1"/>
          </p:cNvPicPr>
          <p:nvPr/>
        </p:nvPicPr>
        <p:blipFill>
          <a:blip r:embed="rId3"/>
          <a:srcRect t="43242" r="-1" b="8118"/>
          <a:stretch/>
        </p:blipFill>
        <p:spPr>
          <a:xfrm>
            <a:off x="5186555" y="2956875"/>
            <a:ext cx="6685656" cy="3352653"/>
          </a:xfrm>
          <a:prstGeom prst="rect">
            <a:avLst/>
          </a:prstGeom>
        </p:spPr>
      </p:pic>
    </p:spTree>
    <p:extLst>
      <p:ext uri="{BB962C8B-B14F-4D97-AF65-F5344CB8AC3E}">
        <p14:creationId xmlns:p14="http://schemas.microsoft.com/office/powerpoint/2010/main" val="3678922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2" name="Rectangle 11">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9286E64-DB4D-577F-A41A-E1751A48FE2B}"/>
              </a:ext>
            </a:extLst>
          </p:cNvPr>
          <p:cNvPicPr>
            <a:picLocks noChangeAspect="1"/>
          </p:cNvPicPr>
          <p:nvPr/>
        </p:nvPicPr>
        <p:blipFill>
          <a:blip r:embed="rId2"/>
          <a:srcRect l="6653" r="1189" b="3"/>
          <a:stretch/>
        </p:blipFill>
        <p:spPr>
          <a:xfrm>
            <a:off x="4038610" y="7"/>
            <a:ext cx="4039673" cy="6857565"/>
          </a:xfrm>
          <a:prstGeom prst="rect">
            <a:avLst/>
          </a:prstGeom>
        </p:spPr>
      </p:pic>
      <p:sp>
        <p:nvSpPr>
          <p:cNvPr id="16" name="Freeform: Shape 15">
            <a:extLst>
              <a:ext uri="{FF2B5EF4-FFF2-40B4-BE49-F238E27FC236}">
                <a16:creationId xmlns:a16="http://schemas.microsoft.com/office/drawing/2014/main" id="{32FD26B0-16CE-4AD4-9CE4-A63EBF330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6FC3CE6-0274-5EB0-C57C-6A412F92A119}"/>
              </a:ext>
            </a:extLst>
          </p:cNvPr>
          <p:cNvSpPr>
            <a:spLocks noGrp="1"/>
          </p:cNvSpPr>
          <p:nvPr>
            <p:ph type="title"/>
          </p:nvPr>
        </p:nvSpPr>
        <p:spPr>
          <a:xfrm>
            <a:off x="553792" y="2945176"/>
            <a:ext cx="2984937" cy="2757975"/>
          </a:xfrm>
        </p:spPr>
        <p:txBody>
          <a:bodyPr vert="horz" lIns="91440" tIns="45720" rIns="91440" bIns="45720" rtlCol="0" anchor="t">
            <a:normAutofit/>
          </a:bodyPr>
          <a:lstStyle/>
          <a:p>
            <a:pPr algn="r"/>
            <a:r>
              <a:rPr lang="en-US" sz="3400" kern="1200">
                <a:solidFill>
                  <a:srgbClr val="FFFFFF"/>
                </a:solidFill>
                <a:latin typeface="+mj-lt"/>
                <a:ea typeface="+mj-ea"/>
                <a:cs typeface="+mj-cs"/>
              </a:rPr>
              <a:t>Conceptual Art &amp; Postmodernism – 1970’s &amp; 80’s</a:t>
            </a:r>
            <a:br>
              <a:rPr lang="en-US" sz="3400" kern="1200">
                <a:solidFill>
                  <a:srgbClr val="FFFFFF"/>
                </a:solidFill>
                <a:latin typeface="+mj-lt"/>
                <a:ea typeface="+mj-ea"/>
                <a:cs typeface="+mj-cs"/>
              </a:rPr>
            </a:br>
            <a:endParaRPr lang="en-US" sz="3400" kern="1200">
              <a:solidFill>
                <a:srgbClr val="FFFFFF"/>
              </a:solidFill>
              <a:latin typeface="+mj-lt"/>
              <a:ea typeface="+mj-ea"/>
              <a:cs typeface="+mj-cs"/>
            </a:endParaRPr>
          </a:p>
        </p:txBody>
      </p:sp>
      <p:pic>
        <p:nvPicPr>
          <p:cNvPr id="5" name="Content Placeholder 4">
            <a:extLst>
              <a:ext uri="{FF2B5EF4-FFF2-40B4-BE49-F238E27FC236}">
                <a16:creationId xmlns:a16="http://schemas.microsoft.com/office/drawing/2014/main" id="{C9991089-96B2-3A93-6B77-D4EBD2FFCA75}"/>
              </a:ext>
            </a:extLst>
          </p:cNvPr>
          <p:cNvPicPr>
            <a:picLocks noGrp="1" noChangeAspect="1"/>
          </p:cNvPicPr>
          <p:nvPr>
            <p:ph idx="1"/>
          </p:nvPr>
        </p:nvPicPr>
        <p:blipFill>
          <a:blip r:embed="rId3"/>
          <a:srcRect l="1410" r="268" b="-2"/>
          <a:stretch/>
        </p:blipFill>
        <p:spPr>
          <a:xfrm>
            <a:off x="8068007" y="-7"/>
            <a:ext cx="4123986" cy="6876146"/>
          </a:xfrm>
          <a:prstGeom prst="rect">
            <a:avLst/>
          </a:prstGeom>
        </p:spPr>
      </p:pic>
    </p:spTree>
    <p:extLst>
      <p:ext uri="{BB962C8B-B14F-4D97-AF65-F5344CB8AC3E}">
        <p14:creationId xmlns:p14="http://schemas.microsoft.com/office/powerpoint/2010/main" val="1461331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93803C2-0FA0-A680-C4C4-922BD1DA76B1}"/>
              </a:ext>
            </a:extLst>
          </p:cNvPr>
          <p:cNvSpPr txBox="1"/>
          <p:nvPr/>
        </p:nvSpPr>
        <p:spPr>
          <a:xfrm>
            <a:off x="249237" y="1828052"/>
            <a:ext cx="6763788" cy="4708981"/>
          </a:xfrm>
          <a:prstGeom prst="rect">
            <a:avLst/>
          </a:prstGeom>
          <a:noFill/>
        </p:spPr>
        <p:txBody>
          <a:bodyPr wrap="square" lIns="91440" tIns="45720" rIns="91440" bIns="45720" anchor="t">
            <a:spAutoFit/>
          </a:bodyPr>
          <a:lstStyle/>
          <a:p>
            <a:endParaRPr lang="en-GB">
              <a:solidFill>
                <a:srgbClr val="212121"/>
              </a:solidFill>
              <a:latin typeface="Helvetica"/>
              <a:cs typeface="Helvetica"/>
            </a:endParaRPr>
          </a:p>
          <a:p>
            <a:endParaRPr lang="en-GB">
              <a:solidFill>
                <a:srgbClr val="212121"/>
              </a:solidFill>
              <a:latin typeface="Helvetica"/>
              <a:cs typeface="Helvetica"/>
            </a:endParaRPr>
          </a:p>
          <a:p>
            <a:r>
              <a:rPr lang="en-GB">
                <a:solidFill>
                  <a:srgbClr val="212121"/>
                </a:solidFill>
                <a:latin typeface="Helvetica"/>
                <a:cs typeface="Helvetica"/>
              </a:rPr>
              <a:t>The</a:t>
            </a:r>
            <a:r>
              <a:rPr lang="en-GB" b="0" i="0">
                <a:solidFill>
                  <a:srgbClr val="212121"/>
                </a:solidFill>
                <a:effectLst/>
                <a:latin typeface="Helvetica"/>
                <a:cs typeface="Helvetica"/>
              </a:rPr>
              <a:t> term ‘author’ refers to one who originates or gives existence to a piece of work. Authorship then, determines a responsibility for what is created by that author. The practice of appropriation is often thought to support the point of view that authorship in art is an outmoded or misguided concept.</a:t>
            </a:r>
            <a:r>
              <a:rPr lang="en-GB" b="0" i="0" baseline="30000">
                <a:solidFill>
                  <a:srgbClr val="212121"/>
                </a:solidFill>
                <a:effectLst/>
                <a:latin typeface="Helvetica"/>
                <a:cs typeface="Helvetica"/>
              </a:rPr>
              <a:t>7 </a:t>
            </a:r>
            <a:r>
              <a:rPr lang="en-GB" b="0" i="0" baseline="30000">
                <a:solidFill>
                  <a:srgbClr val="212121"/>
                </a:solidFill>
                <a:effectLst/>
                <a:latin typeface="Helvetica"/>
                <a:cs typeface="Helvetica"/>
                <a:hlinkClick r:id="rId2"/>
              </a:rPr>
              <a:t>http://www.inquiriesjournal.com/articles/1661/appropriation-in-contemporary-art</a:t>
            </a:r>
            <a:endParaRPr lang="en-GB" b="0" i="0" baseline="30000">
              <a:solidFill>
                <a:srgbClr val="212121"/>
              </a:solidFill>
              <a:effectLst/>
              <a:latin typeface="Helvetica"/>
              <a:cs typeface="Helvetica"/>
            </a:endParaRPr>
          </a:p>
          <a:p>
            <a:endParaRPr lang="en-GB" baseline="30000">
              <a:solidFill>
                <a:srgbClr val="212121"/>
              </a:solidFill>
              <a:latin typeface="Helvetica" pitchFamily="2" charset="0"/>
            </a:endParaRPr>
          </a:p>
          <a:p>
            <a:r>
              <a:rPr lang="en-GB" b="0" i="0">
                <a:solidFill>
                  <a:srgbClr val="212121"/>
                </a:solidFill>
                <a:effectLst/>
                <a:latin typeface="Helvetica"/>
                <a:cs typeface="Helvetica"/>
              </a:rPr>
              <a:t>The birth of the reader must be at the cost of the death of the author.”</a:t>
            </a:r>
            <a:r>
              <a:rPr lang="en-GB" b="0" i="0" baseline="30000">
                <a:solidFill>
                  <a:srgbClr val="212121"/>
                </a:solidFill>
                <a:effectLst/>
                <a:latin typeface="Helvetica"/>
                <a:cs typeface="Helvetica"/>
              </a:rPr>
              <a:t>9</a:t>
            </a:r>
            <a:r>
              <a:rPr lang="en-GB" b="0" i="0">
                <a:solidFill>
                  <a:srgbClr val="212121"/>
                </a:solidFill>
                <a:effectLst/>
                <a:latin typeface="Helvetica"/>
                <a:cs typeface="Helvetica"/>
              </a:rPr>
              <a:t> , Suggesting that one can and should only interpret a work on it’s own terms and merit, not that of the person who created it. In contrast to the view supported by the much-cited words of Roland Barthes, is the view that appropriation can in fact strengthen and reaffirm the concept of authorship within art</a:t>
            </a:r>
          </a:p>
          <a:p>
            <a:r>
              <a:rPr lang="en-GB" b="0" i="0" baseline="30000">
                <a:solidFill>
                  <a:srgbClr val="212121"/>
                </a:solidFill>
                <a:effectLst/>
                <a:latin typeface="Helvetica" pitchFamily="2" charset="0"/>
                <a:hlinkClick r:id="rId2"/>
              </a:rPr>
              <a:t>http://www.inquiriesjournal.com/articles/1661/appropriation-in-contemporary-art</a:t>
            </a:r>
            <a:endParaRPr lang="en-GB" b="0" i="0" baseline="30000">
              <a:solidFill>
                <a:srgbClr val="212121"/>
              </a:solidFill>
              <a:effectLst/>
              <a:latin typeface="Helvetica" pitchFamily="2" charset="0"/>
            </a:endParaRPr>
          </a:p>
          <a:p>
            <a:endParaRPr lang="en-GB" baseline="30000">
              <a:solidFill>
                <a:srgbClr val="212121"/>
              </a:solidFill>
              <a:latin typeface="Helvetica" pitchFamily="2" charset="0"/>
            </a:endParaRPr>
          </a:p>
          <a:p>
            <a:pPr algn="l"/>
            <a:endParaRPr lang="en-US" b="0" i="0">
              <a:solidFill>
                <a:srgbClr val="000000"/>
              </a:solidFill>
              <a:effectLst/>
              <a:latin typeface="Aptos" panose="02110004020202020204"/>
              <a:cs typeface="Helvetica"/>
            </a:endParaRPr>
          </a:p>
        </p:txBody>
      </p:sp>
      <p:sp>
        <p:nvSpPr>
          <p:cNvPr id="2" name="TextBox 1">
            <a:extLst>
              <a:ext uri="{FF2B5EF4-FFF2-40B4-BE49-F238E27FC236}">
                <a16:creationId xmlns:a16="http://schemas.microsoft.com/office/drawing/2014/main" id="{14A96823-7AF3-00F0-9B32-AB04C9359AEF}"/>
              </a:ext>
            </a:extLst>
          </p:cNvPr>
          <p:cNvSpPr txBox="1"/>
          <p:nvPr/>
        </p:nvSpPr>
        <p:spPr>
          <a:xfrm>
            <a:off x="249237" y="540047"/>
            <a:ext cx="794861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rgbClr val="212121"/>
                </a:solidFill>
                <a:latin typeface="Helvetica"/>
              </a:rPr>
              <a:t>The Death of the Author, Roland Barthes (1915-1980) </a:t>
            </a:r>
            <a:endParaRPr lang="en-GB" sz="2400"/>
          </a:p>
        </p:txBody>
      </p:sp>
      <p:pic>
        <p:nvPicPr>
          <p:cNvPr id="3" name="Picture 2">
            <a:extLst>
              <a:ext uri="{FF2B5EF4-FFF2-40B4-BE49-F238E27FC236}">
                <a16:creationId xmlns:a16="http://schemas.microsoft.com/office/drawing/2014/main" id="{692537CF-BD64-2854-8933-44D005BD888B}"/>
              </a:ext>
            </a:extLst>
          </p:cNvPr>
          <p:cNvPicPr>
            <a:picLocks noChangeAspect="1"/>
          </p:cNvPicPr>
          <p:nvPr/>
        </p:nvPicPr>
        <p:blipFill>
          <a:blip r:embed="rId3"/>
          <a:stretch>
            <a:fillRect/>
          </a:stretch>
        </p:blipFill>
        <p:spPr>
          <a:xfrm>
            <a:off x="8085137" y="445789"/>
            <a:ext cx="3857626" cy="5872164"/>
          </a:xfrm>
          <a:prstGeom prst="rect">
            <a:avLst/>
          </a:prstGeom>
        </p:spPr>
      </p:pic>
    </p:spTree>
    <p:extLst>
      <p:ext uri="{BB962C8B-B14F-4D97-AF65-F5344CB8AC3E}">
        <p14:creationId xmlns:p14="http://schemas.microsoft.com/office/powerpoint/2010/main" val="2117004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24BD6-B862-90E0-DAA7-F2BD40D049DA}"/>
              </a:ext>
            </a:extLst>
          </p:cNvPr>
          <p:cNvSpPr>
            <a:spLocks noGrp="1"/>
          </p:cNvSpPr>
          <p:nvPr>
            <p:ph type="title"/>
          </p:nvPr>
        </p:nvSpPr>
        <p:spPr>
          <a:xfrm>
            <a:off x="400050" y="-57150"/>
            <a:ext cx="10515600" cy="1325563"/>
          </a:xfrm>
        </p:spPr>
        <p:txBody>
          <a:bodyPr/>
          <a:lstStyle/>
          <a:p>
            <a:r>
              <a:rPr lang="en-GB" sz="2600">
                <a:latin typeface="Aptos"/>
              </a:rPr>
              <a:t>Sherrie Levine (b. 1947) re- photography</a:t>
            </a:r>
            <a:r>
              <a:rPr lang="en-US" sz="2600">
                <a:latin typeface="Aptos"/>
              </a:rPr>
              <a:t> </a:t>
            </a:r>
            <a:endParaRPr lang="en-US"/>
          </a:p>
        </p:txBody>
      </p:sp>
      <p:sp>
        <p:nvSpPr>
          <p:cNvPr id="4" name="TextBox 3">
            <a:extLst>
              <a:ext uri="{FF2B5EF4-FFF2-40B4-BE49-F238E27FC236}">
                <a16:creationId xmlns:a16="http://schemas.microsoft.com/office/drawing/2014/main" id="{A333813A-C22E-3622-530F-456CE3E33AC9}"/>
              </a:ext>
            </a:extLst>
          </p:cNvPr>
          <p:cNvSpPr txBox="1"/>
          <p:nvPr/>
        </p:nvSpPr>
        <p:spPr>
          <a:xfrm>
            <a:off x="157162" y="4837112"/>
            <a:ext cx="12034837" cy="19236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GB" sz="1700">
                <a:solidFill>
                  <a:srgbClr val="212121"/>
                </a:solidFill>
                <a:latin typeface="Helvetica"/>
                <a:cs typeface="Arial"/>
              </a:rPr>
              <a:t>Sherrie Levine, perhaps the most well-known and cited appropriation artist. Levine worked first with collage, but is most known for her work with </a:t>
            </a:r>
            <a:r>
              <a:rPr lang="en-GB" sz="1700" b="1">
                <a:solidFill>
                  <a:srgbClr val="212121"/>
                </a:solidFill>
                <a:latin typeface="Helvetica"/>
                <a:cs typeface="Arial"/>
              </a:rPr>
              <a:t>re-photography</a:t>
            </a:r>
            <a:r>
              <a:rPr lang="en-GB" sz="1700">
                <a:solidFill>
                  <a:srgbClr val="212121"/>
                </a:solidFill>
                <a:latin typeface="Helvetica"/>
                <a:cs typeface="Arial"/>
              </a:rPr>
              <a:t> – taking photographs of well known photographic images from books and catalogues, which she then presents as her own work. In 1979 she photographed work by photographer Walker Evans from 1936. Her work did not attempt to edit or manipulate any of these images, but simply capture them.</a:t>
            </a:r>
            <a:r>
              <a:rPr lang="en-US" sz="1700">
                <a:latin typeface="Helvetica"/>
                <a:cs typeface="Arial"/>
              </a:rPr>
              <a:t>​</a:t>
            </a:r>
            <a:endParaRPr lang="en-US" sz="2600">
              <a:latin typeface="Aptos" panose="02110004020202020204"/>
              <a:cs typeface="Arial"/>
            </a:endParaRPr>
          </a:p>
          <a:p>
            <a:pPr marL="228600" indent="-228600">
              <a:buFont typeface=""/>
              <a:buChar char="•"/>
            </a:pPr>
            <a:endParaRPr lang="en-GB" sz="1700">
              <a:solidFill>
                <a:srgbClr val="212121"/>
              </a:solidFill>
              <a:latin typeface="Helvetica"/>
              <a:cs typeface="Helvetica"/>
            </a:endParaRPr>
          </a:p>
          <a:p>
            <a:pPr marL="228600" indent="-228600">
              <a:buFont typeface=""/>
              <a:buChar char="•"/>
            </a:pPr>
            <a:r>
              <a:rPr lang="en-GB" sz="1700">
                <a:solidFill>
                  <a:srgbClr val="212121"/>
                </a:solidFill>
                <a:latin typeface="Helvetica"/>
                <a:cs typeface="Helvetica"/>
              </a:rPr>
              <a:t>Levine said of her </a:t>
            </a:r>
            <a:r>
              <a:rPr lang="en-GB" sz="1700" b="1">
                <a:solidFill>
                  <a:srgbClr val="212121"/>
                </a:solidFill>
                <a:latin typeface="Helvetica"/>
                <a:cs typeface="Helvetica"/>
              </a:rPr>
              <a:t>work “it was never an issue of morality; it was always an issue of utility.”</a:t>
            </a:r>
            <a:r>
              <a:rPr lang="en-GB" sz="600" b="1" baseline="30000">
                <a:solidFill>
                  <a:srgbClr val="212121"/>
                </a:solidFill>
                <a:latin typeface="Helvetica"/>
                <a:cs typeface="Helvetica"/>
              </a:rPr>
              <a:t>14</a:t>
            </a:r>
            <a:r>
              <a:rPr lang="en-GB" sz="1700" b="1">
                <a:solidFill>
                  <a:srgbClr val="212121"/>
                </a:solidFill>
                <a:latin typeface="Helvetica"/>
                <a:cs typeface="Helvetica"/>
              </a:rPr>
              <a:t> </a:t>
            </a:r>
            <a:r>
              <a:rPr lang="en-GB" sz="1700" b="1">
                <a:solidFill>
                  <a:srgbClr val="000000"/>
                </a:solidFill>
                <a:latin typeface="Helvetica"/>
                <a:cs typeface="Helvetica"/>
              </a:rPr>
              <a:t> </a:t>
            </a:r>
            <a:endParaRPr lang="en-US" sz="1700" b="1">
              <a:solidFill>
                <a:srgbClr val="000000"/>
              </a:solidFill>
              <a:latin typeface="Helvetica"/>
              <a:cs typeface="Arial"/>
            </a:endParaRPr>
          </a:p>
          <a:p>
            <a:endParaRPr lang="en-GB" sz="1700">
              <a:solidFill>
                <a:srgbClr val="212121"/>
              </a:solidFill>
              <a:latin typeface="Helvetica"/>
              <a:cs typeface="Arial"/>
            </a:endParaRPr>
          </a:p>
        </p:txBody>
      </p:sp>
      <p:pic>
        <p:nvPicPr>
          <p:cNvPr id="3" name="Picture 2">
            <a:extLst>
              <a:ext uri="{FF2B5EF4-FFF2-40B4-BE49-F238E27FC236}">
                <a16:creationId xmlns:a16="http://schemas.microsoft.com/office/drawing/2014/main" id="{8A50DA68-8155-6440-D7BF-01A49472D042}"/>
              </a:ext>
            </a:extLst>
          </p:cNvPr>
          <p:cNvPicPr>
            <a:picLocks noChangeAspect="1"/>
          </p:cNvPicPr>
          <p:nvPr/>
        </p:nvPicPr>
        <p:blipFill>
          <a:blip r:embed="rId3"/>
          <a:stretch>
            <a:fillRect/>
          </a:stretch>
        </p:blipFill>
        <p:spPr>
          <a:xfrm>
            <a:off x="6691312" y="964918"/>
            <a:ext cx="5428484" cy="3618990"/>
          </a:xfrm>
          <a:prstGeom prst="rect">
            <a:avLst/>
          </a:prstGeom>
        </p:spPr>
      </p:pic>
      <p:pic>
        <p:nvPicPr>
          <p:cNvPr id="5" name="Picture 4">
            <a:extLst>
              <a:ext uri="{FF2B5EF4-FFF2-40B4-BE49-F238E27FC236}">
                <a16:creationId xmlns:a16="http://schemas.microsoft.com/office/drawing/2014/main" id="{7C28F68B-3F89-1FF1-0B13-ABA2BFBA0921}"/>
              </a:ext>
            </a:extLst>
          </p:cNvPr>
          <p:cNvPicPr>
            <a:picLocks noChangeAspect="1"/>
          </p:cNvPicPr>
          <p:nvPr/>
        </p:nvPicPr>
        <p:blipFill>
          <a:blip r:embed="rId4"/>
          <a:stretch>
            <a:fillRect/>
          </a:stretch>
        </p:blipFill>
        <p:spPr>
          <a:xfrm>
            <a:off x="514350" y="964918"/>
            <a:ext cx="5800725" cy="3618991"/>
          </a:xfrm>
          <a:prstGeom prst="rect">
            <a:avLst/>
          </a:prstGeom>
        </p:spPr>
      </p:pic>
    </p:spTree>
    <p:extLst>
      <p:ext uri="{BB962C8B-B14F-4D97-AF65-F5344CB8AC3E}">
        <p14:creationId xmlns:p14="http://schemas.microsoft.com/office/powerpoint/2010/main" val="3998510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42A39F-31A3-9067-F118-034CF3E1C441}"/>
              </a:ext>
            </a:extLst>
          </p:cNvPr>
          <p:cNvSpPr>
            <a:spLocks noGrp="1"/>
          </p:cNvSpPr>
          <p:nvPr>
            <p:ph idx="1"/>
          </p:nvPr>
        </p:nvSpPr>
        <p:spPr>
          <a:xfrm>
            <a:off x="-62707" y="5259839"/>
            <a:ext cx="12317413" cy="2652236"/>
          </a:xfrm>
        </p:spPr>
        <p:txBody>
          <a:bodyPr vert="horz" lIns="91440" tIns="45720" rIns="91440" bIns="45720" rtlCol="0" anchor="t">
            <a:normAutofit/>
          </a:bodyPr>
          <a:lstStyle/>
          <a:p>
            <a:pPr>
              <a:lnSpc>
                <a:spcPct val="100000"/>
              </a:lnSpc>
              <a:spcBef>
                <a:spcPts val="0"/>
              </a:spcBef>
            </a:pPr>
            <a:br>
              <a:rPr lang="en-GB" sz="1800" u="sng">
                <a:solidFill>
                  <a:srgbClr val="212121"/>
                </a:solidFill>
                <a:latin typeface="Helvetica"/>
                <a:cs typeface="Helvetica"/>
              </a:rPr>
            </a:br>
            <a:r>
              <a:rPr lang="en-GB" sz="1800">
                <a:solidFill>
                  <a:srgbClr val="212121"/>
                </a:solidFill>
                <a:latin typeface="Helvetica"/>
                <a:cs typeface="Helvetica"/>
              </a:rPr>
              <a:t>Prince has re-photographed and re-proportioned an image from an advertisement for Marlboro cigarettes. </a:t>
            </a:r>
            <a:r>
              <a:rPr lang="en-GB" sz="1800" b="1">
                <a:solidFill>
                  <a:srgbClr val="212121"/>
                </a:solidFill>
                <a:latin typeface="Helvetica"/>
                <a:cs typeface="Helvetica"/>
              </a:rPr>
              <a:t>Much like the work of Sherrie Levine, there is very little that the artist Richard Prince has done to alter the original work. </a:t>
            </a:r>
            <a:r>
              <a:rPr lang="en-GB" sz="1800">
                <a:solidFill>
                  <a:srgbClr val="212121"/>
                </a:solidFill>
                <a:latin typeface="Helvetica"/>
                <a:cs typeface="Helvetica"/>
              </a:rPr>
              <a:t>The questions of originality and authorship continually surround Prince and his work. When asked to comment about his ‘borrowings’ for an article in the New York Times, he declined to comment, stating only:</a:t>
            </a:r>
          </a:p>
          <a:p>
            <a:pPr>
              <a:lnSpc>
                <a:spcPct val="100000"/>
              </a:lnSpc>
              <a:spcBef>
                <a:spcPts val="0"/>
              </a:spcBef>
            </a:pPr>
            <a:endParaRPr lang="en-GB" sz="1200" baseline="30000">
              <a:solidFill>
                <a:srgbClr val="212121"/>
              </a:solidFill>
              <a:latin typeface="Helvetica"/>
              <a:cs typeface="Helvetica"/>
            </a:endParaRPr>
          </a:p>
        </p:txBody>
      </p:sp>
      <p:pic>
        <p:nvPicPr>
          <p:cNvPr id="4" name="Picture 3">
            <a:extLst>
              <a:ext uri="{FF2B5EF4-FFF2-40B4-BE49-F238E27FC236}">
                <a16:creationId xmlns:a16="http://schemas.microsoft.com/office/drawing/2014/main" id="{083870C0-CBA6-F78C-B771-678C14A9336D}"/>
              </a:ext>
            </a:extLst>
          </p:cNvPr>
          <p:cNvPicPr>
            <a:picLocks noChangeAspect="1"/>
          </p:cNvPicPr>
          <p:nvPr/>
        </p:nvPicPr>
        <p:blipFill>
          <a:blip r:embed="rId3"/>
          <a:stretch>
            <a:fillRect/>
          </a:stretch>
        </p:blipFill>
        <p:spPr>
          <a:xfrm>
            <a:off x="5326956" y="1564798"/>
            <a:ext cx="6626126" cy="3728403"/>
          </a:xfrm>
          <a:prstGeom prst="rect">
            <a:avLst/>
          </a:prstGeom>
        </p:spPr>
      </p:pic>
      <p:sp>
        <p:nvSpPr>
          <p:cNvPr id="6" name="TextBox 5">
            <a:extLst>
              <a:ext uri="{FF2B5EF4-FFF2-40B4-BE49-F238E27FC236}">
                <a16:creationId xmlns:a16="http://schemas.microsoft.com/office/drawing/2014/main" id="{E9197BEC-B225-5EC9-6CCA-A875E26D510B}"/>
              </a:ext>
            </a:extLst>
          </p:cNvPr>
          <p:cNvSpPr txBox="1"/>
          <p:nvPr/>
        </p:nvSpPr>
        <p:spPr>
          <a:xfrm>
            <a:off x="347663" y="272043"/>
            <a:ext cx="6179344" cy="523220"/>
          </a:xfrm>
          <a:prstGeom prst="rect">
            <a:avLst/>
          </a:prstGeom>
          <a:noFill/>
        </p:spPr>
        <p:txBody>
          <a:bodyPr wrap="square">
            <a:spAutoFit/>
          </a:bodyPr>
          <a:lstStyle/>
          <a:p>
            <a:r>
              <a:rPr lang="en-GB" sz="2800">
                <a:latin typeface="Arial" panose="020B0604020202020204" pitchFamily="34" charset="0"/>
                <a:cs typeface="Arial" panose="020B0604020202020204" pitchFamily="34" charset="0"/>
              </a:rPr>
              <a:t>Richard Prince  (b. 1949)  </a:t>
            </a:r>
            <a:endParaRPr lang="en-US" sz="280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9AD80B5-9426-8E4E-A206-00569A07014F}"/>
              </a:ext>
            </a:extLst>
          </p:cNvPr>
          <p:cNvPicPr>
            <a:picLocks noChangeAspect="1"/>
          </p:cNvPicPr>
          <p:nvPr/>
        </p:nvPicPr>
        <p:blipFill>
          <a:blip r:embed="rId4"/>
          <a:stretch>
            <a:fillRect/>
          </a:stretch>
        </p:blipFill>
        <p:spPr>
          <a:xfrm>
            <a:off x="238918" y="2123561"/>
            <a:ext cx="6056312" cy="2719901"/>
          </a:xfrm>
          <a:prstGeom prst="rect">
            <a:avLst/>
          </a:prstGeom>
        </p:spPr>
      </p:pic>
      <p:sp>
        <p:nvSpPr>
          <p:cNvPr id="9" name="TextBox 8">
            <a:extLst>
              <a:ext uri="{FF2B5EF4-FFF2-40B4-BE49-F238E27FC236}">
                <a16:creationId xmlns:a16="http://schemas.microsoft.com/office/drawing/2014/main" id="{35340D96-2E2A-3F30-9307-95DE5BC858B6}"/>
              </a:ext>
            </a:extLst>
          </p:cNvPr>
          <p:cNvSpPr txBox="1"/>
          <p:nvPr/>
        </p:nvSpPr>
        <p:spPr>
          <a:xfrm>
            <a:off x="347662" y="969305"/>
            <a:ext cx="10796587" cy="369332"/>
          </a:xfrm>
          <a:prstGeom prst="rect">
            <a:avLst/>
          </a:prstGeom>
          <a:noFill/>
        </p:spPr>
        <p:txBody>
          <a:bodyPr wrap="square">
            <a:spAutoFit/>
          </a:bodyPr>
          <a:lstStyle/>
          <a:p>
            <a:pPr marL="0" indent="0">
              <a:lnSpc>
                <a:spcPct val="100000"/>
              </a:lnSpc>
              <a:spcBef>
                <a:spcPts val="0"/>
              </a:spcBef>
              <a:buNone/>
            </a:pPr>
            <a:r>
              <a:rPr lang="en-GB" sz="1800" b="1">
                <a:solidFill>
                  <a:srgbClr val="212121"/>
                </a:solidFill>
                <a:latin typeface="Helvetica"/>
                <a:cs typeface="Helvetica"/>
              </a:rPr>
              <a:t> “I never associated advertisements with having an author.”</a:t>
            </a:r>
            <a:r>
              <a:rPr lang="en-GB" sz="1200" b="1" baseline="30000">
                <a:solidFill>
                  <a:srgbClr val="212121"/>
                </a:solidFill>
                <a:latin typeface="Helvetica"/>
                <a:cs typeface="Helvetica"/>
              </a:rPr>
              <a:t>2</a:t>
            </a:r>
          </a:p>
        </p:txBody>
      </p:sp>
    </p:spTree>
    <p:extLst>
      <p:ext uri="{BB962C8B-B14F-4D97-AF65-F5344CB8AC3E}">
        <p14:creationId xmlns:p14="http://schemas.microsoft.com/office/powerpoint/2010/main" val="2041681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3B08880-F4DE-42E0-AE26-F56F563496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2F4C0F-FD90-16F7-591B-DA55F35EA9DD}"/>
              </a:ext>
            </a:extLst>
          </p:cNvPr>
          <p:cNvSpPr>
            <a:spLocks noGrp="1"/>
          </p:cNvSpPr>
          <p:nvPr>
            <p:ph type="title"/>
          </p:nvPr>
        </p:nvSpPr>
        <p:spPr>
          <a:xfrm>
            <a:off x="838201" y="1641752"/>
            <a:ext cx="4394200" cy="1323439"/>
          </a:xfrm>
        </p:spPr>
        <p:txBody>
          <a:bodyPr anchor="t">
            <a:normAutofit fontScale="90000"/>
          </a:bodyPr>
          <a:lstStyle/>
          <a:p>
            <a:r>
              <a:rPr lang="en-US" sz="4000">
                <a:solidFill>
                  <a:schemeClr val="bg1">
                    <a:alpha val="80000"/>
                  </a:schemeClr>
                </a:solidFill>
              </a:rPr>
              <a:t>Late 20</a:t>
            </a:r>
            <a:r>
              <a:rPr lang="en-US" sz="4000" baseline="30000">
                <a:solidFill>
                  <a:schemeClr val="bg1">
                    <a:alpha val="80000"/>
                  </a:schemeClr>
                </a:solidFill>
              </a:rPr>
              <a:t>th</a:t>
            </a:r>
            <a:r>
              <a:rPr lang="en-US" sz="4000">
                <a:solidFill>
                  <a:schemeClr val="bg1">
                    <a:alpha val="80000"/>
                  </a:schemeClr>
                </a:solidFill>
              </a:rPr>
              <a:t> Century - Contemporary Appropriation</a:t>
            </a:r>
            <a:br>
              <a:rPr lang="en-US" sz="4000">
                <a:solidFill>
                  <a:schemeClr val="bg1">
                    <a:alpha val="80000"/>
                  </a:schemeClr>
                </a:solidFill>
              </a:rPr>
            </a:br>
            <a:endParaRPr lang="en-US" sz="4000">
              <a:solidFill>
                <a:schemeClr val="bg1"/>
              </a:solidFill>
            </a:endParaRPr>
          </a:p>
        </p:txBody>
      </p:sp>
      <p:sp>
        <p:nvSpPr>
          <p:cNvPr id="3" name="Content Placeholder 2">
            <a:extLst>
              <a:ext uri="{FF2B5EF4-FFF2-40B4-BE49-F238E27FC236}">
                <a16:creationId xmlns:a16="http://schemas.microsoft.com/office/drawing/2014/main" id="{94BA627F-8A91-992B-D38C-FC7B551A4279}"/>
              </a:ext>
            </a:extLst>
          </p:cNvPr>
          <p:cNvSpPr>
            <a:spLocks noGrp="1"/>
          </p:cNvSpPr>
          <p:nvPr>
            <p:ph idx="1"/>
          </p:nvPr>
        </p:nvSpPr>
        <p:spPr>
          <a:xfrm>
            <a:off x="703078" y="3524256"/>
            <a:ext cx="4394200" cy="2454300"/>
          </a:xfrm>
        </p:spPr>
        <p:txBody>
          <a:bodyPr>
            <a:normAutofit/>
          </a:bodyPr>
          <a:lstStyle/>
          <a:p>
            <a:r>
              <a:rPr lang="en-US" sz="1500">
                <a:solidFill>
                  <a:schemeClr val="bg1">
                    <a:alpha val="80000"/>
                  </a:schemeClr>
                </a:solidFill>
              </a:rPr>
              <a:t>Jeff Koons / Richard Prince / Takashi Murakami </a:t>
            </a:r>
          </a:p>
          <a:p>
            <a:endParaRPr lang="en-US" sz="1500">
              <a:solidFill>
                <a:schemeClr val="bg1">
                  <a:alpha val="80000"/>
                </a:schemeClr>
              </a:solidFill>
            </a:endParaRPr>
          </a:p>
          <a:p>
            <a:r>
              <a:rPr lang="en-US" sz="1500">
                <a:solidFill>
                  <a:schemeClr val="bg1">
                    <a:alpha val="80000"/>
                  </a:schemeClr>
                </a:solidFill>
              </a:rPr>
              <a:t>Appropriation remained vital in a world saturated with digital media</a:t>
            </a:r>
          </a:p>
          <a:p>
            <a:r>
              <a:rPr lang="en-US" sz="1500">
                <a:solidFill>
                  <a:schemeClr val="bg1">
                    <a:alpha val="80000"/>
                  </a:schemeClr>
                </a:solidFill>
              </a:rPr>
              <a:t>Today – AI and appropriation. </a:t>
            </a:r>
          </a:p>
          <a:p>
            <a:endParaRPr lang="en-US" sz="1500">
              <a:solidFill>
                <a:schemeClr val="bg1">
                  <a:alpha val="80000"/>
                </a:schemeClr>
              </a:solidFill>
            </a:endParaRPr>
          </a:p>
        </p:txBody>
      </p:sp>
      <p:pic>
        <p:nvPicPr>
          <p:cNvPr id="6" name="Picture 5" descr="A person with a cat hat&#10;&#10;AI-generated content may be incorrect.">
            <a:extLst>
              <a:ext uri="{FF2B5EF4-FFF2-40B4-BE49-F238E27FC236}">
                <a16:creationId xmlns:a16="http://schemas.microsoft.com/office/drawing/2014/main" id="{1B4C38E0-1E90-3124-2861-0EFB9239390F}"/>
              </a:ext>
            </a:extLst>
          </p:cNvPr>
          <p:cNvPicPr>
            <a:picLocks noChangeAspect="1"/>
          </p:cNvPicPr>
          <p:nvPr/>
        </p:nvPicPr>
        <p:blipFill>
          <a:blip r:embed="rId2"/>
          <a:srcRect l="1886" r="887" b="1"/>
          <a:stretch/>
        </p:blipFill>
        <p:spPr>
          <a:xfrm>
            <a:off x="5836446" y="1"/>
            <a:ext cx="6355554" cy="3333749"/>
          </a:xfrm>
          <a:custGeom>
            <a:avLst/>
            <a:gdLst/>
            <a:ahLst/>
            <a:cxnLst/>
            <a:rect l="l" t="t" r="r" b="b"/>
            <a:pathLst>
              <a:path w="6355554" h="3333749">
                <a:moveTo>
                  <a:pt x="3079" y="0"/>
                </a:moveTo>
                <a:lnTo>
                  <a:pt x="6355554" y="0"/>
                </a:lnTo>
                <a:lnTo>
                  <a:pt x="6355554" y="3333749"/>
                </a:lnTo>
                <a:lnTo>
                  <a:pt x="174108" y="3333749"/>
                </a:lnTo>
                <a:lnTo>
                  <a:pt x="133459" y="3178655"/>
                </a:lnTo>
                <a:cubicBezTo>
                  <a:pt x="59462" y="2881722"/>
                  <a:pt x="221" y="2577554"/>
                  <a:pt x="0" y="2257425"/>
                </a:cubicBezTo>
                <a:close/>
              </a:path>
            </a:pathLst>
          </a:custGeom>
        </p:spPr>
      </p:pic>
      <p:pic>
        <p:nvPicPr>
          <p:cNvPr id="5" name="Picture 4" descr="A room with pictures on the wall&#10;&#10;AI-generated content may be incorrect.">
            <a:extLst>
              <a:ext uri="{FF2B5EF4-FFF2-40B4-BE49-F238E27FC236}">
                <a16:creationId xmlns:a16="http://schemas.microsoft.com/office/drawing/2014/main" id="{DFE76265-20E7-FD0D-E9D7-5B8C5C3977CA}"/>
              </a:ext>
            </a:extLst>
          </p:cNvPr>
          <p:cNvPicPr>
            <a:picLocks noChangeAspect="1"/>
          </p:cNvPicPr>
          <p:nvPr/>
        </p:nvPicPr>
        <p:blipFill>
          <a:blip r:embed="rId3"/>
          <a:srcRect l="10942"/>
          <a:stretch/>
        </p:blipFill>
        <p:spPr>
          <a:xfrm>
            <a:off x="5881861" y="3524256"/>
            <a:ext cx="3166888" cy="3333744"/>
          </a:xfrm>
          <a:custGeom>
            <a:avLst/>
            <a:gdLst/>
            <a:ahLst/>
            <a:cxnLst/>
            <a:rect l="l" t="t" r="r" b="b"/>
            <a:pathLst>
              <a:path w="3166888" h="3333744">
                <a:moveTo>
                  <a:pt x="178755" y="0"/>
                </a:moveTo>
                <a:lnTo>
                  <a:pt x="3166888" y="0"/>
                </a:lnTo>
                <a:lnTo>
                  <a:pt x="3166888" y="3333744"/>
                </a:lnTo>
                <a:lnTo>
                  <a:pt x="0" y="3333744"/>
                </a:lnTo>
                <a:lnTo>
                  <a:pt x="30190" y="3223677"/>
                </a:lnTo>
                <a:cubicBezTo>
                  <a:pt x="200298" y="2589331"/>
                  <a:pt x="376593" y="1812324"/>
                  <a:pt x="376066" y="1119182"/>
                </a:cubicBezTo>
                <a:cubicBezTo>
                  <a:pt x="375841" y="822121"/>
                  <a:pt x="316596" y="532372"/>
                  <a:pt x="242598" y="241205"/>
                </a:cubicBezTo>
                <a:close/>
              </a:path>
            </a:pathLst>
          </a:custGeom>
        </p:spPr>
      </p:pic>
      <p:sp>
        <p:nvSpPr>
          <p:cNvPr id="13" name="Freeform: Shape 12">
            <a:extLst>
              <a:ext uri="{FF2B5EF4-FFF2-40B4-BE49-F238E27FC236}">
                <a16:creationId xmlns:a16="http://schemas.microsoft.com/office/drawing/2014/main" id="{8A2A689E-17C0-4832-920D-11B3E03EE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2640985"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5" name="Group 14">
            <a:extLst>
              <a:ext uri="{FF2B5EF4-FFF2-40B4-BE49-F238E27FC236}">
                <a16:creationId xmlns:a16="http://schemas.microsoft.com/office/drawing/2014/main" id="{364A290D-B7BC-40B4-AB97-0C801BCCE2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8" y="544"/>
            <a:ext cx="874716" cy="6857455"/>
            <a:chOff x="5632358" y="544"/>
            <a:chExt cx="874716" cy="6857455"/>
          </a:xfrm>
        </p:grpSpPr>
        <p:sp>
          <p:nvSpPr>
            <p:cNvPr id="16" name="Freeform: Shape 15">
              <a:extLst>
                <a:ext uri="{FF2B5EF4-FFF2-40B4-BE49-F238E27FC236}">
                  <a16:creationId xmlns:a16="http://schemas.microsoft.com/office/drawing/2014/main" id="{3C60D1EB-842B-4027-9728-E57314926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a:outerShdw blurRad="381000" dist="152400" dir="108000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44E103E5-C039-4EA4-843B-AD566B5C96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4" name="Picture 3" descr="A statue of a sailor holding a key&#10;&#10;AI-generated content may be incorrect.">
            <a:extLst>
              <a:ext uri="{FF2B5EF4-FFF2-40B4-BE49-F238E27FC236}">
                <a16:creationId xmlns:a16="http://schemas.microsoft.com/office/drawing/2014/main" id="{6264DE9D-4682-9AC9-0038-5961F0E02970}"/>
              </a:ext>
            </a:extLst>
          </p:cNvPr>
          <p:cNvPicPr>
            <a:picLocks noChangeAspect="1"/>
          </p:cNvPicPr>
          <p:nvPr/>
        </p:nvPicPr>
        <p:blipFill>
          <a:blip r:embed="rId5"/>
          <a:srcRect t="8549" r="-5" b="-5"/>
          <a:stretch/>
        </p:blipFill>
        <p:spPr>
          <a:xfrm>
            <a:off x="9239250" y="3524256"/>
            <a:ext cx="2952750" cy="3333749"/>
          </a:xfrm>
          <a:custGeom>
            <a:avLst/>
            <a:gdLst/>
            <a:ahLst/>
            <a:cxnLst/>
            <a:rect l="l" t="t" r="r" b="b"/>
            <a:pathLst>
              <a:path w="2952750" h="3333749">
                <a:moveTo>
                  <a:pt x="0" y="0"/>
                </a:moveTo>
                <a:lnTo>
                  <a:pt x="2952750" y="0"/>
                </a:lnTo>
                <a:lnTo>
                  <a:pt x="2952750" y="3333749"/>
                </a:lnTo>
                <a:lnTo>
                  <a:pt x="0" y="3333749"/>
                </a:lnTo>
                <a:close/>
              </a:path>
            </a:pathLst>
          </a:custGeom>
        </p:spPr>
      </p:pic>
    </p:spTree>
    <p:extLst>
      <p:ext uri="{BB962C8B-B14F-4D97-AF65-F5344CB8AC3E}">
        <p14:creationId xmlns:p14="http://schemas.microsoft.com/office/powerpoint/2010/main" val="4147054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2311CD0C-9D80-3860-1AA5-405128DD191F}"/>
              </a:ext>
            </a:extLst>
          </p:cNvPr>
          <p:cNvSpPr>
            <a:spLocks noGrp="1"/>
          </p:cNvSpPr>
          <p:nvPr>
            <p:ph type="title"/>
          </p:nvPr>
        </p:nvSpPr>
        <p:spPr>
          <a:xfrm>
            <a:off x="1014141" y="1450655"/>
            <a:ext cx="3932030" cy="3956690"/>
          </a:xfrm>
        </p:spPr>
        <p:txBody>
          <a:bodyPr anchor="ctr">
            <a:normAutofit/>
          </a:bodyPr>
          <a:lstStyle/>
          <a:p>
            <a:r>
              <a:rPr lang="en-US" sz="8000">
                <a:solidFill>
                  <a:schemeClr val="bg1"/>
                </a:solidFill>
              </a:rPr>
              <a:t>Key themes</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7582974-9224-97E9-9D25-A1A08119C3F2}"/>
              </a:ext>
            </a:extLst>
          </p:cNvPr>
          <p:cNvSpPr>
            <a:spLocks noGrp="1"/>
          </p:cNvSpPr>
          <p:nvPr>
            <p:ph idx="1"/>
          </p:nvPr>
        </p:nvSpPr>
        <p:spPr>
          <a:xfrm>
            <a:off x="6096000" y="1108061"/>
            <a:ext cx="5008901" cy="4571972"/>
          </a:xfrm>
        </p:spPr>
        <p:txBody>
          <a:bodyPr anchor="ctr">
            <a:normAutofit/>
          </a:bodyPr>
          <a:lstStyle/>
          <a:p>
            <a:r>
              <a:rPr lang="en-US" sz="2000">
                <a:solidFill>
                  <a:schemeClr val="bg1"/>
                </a:solidFill>
              </a:rPr>
              <a:t>Recontexualisation: Giving new meaning to existing works or objects.</a:t>
            </a:r>
          </a:p>
          <a:p>
            <a:endParaRPr lang="en-US" sz="2000">
              <a:solidFill>
                <a:schemeClr val="bg1"/>
              </a:solidFill>
            </a:endParaRPr>
          </a:p>
          <a:p>
            <a:r>
              <a:rPr lang="en-US" sz="2000">
                <a:solidFill>
                  <a:schemeClr val="bg1"/>
                </a:solidFill>
              </a:rPr>
              <a:t>Critique of Authorship: Challenging to idea that art must be original or singular.</a:t>
            </a:r>
          </a:p>
          <a:p>
            <a:endParaRPr lang="en-US" sz="2000">
              <a:solidFill>
                <a:schemeClr val="bg1"/>
              </a:solidFill>
            </a:endParaRPr>
          </a:p>
          <a:p>
            <a:r>
              <a:rPr lang="en-US" sz="2000">
                <a:solidFill>
                  <a:schemeClr val="bg1"/>
                </a:solidFill>
              </a:rPr>
              <a:t>Engagement with consumer culture: Reflecting and critiquing mass media and advertising.</a:t>
            </a:r>
          </a:p>
          <a:p>
            <a:endParaRPr lang="en-US" sz="2000">
              <a:solidFill>
                <a:schemeClr val="bg1"/>
              </a:solidFill>
            </a:endParaRPr>
          </a:p>
          <a:p>
            <a:r>
              <a:rPr lang="en-US" sz="2000">
                <a:solidFill>
                  <a:schemeClr val="bg1"/>
                </a:solidFill>
              </a:rPr>
              <a:t>Cultural Commentary: Appropriation often addresses power dynamics, identity and history. </a:t>
            </a:r>
          </a:p>
        </p:txBody>
      </p:sp>
    </p:spTree>
    <p:extLst>
      <p:ext uri="{BB962C8B-B14F-4D97-AF65-F5344CB8AC3E}">
        <p14:creationId xmlns:p14="http://schemas.microsoft.com/office/powerpoint/2010/main" val="4250076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98F46DF-A3B5-0AC0-A058-B5936AEF7B88}"/>
              </a:ext>
            </a:extLst>
          </p:cNvPr>
          <p:cNvSpPr txBox="1"/>
          <p:nvPr/>
        </p:nvSpPr>
        <p:spPr>
          <a:xfrm>
            <a:off x="312414" y="1762583"/>
            <a:ext cx="6856362" cy="2677656"/>
          </a:xfrm>
          <a:prstGeom prst="rect">
            <a:avLst/>
          </a:prstGeom>
          <a:noFill/>
        </p:spPr>
        <p:txBody>
          <a:bodyPr wrap="square">
            <a:spAutoFit/>
          </a:bodyPr>
          <a:lstStyle/>
          <a:p>
            <a:pPr algn="l"/>
            <a:r>
              <a:rPr lang="en-GB" sz="2400" b="0" i="0">
                <a:solidFill>
                  <a:srgbClr val="374151"/>
                </a:solidFill>
                <a:effectLst/>
                <a:latin typeface="Helvetica" pitchFamily="2" charset="0"/>
              </a:rPr>
              <a:t>Overall, appropriation can be a powerful tool for postmodern artists to engage with and critique contemporary culture. </a:t>
            </a:r>
          </a:p>
          <a:p>
            <a:pPr algn="l"/>
            <a:endParaRPr lang="en-GB" sz="2400">
              <a:solidFill>
                <a:srgbClr val="374151"/>
              </a:solidFill>
              <a:latin typeface="Helvetica" pitchFamily="2" charset="0"/>
            </a:endParaRPr>
          </a:p>
          <a:p>
            <a:pPr algn="l"/>
            <a:r>
              <a:rPr lang="en-GB" sz="2400" b="0" i="0">
                <a:solidFill>
                  <a:srgbClr val="374151"/>
                </a:solidFill>
                <a:effectLst/>
                <a:latin typeface="Helvetica" pitchFamily="2" charset="0"/>
              </a:rPr>
              <a:t>However, it can also be controversial, as it raises questions about ownership, authorship, and cultural appropriation.</a:t>
            </a:r>
          </a:p>
        </p:txBody>
      </p:sp>
      <p:pic>
        <p:nvPicPr>
          <p:cNvPr id="8" name="Picture 7">
            <a:extLst>
              <a:ext uri="{FF2B5EF4-FFF2-40B4-BE49-F238E27FC236}">
                <a16:creationId xmlns:a16="http://schemas.microsoft.com/office/drawing/2014/main" id="{73157250-8198-EC7A-AA3F-CE7FC4498EEB}"/>
              </a:ext>
            </a:extLst>
          </p:cNvPr>
          <p:cNvPicPr>
            <a:picLocks noChangeAspect="1"/>
          </p:cNvPicPr>
          <p:nvPr/>
        </p:nvPicPr>
        <p:blipFill>
          <a:blip r:embed="rId2"/>
          <a:stretch>
            <a:fillRect/>
          </a:stretch>
        </p:blipFill>
        <p:spPr>
          <a:xfrm>
            <a:off x="7293667" y="459628"/>
            <a:ext cx="4250949" cy="6033247"/>
          </a:xfrm>
          <a:prstGeom prst="rect">
            <a:avLst/>
          </a:prstGeom>
        </p:spPr>
      </p:pic>
      <p:sp>
        <p:nvSpPr>
          <p:cNvPr id="9" name="TextBox 8">
            <a:extLst>
              <a:ext uri="{FF2B5EF4-FFF2-40B4-BE49-F238E27FC236}">
                <a16:creationId xmlns:a16="http://schemas.microsoft.com/office/drawing/2014/main" id="{06676287-4A27-5F7A-9064-BC6B308F04A0}"/>
              </a:ext>
            </a:extLst>
          </p:cNvPr>
          <p:cNvSpPr txBox="1"/>
          <p:nvPr/>
        </p:nvSpPr>
        <p:spPr>
          <a:xfrm>
            <a:off x="627529" y="5862918"/>
            <a:ext cx="4452757" cy="369332"/>
          </a:xfrm>
          <a:prstGeom prst="rect">
            <a:avLst/>
          </a:prstGeom>
          <a:noFill/>
        </p:spPr>
        <p:txBody>
          <a:bodyPr wrap="none" rtlCol="0">
            <a:spAutoFit/>
          </a:bodyPr>
          <a:lstStyle/>
          <a:p>
            <a:r>
              <a:rPr lang="en-US"/>
              <a:t>(image featuring work of artist John </a:t>
            </a:r>
            <a:r>
              <a:rPr lang="en-US" err="1"/>
              <a:t>Stezaker</a:t>
            </a:r>
            <a:r>
              <a:rPr lang="en-US"/>
              <a:t>) </a:t>
            </a:r>
          </a:p>
        </p:txBody>
      </p:sp>
    </p:spTree>
    <p:extLst>
      <p:ext uri="{BB962C8B-B14F-4D97-AF65-F5344CB8AC3E}">
        <p14:creationId xmlns:p14="http://schemas.microsoft.com/office/powerpoint/2010/main" val="3139769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0269E63-F715-9737-FA5C-F8541F85727A}"/>
              </a:ext>
            </a:extLst>
          </p:cNvPr>
          <p:cNvPicPr>
            <a:picLocks noGrp="1" noChangeAspect="1"/>
          </p:cNvPicPr>
          <p:nvPr>
            <p:ph idx="1"/>
          </p:nvPr>
        </p:nvPicPr>
        <p:blipFill>
          <a:blip r:embed="rId2"/>
          <a:stretch>
            <a:fillRect/>
          </a:stretch>
        </p:blipFill>
        <p:spPr>
          <a:xfrm>
            <a:off x="1622575" y="261257"/>
            <a:ext cx="10155566" cy="5712506"/>
          </a:xfrm>
        </p:spPr>
      </p:pic>
    </p:spTree>
    <p:extLst>
      <p:ext uri="{BB962C8B-B14F-4D97-AF65-F5344CB8AC3E}">
        <p14:creationId xmlns:p14="http://schemas.microsoft.com/office/powerpoint/2010/main" val="1249132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F6C5BA6-6A94-ECA2-3DAD-9D92346FC0E1}"/>
              </a:ext>
            </a:extLst>
          </p:cNvPr>
          <p:cNvPicPr>
            <a:picLocks noGrp="1" noChangeAspect="1"/>
          </p:cNvPicPr>
          <p:nvPr>
            <p:ph idx="1"/>
          </p:nvPr>
        </p:nvPicPr>
        <p:blipFill>
          <a:blip r:embed="rId2"/>
          <a:stretch>
            <a:fillRect/>
          </a:stretch>
        </p:blipFill>
        <p:spPr>
          <a:xfrm>
            <a:off x="1590322" y="478972"/>
            <a:ext cx="9665305" cy="5436734"/>
          </a:xfrm>
        </p:spPr>
      </p:pic>
    </p:spTree>
    <p:extLst>
      <p:ext uri="{BB962C8B-B14F-4D97-AF65-F5344CB8AC3E}">
        <p14:creationId xmlns:p14="http://schemas.microsoft.com/office/powerpoint/2010/main" val="4180065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8687B34-E257-6214-341D-54EBA90BA258}"/>
              </a:ext>
            </a:extLst>
          </p:cNvPr>
          <p:cNvPicPr>
            <a:picLocks noGrp="1" noChangeAspect="1"/>
          </p:cNvPicPr>
          <p:nvPr>
            <p:ph idx="1"/>
          </p:nvPr>
        </p:nvPicPr>
        <p:blipFill>
          <a:blip r:embed="rId2"/>
          <a:stretch>
            <a:fillRect/>
          </a:stretch>
        </p:blipFill>
        <p:spPr>
          <a:xfrm>
            <a:off x="1147233" y="645318"/>
            <a:ext cx="9897534" cy="5567363"/>
          </a:xfrm>
        </p:spPr>
      </p:pic>
    </p:spTree>
    <p:extLst>
      <p:ext uri="{BB962C8B-B14F-4D97-AF65-F5344CB8AC3E}">
        <p14:creationId xmlns:p14="http://schemas.microsoft.com/office/powerpoint/2010/main" val="42511918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90B55C3-2B8F-5630-B943-9D76BA919E87}"/>
              </a:ext>
            </a:extLst>
          </p:cNvPr>
          <p:cNvPicPr>
            <a:picLocks noGrp="1" noChangeAspect="1"/>
          </p:cNvPicPr>
          <p:nvPr>
            <p:ph idx="1"/>
          </p:nvPr>
        </p:nvPicPr>
        <p:blipFill>
          <a:blip r:embed="rId2"/>
          <a:stretch>
            <a:fillRect/>
          </a:stretch>
        </p:blipFill>
        <p:spPr>
          <a:xfrm>
            <a:off x="1375833" y="703375"/>
            <a:ext cx="9691109" cy="5451249"/>
          </a:xfrm>
        </p:spPr>
      </p:pic>
    </p:spTree>
    <p:extLst>
      <p:ext uri="{BB962C8B-B14F-4D97-AF65-F5344CB8AC3E}">
        <p14:creationId xmlns:p14="http://schemas.microsoft.com/office/powerpoint/2010/main" val="29352268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34EB352-3A72-A7A6-E0C8-D04B89ADD3A5}"/>
              </a:ext>
            </a:extLst>
          </p:cNvPr>
          <p:cNvPicPr>
            <a:picLocks noGrp="1" noChangeAspect="1"/>
          </p:cNvPicPr>
          <p:nvPr>
            <p:ph idx="1"/>
          </p:nvPr>
        </p:nvPicPr>
        <p:blipFill>
          <a:blip r:embed="rId2"/>
          <a:stretch>
            <a:fillRect/>
          </a:stretch>
        </p:blipFill>
        <p:spPr>
          <a:xfrm>
            <a:off x="1287638" y="438150"/>
            <a:ext cx="10066868" cy="5662613"/>
          </a:xfrm>
        </p:spPr>
      </p:pic>
    </p:spTree>
    <p:extLst>
      <p:ext uri="{BB962C8B-B14F-4D97-AF65-F5344CB8AC3E}">
        <p14:creationId xmlns:p14="http://schemas.microsoft.com/office/powerpoint/2010/main" val="1262172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6F56091-EE44-53FA-16EF-085BB78687D7}"/>
              </a:ext>
            </a:extLst>
          </p:cNvPr>
          <p:cNvPicPr>
            <a:picLocks noGrp="1" noChangeAspect="1"/>
          </p:cNvPicPr>
          <p:nvPr>
            <p:ph idx="1"/>
          </p:nvPr>
        </p:nvPicPr>
        <p:blipFill>
          <a:blip r:embed="rId2"/>
          <a:stretch>
            <a:fillRect/>
          </a:stretch>
        </p:blipFill>
        <p:spPr>
          <a:xfrm>
            <a:off x="1082725" y="493486"/>
            <a:ext cx="10026549" cy="5639934"/>
          </a:xfrm>
          <a:prstGeom prst="rect">
            <a:avLst/>
          </a:prstGeom>
        </p:spPr>
      </p:pic>
    </p:spTree>
    <p:extLst>
      <p:ext uri="{BB962C8B-B14F-4D97-AF65-F5344CB8AC3E}">
        <p14:creationId xmlns:p14="http://schemas.microsoft.com/office/powerpoint/2010/main" val="3150765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0DB5E4-802F-DF32-9BEF-6906E18E89AE}"/>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a:solidFill>
                  <a:srgbClr val="FFFFFF"/>
                </a:solidFill>
                <a:latin typeface="+mj-lt"/>
                <a:ea typeface="+mj-ea"/>
                <a:cs typeface="+mj-cs"/>
              </a:rPr>
              <a:t>Playing with AI &amp; Appropriation</a:t>
            </a:r>
          </a:p>
        </p:txBody>
      </p:sp>
      <p:pic>
        <p:nvPicPr>
          <p:cNvPr id="5" name="Content Placeholder 4">
            <a:extLst>
              <a:ext uri="{FF2B5EF4-FFF2-40B4-BE49-F238E27FC236}">
                <a16:creationId xmlns:a16="http://schemas.microsoft.com/office/drawing/2014/main" id="{6265FA1A-EC44-A418-9685-9589CDE58C5F}"/>
              </a:ext>
            </a:extLst>
          </p:cNvPr>
          <p:cNvPicPr>
            <a:picLocks noGrp="1" noChangeAspect="1"/>
          </p:cNvPicPr>
          <p:nvPr>
            <p:ph idx="1"/>
          </p:nvPr>
        </p:nvPicPr>
        <p:blipFill>
          <a:blip r:embed="rId2"/>
          <a:stretch>
            <a:fillRect/>
          </a:stretch>
        </p:blipFill>
        <p:spPr>
          <a:xfrm>
            <a:off x="2139513" y="1966293"/>
            <a:ext cx="7912972" cy="4452160"/>
          </a:xfrm>
          <a:prstGeom prst="rect">
            <a:avLst/>
          </a:prstGeom>
        </p:spPr>
      </p:pic>
    </p:spTree>
    <p:extLst>
      <p:ext uri="{BB962C8B-B14F-4D97-AF65-F5344CB8AC3E}">
        <p14:creationId xmlns:p14="http://schemas.microsoft.com/office/powerpoint/2010/main" val="313012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7889B16-E6D6-4C6A-6563-4C5A41C20040}"/>
              </a:ext>
            </a:extLst>
          </p:cNvPr>
          <p:cNvPicPr>
            <a:picLocks noGrp="1" noChangeAspect="1"/>
          </p:cNvPicPr>
          <p:nvPr>
            <p:ph idx="1"/>
          </p:nvPr>
        </p:nvPicPr>
        <p:blipFill>
          <a:blip r:embed="rId2"/>
          <a:stretch>
            <a:fillRect/>
          </a:stretch>
        </p:blipFill>
        <p:spPr>
          <a:xfrm>
            <a:off x="1302051" y="732404"/>
            <a:ext cx="9587897" cy="5393192"/>
          </a:xfrm>
        </p:spPr>
      </p:pic>
    </p:spTree>
    <p:extLst>
      <p:ext uri="{BB962C8B-B14F-4D97-AF65-F5344CB8AC3E}">
        <p14:creationId xmlns:p14="http://schemas.microsoft.com/office/powerpoint/2010/main" val="40051395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FE22F-F3D8-068C-1B32-F3264948B808}"/>
              </a:ext>
            </a:extLst>
          </p:cNvPr>
          <p:cNvSpPr>
            <a:spLocks noGrp="1"/>
          </p:cNvSpPr>
          <p:nvPr>
            <p:ph type="title"/>
          </p:nvPr>
        </p:nvSpPr>
        <p:spPr/>
        <p:txBody>
          <a:bodyPr/>
          <a:lstStyle/>
          <a:p>
            <a:r>
              <a:rPr lang="en-US" dirty="0"/>
              <a:t>AI &amp; Appropriation</a:t>
            </a:r>
          </a:p>
        </p:txBody>
      </p:sp>
      <p:sp>
        <p:nvSpPr>
          <p:cNvPr id="3" name="Content Placeholder 2">
            <a:extLst>
              <a:ext uri="{FF2B5EF4-FFF2-40B4-BE49-F238E27FC236}">
                <a16:creationId xmlns:a16="http://schemas.microsoft.com/office/drawing/2014/main" id="{B8DFDDFF-38A2-BFB2-0847-310BFFBF2D0F}"/>
              </a:ext>
            </a:extLst>
          </p:cNvPr>
          <p:cNvSpPr>
            <a:spLocks noGrp="1"/>
          </p:cNvSpPr>
          <p:nvPr>
            <p:ph idx="1"/>
          </p:nvPr>
        </p:nvSpPr>
        <p:spPr/>
        <p:txBody>
          <a:bodyPr/>
          <a:lstStyle/>
          <a:p>
            <a:r>
              <a:rPr lang="en-GB" sz="1800" b="1" kern="100" dirty="0">
                <a:effectLst/>
                <a:latin typeface="Aptos" panose="020B0004020202020204" pitchFamily="34" charset="0"/>
                <a:ea typeface="Aptos" panose="020B0004020202020204" pitchFamily="34" charset="0"/>
                <a:cs typeface="Times New Roman" panose="02020603050405020304" pitchFamily="18" charset="0"/>
              </a:rPr>
              <a:t>Artistic and Intellectual Appropriation.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kern="100" dirty="0">
                <a:effectLst/>
                <a:latin typeface="Aptos" panose="020B0004020202020204" pitchFamily="34" charset="0"/>
                <a:ea typeface="Aptos" panose="020B0004020202020204" pitchFamily="34" charset="0"/>
                <a:cs typeface="Times New Roman" panose="02020603050405020304" pitchFamily="18" charset="0"/>
              </a:rPr>
              <a:t>Generative AI has redefined our understanding of appropriation. It has now become a contentious issue on a global scale. Given that appropriation refers to the act of taking or using something—such as ideas, symbols, artefacts, cultural practices, or intellectual property—from another culture, context, or individual, this is exactly what generative AI does. It scrapes what is already existing, mostly without permission, to create a new artefact such as imagery, text, music, illustration, live action animation, etc. </a:t>
            </a:r>
            <a:r>
              <a:rPr lang="en-GB" sz="1800" kern="100" dirty="0">
                <a:latin typeface="Aptos" panose="020B0004020202020204" pitchFamily="34" charset="0"/>
                <a:ea typeface="Aptos" panose="020B0004020202020204" pitchFamily="34" charset="0"/>
                <a:cs typeface="Times New Roman" panose="02020603050405020304" pitchFamily="18" charset="0"/>
              </a:rPr>
              <a:t>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his is both Artistic Appropriation and Intellectual Property Appropriation, mostly always without consent.</a:t>
            </a:r>
          </a:p>
          <a:p>
            <a:endParaRPr lang="en-US" dirty="0"/>
          </a:p>
        </p:txBody>
      </p:sp>
    </p:spTree>
    <p:extLst>
      <p:ext uri="{BB962C8B-B14F-4D97-AF65-F5344CB8AC3E}">
        <p14:creationId xmlns:p14="http://schemas.microsoft.com/office/powerpoint/2010/main" val="1960872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4B3073-559D-4833-F7B7-853BB2DD9EF5}"/>
              </a:ext>
            </a:extLst>
          </p:cNvPr>
          <p:cNvSpPr>
            <a:spLocks noGrp="1"/>
          </p:cNvSpPr>
          <p:nvPr>
            <p:ph idx="1"/>
          </p:nvPr>
        </p:nvSpPr>
        <p:spPr/>
        <p:txBody>
          <a:bodyPr/>
          <a:lstStyle/>
          <a:p>
            <a:r>
              <a:rPr lang="en-GB" sz="1800" b="1" kern="100" dirty="0">
                <a:effectLst/>
                <a:latin typeface="Aptos" panose="020B0004020202020204" pitchFamily="34" charset="0"/>
                <a:ea typeface="Aptos" panose="020B0004020202020204" pitchFamily="34" charset="0"/>
                <a:cs typeface="Times New Roman" panose="02020603050405020304" pitchFamily="18" charset="0"/>
              </a:rPr>
              <a:t>Cultural Appropriation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kern="100" dirty="0">
                <a:effectLst/>
                <a:latin typeface="Aptos" panose="020B0004020202020204" pitchFamily="34" charset="0"/>
                <a:ea typeface="Aptos" panose="020B0004020202020204" pitchFamily="34" charset="0"/>
                <a:cs typeface="Times New Roman" panose="02020603050405020304" pitchFamily="18" charset="0"/>
              </a:rPr>
              <a:t>As AI does not have an ethical view, or indeed salient knowledge of what it creates (yet?), it can easily and harmfully reproduce or create cultural motifs with little understanding, sensitivity and respect of the culture from which it takes to create new artefacts. Thereby it can perpetuate structuralist grand narratives (and their inequalities) and commodify traditions, clothing, spiritual artefacts, sacred symbols, language, music, etc.</a:t>
            </a:r>
          </a:p>
          <a:p>
            <a:endParaRPr lang="en-US" dirty="0"/>
          </a:p>
        </p:txBody>
      </p:sp>
      <p:sp>
        <p:nvSpPr>
          <p:cNvPr id="2" name="Title 1">
            <a:extLst>
              <a:ext uri="{FF2B5EF4-FFF2-40B4-BE49-F238E27FC236}">
                <a16:creationId xmlns:a16="http://schemas.microsoft.com/office/drawing/2014/main" id="{E0348E77-03B0-A8D8-5A08-CC09A0D1BC56}"/>
              </a:ext>
            </a:extLst>
          </p:cNvPr>
          <p:cNvSpPr>
            <a:spLocks noGrp="1"/>
          </p:cNvSpPr>
          <p:nvPr>
            <p:ph type="title"/>
          </p:nvPr>
        </p:nvSpPr>
        <p:spPr>
          <a:xfrm>
            <a:off x="838200" y="365125"/>
            <a:ext cx="10515600" cy="1325563"/>
          </a:xfrm>
        </p:spPr>
        <p:txBody>
          <a:bodyPr/>
          <a:lstStyle/>
          <a:p>
            <a:r>
              <a:rPr lang="en-US" dirty="0"/>
              <a:t>AI &amp; Appropriation</a:t>
            </a:r>
          </a:p>
        </p:txBody>
      </p:sp>
    </p:spTree>
    <p:extLst>
      <p:ext uri="{BB962C8B-B14F-4D97-AF65-F5344CB8AC3E}">
        <p14:creationId xmlns:p14="http://schemas.microsoft.com/office/powerpoint/2010/main" val="886471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8E2113-B450-A117-EE0E-518884BF5088}"/>
              </a:ext>
            </a:extLst>
          </p:cNvPr>
          <p:cNvSpPr>
            <a:spLocks noGrp="1"/>
          </p:cNvSpPr>
          <p:nvPr>
            <p:ph idx="1"/>
          </p:nvPr>
        </p:nvSpPr>
        <p:spPr/>
        <p:txBody>
          <a:bodyPr/>
          <a:lstStyle/>
          <a:p>
            <a:r>
              <a:rPr lang="en-GB" sz="1800" b="1" kern="100" dirty="0">
                <a:effectLst/>
                <a:latin typeface="Aptos" panose="020B0004020202020204" pitchFamily="34" charset="0"/>
                <a:ea typeface="Aptos" panose="020B0004020202020204" pitchFamily="34" charset="0"/>
                <a:cs typeface="Times New Roman" panose="02020603050405020304" pitchFamily="18" charset="0"/>
              </a:rPr>
              <a:t>Ownership</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kern="100" dirty="0">
                <a:effectLst/>
                <a:latin typeface="Aptos" panose="020B0004020202020204" pitchFamily="34" charset="0"/>
                <a:ea typeface="Aptos" panose="020B0004020202020204" pitchFamily="34" charset="0"/>
                <a:cs typeface="Times New Roman" panose="02020603050405020304" pitchFamily="18" charset="0"/>
              </a:rPr>
              <a:t>A key question aligned to AI appropriation is the ownership of any AI generated outputs such as imagery, text, music, illustration, live action animation, etc. This is indeed complex. There is an unresolved question of ownership of the generative output - does this belong to the software company, the text/image prompter, or the owners of the original scraped content? This is further compounded by the fact that in the future many AI derived generative outputs will be created as a result of scraping already existing AI generated outputs. This is known as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stacked innovation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and it is expected to be a central characteristic of the 5</a:t>
            </a:r>
            <a:r>
              <a:rPr lang="en-GB" sz="18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industrial revolution.</a:t>
            </a:r>
          </a:p>
        </p:txBody>
      </p:sp>
      <p:sp>
        <p:nvSpPr>
          <p:cNvPr id="2" name="Title 1">
            <a:extLst>
              <a:ext uri="{FF2B5EF4-FFF2-40B4-BE49-F238E27FC236}">
                <a16:creationId xmlns:a16="http://schemas.microsoft.com/office/drawing/2014/main" id="{94506909-A732-49E7-DDE9-70ECFD45CCAD}"/>
              </a:ext>
            </a:extLst>
          </p:cNvPr>
          <p:cNvSpPr>
            <a:spLocks noGrp="1"/>
          </p:cNvSpPr>
          <p:nvPr>
            <p:ph type="title"/>
          </p:nvPr>
        </p:nvSpPr>
        <p:spPr>
          <a:xfrm>
            <a:off x="838200" y="365125"/>
            <a:ext cx="10515600" cy="1325563"/>
          </a:xfrm>
        </p:spPr>
        <p:txBody>
          <a:bodyPr/>
          <a:lstStyle/>
          <a:p>
            <a:r>
              <a:rPr lang="en-US" dirty="0"/>
              <a:t>AI &amp; Appropriation</a:t>
            </a:r>
          </a:p>
        </p:txBody>
      </p:sp>
    </p:spTree>
    <p:extLst>
      <p:ext uri="{BB962C8B-B14F-4D97-AF65-F5344CB8AC3E}">
        <p14:creationId xmlns:p14="http://schemas.microsoft.com/office/powerpoint/2010/main" val="179834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with green hair and gold chains&#10;&#10;AI-generated content may be incorrect.">
            <a:extLst>
              <a:ext uri="{FF2B5EF4-FFF2-40B4-BE49-F238E27FC236}">
                <a16:creationId xmlns:a16="http://schemas.microsoft.com/office/drawing/2014/main" id="{80C79A6B-69D2-81CE-6400-639C6046BE13}"/>
              </a:ext>
            </a:extLst>
          </p:cNvPr>
          <p:cNvPicPr>
            <a:picLocks noChangeAspect="1"/>
          </p:cNvPicPr>
          <p:nvPr/>
        </p:nvPicPr>
        <p:blipFill>
          <a:blip r:embed="rId2"/>
          <a:srcRect r="-1" b="9853"/>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E7F1B7E7-7524-6362-F2BC-AEE6ACF69CB9}"/>
              </a:ext>
            </a:extLst>
          </p:cNvPr>
          <p:cNvSpPr>
            <a:spLocks noGrp="1"/>
          </p:cNvSpPr>
          <p:nvPr>
            <p:ph idx="1"/>
          </p:nvPr>
        </p:nvSpPr>
        <p:spPr>
          <a:xfrm>
            <a:off x="6417734" y="1690688"/>
            <a:ext cx="5291663" cy="4676773"/>
          </a:xfrm>
        </p:spPr>
        <p:txBody>
          <a:bodyPr>
            <a:normAutofit/>
          </a:bodyPr>
          <a:lstStyle/>
          <a:p>
            <a:r>
              <a:rPr lang="en-GB" sz="1700" i="1" kern="100" dirty="0">
                <a:effectLst/>
                <a:latin typeface="Aptos" panose="020B0004020202020204" pitchFamily="34" charset="0"/>
                <a:ea typeface="Aptos" panose="020B0004020202020204" pitchFamily="34" charset="0"/>
                <a:cs typeface="Times New Roman" panose="02020603050405020304" pitchFamily="18" charset="0"/>
              </a:rPr>
              <a:t>FN Meka</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 is an AI virtual rap star, created in 2019 that was promoted by virtual artist management company </a:t>
            </a:r>
            <a:r>
              <a:rPr lang="en-GB" sz="1700" i="1" kern="100" dirty="0">
                <a:effectLst/>
                <a:latin typeface="Aptos" panose="020B0004020202020204" pitchFamily="34" charset="0"/>
                <a:ea typeface="Aptos" panose="020B0004020202020204" pitchFamily="34" charset="0"/>
                <a:cs typeface="Times New Roman" panose="02020603050405020304" pitchFamily="18" charset="0"/>
              </a:rPr>
              <a:t>Factory New.</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 </a:t>
            </a:r>
          </a:p>
          <a:p>
            <a:r>
              <a:rPr lang="en-GB" sz="1700" kern="100" dirty="0">
                <a:effectLst/>
                <a:latin typeface="Aptos" panose="020B0004020202020204" pitchFamily="34" charset="0"/>
                <a:ea typeface="Aptos" panose="020B0004020202020204" pitchFamily="34" charset="0"/>
                <a:cs typeface="Times New Roman" panose="02020603050405020304" pitchFamily="18" charset="0"/>
              </a:rPr>
              <a:t>The AI artist announced a record label deal with the hugely successful </a:t>
            </a:r>
            <a:r>
              <a:rPr lang="en-GB" sz="1700" i="1" kern="100" dirty="0">
                <a:effectLst/>
                <a:latin typeface="Aptos" panose="020B0004020202020204" pitchFamily="34" charset="0"/>
                <a:ea typeface="Aptos" panose="020B0004020202020204" pitchFamily="34" charset="0"/>
                <a:cs typeface="Times New Roman" panose="02020603050405020304" pitchFamily="18" charset="0"/>
              </a:rPr>
              <a:t>Capitol Records</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 In response a black-led activist industry group named</a:t>
            </a:r>
            <a:r>
              <a:rPr lang="en-GB" sz="1700" i="1" kern="100" dirty="0">
                <a:effectLst/>
                <a:latin typeface="Aptos" panose="020B0004020202020204" pitchFamily="34" charset="0"/>
                <a:ea typeface="Aptos" panose="020B0004020202020204" pitchFamily="34" charset="0"/>
                <a:cs typeface="Times New Roman" panose="02020603050405020304" pitchFamily="18" charset="0"/>
              </a:rPr>
              <a:t> Industry Blackout </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posted messages on social media calling out the artist’s management company for gross cultural misappropriation. </a:t>
            </a:r>
          </a:p>
          <a:p>
            <a:r>
              <a:rPr lang="en-GB" sz="1700" kern="100" dirty="0">
                <a:effectLst/>
                <a:latin typeface="Aptos" panose="020B0004020202020204" pitchFamily="34" charset="0"/>
                <a:ea typeface="Aptos" panose="020B0004020202020204" pitchFamily="34" charset="0"/>
                <a:cs typeface="Times New Roman" panose="02020603050405020304" pitchFamily="18" charset="0"/>
              </a:rPr>
              <a:t>They considered it to be the unethical exploitation of black artists through reappropriation of their craft without compensation. It was non-blacks appropriating black culture to serve their own commercial and financial goals.</a:t>
            </a:r>
            <a:endParaRPr lang="en-US" sz="1700" dirty="0"/>
          </a:p>
        </p:txBody>
      </p:sp>
      <p:sp>
        <p:nvSpPr>
          <p:cNvPr id="2" name="Title 1">
            <a:extLst>
              <a:ext uri="{FF2B5EF4-FFF2-40B4-BE49-F238E27FC236}">
                <a16:creationId xmlns:a16="http://schemas.microsoft.com/office/drawing/2014/main" id="{C4890F24-6C8D-0203-1228-2DBF261CE84C}"/>
              </a:ext>
            </a:extLst>
          </p:cNvPr>
          <p:cNvSpPr>
            <a:spLocks noGrp="1"/>
          </p:cNvSpPr>
          <p:nvPr>
            <p:ph type="title"/>
          </p:nvPr>
        </p:nvSpPr>
        <p:spPr>
          <a:xfrm>
            <a:off x="6417734" y="365125"/>
            <a:ext cx="4936066" cy="1325563"/>
          </a:xfrm>
        </p:spPr>
        <p:txBody>
          <a:bodyPr/>
          <a:lstStyle/>
          <a:p>
            <a:r>
              <a:rPr lang="en-US" dirty="0"/>
              <a:t>AI &amp; Appropriation</a:t>
            </a:r>
          </a:p>
        </p:txBody>
      </p:sp>
    </p:spTree>
    <p:extLst>
      <p:ext uri="{BB962C8B-B14F-4D97-AF65-F5344CB8AC3E}">
        <p14:creationId xmlns:p14="http://schemas.microsoft.com/office/powerpoint/2010/main" val="39317410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C87D7-F37B-9D09-E1B3-0CA952FC2F70}"/>
              </a:ext>
            </a:extLst>
          </p:cNvPr>
          <p:cNvSpPr>
            <a:spLocks noGrp="1"/>
          </p:cNvSpPr>
          <p:nvPr>
            <p:ph type="title"/>
          </p:nvPr>
        </p:nvSpPr>
        <p:spPr/>
        <p:txBody>
          <a:bodyPr/>
          <a:lstStyle/>
          <a:p>
            <a:r>
              <a:rPr lang="en-GB"/>
              <a:t>Discussion Points:</a:t>
            </a:r>
          </a:p>
        </p:txBody>
      </p:sp>
      <p:sp>
        <p:nvSpPr>
          <p:cNvPr id="3" name="Content Placeholder 2">
            <a:extLst>
              <a:ext uri="{FF2B5EF4-FFF2-40B4-BE49-F238E27FC236}">
                <a16:creationId xmlns:a16="http://schemas.microsoft.com/office/drawing/2014/main" id="{4A944234-362C-1A67-33CC-B86D1058BF9D}"/>
              </a:ext>
            </a:extLst>
          </p:cNvPr>
          <p:cNvSpPr>
            <a:spLocks noGrp="1"/>
          </p:cNvSpPr>
          <p:nvPr>
            <p:ph idx="1"/>
          </p:nvPr>
        </p:nvSpPr>
        <p:spPr/>
        <p:txBody>
          <a:bodyPr vert="horz" lIns="91440" tIns="45720" rIns="91440" bIns="45720" rtlCol="0" anchor="t">
            <a:normAutofit/>
          </a:bodyPr>
          <a:lstStyle/>
          <a:p>
            <a:pPr marL="514350" indent="-514350">
              <a:buAutoNum type="arabicPeriod"/>
            </a:pPr>
            <a:r>
              <a:rPr lang="en-GB" dirty="0"/>
              <a:t>Richard Prince's 'New Portraits, 2014' </a:t>
            </a:r>
            <a:endParaRPr lang="en-US" dirty="0"/>
          </a:p>
          <a:p>
            <a:pPr marL="0" indent="0">
              <a:buNone/>
            </a:pPr>
            <a:r>
              <a:rPr lang="en-GB" dirty="0"/>
              <a:t>Took '</a:t>
            </a:r>
            <a:r>
              <a:rPr lang="en-GB" dirty="0" err="1"/>
              <a:t>instagram</a:t>
            </a:r>
            <a:r>
              <a:rPr lang="en-GB" dirty="0"/>
              <a:t>' posts by others, enlarged them, and sold them as his artwork without the original creator's permission. Raising issues of copyright.</a:t>
            </a:r>
          </a:p>
          <a:p>
            <a:pPr marL="0" indent="0">
              <a:buNone/>
            </a:pPr>
            <a:r>
              <a:rPr lang="en-GB" dirty="0"/>
              <a:t>While some praised his critique of social media culture, others accused him of exploitation and theft.</a:t>
            </a:r>
          </a:p>
        </p:txBody>
      </p:sp>
    </p:spTree>
    <p:extLst>
      <p:ext uri="{BB962C8B-B14F-4D97-AF65-F5344CB8AC3E}">
        <p14:creationId xmlns:p14="http://schemas.microsoft.com/office/powerpoint/2010/main" val="1700254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80850-C50C-CE1A-4BAD-94CB8F3218D8}"/>
              </a:ext>
            </a:extLst>
          </p:cNvPr>
          <p:cNvSpPr>
            <a:spLocks noGrp="1"/>
          </p:cNvSpPr>
          <p:nvPr>
            <p:ph type="title"/>
          </p:nvPr>
        </p:nvSpPr>
        <p:spPr>
          <a:xfrm>
            <a:off x="838200" y="390956"/>
            <a:ext cx="10515600" cy="1325563"/>
          </a:xfrm>
        </p:spPr>
        <p:txBody>
          <a:bodyPr/>
          <a:lstStyle/>
          <a:p>
            <a:r>
              <a:rPr lang="en-GB" dirty="0"/>
              <a:t>Dana Schutz – Open Casket (2017)</a:t>
            </a:r>
          </a:p>
        </p:txBody>
      </p:sp>
      <p:sp>
        <p:nvSpPr>
          <p:cNvPr id="3" name="Content Placeholder 2">
            <a:extLst>
              <a:ext uri="{FF2B5EF4-FFF2-40B4-BE49-F238E27FC236}">
                <a16:creationId xmlns:a16="http://schemas.microsoft.com/office/drawing/2014/main" id="{385C64AD-4999-1A00-49AD-8F63C310921E}"/>
              </a:ext>
            </a:extLst>
          </p:cNvPr>
          <p:cNvSpPr>
            <a:spLocks noGrp="1"/>
          </p:cNvSpPr>
          <p:nvPr>
            <p:ph idx="1"/>
          </p:nvPr>
        </p:nvSpPr>
        <p:spPr/>
        <p:txBody>
          <a:bodyPr vert="horz" lIns="91440" tIns="45720" rIns="91440" bIns="45720" rtlCol="0" anchor="t">
            <a:normAutofit/>
          </a:bodyPr>
          <a:lstStyle/>
          <a:p>
            <a:r>
              <a:rPr lang="en-GB" dirty="0"/>
              <a:t>Shutz painted an abstract representation of Emmett Till's mutilated body, drawing from a historical photograph. Critics argued that as a white artist, she was exploiting Black trauma for personal gain.</a:t>
            </a:r>
            <a:endParaRPr lang="en-US" dirty="0"/>
          </a:p>
          <a:p>
            <a:endParaRPr lang="en-GB" dirty="0"/>
          </a:p>
          <a:p>
            <a:r>
              <a:rPr lang="en-GB" dirty="0"/>
              <a:t>The painting caused protests at the Whitney Biennial, with demands for its removal and destruction.</a:t>
            </a:r>
          </a:p>
          <a:p>
            <a:endParaRPr lang="en-GB" dirty="0"/>
          </a:p>
        </p:txBody>
      </p:sp>
    </p:spTree>
    <p:extLst>
      <p:ext uri="{BB962C8B-B14F-4D97-AF65-F5344CB8AC3E}">
        <p14:creationId xmlns:p14="http://schemas.microsoft.com/office/powerpoint/2010/main" val="4535323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3BE73-2393-8364-E7B2-6757060544BC}"/>
              </a:ext>
            </a:extLst>
          </p:cNvPr>
          <p:cNvSpPr>
            <a:spLocks noGrp="1"/>
          </p:cNvSpPr>
          <p:nvPr>
            <p:ph type="title"/>
          </p:nvPr>
        </p:nvSpPr>
        <p:spPr/>
        <p:txBody>
          <a:bodyPr/>
          <a:lstStyle/>
          <a:p>
            <a:r>
              <a:rPr lang="en-US" dirty="0"/>
              <a:t>Generative AI</a:t>
            </a:r>
          </a:p>
        </p:txBody>
      </p:sp>
      <p:sp>
        <p:nvSpPr>
          <p:cNvPr id="3" name="Content Placeholder 2">
            <a:extLst>
              <a:ext uri="{FF2B5EF4-FFF2-40B4-BE49-F238E27FC236}">
                <a16:creationId xmlns:a16="http://schemas.microsoft.com/office/drawing/2014/main" id="{C65E8AEE-E3B7-A400-786B-1B10A703DAC6}"/>
              </a:ext>
            </a:extLst>
          </p:cNvPr>
          <p:cNvSpPr>
            <a:spLocks noGrp="1"/>
          </p:cNvSpPr>
          <p:nvPr>
            <p:ph idx="1"/>
          </p:nvPr>
        </p:nvSpPr>
        <p:spPr/>
        <p:txBody>
          <a:bodyPr/>
          <a:lstStyle/>
          <a:p>
            <a:r>
              <a:rPr lang="en-GB" dirty="0"/>
              <a:t>How does generative AI change the definition of Appropriation?</a:t>
            </a:r>
          </a:p>
          <a:p>
            <a:r>
              <a:rPr lang="en-GB" dirty="0"/>
              <a:t>Is AI appropriation unethical? </a:t>
            </a:r>
          </a:p>
          <a:p>
            <a:pPr marL="0" indent="0">
              <a:buNone/>
            </a:pPr>
            <a:r>
              <a:rPr lang="en-GB" dirty="0"/>
              <a:t>If so why, when conventional appropriation, as seen by </a:t>
            </a:r>
            <a:r>
              <a:rPr lang="en-GB"/>
              <a:t>many of the </a:t>
            </a:r>
            <a:r>
              <a:rPr lang="en-GB" dirty="0"/>
              <a:t>examples in this lecture, have been practiced by artists and designers for </a:t>
            </a:r>
            <a:r>
              <a:rPr lang="en-GB"/>
              <a:t>many years?</a:t>
            </a:r>
            <a:endParaRPr lang="en-GB" dirty="0"/>
          </a:p>
        </p:txBody>
      </p:sp>
    </p:spTree>
    <p:extLst>
      <p:ext uri="{BB962C8B-B14F-4D97-AF65-F5344CB8AC3E}">
        <p14:creationId xmlns:p14="http://schemas.microsoft.com/office/powerpoint/2010/main" val="1535539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769d1b6-00ad-4cb9-a1ce-59f0b6d4f0e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7DE3FFE656BF34583ED27863D6B27F4" ma:contentTypeVersion="14" ma:contentTypeDescription="Create a new document." ma:contentTypeScope="" ma:versionID="12acb246ba067852fb47ae7fe74b1e1f">
  <xsd:schema xmlns:xsd="http://www.w3.org/2001/XMLSchema" xmlns:xs="http://www.w3.org/2001/XMLSchema" xmlns:p="http://schemas.microsoft.com/office/2006/metadata/properties" xmlns:ns2="c769d1b6-00ad-4cb9-a1ce-59f0b6d4f0ec" xmlns:ns3="f2cb7d96-716b-468b-89b2-c31e3e1d8d88" targetNamespace="http://schemas.microsoft.com/office/2006/metadata/properties" ma:root="true" ma:fieldsID="4785d0c4c2b91eb3ff5e36944b93efc8" ns2:_="" ns3:_="">
    <xsd:import namespace="c769d1b6-00ad-4cb9-a1ce-59f0b6d4f0ec"/>
    <xsd:import namespace="f2cb7d96-716b-468b-89b2-c31e3e1d8d8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2:MediaServiceDateTaken" minOccurs="0"/>
                <xsd:element ref="ns2:MediaServiceGenerationTime" minOccurs="0"/>
                <xsd:element ref="ns2:MediaServiceEventHashCode" minOccurs="0"/>
                <xsd:element ref="ns2:MediaServiceOCR"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69d1b6-00ad-4cb9-a1ce-59f0b6d4f0e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2cb7d96-716b-468b-89b2-c31e3e1d8d8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A908A07-119F-4483-B03C-DF3D1FBCF071}">
  <ds:schemaRefs>
    <ds:schemaRef ds:uri="http://schemas.microsoft.com/sharepoint/v3/contenttype/forms"/>
  </ds:schemaRefs>
</ds:datastoreItem>
</file>

<file path=customXml/itemProps2.xml><?xml version="1.0" encoding="utf-8"?>
<ds:datastoreItem xmlns:ds="http://schemas.openxmlformats.org/officeDocument/2006/customXml" ds:itemID="{9A2B1DB5-A0B5-42C3-BF1E-FA998C876F60}">
  <ds:schemaRefs>
    <ds:schemaRef ds:uri="http://purl.org/dc/terms/"/>
    <ds:schemaRef ds:uri="http://purl.org/dc/elements/1.1/"/>
    <ds:schemaRef ds:uri="http://schemas.microsoft.com/office/2006/documentManagement/types"/>
    <ds:schemaRef ds:uri="http://purl.org/dc/dcmitype/"/>
    <ds:schemaRef ds:uri="c769d1b6-00ad-4cb9-a1ce-59f0b6d4f0ec"/>
    <ds:schemaRef ds:uri="f2cb7d96-716b-468b-89b2-c31e3e1d8d88"/>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E94790C7-E22E-4BCD-A4D0-23C34D7D23C6}">
  <ds:schemaRefs>
    <ds:schemaRef ds:uri="c769d1b6-00ad-4cb9-a1ce-59f0b6d4f0ec"/>
    <ds:schemaRef ds:uri="f2cb7d96-716b-468b-89b2-c31e3e1d8d8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1335</Words>
  <Application>Microsoft Macintosh PowerPoint</Application>
  <PresentationFormat>Widescreen</PresentationFormat>
  <Paragraphs>79</Paragraphs>
  <Slides>27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Aptos</vt:lpstr>
      <vt:lpstr>Aptos Display</vt:lpstr>
      <vt:lpstr>Arial</vt:lpstr>
      <vt:lpstr>Calibri</vt:lpstr>
      <vt:lpstr>Helvetica</vt:lpstr>
      <vt:lpstr>Tate regular</vt:lpstr>
      <vt:lpstr>Office Theme</vt:lpstr>
      <vt:lpstr>PowerPoint Presentation</vt:lpstr>
      <vt:lpstr>PowerPoint Presentation</vt:lpstr>
      <vt:lpstr>PowerPoint Presentation</vt:lpstr>
      <vt:lpstr>PowerPoint Presentation</vt:lpstr>
      <vt:lpstr>Mid 20th Century: Pop Art – 1950’s &amp; 60’s </vt:lpstr>
      <vt:lpstr>Conceptual Art &amp; Postmodernism – 1970’s &amp; 80’s </vt:lpstr>
      <vt:lpstr>PowerPoint Presentation</vt:lpstr>
      <vt:lpstr>Sherrie Levine (b. 1947) re- photography </vt:lpstr>
      <vt:lpstr>PowerPoint Presentation</vt:lpstr>
      <vt:lpstr>Late 20th Century - Contemporary Appropriation </vt:lpstr>
      <vt:lpstr>Key themes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Playing with AI &amp; Appropriation</vt:lpstr>
      <vt:lpstr>PowerPoint Presentation</vt:lpstr>
      <vt:lpstr>AI &amp; Appropriation</vt:lpstr>
      <vt:lpstr>AI &amp; Appropriation</vt:lpstr>
      <vt:lpstr>AI &amp; Appropriation</vt:lpstr>
      <vt:lpstr>AI &amp; Appropriation</vt:lpstr>
      <vt:lpstr>Discussion Points:</vt:lpstr>
      <vt:lpstr>Dana Schutz – Open Casket (2017)</vt:lpstr>
      <vt:lpstr>Generative AI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Catherine Brown</dc:creator>
  <cp:lastModifiedBy>Catherine Brown</cp:lastModifiedBy>
  <cp:revision>26</cp:revision>
  <dcterms:created xsi:type="dcterms:W3CDTF">2025-02-02T11:43:14Z</dcterms:created>
  <dcterms:modified xsi:type="dcterms:W3CDTF">2025-02-14T09:00:23Z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0x010100B7DE3FFE656BF34583ED27863D6B27F4</vt:lpwstr>
  </property>
  <property fmtid="{D5CDD505-2E9C-101B-9397-08002B2CF9AE}" pid="3" name="MediaServiceImageTags">
    <vt:lpwstr/>
  </property>
</Properties>
</file>