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Lst>
  <p:notesMasterIdLst>
    <p:notesMasterId r:id="rId35"/>
  </p:notesMasterIdLst>
  <p:handoutMasterIdLst>
    <p:handoutMasterId r:id="rId36"/>
  </p:handoutMasterIdLst>
  <p:sldIdLst>
    <p:sldId id="979" r:id="rId2"/>
    <p:sldId id="1012" r:id="rId3"/>
    <p:sldId id="1013" r:id="rId4"/>
    <p:sldId id="1014" r:id="rId5"/>
    <p:sldId id="1006" r:id="rId6"/>
    <p:sldId id="1015" r:id="rId7"/>
    <p:sldId id="1016" r:id="rId8"/>
    <p:sldId id="1017" r:id="rId9"/>
    <p:sldId id="1018" r:id="rId10"/>
    <p:sldId id="1019" r:id="rId11"/>
    <p:sldId id="1042" r:id="rId12"/>
    <p:sldId id="1020" r:id="rId13"/>
    <p:sldId id="1021" r:id="rId14"/>
    <p:sldId id="1023" r:id="rId15"/>
    <p:sldId id="1025" r:id="rId16"/>
    <p:sldId id="1024" r:id="rId17"/>
    <p:sldId id="1022" r:id="rId18"/>
    <p:sldId id="1026" r:id="rId19"/>
    <p:sldId id="1027" r:id="rId20"/>
    <p:sldId id="1028" r:id="rId21"/>
    <p:sldId id="1029" r:id="rId22"/>
    <p:sldId id="1030" r:id="rId23"/>
    <p:sldId id="1031" r:id="rId24"/>
    <p:sldId id="1032" r:id="rId25"/>
    <p:sldId id="1033" r:id="rId26"/>
    <p:sldId id="1034" r:id="rId27"/>
    <p:sldId id="1035" r:id="rId28"/>
    <p:sldId id="1036" r:id="rId29"/>
    <p:sldId id="1040" r:id="rId30"/>
    <p:sldId id="1037" r:id="rId31"/>
    <p:sldId id="1038" r:id="rId32"/>
    <p:sldId id="1039" r:id="rId33"/>
    <p:sldId id="1041" r:id="rId34"/>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20"/>
    <p:restoredTop sz="60832" autoAdjust="0"/>
  </p:normalViewPr>
  <p:slideViewPr>
    <p:cSldViewPr snapToObjects="1">
      <p:cViewPr varScale="1">
        <p:scale>
          <a:sx n="64" d="100"/>
          <a:sy n="64" d="100"/>
        </p:scale>
        <p:origin x="2912" y="168"/>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908"/>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FA920D-0B15-6A42-8FF7-6504BD35369D}" type="doc">
      <dgm:prSet loTypeId="urn:microsoft.com/office/officeart/2005/8/layout/radial1" loCatId="" qsTypeId="urn:microsoft.com/office/officeart/2005/8/quickstyle/simple1" qsCatId="simple" csTypeId="urn:microsoft.com/office/officeart/2005/8/colors/colorful2" csCatId="colorful" phldr="1"/>
      <dgm:spPr/>
      <dgm:t>
        <a:bodyPr/>
        <a:lstStyle/>
        <a:p>
          <a:endParaRPr lang="en-GB"/>
        </a:p>
      </dgm:t>
    </dgm:pt>
    <dgm:pt modelId="{956F6288-22BD-C74B-923F-3B5245B34473}">
      <dgm:prSet phldrT="[Text]"/>
      <dgm:spPr/>
      <dgm:t>
        <a:bodyPr/>
        <a:lstStyle/>
        <a:p>
          <a:pPr rtl="0"/>
          <a:r>
            <a:rPr lang="en-GB" dirty="0"/>
            <a:t>Organisational Culture</a:t>
          </a:r>
        </a:p>
      </dgm:t>
    </dgm:pt>
    <dgm:pt modelId="{8189770B-DB39-664D-A300-D0D4062A864A}" type="parTrans" cxnId="{2F6038B7-1CAA-874C-976C-015017FFF1B7}">
      <dgm:prSet/>
      <dgm:spPr/>
      <dgm:t>
        <a:bodyPr/>
        <a:lstStyle/>
        <a:p>
          <a:endParaRPr lang="en-GB"/>
        </a:p>
      </dgm:t>
    </dgm:pt>
    <dgm:pt modelId="{408DF5D3-A965-C444-B7B9-10B35F1F47D2}" type="sibTrans" cxnId="{2F6038B7-1CAA-874C-976C-015017FFF1B7}">
      <dgm:prSet/>
      <dgm:spPr/>
      <dgm:t>
        <a:bodyPr/>
        <a:lstStyle/>
        <a:p>
          <a:endParaRPr lang="en-GB"/>
        </a:p>
      </dgm:t>
    </dgm:pt>
    <dgm:pt modelId="{233F280F-A469-B548-8B43-9C1D412431C4}">
      <dgm:prSet phldrT="[Text]"/>
      <dgm:spPr/>
      <dgm:t>
        <a:bodyPr/>
        <a:lstStyle/>
        <a:p>
          <a:pPr rtl="0"/>
          <a:r>
            <a:rPr lang="en-GB" dirty="0"/>
            <a:t>Safety Culture</a:t>
          </a:r>
        </a:p>
      </dgm:t>
    </dgm:pt>
    <dgm:pt modelId="{760E47F1-5BC8-B642-BE44-7FC565390075}" type="parTrans" cxnId="{D99DCB06-25B4-8449-9384-0B2075F9F5BD}">
      <dgm:prSet/>
      <dgm:spPr/>
      <dgm:t>
        <a:bodyPr/>
        <a:lstStyle/>
        <a:p>
          <a:endParaRPr lang="en-GB"/>
        </a:p>
      </dgm:t>
    </dgm:pt>
    <dgm:pt modelId="{9D37B99C-7BF1-2E4F-A251-9CAB1301ADCF}" type="sibTrans" cxnId="{D99DCB06-25B4-8449-9384-0B2075F9F5BD}">
      <dgm:prSet/>
      <dgm:spPr/>
      <dgm:t>
        <a:bodyPr/>
        <a:lstStyle/>
        <a:p>
          <a:endParaRPr lang="en-GB"/>
        </a:p>
      </dgm:t>
    </dgm:pt>
    <dgm:pt modelId="{205082AA-1AEF-C140-B3FB-903B4E994BF8}">
      <dgm:prSet phldrT="[Text]"/>
      <dgm:spPr/>
      <dgm:t>
        <a:bodyPr/>
        <a:lstStyle/>
        <a:p>
          <a:pPr rtl="0"/>
          <a:r>
            <a:rPr lang="en-GB" dirty="0"/>
            <a:t>Social Culture</a:t>
          </a:r>
        </a:p>
      </dgm:t>
    </dgm:pt>
    <dgm:pt modelId="{63670886-58C0-3044-B5C3-845C31EBE42F}" type="parTrans" cxnId="{21EC3A18-F3B0-B14E-B34C-16D611587A5E}">
      <dgm:prSet/>
      <dgm:spPr/>
      <dgm:t>
        <a:bodyPr/>
        <a:lstStyle/>
        <a:p>
          <a:endParaRPr lang="en-GB"/>
        </a:p>
      </dgm:t>
    </dgm:pt>
    <dgm:pt modelId="{38F62D60-9B05-5C42-84D2-58B4E908747D}" type="sibTrans" cxnId="{21EC3A18-F3B0-B14E-B34C-16D611587A5E}">
      <dgm:prSet/>
      <dgm:spPr/>
      <dgm:t>
        <a:bodyPr/>
        <a:lstStyle/>
        <a:p>
          <a:endParaRPr lang="en-GB"/>
        </a:p>
      </dgm:t>
    </dgm:pt>
    <dgm:pt modelId="{F0015E90-A6E9-E847-B1BF-46CE30DA177D}">
      <dgm:prSet phldrT="[Text]"/>
      <dgm:spPr/>
      <dgm:t>
        <a:bodyPr/>
        <a:lstStyle/>
        <a:p>
          <a:pPr rtl="0"/>
          <a:r>
            <a:rPr lang="en-GB" dirty="0"/>
            <a:t>Culture of company sites</a:t>
          </a:r>
        </a:p>
      </dgm:t>
    </dgm:pt>
    <dgm:pt modelId="{117DA867-868C-A54F-BB12-B513AFC8AE2B}" type="parTrans" cxnId="{71C828B0-E5F1-A74D-B6B6-A23A1432280D}">
      <dgm:prSet/>
      <dgm:spPr/>
      <dgm:t>
        <a:bodyPr/>
        <a:lstStyle/>
        <a:p>
          <a:endParaRPr lang="en-GB"/>
        </a:p>
      </dgm:t>
    </dgm:pt>
    <dgm:pt modelId="{28E3B5D3-1E0A-7648-8A73-A328346A5157}" type="sibTrans" cxnId="{71C828B0-E5F1-A74D-B6B6-A23A1432280D}">
      <dgm:prSet/>
      <dgm:spPr/>
      <dgm:t>
        <a:bodyPr/>
        <a:lstStyle/>
        <a:p>
          <a:endParaRPr lang="en-GB"/>
        </a:p>
      </dgm:t>
    </dgm:pt>
    <dgm:pt modelId="{F9B6BBE2-477C-E04A-A5E1-35258BDAF8DC}">
      <dgm:prSet phldrT="[Text]"/>
      <dgm:spPr/>
      <dgm:t>
        <a:bodyPr/>
        <a:lstStyle/>
        <a:p>
          <a:pPr rtl="0"/>
          <a:r>
            <a:rPr lang="en-GB" dirty="0"/>
            <a:t>Business Culture</a:t>
          </a:r>
        </a:p>
      </dgm:t>
    </dgm:pt>
    <dgm:pt modelId="{3CC21D33-1940-2242-9D05-1F4FBE15F719}" type="parTrans" cxnId="{C3F8954B-74C5-274D-A1C1-33A27808F6C8}">
      <dgm:prSet/>
      <dgm:spPr/>
      <dgm:t>
        <a:bodyPr/>
        <a:lstStyle/>
        <a:p>
          <a:endParaRPr lang="en-GB"/>
        </a:p>
      </dgm:t>
    </dgm:pt>
    <dgm:pt modelId="{A18300B7-02B3-2540-812A-19148F43434E}" type="sibTrans" cxnId="{C3F8954B-74C5-274D-A1C1-33A27808F6C8}">
      <dgm:prSet/>
      <dgm:spPr/>
      <dgm:t>
        <a:bodyPr/>
        <a:lstStyle/>
        <a:p>
          <a:endParaRPr lang="en-GB"/>
        </a:p>
      </dgm:t>
    </dgm:pt>
    <dgm:pt modelId="{F8F30C36-EC37-F640-B1EF-DA4F2C21EB95}">
      <dgm:prSet/>
      <dgm:spPr/>
      <dgm:t>
        <a:bodyPr/>
        <a:lstStyle/>
        <a:p>
          <a:pPr rtl="0"/>
          <a:r>
            <a:rPr lang="en-GB" dirty="0"/>
            <a:t>Technical Culture</a:t>
          </a:r>
        </a:p>
      </dgm:t>
    </dgm:pt>
    <dgm:pt modelId="{7FE3A985-F904-7F48-B63B-0CF21FFACAB8}" type="parTrans" cxnId="{45C98858-782C-3F40-8AF3-E1D888D5778D}">
      <dgm:prSet/>
      <dgm:spPr/>
      <dgm:t>
        <a:bodyPr/>
        <a:lstStyle/>
        <a:p>
          <a:endParaRPr lang="en-GB"/>
        </a:p>
      </dgm:t>
    </dgm:pt>
    <dgm:pt modelId="{45F92BAB-A2FF-574F-99DC-9FDF8E3661EA}" type="sibTrans" cxnId="{45C98858-782C-3F40-8AF3-E1D888D5778D}">
      <dgm:prSet/>
      <dgm:spPr/>
      <dgm:t>
        <a:bodyPr/>
        <a:lstStyle/>
        <a:p>
          <a:endParaRPr lang="en-GB"/>
        </a:p>
      </dgm:t>
    </dgm:pt>
    <dgm:pt modelId="{C8A031FB-B731-2E40-9097-3E0BE8276C5B}" type="pres">
      <dgm:prSet presAssocID="{E3FA920D-0B15-6A42-8FF7-6504BD35369D}" presName="cycle" presStyleCnt="0">
        <dgm:presLayoutVars>
          <dgm:chMax val="1"/>
          <dgm:dir/>
          <dgm:animLvl val="ctr"/>
          <dgm:resizeHandles val="exact"/>
        </dgm:presLayoutVars>
      </dgm:prSet>
      <dgm:spPr/>
    </dgm:pt>
    <dgm:pt modelId="{C329C053-5F69-984B-99AD-E60E2C216150}" type="pres">
      <dgm:prSet presAssocID="{956F6288-22BD-C74B-923F-3B5245B34473}" presName="centerShape" presStyleLbl="node0" presStyleIdx="0" presStyleCnt="1"/>
      <dgm:spPr/>
    </dgm:pt>
    <dgm:pt modelId="{6EF0C99A-15E9-6D41-B70D-9B9D81B7A291}" type="pres">
      <dgm:prSet presAssocID="{760E47F1-5BC8-B642-BE44-7FC565390075}" presName="Name9" presStyleLbl="parChTrans1D2" presStyleIdx="0" presStyleCnt="5"/>
      <dgm:spPr/>
    </dgm:pt>
    <dgm:pt modelId="{E1D0E5F8-BCAD-6D4C-9C5C-DD6362A64909}" type="pres">
      <dgm:prSet presAssocID="{760E47F1-5BC8-B642-BE44-7FC565390075}" presName="connTx" presStyleLbl="parChTrans1D2" presStyleIdx="0" presStyleCnt="5"/>
      <dgm:spPr/>
    </dgm:pt>
    <dgm:pt modelId="{EF7C4686-5F1D-2E48-97CB-C6327EE5F877}" type="pres">
      <dgm:prSet presAssocID="{233F280F-A469-B548-8B43-9C1D412431C4}" presName="node" presStyleLbl="node1" presStyleIdx="0" presStyleCnt="5">
        <dgm:presLayoutVars>
          <dgm:bulletEnabled val="1"/>
        </dgm:presLayoutVars>
      </dgm:prSet>
      <dgm:spPr/>
    </dgm:pt>
    <dgm:pt modelId="{5343779D-107E-D546-A5AE-4EAB8C62E43F}" type="pres">
      <dgm:prSet presAssocID="{63670886-58C0-3044-B5C3-845C31EBE42F}" presName="Name9" presStyleLbl="parChTrans1D2" presStyleIdx="1" presStyleCnt="5"/>
      <dgm:spPr/>
    </dgm:pt>
    <dgm:pt modelId="{B9F84D1B-ABDE-A541-862D-7CED189FDF58}" type="pres">
      <dgm:prSet presAssocID="{63670886-58C0-3044-B5C3-845C31EBE42F}" presName="connTx" presStyleLbl="parChTrans1D2" presStyleIdx="1" presStyleCnt="5"/>
      <dgm:spPr/>
    </dgm:pt>
    <dgm:pt modelId="{E2759C04-1C19-3A45-B6AB-D28ED9C23A96}" type="pres">
      <dgm:prSet presAssocID="{205082AA-1AEF-C140-B3FB-903B4E994BF8}" presName="node" presStyleLbl="node1" presStyleIdx="1" presStyleCnt="5">
        <dgm:presLayoutVars>
          <dgm:bulletEnabled val="1"/>
        </dgm:presLayoutVars>
      </dgm:prSet>
      <dgm:spPr/>
    </dgm:pt>
    <dgm:pt modelId="{E4F5524A-9671-A84C-97CB-B92860A04874}" type="pres">
      <dgm:prSet presAssocID="{117DA867-868C-A54F-BB12-B513AFC8AE2B}" presName="Name9" presStyleLbl="parChTrans1D2" presStyleIdx="2" presStyleCnt="5"/>
      <dgm:spPr/>
    </dgm:pt>
    <dgm:pt modelId="{98939BFA-4B76-614F-A215-F462D89BAC6D}" type="pres">
      <dgm:prSet presAssocID="{117DA867-868C-A54F-BB12-B513AFC8AE2B}" presName="connTx" presStyleLbl="parChTrans1D2" presStyleIdx="2" presStyleCnt="5"/>
      <dgm:spPr/>
    </dgm:pt>
    <dgm:pt modelId="{9EC60247-1AE8-A847-AFD2-59A4DCB951D6}" type="pres">
      <dgm:prSet presAssocID="{F0015E90-A6E9-E847-B1BF-46CE30DA177D}" presName="node" presStyleLbl="node1" presStyleIdx="2" presStyleCnt="5">
        <dgm:presLayoutVars>
          <dgm:bulletEnabled val="1"/>
        </dgm:presLayoutVars>
      </dgm:prSet>
      <dgm:spPr/>
    </dgm:pt>
    <dgm:pt modelId="{EE84619E-FA72-3B4D-B8A8-715E083BC9A9}" type="pres">
      <dgm:prSet presAssocID="{3CC21D33-1940-2242-9D05-1F4FBE15F719}" presName="Name9" presStyleLbl="parChTrans1D2" presStyleIdx="3" presStyleCnt="5"/>
      <dgm:spPr/>
    </dgm:pt>
    <dgm:pt modelId="{6EA4BA23-FBBB-A64B-8E20-CDB55BCE6BAB}" type="pres">
      <dgm:prSet presAssocID="{3CC21D33-1940-2242-9D05-1F4FBE15F719}" presName="connTx" presStyleLbl="parChTrans1D2" presStyleIdx="3" presStyleCnt="5"/>
      <dgm:spPr/>
    </dgm:pt>
    <dgm:pt modelId="{B30EE735-3AA0-854C-BD95-490B17877DEA}" type="pres">
      <dgm:prSet presAssocID="{F9B6BBE2-477C-E04A-A5E1-35258BDAF8DC}" presName="node" presStyleLbl="node1" presStyleIdx="3" presStyleCnt="5">
        <dgm:presLayoutVars>
          <dgm:bulletEnabled val="1"/>
        </dgm:presLayoutVars>
      </dgm:prSet>
      <dgm:spPr/>
    </dgm:pt>
    <dgm:pt modelId="{9EBAFBFA-5839-B844-B898-E1126D1F84C4}" type="pres">
      <dgm:prSet presAssocID="{7FE3A985-F904-7F48-B63B-0CF21FFACAB8}" presName="Name9" presStyleLbl="parChTrans1D2" presStyleIdx="4" presStyleCnt="5"/>
      <dgm:spPr/>
    </dgm:pt>
    <dgm:pt modelId="{D17B9AF6-8559-BB4C-9268-7B2AFAC7D29B}" type="pres">
      <dgm:prSet presAssocID="{7FE3A985-F904-7F48-B63B-0CF21FFACAB8}" presName="connTx" presStyleLbl="parChTrans1D2" presStyleIdx="4" presStyleCnt="5"/>
      <dgm:spPr/>
    </dgm:pt>
    <dgm:pt modelId="{4693C3CF-71C0-7644-8661-6B6BE19D1BC0}" type="pres">
      <dgm:prSet presAssocID="{F8F30C36-EC37-F640-B1EF-DA4F2C21EB95}" presName="node" presStyleLbl="node1" presStyleIdx="4" presStyleCnt="5">
        <dgm:presLayoutVars>
          <dgm:bulletEnabled val="1"/>
        </dgm:presLayoutVars>
      </dgm:prSet>
      <dgm:spPr/>
    </dgm:pt>
  </dgm:ptLst>
  <dgm:cxnLst>
    <dgm:cxn modelId="{D99DCB06-25B4-8449-9384-0B2075F9F5BD}" srcId="{956F6288-22BD-C74B-923F-3B5245B34473}" destId="{233F280F-A469-B548-8B43-9C1D412431C4}" srcOrd="0" destOrd="0" parTransId="{760E47F1-5BC8-B642-BE44-7FC565390075}" sibTransId="{9D37B99C-7BF1-2E4F-A251-9CAB1301ADCF}"/>
    <dgm:cxn modelId="{84D29E17-359A-924C-B860-8D9DAAB7C7E2}" type="presOf" srcId="{117DA867-868C-A54F-BB12-B513AFC8AE2B}" destId="{E4F5524A-9671-A84C-97CB-B92860A04874}" srcOrd="0" destOrd="0" presId="urn:microsoft.com/office/officeart/2005/8/layout/radial1"/>
    <dgm:cxn modelId="{21EC3A18-F3B0-B14E-B34C-16D611587A5E}" srcId="{956F6288-22BD-C74B-923F-3B5245B34473}" destId="{205082AA-1AEF-C140-B3FB-903B4E994BF8}" srcOrd="1" destOrd="0" parTransId="{63670886-58C0-3044-B5C3-845C31EBE42F}" sibTransId="{38F62D60-9B05-5C42-84D2-58B4E908747D}"/>
    <dgm:cxn modelId="{7E4EA61C-3DFF-9D47-A89B-706B5481A61B}" type="presOf" srcId="{7FE3A985-F904-7F48-B63B-0CF21FFACAB8}" destId="{D17B9AF6-8559-BB4C-9268-7B2AFAC7D29B}" srcOrd="1" destOrd="0" presId="urn:microsoft.com/office/officeart/2005/8/layout/radial1"/>
    <dgm:cxn modelId="{88836F28-D91B-254F-8115-63DA35732C27}" type="presOf" srcId="{760E47F1-5BC8-B642-BE44-7FC565390075}" destId="{E1D0E5F8-BCAD-6D4C-9C5C-DD6362A64909}" srcOrd="1" destOrd="0" presId="urn:microsoft.com/office/officeart/2005/8/layout/radial1"/>
    <dgm:cxn modelId="{FE80F32C-5DC2-8648-87D9-CC8BABE27A20}" type="presOf" srcId="{F8F30C36-EC37-F640-B1EF-DA4F2C21EB95}" destId="{4693C3CF-71C0-7644-8661-6B6BE19D1BC0}" srcOrd="0" destOrd="0" presId="urn:microsoft.com/office/officeart/2005/8/layout/radial1"/>
    <dgm:cxn modelId="{C4A5B039-078D-E04D-9FC8-952217BE29F1}" type="presOf" srcId="{117DA867-868C-A54F-BB12-B513AFC8AE2B}" destId="{98939BFA-4B76-614F-A215-F462D89BAC6D}" srcOrd="1" destOrd="0" presId="urn:microsoft.com/office/officeart/2005/8/layout/radial1"/>
    <dgm:cxn modelId="{C3F8954B-74C5-274D-A1C1-33A27808F6C8}" srcId="{956F6288-22BD-C74B-923F-3B5245B34473}" destId="{F9B6BBE2-477C-E04A-A5E1-35258BDAF8DC}" srcOrd="3" destOrd="0" parTransId="{3CC21D33-1940-2242-9D05-1F4FBE15F719}" sibTransId="{A18300B7-02B3-2540-812A-19148F43434E}"/>
    <dgm:cxn modelId="{ACF0EE4F-F839-1B4F-98BC-22DBD23CB545}" type="presOf" srcId="{956F6288-22BD-C74B-923F-3B5245B34473}" destId="{C329C053-5F69-984B-99AD-E60E2C216150}" srcOrd="0" destOrd="0" presId="urn:microsoft.com/office/officeart/2005/8/layout/radial1"/>
    <dgm:cxn modelId="{45C98858-782C-3F40-8AF3-E1D888D5778D}" srcId="{956F6288-22BD-C74B-923F-3B5245B34473}" destId="{F8F30C36-EC37-F640-B1EF-DA4F2C21EB95}" srcOrd="4" destOrd="0" parTransId="{7FE3A985-F904-7F48-B63B-0CF21FFACAB8}" sibTransId="{45F92BAB-A2FF-574F-99DC-9FDF8E3661EA}"/>
    <dgm:cxn modelId="{76AC3F72-DF87-C04D-9B31-97A320B12162}" type="presOf" srcId="{63670886-58C0-3044-B5C3-845C31EBE42F}" destId="{B9F84D1B-ABDE-A541-862D-7CED189FDF58}" srcOrd="1" destOrd="0" presId="urn:microsoft.com/office/officeart/2005/8/layout/radial1"/>
    <dgm:cxn modelId="{DBF33D7A-7788-8847-98B3-6EFD93E3167F}" type="presOf" srcId="{3CC21D33-1940-2242-9D05-1F4FBE15F719}" destId="{EE84619E-FA72-3B4D-B8A8-715E083BC9A9}" srcOrd="0" destOrd="0" presId="urn:microsoft.com/office/officeart/2005/8/layout/radial1"/>
    <dgm:cxn modelId="{4872F891-4664-3A42-84B3-D45A4F4581EC}" type="presOf" srcId="{760E47F1-5BC8-B642-BE44-7FC565390075}" destId="{6EF0C99A-15E9-6D41-B70D-9B9D81B7A291}" srcOrd="0" destOrd="0" presId="urn:microsoft.com/office/officeart/2005/8/layout/radial1"/>
    <dgm:cxn modelId="{CABB5596-644E-4944-8B8F-7D37631EEE36}" type="presOf" srcId="{E3FA920D-0B15-6A42-8FF7-6504BD35369D}" destId="{C8A031FB-B731-2E40-9097-3E0BE8276C5B}" srcOrd="0" destOrd="0" presId="urn:microsoft.com/office/officeart/2005/8/layout/radial1"/>
    <dgm:cxn modelId="{6EC52D99-9F80-1B48-93A2-FF361187B059}" type="presOf" srcId="{205082AA-1AEF-C140-B3FB-903B4E994BF8}" destId="{E2759C04-1C19-3A45-B6AB-D28ED9C23A96}" srcOrd="0" destOrd="0" presId="urn:microsoft.com/office/officeart/2005/8/layout/radial1"/>
    <dgm:cxn modelId="{71C828B0-E5F1-A74D-B6B6-A23A1432280D}" srcId="{956F6288-22BD-C74B-923F-3B5245B34473}" destId="{F0015E90-A6E9-E847-B1BF-46CE30DA177D}" srcOrd="2" destOrd="0" parTransId="{117DA867-868C-A54F-BB12-B513AFC8AE2B}" sibTransId="{28E3B5D3-1E0A-7648-8A73-A328346A5157}"/>
    <dgm:cxn modelId="{BFA36DB1-62F1-8947-B21B-1831A144C250}" type="presOf" srcId="{F0015E90-A6E9-E847-B1BF-46CE30DA177D}" destId="{9EC60247-1AE8-A847-AFD2-59A4DCB951D6}" srcOrd="0" destOrd="0" presId="urn:microsoft.com/office/officeart/2005/8/layout/radial1"/>
    <dgm:cxn modelId="{2F6038B7-1CAA-874C-976C-015017FFF1B7}" srcId="{E3FA920D-0B15-6A42-8FF7-6504BD35369D}" destId="{956F6288-22BD-C74B-923F-3B5245B34473}" srcOrd="0" destOrd="0" parTransId="{8189770B-DB39-664D-A300-D0D4062A864A}" sibTransId="{408DF5D3-A965-C444-B7B9-10B35F1F47D2}"/>
    <dgm:cxn modelId="{C20C93BD-B0C0-BE4E-89DA-20B6363D9671}" type="presOf" srcId="{F9B6BBE2-477C-E04A-A5E1-35258BDAF8DC}" destId="{B30EE735-3AA0-854C-BD95-490B17877DEA}" srcOrd="0" destOrd="0" presId="urn:microsoft.com/office/officeart/2005/8/layout/radial1"/>
    <dgm:cxn modelId="{788BD8CA-FDE1-9C4B-BA9A-8EBB352A9978}" type="presOf" srcId="{3CC21D33-1940-2242-9D05-1F4FBE15F719}" destId="{6EA4BA23-FBBB-A64B-8E20-CDB55BCE6BAB}" srcOrd="1" destOrd="0" presId="urn:microsoft.com/office/officeart/2005/8/layout/radial1"/>
    <dgm:cxn modelId="{A4EC3BDF-7360-C14B-8C7E-DF516A5A56F1}" type="presOf" srcId="{233F280F-A469-B548-8B43-9C1D412431C4}" destId="{EF7C4686-5F1D-2E48-97CB-C6327EE5F877}" srcOrd="0" destOrd="0" presId="urn:microsoft.com/office/officeart/2005/8/layout/radial1"/>
    <dgm:cxn modelId="{57D5A9E8-B694-8046-A7D2-D8B0E7077421}" type="presOf" srcId="{7FE3A985-F904-7F48-B63B-0CF21FFACAB8}" destId="{9EBAFBFA-5839-B844-B898-E1126D1F84C4}" srcOrd="0" destOrd="0" presId="urn:microsoft.com/office/officeart/2005/8/layout/radial1"/>
    <dgm:cxn modelId="{E8411BFA-8C57-3848-87F0-CE003FA87C21}" type="presOf" srcId="{63670886-58C0-3044-B5C3-845C31EBE42F}" destId="{5343779D-107E-D546-A5AE-4EAB8C62E43F}" srcOrd="0" destOrd="0" presId="urn:microsoft.com/office/officeart/2005/8/layout/radial1"/>
    <dgm:cxn modelId="{5483B598-A1ED-DB44-B042-2E648CA402B7}" type="presParOf" srcId="{C8A031FB-B731-2E40-9097-3E0BE8276C5B}" destId="{C329C053-5F69-984B-99AD-E60E2C216150}" srcOrd="0" destOrd="0" presId="urn:microsoft.com/office/officeart/2005/8/layout/radial1"/>
    <dgm:cxn modelId="{80841F31-8053-D940-BB96-A4DCF389810B}" type="presParOf" srcId="{C8A031FB-B731-2E40-9097-3E0BE8276C5B}" destId="{6EF0C99A-15E9-6D41-B70D-9B9D81B7A291}" srcOrd="1" destOrd="0" presId="urn:microsoft.com/office/officeart/2005/8/layout/radial1"/>
    <dgm:cxn modelId="{BE9F6D7D-6306-A748-973B-91048BDC35D0}" type="presParOf" srcId="{6EF0C99A-15E9-6D41-B70D-9B9D81B7A291}" destId="{E1D0E5F8-BCAD-6D4C-9C5C-DD6362A64909}" srcOrd="0" destOrd="0" presId="urn:microsoft.com/office/officeart/2005/8/layout/radial1"/>
    <dgm:cxn modelId="{55137A3C-CFAE-B24A-B1A6-19D017E5B100}" type="presParOf" srcId="{C8A031FB-B731-2E40-9097-3E0BE8276C5B}" destId="{EF7C4686-5F1D-2E48-97CB-C6327EE5F877}" srcOrd="2" destOrd="0" presId="urn:microsoft.com/office/officeart/2005/8/layout/radial1"/>
    <dgm:cxn modelId="{18DE2F25-D1E9-9D4C-AE5C-281E296CD15A}" type="presParOf" srcId="{C8A031FB-B731-2E40-9097-3E0BE8276C5B}" destId="{5343779D-107E-D546-A5AE-4EAB8C62E43F}" srcOrd="3" destOrd="0" presId="urn:microsoft.com/office/officeart/2005/8/layout/radial1"/>
    <dgm:cxn modelId="{0DC5BACF-38D7-DB43-B61C-2A14D17C0A42}" type="presParOf" srcId="{5343779D-107E-D546-A5AE-4EAB8C62E43F}" destId="{B9F84D1B-ABDE-A541-862D-7CED189FDF58}" srcOrd="0" destOrd="0" presId="urn:microsoft.com/office/officeart/2005/8/layout/radial1"/>
    <dgm:cxn modelId="{9A8E9E4A-932B-E94A-89C9-39CD01423AD4}" type="presParOf" srcId="{C8A031FB-B731-2E40-9097-3E0BE8276C5B}" destId="{E2759C04-1C19-3A45-B6AB-D28ED9C23A96}" srcOrd="4" destOrd="0" presId="urn:microsoft.com/office/officeart/2005/8/layout/radial1"/>
    <dgm:cxn modelId="{484E8796-1689-9D44-B373-7CBC7342A4C8}" type="presParOf" srcId="{C8A031FB-B731-2E40-9097-3E0BE8276C5B}" destId="{E4F5524A-9671-A84C-97CB-B92860A04874}" srcOrd="5" destOrd="0" presId="urn:microsoft.com/office/officeart/2005/8/layout/radial1"/>
    <dgm:cxn modelId="{B3606824-09BD-9744-8FA2-944CACC2A9D3}" type="presParOf" srcId="{E4F5524A-9671-A84C-97CB-B92860A04874}" destId="{98939BFA-4B76-614F-A215-F462D89BAC6D}" srcOrd="0" destOrd="0" presId="urn:microsoft.com/office/officeart/2005/8/layout/radial1"/>
    <dgm:cxn modelId="{018A6D05-41AB-6841-80A7-DF04DA72BAA8}" type="presParOf" srcId="{C8A031FB-B731-2E40-9097-3E0BE8276C5B}" destId="{9EC60247-1AE8-A847-AFD2-59A4DCB951D6}" srcOrd="6" destOrd="0" presId="urn:microsoft.com/office/officeart/2005/8/layout/radial1"/>
    <dgm:cxn modelId="{6EED1307-5140-F047-971A-424514A01D5A}" type="presParOf" srcId="{C8A031FB-B731-2E40-9097-3E0BE8276C5B}" destId="{EE84619E-FA72-3B4D-B8A8-715E083BC9A9}" srcOrd="7" destOrd="0" presId="urn:microsoft.com/office/officeart/2005/8/layout/radial1"/>
    <dgm:cxn modelId="{26E9CB37-937C-9F4E-8506-9D4B170CD52E}" type="presParOf" srcId="{EE84619E-FA72-3B4D-B8A8-715E083BC9A9}" destId="{6EA4BA23-FBBB-A64B-8E20-CDB55BCE6BAB}" srcOrd="0" destOrd="0" presId="urn:microsoft.com/office/officeart/2005/8/layout/radial1"/>
    <dgm:cxn modelId="{E2F83464-183C-3244-B348-42121F7FF2DD}" type="presParOf" srcId="{C8A031FB-B731-2E40-9097-3E0BE8276C5B}" destId="{B30EE735-3AA0-854C-BD95-490B17877DEA}" srcOrd="8" destOrd="0" presId="urn:microsoft.com/office/officeart/2005/8/layout/radial1"/>
    <dgm:cxn modelId="{BEEF2EDD-CC70-114E-B268-99860A6ED68C}" type="presParOf" srcId="{C8A031FB-B731-2E40-9097-3E0BE8276C5B}" destId="{9EBAFBFA-5839-B844-B898-E1126D1F84C4}" srcOrd="9" destOrd="0" presId="urn:microsoft.com/office/officeart/2005/8/layout/radial1"/>
    <dgm:cxn modelId="{A809B966-0E13-5C4B-8F9A-FD8F01961014}" type="presParOf" srcId="{9EBAFBFA-5839-B844-B898-E1126D1F84C4}" destId="{D17B9AF6-8559-BB4C-9268-7B2AFAC7D29B}" srcOrd="0" destOrd="0" presId="urn:microsoft.com/office/officeart/2005/8/layout/radial1"/>
    <dgm:cxn modelId="{1AD11B16-42F1-3F4D-89F4-6050E1990D0D}" type="presParOf" srcId="{C8A031FB-B731-2E40-9097-3E0BE8276C5B}" destId="{4693C3CF-71C0-7644-8661-6B6BE19D1BC0}" srcOrd="10"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29C053-5F69-984B-99AD-E60E2C216150}">
      <dsp:nvSpPr>
        <dsp:cNvPr id="0" name=""/>
        <dsp:cNvSpPr/>
      </dsp:nvSpPr>
      <dsp:spPr>
        <a:xfrm>
          <a:off x="3234388" y="1697640"/>
          <a:ext cx="1303622" cy="130362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GB" sz="1100" kern="1200" dirty="0"/>
            <a:t>Organisational Culture</a:t>
          </a:r>
        </a:p>
      </dsp:txBody>
      <dsp:txXfrm>
        <a:off x="3425299" y="1888551"/>
        <a:ext cx="921800" cy="921800"/>
      </dsp:txXfrm>
    </dsp:sp>
    <dsp:sp modelId="{6EF0C99A-15E9-6D41-B70D-9B9D81B7A291}">
      <dsp:nvSpPr>
        <dsp:cNvPr id="0" name=""/>
        <dsp:cNvSpPr/>
      </dsp:nvSpPr>
      <dsp:spPr>
        <a:xfrm rot="16200000">
          <a:off x="3690414" y="1486759"/>
          <a:ext cx="391571" cy="30190"/>
        </a:xfrm>
        <a:custGeom>
          <a:avLst/>
          <a:gdLst/>
          <a:ahLst/>
          <a:cxnLst/>
          <a:rect l="0" t="0" r="0" b="0"/>
          <a:pathLst>
            <a:path>
              <a:moveTo>
                <a:pt x="0" y="15095"/>
              </a:moveTo>
              <a:lnTo>
                <a:pt x="391571" y="1509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876410" y="1492065"/>
        <a:ext cx="19578" cy="19578"/>
      </dsp:txXfrm>
    </dsp:sp>
    <dsp:sp modelId="{EF7C4686-5F1D-2E48-97CB-C6327EE5F877}">
      <dsp:nvSpPr>
        <dsp:cNvPr id="0" name=""/>
        <dsp:cNvSpPr/>
      </dsp:nvSpPr>
      <dsp:spPr>
        <a:xfrm>
          <a:off x="3234388" y="2446"/>
          <a:ext cx="1303622" cy="130362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GB" sz="1700" kern="1200" dirty="0"/>
            <a:t>Safety Culture</a:t>
          </a:r>
        </a:p>
      </dsp:txBody>
      <dsp:txXfrm>
        <a:off x="3425299" y="193357"/>
        <a:ext cx="921800" cy="921800"/>
      </dsp:txXfrm>
    </dsp:sp>
    <dsp:sp modelId="{5343779D-107E-D546-A5AE-4EAB8C62E43F}">
      <dsp:nvSpPr>
        <dsp:cNvPr id="0" name=""/>
        <dsp:cNvSpPr/>
      </dsp:nvSpPr>
      <dsp:spPr>
        <a:xfrm rot="20520000">
          <a:off x="4496527" y="2072434"/>
          <a:ext cx="391571" cy="30190"/>
        </a:xfrm>
        <a:custGeom>
          <a:avLst/>
          <a:gdLst/>
          <a:ahLst/>
          <a:cxnLst/>
          <a:rect l="0" t="0" r="0" b="0"/>
          <a:pathLst>
            <a:path>
              <a:moveTo>
                <a:pt x="0" y="15095"/>
              </a:moveTo>
              <a:lnTo>
                <a:pt x="391571" y="1509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82523" y="2077740"/>
        <a:ext cx="19578" cy="19578"/>
      </dsp:txXfrm>
    </dsp:sp>
    <dsp:sp modelId="{E2759C04-1C19-3A45-B6AB-D28ED9C23A96}">
      <dsp:nvSpPr>
        <dsp:cNvPr id="0" name=""/>
        <dsp:cNvSpPr/>
      </dsp:nvSpPr>
      <dsp:spPr>
        <a:xfrm>
          <a:off x="4846613" y="1173796"/>
          <a:ext cx="1303622" cy="1303622"/>
        </a:xfrm>
        <a:prstGeom prst="ellipse">
          <a:avLst/>
        </a:prstGeom>
        <a:solidFill>
          <a:schemeClr val="accent2">
            <a:hueOff val="2389036"/>
            <a:satOff val="-23155"/>
            <a:lumOff val="5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GB" sz="1700" kern="1200" dirty="0"/>
            <a:t>Social Culture</a:t>
          </a:r>
        </a:p>
      </dsp:txBody>
      <dsp:txXfrm>
        <a:off x="5037524" y="1364707"/>
        <a:ext cx="921800" cy="921800"/>
      </dsp:txXfrm>
    </dsp:sp>
    <dsp:sp modelId="{E4F5524A-9671-A84C-97CB-B92860A04874}">
      <dsp:nvSpPr>
        <dsp:cNvPr id="0" name=""/>
        <dsp:cNvSpPr/>
      </dsp:nvSpPr>
      <dsp:spPr>
        <a:xfrm rot="3240000">
          <a:off x="4188619" y="3020076"/>
          <a:ext cx="391571" cy="30190"/>
        </a:xfrm>
        <a:custGeom>
          <a:avLst/>
          <a:gdLst/>
          <a:ahLst/>
          <a:cxnLst/>
          <a:rect l="0" t="0" r="0" b="0"/>
          <a:pathLst>
            <a:path>
              <a:moveTo>
                <a:pt x="0" y="15095"/>
              </a:moveTo>
              <a:lnTo>
                <a:pt x="391571" y="1509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74615" y="3025382"/>
        <a:ext cx="19578" cy="19578"/>
      </dsp:txXfrm>
    </dsp:sp>
    <dsp:sp modelId="{9EC60247-1AE8-A847-AFD2-59A4DCB951D6}">
      <dsp:nvSpPr>
        <dsp:cNvPr id="0" name=""/>
        <dsp:cNvSpPr/>
      </dsp:nvSpPr>
      <dsp:spPr>
        <a:xfrm>
          <a:off x="4230798" y="3069080"/>
          <a:ext cx="1303622" cy="1303622"/>
        </a:xfrm>
        <a:prstGeom prst="ellipse">
          <a:avLst/>
        </a:prstGeom>
        <a:solidFill>
          <a:schemeClr val="accent2">
            <a:hueOff val="4778071"/>
            <a:satOff val="-46309"/>
            <a:lumOff val="10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GB" sz="1700" kern="1200" dirty="0"/>
            <a:t>Culture of company sites</a:t>
          </a:r>
        </a:p>
      </dsp:txBody>
      <dsp:txXfrm>
        <a:off x="4421709" y="3259991"/>
        <a:ext cx="921800" cy="921800"/>
      </dsp:txXfrm>
    </dsp:sp>
    <dsp:sp modelId="{EE84619E-FA72-3B4D-B8A8-715E083BC9A9}">
      <dsp:nvSpPr>
        <dsp:cNvPr id="0" name=""/>
        <dsp:cNvSpPr/>
      </dsp:nvSpPr>
      <dsp:spPr>
        <a:xfrm rot="7560000">
          <a:off x="3192209" y="3020076"/>
          <a:ext cx="391571" cy="30190"/>
        </a:xfrm>
        <a:custGeom>
          <a:avLst/>
          <a:gdLst/>
          <a:ahLst/>
          <a:cxnLst/>
          <a:rect l="0" t="0" r="0" b="0"/>
          <a:pathLst>
            <a:path>
              <a:moveTo>
                <a:pt x="0" y="15095"/>
              </a:moveTo>
              <a:lnTo>
                <a:pt x="391571" y="1509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378205" y="3025382"/>
        <a:ext cx="19578" cy="19578"/>
      </dsp:txXfrm>
    </dsp:sp>
    <dsp:sp modelId="{B30EE735-3AA0-854C-BD95-490B17877DEA}">
      <dsp:nvSpPr>
        <dsp:cNvPr id="0" name=""/>
        <dsp:cNvSpPr/>
      </dsp:nvSpPr>
      <dsp:spPr>
        <a:xfrm>
          <a:off x="2237978" y="3069080"/>
          <a:ext cx="1303622" cy="1303622"/>
        </a:xfrm>
        <a:prstGeom prst="ellipse">
          <a:avLst/>
        </a:prstGeom>
        <a:solidFill>
          <a:schemeClr val="accent2">
            <a:hueOff val="7167107"/>
            <a:satOff val="-69464"/>
            <a:lumOff val="1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GB" sz="1700" kern="1200" dirty="0"/>
            <a:t>Business Culture</a:t>
          </a:r>
        </a:p>
      </dsp:txBody>
      <dsp:txXfrm>
        <a:off x="2428889" y="3259991"/>
        <a:ext cx="921800" cy="921800"/>
      </dsp:txXfrm>
    </dsp:sp>
    <dsp:sp modelId="{9EBAFBFA-5839-B844-B898-E1126D1F84C4}">
      <dsp:nvSpPr>
        <dsp:cNvPr id="0" name=""/>
        <dsp:cNvSpPr/>
      </dsp:nvSpPr>
      <dsp:spPr>
        <a:xfrm rot="11880000">
          <a:off x="2884301" y="2072434"/>
          <a:ext cx="391571" cy="30190"/>
        </a:xfrm>
        <a:custGeom>
          <a:avLst/>
          <a:gdLst/>
          <a:ahLst/>
          <a:cxnLst/>
          <a:rect l="0" t="0" r="0" b="0"/>
          <a:pathLst>
            <a:path>
              <a:moveTo>
                <a:pt x="0" y="15095"/>
              </a:moveTo>
              <a:lnTo>
                <a:pt x="391571" y="1509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070298" y="2077740"/>
        <a:ext cx="19578" cy="19578"/>
      </dsp:txXfrm>
    </dsp:sp>
    <dsp:sp modelId="{4693C3CF-71C0-7644-8661-6B6BE19D1BC0}">
      <dsp:nvSpPr>
        <dsp:cNvPr id="0" name=""/>
        <dsp:cNvSpPr/>
      </dsp:nvSpPr>
      <dsp:spPr>
        <a:xfrm>
          <a:off x="1622163" y="1173796"/>
          <a:ext cx="1303622" cy="1303622"/>
        </a:xfrm>
        <a:prstGeom prst="ellipse">
          <a:avLst/>
        </a:prstGeom>
        <a:solidFill>
          <a:schemeClr val="accent2">
            <a:hueOff val="9556143"/>
            <a:satOff val="-92618"/>
            <a:lumOff val="20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GB" sz="1700" kern="1200" dirty="0"/>
            <a:t>Technical Culture</a:t>
          </a:r>
        </a:p>
      </dsp:txBody>
      <dsp:txXfrm>
        <a:off x="1813074" y="1364707"/>
        <a:ext cx="921800" cy="92180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4A36E485-0DCD-6591-82B0-E1936FF5EF4A}"/>
              </a:ext>
            </a:extLst>
          </p:cNvPr>
          <p:cNvSpPr>
            <a:spLocks noGrp="1" noChangeArrowheads="1"/>
          </p:cNvSpPr>
          <p:nvPr>
            <p:ph type="hdr" sz="quarter"/>
          </p:nvPr>
        </p:nvSpPr>
        <p:spPr bwMode="auto">
          <a:xfrm>
            <a:off x="0" y="0"/>
            <a:ext cx="2971800" cy="5334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6D8369B0-42E2-94A3-4260-66DF890AEB9F}"/>
              </a:ext>
            </a:extLst>
          </p:cNvPr>
          <p:cNvSpPr>
            <a:spLocks noGrp="1" noChangeArrowheads="1"/>
          </p:cNvSpPr>
          <p:nvPr>
            <p:ph type="dt" sz="quarter" idx="1"/>
          </p:nvPr>
        </p:nvSpPr>
        <p:spPr bwMode="auto">
          <a:xfrm>
            <a:off x="3886200" y="0"/>
            <a:ext cx="2895600" cy="5334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7F96040-E661-3EFD-8EDF-C2A3E9607E5E}"/>
              </a:ext>
            </a:extLst>
          </p:cNvPr>
          <p:cNvSpPr>
            <a:spLocks noGrp="1" noChangeArrowheads="1"/>
          </p:cNvSpPr>
          <p:nvPr>
            <p:ph type="ftr" sz="quarter" idx="2"/>
          </p:nvPr>
        </p:nvSpPr>
        <p:spPr bwMode="auto">
          <a:xfrm>
            <a:off x="0" y="9448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2BF5AC8A-341C-77D1-CD93-3B5A152F50B0}"/>
              </a:ext>
            </a:extLst>
          </p:cNvPr>
          <p:cNvSpPr>
            <a:spLocks noGrp="1" noChangeArrowheads="1"/>
          </p:cNvSpPr>
          <p:nvPr>
            <p:ph type="sldNum" sz="quarter" idx="3"/>
          </p:nvPr>
        </p:nvSpPr>
        <p:spPr bwMode="auto">
          <a:xfrm>
            <a:off x="3886200" y="9448800"/>
            <a:ext cx="28956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000" smtClean="0"/>
            </a:lvl1pPr>
          </a:lstStyle>
          <a:p>
            <a:pPr>
              <a:defRPr/>
            </a:pPr>
            <a:fld id="{6981B5B5-DF55-BE43-9D20-C629C431DC2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7DD12B5-01E5-E5D6-D42D-0D1B50305B3D}"/>
              </a:ext>
            </a:extLst>
          </p:cNvPr>
          <p:cNvSpPr>
            <a:spLocks noGrp="1" noChangeArrowheads="1"/>
          </p:cNvSpPr>
          <p:nvPr>
            <p:ph type="hdr" sz="quarter"/>
          </p:nvPr>
        </p:nvSpPr>
        <p:spPr bwMode="auto">
          <a:xfrm>
            <a:off x="0" y="0"/>
            <a:ext cx="2946400" cy="496888"/>
          </a:xfrm>
          <a:prstGeom prst="rect">
            <a:avLst/>
          </a:prstGeom>
          <a:noFill/>
          <a:ln>
            <a:noFill/>
          </a:ln>
          <a:effec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DD487FAA-BC25-51CF-B80E-6786065C6D39}"/>
              </a:ext>
            </a:extLst>
          </p:cNvPr>
          <p:cNvSpPr>
            <a:spLocks noGrp="1" noChangeArrowheads="1"/>
          </p:cNvSpPr>
          <p:nvPr>
            <p:ph type="dt" idx="1"/>
          </p:nvPr>
        </p:nvSpPr>
        <p:spPr bwMode="auto">
          <a:xfrm>
            <a:off x="3851275" y="0"/>
            <a:ext cx="2946400" cy="496888"/>
          </a:xfrm>
          <a:prstGeom prst="rect">
            <a:avLst/>
          </a:prstGeom>
          <a:noFill/>
          <a:ln>
            <a:noFill/>
          </a:ln>
          <a:effec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3076" name="Rectangle 4">
            <a:extLst>
              <a:ext uri="{FF2B5EF4-FFF2-40B4-BE49-F238E27FC236}">
                <a16:creationId xmlns:a16="http://schemas.microsoft.com/office/drawing/2014/main" id="{CA1846F1-1A79-979C-F614-48778B244901}"/>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1F0FA37C-6786-327D-1CB2-D8478D2AC736}"/>
              </a:ext>
            </a:extLst>
          </p:cNvPr>
          <p:cNvSpPr>
            <a:spLocks noGrp="1" noChangeArrowheads="1"/>
          </p:cNvSpPr>
          <p:nvPr>
            <p:ph type="body" sz="quarter" idx="3"/>
          </p:nvPr>
        </p:nvSpPr>
        <p:spPr bwMode="auto">
          <a:xfrm>
            <a:off x="906463" y="4714875"/>
            <a:ext cx="4984750" cy="4467225"/>
          </a:xfrm>
          <a:prstGeom prst="rect">
            <a:avLst/>
          </a:prstGeom>
          <a:noFill/>
          <a:ln>
            <a:noFill/>
          </a:ln>
          <a:effec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FA73432C-148F-3321-B999-DCBE69BF2441}"/>
              </a:ext>
            </a:extLst>
          </p:cNvPr>
          <p:cNvSpPr>
            <a:spLocks noGrp="1" noChangeArrowheads="1"/>
          </p:cNvSpPr>
          <p:nvPr>
            <p:ph type="ftr" sz="quarter" idx="4"/>
          </p:nvPr>
        </p:nvSpPr>
        <p:spPr bwMode="auto">
          <a:xfrm>
            <a:off x="0" y="9429750"/>
            <a:ext cx="2946400" cy="496888"/>
          </a:xfrm>
          <a:prstGeom prst="rect">
            <a:avLst/>
          </a:prstGeom>
          <a:noFill/>
          <a:ln>
            <a:noFill/>
          </a:ln>
          <a:effec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EA59C12B-9BA8-7089-87EE-0EA640D810E8}"/>
              </a:ext>
            </a:extLst>
          </p:cNvPr>
          <p:cNvSpPr>
            <a:spLocks noGrp="1" noChangeArrowheads="1"/>
          </p:cNvSpPr>
          <p:nvPr>
            <p:ph type="sldNum" sz="quarter" idx="5"/>
          </p:nvPr>
        </p:nvSpPr>
        <p:spPr bwMode="auto">
          <a:xfrm>
            <a:off x="3851275" y="9429750"/>
            <a:ext cx="2946400" cy="496888"/>
          </a:xfrm>
          <a:prstGeom prst="rect">
            <a:avLst/>
          </a:prstGeom>
          <a:noFill/>
          <a:ln>
            <a:noFill/>
          </a:ln>
          <a:effectLst/>
        </p:spPr>
        <p:txBody>
          <a:bodyPr vert="horz" wrap="square" lIns="92894" tIns="46447" rIns="92894" bIns="46447" numCol="1" anchor="b" anchorCtr="0" compatLnSpc="1">
            <a:prstTxWarp prst="textNoShape">
              <a:avLst/>
            </a:prstTxWarp>
          </a:bodyPr>
          <a:lstStyle>
            <a:lvl1pPr algn="r" defTabSz="928688">
              <a:defRPr sz="1200" smtClean="0">
                <a:solidFill>
                  <a:schemeClr val="tx1"/>
                </a:solidFill>
              </a:defRPr>
            </a:lvl1pPr>
          </a:lstStyle>
          <a:p>
            <a:pPr>
              <a:defRPr/>
            </a:pPr>
            <a:fld id="{A9FE8647-AFEE-4141-BD40-0C81360B3C5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7">
            <a:extLst>
              <a:ext uri="{FF2B5EF4-FFF2-40B4-BE49-F238E27FC236}">
                <a16:creationId xmlns:a16="http://schemas.microsoft.com/office/drawing/2014/main" id="{947F8814-B6AE-78F1-CFA5-BA5F871E618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6E8B0EF-DFEB-D244-9233-2235C28B7C35}" type="slidenum">
              <a:rPr lang="en-GB" altLang="en-US" smtClean="0">
                <a:solidFill>
                  <a:schemeClr val="tx1"/>
                </a:solidFill>
              </a:rPr>
              <a:pPr/>
              <a:t>1</a:t>
            </a:fld>
            <a:endParaRPr lang="en-GB" altLang="en-US" dirty="0">
              <a:solidFill>
                <a:schemeClr val="tx1"/>
              </a:solidFill>
            </a:endParaRPr>
          </a:p>
        </p:txBody>
      </p:sp>
      <p:sp>
        <p:nvSpPr>
          <p:cNvPr id="6146" name="Rectangle 2">
            <a:extLst>
              <a:ext uri="{FF2B5EF4-FFF2-40B4-BE49-F238E27FC236}">
                <a16:creationId xmlns:a16="http://schemas.microsoft.com/office/drawing/2014/main" id="{B47FC20F-EC3B-EDEC-1AFA-38C259D0C292}"/>
              </a:ext>
            </a:extLst>
          </p:cNvPr>
          <p:cNvSpPr>
            <a:spLocks noGrp="1" noRot="1" noChangeAspect="1" noChangeArrowheads="1" noTextEdit="1"/>
          </p:cNvSpPr>
          <p:nvPr>
            <p:ph type="sldImg"/>
          </p:nvPr>
        </p:nvSpPr>
        <p:spPr>
          <a:ln/>
        </p:spPr>
      </p:sp>
      <p:sp>
        <p:nvSpPr>
          <p:cNvPr id="6147" name="Rectangle 3">
            <a:extLst>
              <a:ext uri="{FF2B5EF4-FFF2-40B4-BE49-F238E27FC236}">
                <a16:creationId xmlns:a16="http://schemas.microsoft.com/office/drawing/2014/main" id="{AD5A207E-54CE-C8B7-EF7A-E31029755DE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7</a:t>
            </a:fld>
            <a:endParaRPr lang="en-GB" altLang="en-US"/>
          </a:p>
        </p:txBody>
      </p:sp>
    </p:spTree>
    <p:extLst>
      <p:ext uri="{BB962C8B-B14F-4D97-AF65-F5344CB8AC3E}">
        <p14:creationId xmlns:p14="http://schemas.microsoft.com/office/powerpoint/2010/main" val="2687198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20</a:t>
            </a:fld>
            <a:endParaRPr lang="en-GB" altLang="en-US"/>
          </a:p>
        </p:txBody>
      </p:sp>
    </p:spTree>
    <p:extLst>
      <p:ext uri="{BB962C8B-B14F-4D97-AF65-F5344CB8AC3E}">
        <p14:creationId xmlns:p14="http://schemas.microsoft.com/office/powerpoint/2010/main" val="2439582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27</a:t>
            </a:fld>
            <a:endParaRPr lang="en-GB" altLang="en-US"/>
          </a:p>
        </p:txBody>
      </p:sp>
    </p:spTree>
    <p:extLst>
      <p:ext uri="{BB962C8B-B14F-4D97-AF65-F5344CB8AC3E}">
        <p14:creationId xmlns:p14="http://schemas.microsoft.com/office/powerpoint/2010/main" val="30221070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FA0BC306-2C74-9491-F734-DB2E50865F64}"/>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215D2558-36E7-7DCC-D072-655714362CA3}"/>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41194610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70623025"/>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202764900"/>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2577654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5079473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229104067"/>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9430640"/>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454352244"/>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51984187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87902152"/>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99195330"/>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EF20D4D-12E3-7D80-8ECB-29B169611429}"/>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D39189F6-B2B8-DE1B-6243-5A527A99C66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62"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2">
            <a:extLst>
              <a:ext uri="{FF2B5EF4-FFF2-40B4-BE49-F238E27FC236}">
                <a16:creationId xmlns:a16="http://schemas.microsoft.com/office/drawing/2014/main" id="{AE58240C-BC5C-54A7-50B1-B27F57CF7F50}"/>
              </a:ext>
            </a:extLst>
          </p:cNvPr>
          <p:cNvSpPr>
            <a:spLocks noGrp="1" noChangeArrowheads="1"/>
          </p:cNvSpPr>
          <p:nvPr>
            <p:ph type="ctrTitle" sz="quarter"/>
          </p:nvPr>
        </p:nvSpPr>
        <p:spPr>
          <a:xfrm>
            <a:off x="247650" y="2060575"/>
            <a:ext cx="5403850" cy="1143000"/>
          </a:xfr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l" eaLnBrk="1" hangingPunct="1"/>
            <a:r>
              <a:rPr lang="en-US" altLang="en-US" dirty="0"/>
              <a:t>Human Factors in High Hazard Environments</a:t>
            </a:r>
            <a:br>
              <a:rPr lang="en-US" altLang="en-US" dirty="0"/>
            </a:br>
            <a:r>
              <a:rPr lang="en-US" altLang="en-US" dirty="0"/>
              <a:t>Level 4</a:t>
            </a:r>
            <a:br>
              <a:rPr lang="en-US" altLang="en-US" dirty="0"/>
            </a:br>
            <a:r>
              <a:rPr lang="en-US" altLang="en-US" dirty="0"/>
              <a:t>ACDA 4020</a:t>
            </a:r>
            <a:br>
              <a:rPr lang="en-US" altLang="en-US" dirty="0"/>
            </a:br>
            <a:br>
              <a:rPr lang="en-US" altLang="en-US" dirty="0"/>
            </a:br>
            <a:r>
              <a:rPr lang="en-US" altLang="en-US" dirty="0"/>
              <a:t>The Social Environment</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C0BF2-BB36-BA2E-51EA-B772BA2097B3}"/>
              </a:ext>
            </a:extLst>
          </p:cNvPr>
          <p:cNvSpPr>
            <a:spLocks noGrp="1"/>
          </p:cNvSpPr>
          <p:nvPr>
            <p:ph type="title"/>
          </p:nvPr>
        </p:nvSpPr>
        <p:spPr>
          <a:xfrm>
            <a:off x="395536" y="332656"/>
            <a:ext cx="6435725" cy="522287"/>
          </a:xfrm>
        </p:spPr>
        <p:txBody>
          <a:bodyPr/>
          <a:lstStyle/>
          <a:p>
            <a:r>
              <a:rPr lang="en-US" dirty="0"/>
              <a:t>Systems Engineering</a:t>
            </a:r>
          </a:p>
        </p:txBody>
      </p:sp>
      <p:sp>
        <p:nvSpPr>
          <p:cNvPr id="3" name="Content Placeholder 2">
            <a:extLst>
              <a:ext uri="{FF2B5EF4-FFF2-40B4-BE49-F238E27FC236}">
                <a16:creationId xmlns:a16="http://schemas.microsoft.com/office/drawing/2014/main" id="{C3BB39EB-F18E-C084-6BD2-6D94EA7FBD07}"/>
              </a:ext>
            </a:extLst>
          </p:cNvPr>
          <p:cNvSpPr>
            <a:spLocks noGrp="1"/>
          </p:cNvSpPr>
          <p:nvPr>
            <p:ph idx="1"/>
          </p:nvPr>
        </p:nvSpPr>
        <p:spPr>
          <a:xfrm>
            <a:off x="685800" y="1052736"/>
            <a:ext cx="7772400" cy="4375150"/>
          </a:xfrm>
        </p:spPr>
        <p:txBody>
          <a:bodyPr/>
          <a:lstStyle/>
          <a:p>
            <a:r>
              <a:rPr lang="en-US" dirty="0"/>
              <a:t>Believe it or not, OME Professionals and OME Technicians work in a system.</a:t>
            </a:r>
          </a:p>
          <a:p>
            <a:endParaRPr lang="en-US" dirty="0"/>
          </a:p>
          <a:p>
            <a:r>
              <a:rPr lang="en-US" dirty="0"/>
              <a:t>You are sub-system within a system and require access to numerous components to achieve a safe working environment</a:t>
            </a:r>
          </a:p>
          <a:p>
            <a:endParaRPr lang="en-US" dirty="0"/>
          </a:p>
          <a:p>
            <a:r>
              <a:rPr lang="en-US" dirty="0"/>
              <a:t>You are also bound by an organizational culture which is, for example, DNO’s way of doing things compared to DSTL’s.</a:t>
            </a:r>
          </a:p>
          <a:p>
            <a:endParaRPr lang="en-US" dirty="0"/>
          </a:p>
          <a:p>
            <a:r>
              <a:rPr lang="en-US" dirty="0"/>
              <a:t>What do you think the pros and cons are?</a:t>
            </a:r>
          </a:p>
        </p:txBody>
      </p:sp>
    </p:spTree>
    <p:extLst>
      <p:ext uri="{BB962C8B-B14F-4D97-AF65-F5344CB8AC3E}">
        <p14:creationId xmlns:p14="http://schemas.microsoft.com/office/powerpoint/2010/main" val="2182875869"/>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39140-5969-450B-DD17-E67EBE2934F1}"/>
              </a:ext>
            </a:extLst>
          </p:cNvPr>
          <p:cNvSpPr>
            <a:spLocks noGrp="1"/>
          </p:cNvSpPr>
          <p:nvPr>
            <p:ph type="title"/>
          </p:nvPr>
        </p:nvSpPr>
        <p:spPr/>
        <p:txBody>
          <a:bodyPr/>
          <a:lstStyle/>
          <a:p>
            <a:r>
              <a:rPr lang="en-US" dirty="0" err="1"/>
              <a:t>Organisational</a:t>
            </a:r>
            <a:r>
              <a:rPr lang="en-US" dirty="0"/>
              <a:t> Culture</a:t>
            </a:r>
          </a:p>
        </p:txBody>
      </p:sp>
      <p:sp>
        <p:nvSpPr>
          <p:cNvPr id="3" name="Content Placeholder 2">
            <a:extLst>
              <a:ext uri="{FF2B5EF4-FFF2-40B4-BE49-F238E27FC236}">
                <a16:creationId xmlns:a16="http://schemas.microsoft.com/office/drawing/2014/main" id="{470AEE35-F490-7794-9EB9-CAADACE44C76}"/>
              </a:ext>
            </a:extLst>
          </p:cNvPr>
          <p:cNvSpPr>
            <a:spLocks noGrp="1"/>
          </p:cNvSpPr>
          <p:nvPr>
            <p:ph idx="1"/>
          </p:nvPr>
        </p:nvSpPr>
        <p:spPr/>
        <p:txBody>
          <a:bodyPr/>
          <a:lstStyle/>
          <a:p>
            <a:r>
              <a:rPr lang="en-US" dirty="0"/>
              <a:t>The Good: encourages their employees (both financially and with career incentives), and take notice of problems that their technicians encounter, attempting to learn from these and make changes where necessary or possible.</a:t>
            </a:r>
          </a:p>
          <a:p>
            <a:endParaRPr lang="en-US" dirty="0"/>
          </a:p>
          <a:p>
            <a:r>
              <a:rPr lang="en-US" dirty="0"/>
              <a:t>The Bad: exert pressure on its technicians to get work done within certain timescales and within certain budgets. At times, individuals may feel that these conflict with their ability to sustain the quality of their work </a:t>
            </a:r>
          </a:p>
        </p:txBody>
      </p:sp>
    </p:spTree>
    <p:extLst>
      <p:ext uri="{BB962C8B-B14F-4D97-AF65-F5344CB8AC3E}">
        <p14:creationId xmlns:p14="http://schemas.microsoft.com/office/powerpoint/2010/main" val="1005195808"/>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84296-2077-C9A7-F3FB-A4B3D2966D76}"/>
              </a:ext>
            </a:extLst>
          </p:cNvPr>
          <p:cNvSpPr>
            <a:spLocks noGrp="1"/>
          </p:cNvSpPr>
          <p:nvPr>
            <p:ph type="title"/>
          </p:nvPr>
        </p:nvSpPr>
        <p:spPr/>
        <p:txBody>
          <a:bodyPr/>
          <a:lstStyle/>
          <a:p>
            <a:r>
              <a:rPr lang="en-US" dirty="0"/>
              <a:t>Which leads to………….</a:t>
            </a:r>
          </a:p>
        </p:txBody>
      </p:sp>
      <p:sp>
        <p:nvSpPr>
          <p:cNvPr id="3" name="Content Placeholder 2">
            <a:extLst>
              <a:ext uri="{FF2B5EF4-FFF2-40B4-BE49-F238E27FC236}">
                <a16:creationId xmlns:a16="http://schemas.microsoft.com/office/drawing/2014/main" id="{F563C396-A9ED-2D34-835A-A7AC8F9A8A6D}"/>
              </a:ext>
            </a:extLst>
          </p:cNvPr>
          <p:cNvSpPr>
            <a:spLocks noGrp="1"/>
          </p:cNvSpPr>
          <p:nvPr>
            <p:ph idx="1"/>
          </p:nvPr>
        </p:nvSpPr>
        <p:spPr/>
        <p:txBody>
          <a:bodyPr/>
          <a:lstStyle/>
          <a:p>
            <a:r>
              <a:rPr lang="en-US" dirty="0"/>
              <a:t>poor industrial relations, </a:t>
            </a:r>
          </a:p>
          <a:p>
            <a:r>
              <a:rPr lang="en-US" dirty="0"/>
              <a:t>high turnover of staff, </a:t>
            </a:r>
          </a:p>
          <a:p>
            <a:r>
              <a:rPr lang="en-US" dirty="0"/>
              <a:t>increased absenteeism, </a:t>
            </a:r>
          </a:p>
          <a:p>
            <a:r>
              <a:rPr lang="en-US" dirty="0"/>
              <a:t>and most importantly for the OME industry, more incidents and accidents due to human error.</a:t>
            </a:r>
          </a:p>
        </p:txBody>
      </p:sp>
    </p:spTree>
    <p:extLst>
      <p:ext uri="{BB962C8B-B14F-4D97-AF65-F5344CB8AC3E}">
        <p14:creationId xmlns:p14="http://schemas.microsoft.com/office/powerpoint/2010/main" val="4250113786"/>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8063A-D850-4882-CBC1-AF2E234A6463}"/>
              </a:ext>
            </a:extLst>
          </p:cNvPr>
          <p:cNvSpPr>
            <a:spLocks noGrp="1"/>
          </p:cNvSpPr>
          <p:nvPr>
            <p:ph type="title"/>
          </p:nvPr>
        </p:nvSpPr>
        <p:spPr>
          <a:xfrm>
            <a:off x="467544" y="332656"/>
            <a:ext cx="6435725" cy="522287"/>
          </a:xfrm>
        </p:spPr>
        <p:txBody>
          <a:bodyPr/>
          <a:lstStyle/>
          <a:p>
            <a:r>
              <a:rPr lang="en-US" sz="2400" dirty="0"/>
              <a:t>The OME System</a:t>
            </a:r>
          </a:p>
        </p:txBody>
      </p:sp>
      <p:grpSp>
        <p:nvGrpSpPr>
          <p:cNvPr id="11" name="Group 10">
            <a:extLst>
              <a:ext uri="{FF2B5EF4-FFF2-40B4-BE49-F238E27FC236}">
                <a16:creationId xmlns:a16="http://schemas.microsoft.com/office/drawing/2014/main" id="{AF547604-A1D8-DD9B-FC7D-C83C632AC7CF}"/>
              </a:ext>
            </a:extLst>
          </p:cNvPr>
          <p:cNvGrpSpPr/>
          <p:nvPr/>
        </p:nvGrpSpPr>
        <p:grpSpPr>
          <a:xfrm>
            <a:off x="211898" y="1124744"/>
            <a:ext cx="4377201" cy="4264367"/>
            <a:chOff x="4613344" y="2314651"/>
            <a:chExt cx="4377201" cy="4264367"/>
          </a:xfrm>
        </p:grpSpPr>
        <p:sp>
          <p:nvSpPr>
            <p:cNvPr id="6" name="Oval 5">
              <a:extLst>
                <a:ext uri="{FF2B5EF4-FFF2-40B4-BE49-F238E27FC236}">
                  <a16:creationId xmlns:a16="http://schemas.microsoft.com/office/drawing/2014/main" id="{FBBF6D99-68E3-BD4F-DC71-BDDAA41099DD}"/>
                </a:ext>
              </a:extLst>
            </p:cNvPr>
            <p:cNvSpPr/>
            <p:nvPr/>
          </p:nvSpPr>
          <p:spPr bwMode="auto">
            <a:xfrm>
              <a:off x="4613344" y="2314651"/>
              <a:ext cx="4377201" cy="4264367"/>
            </a:xfrm>
            <a:prstGeom prst="ellipse">
              <a:avLst/>
            </a:prstGeom>
            <a:solidFill>
              <a:srgbClr val="92D05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7" name="Oval 6">
              <a:extLst>
                <a:ext uri="{FF2B5EF4-FFF2-40B4-BE49-F238E27FC236}">
                  <a16:creationId xmlns:a16="http://schemas.microsoft.com/office/drawing/2014/main" id="{F330D3D2-76A7-D3F9-99B6-88A9BB3489C7}"/>
                </a:ext>
              </a:extLst>
            </p:cNvPr>
            <p:cNvSpPr/>
            <p:nvPr/>
          </p:nvSpPr>
          <p:spPr bwMode="auto">
            <a:xfrm rot="21150011">
              <a:off x="4883626" y="2368980"/>
              <a:ext cx="3720822" cy="3436284"/>
            </a:xfrm>
            <a:prstGeom prst="ellipse">
              <a:avLst/>
            </a:prstGeom>
            <a:solidFill>
              <a:schemeClr val="accent3">
                <a:lumMod val="60000"/>
                <a:lumOff val="40000"/>
              </a:schemeClr>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8" name="Oval 7">
              <a:extLst>
                <a:ext uri="{FF2B5EF4-FFF2-40B4-BE49-F238E27FC236}">
                  <a16:creationId xmlns:a16="http://schemas.microsoft.com/office/drawing/2014/main" id="{B6A9822B-B009-F1BD-A8E3-BEADA0CA42E1}"/>
                </a:ext>
              </a:extLst>
            </p:cNvPr>
            <p:cNvSpPr/>
            <p:nvPr/>
          </p:nvSpPr>
          <p:spPr bwMode="auto">
            <a:xfrm rot="21150011">
              <a:off x="5133799" y="2417191"/>
              <a:ext cx="3119606" cy="2853705"/>
            </a:xfrm>
            <a:prstGeom prst="ellipse">
              <a:avLst/>
            </a:prstGeom>
            <a:solidFill>
              <a:schemeClr val="accent6">
                <a:lumMod val="60000"/>
                <a:lumOff val="40000"/>
              </a:schemeClr>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9" name="Oval 8">
              <a:extLst>
                <a:ext uri="{FF2B5EF4-FFF2-40B4-BE49-F238E27FC236}">
                  <a16:creationId xmlns:a16="http://schemas.microsoft.com/office/drawing/2014/main" id="{8C2B398E-38DD-CFE8-5DD0-7FB4AF686297}"/>
                </a:ext>
              </a:extLst>
            </p:cNvPr>
            <p:cNvSpPr/>
            <p:nvPr/>
          </p:nvSpPr>
          <p:spPr bwMode="auto">
            <a:xfrm rot="21150011">
              <a:off x="5541640" y="2446040"/>
              <a:ext cx="2270720" cy="2070001"/>
            </a:xfrm>
            <a:prstGeom prst="ellipse">
              <a:avLst/>
            </a:prstGeom>
            <a:solidFill>
              <a:schemeClr val="accent1">
                <a:lumMod val="60000"/>
                <a:lumOff val="40000"/>
              </a:schemeClr>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10" name="Oval 9">
              <a:extLst>
                <a:ext uri="{FF2B5EF4-FFF2-40B4-BE49-F238E27FC236}">
                  <a16:creationId xmlns:a16="http://schemas.microsoft.com/office/drawing/2014/main" id="{96F8FABD-55A4-AC8D-AECF-4D4311022CA9}"/>
                </a:ext>
              </a:extLst>
            </p:cNvPr>
            <p:cNvSpPr/>
            <p:nvPr/>
          </p:nvSpPr>
          <p:spPr bwMode="auto">
            <a:xfrm rot="21150011">
              <a:off x="5886470" y="2467744"/>
              <a:ext cx="1614264" cy="1545704"/>
            </a:xfrm>
            <a:prstGeom prst="ellipse">
              <a:avLst/>
            </a:prstGeom>
            <a:solidFill>
              <a:srgbClr val="FFFF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a:ln>
                  <a:noFill/>
                </a:ln>
                <a:effectLst/>
                <a:latin typeface="Arial" panose="020B0604020202020204" pitchFamily="34" charset="0"/>
              </a:endParaRPr>
            </a:p>
          </p:txBody>
        </p:sp>
        <p:sp>
          <p:nvSpPr>
            <p:cNvPr id="4" name="Oval 3">
              <a:extLst>
                <a:ext uri="{FF2B5EF4-FFF2-40B4-BE49-F238E27FC236}">
                  <a16:creationId xmlns:a16="http://schemas.microsoft.com/office/drawing/2014/main" id="{D87F47A2-BD38-6128-80D9-ADFC903DB542}"/>
                </a:ext>
              </a:extLst>
            </p:cNvPr>
            <p:cNvSpPr/>
            <p:nvPr/>
          </p:nvSpPr>
          <p:spPr bwMode="auto">
            <a:xfrm>
              <a:off x="6150472" y="2569109"/>
              <a:ext cx="1086259" cy="911931"/>
            </a:xfrm>
            <a:prstGeom prst="ellipse">
              <a:avLst/>
            </a:prstGeom>
            <a:solidFill>
              <a:srgbClr val="00B0F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2"/>
                  </a:solidFill>
                  <a:effectLst/>
                  <a:latin typeface="Arial" panose="020B0604020202020204" pitchFamily="34" charset="0"/>
                </a:rPr>
                <a:t>OME Professional</a:t>
              </a:r>
            </a:p>
          </p:txBody>
        </p:sp>
      </p:grpSp>
      <p:sp>
        <p:nvSpPr>
          <p:cNvPr id="19" name="Rounded Rectangle 18">
            <a:extLst>
              <a:ext uri="{FF2B5EF4-FFF2-40B4-BE49-F238E27FC236}">
                <a16:creationId xmlns:a16="http://schemas.microsoft.com/office/drawing/2014/main" id="{53E11372-6180-EC7B-1D23-FD7CAE057745}"/>
              </a:ext>
            </a:extLst>
          </p:cNvPr>
          <p:cNvSpPr/>
          <p:nvPr/>
        </p:nvSpPr>
        <p:spPr bwMode="auto">
          <a:xfrm>
            <a:off x="4644008" y="116632"/>
            <a:ext cx="4375389" cy="6624736"/>
          </a:xfrm>
          <a:prstGeom prst="roundRect">
            <a:avLst/>
          </a:prstGeom>
          <a:solidFill>
            <a:srgbClr val="FFFF99"/>
          </a:solidFill>
          <a:ln w="762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grpSp>
        <p:nvGrpSpPr>
          <p:cNvPr id="18" name="Group 17">
            <a:extLst>
              <a:ext uri="{FF2B5EF4-FFF2-40B4-BE49-F238E27FC236}">
                <a16:creationId xmlns:a16="http://schemas.microsoft.com/office/drawing/2014/main" id="{2A8EC7F4-24F0-555D-91EA-3DE07FBB9817}"/>
              </a:ext>
            </a:extLst>
          </p:cNvPr>
          <p:cNvGrpSpPr/>
          <p:nvPr/>
        </p:nvGrpSpPr>
        <p:grpSpPr>
          <a:xfrm>
            <a:off x="4788024" y="260648"/>
            <a:ext cx="4061773" cy="6327899"/>
            <a:chOff x="4846718" y="218975"/>
            <a:chExt cx="4061773" cy="6327899"/>
          </a:xfrm>
        </p:grpSpPr>
        <p:sp>
          <p:nvSpPr>
            <p:cNvPr id="12" name="TextBox 11">
              <a:extLst>
                <a:ext uri="{FF2B5EF4-FFF2-40B4-BE49-F238E27FC236}">
                  <a16:creationId xmlns:a16="http://schemas.microsoft.com/office/drawing/2014/main" id="{07B45889-34CF-7EC2-C14A-8A5D1536C0F6}"/>
                </a:ext>
              </a:extLst>
            </p:cNvPr>
            <p:cNvSpPr txBox="1"/>
            <p:nvPr/>
          </p:nvSpPr>
          <p:spPr>
            <a:xfrm>
              <a:off x="4866700" y="218975"/>
              <a:ext cx="4025780" cy="369332"/>
            </a:xfrm>
            <a:prstGeom prst="rect">
              <a:avLst/>
            </a:prstGeom>
            <a:solidFill>
              <a:srgbClr val="00B0F0"/>
            </a:solidFill>
          </p:spPr>
          <p:txBody>
            <a:bodyPr wrap="square" rtlCol="0">
              <a:spAutoFit/>
            </a:bodyPr>
            <a:lstStyle/>
            <a:p>
              <a:pPr algn="ctr"/>
              <a:r>
                <a:rPr lang="en-US" b="1" dirty="0"/>
                <a:t>KSB and Self</a:t>
              </a:r>
            </a:p>
          </p:txBody>
        </p:sp>
        <p:sp>
          <p:nvSpPr>
            <p:cNvPr id="13" name="TextBox 12">
              <a:extLst>
                <a:ext uri="{FF2B5EF4-FFF2-40B4-BE49-F238E27FC236}">
                  <a16:creationId xmlns:a16="http://schemas.microsoft.com/office/drawing/2014/main" id="{C72CFB84-3C00-E5BC-9072-535504AF545C}"/>
                </a:ext>
              </a:extLst>
            </p:cNvPr>
            <p:cNvSpPr txBox="1"/>
            <p:nvPr/>
          </p:nvSpPr>
          <p:spPr>
            <a:xfrm>
              <a:off x="4882711" y="553349"/>
              <a:ext cx="4025780" cy="1477328"/>
            </a:xfrm>
            <a:prstGeom prst="rect">
              <a:avLst/>
            </a:prstGeom>
            <a:solidFill>
              <a:srgbClr val="FFFF00"/>
            </a:solidFill>
          </p:spPr>
          <p:txBody>
            <a:bodyPr wrap="square" rtlCol="0">
              <a:spAutoFit/>
            </a:bodyPr>
            <a:lstStyle/>
            <a:p>
              <a:pPr algn="ctr"/>
              <a:r>
                <a:rPr lang="en-US" b="1" dirty="0">
                  <a:solidFill>
                    <a:schemeClr val="bg1"/>
                  </a:solidFill>
                </a:rPr>
                <a:t>Immediate Environment</a:t>
              </a:r>
            </a:p>
            <a:p>
              <a:pPr algn="ctr"/>
              <a:r>
                <a:rPr lang="en-US" dirty="0">
                  <a:solidFill>
                    <a:schemeClr val="bg1"/>
                  </a:solidFill>
                </a:rPr>
                <a:t>Facilities, weather, system design, equipment, tools, documentation, </a:t>
              </a:r>
              <a:r>
                <a:rPr lang="en-US" dirty="0" err="1">
                  <a:solidFill>
                    <a:schemeClr val="bg1"/>
                  </a:solidFill>
                </a:rPr>
                <a:t>proceeses</a:t>
              </a:r>
              <a:r>
                <a:rPr lang="en-US" dirty="0">
                  <a:solidFill>
                    <a:schemeClr val="bg1"/>
                  </a:solidFill>
                </a:rPr>
                <a:t>, tasks, time pressure, teamwork, communication</a:t>
              </a:r>
            </a:p>
          </p:txBody>
        </p:sp>
        <p:sp>
          <p:nvSpPr>
            <p:cNvPr id="14" name="TextBox 13">
              <a:extLst>
                <a:ext uri="{FF2B5EF4-FFF2-40B4-BE49-F238E27FC236}">
                  <a16:creationId xmlns:a16="http://schemas.microsoft.com/office/drawing/2014/main" id="{B338AD5A-26DB-DF66-5325-A6BD0258F147}"/>
                </a:ext>
              </a:extLst>
            </p:cNvPr>
            <p:cNvSpPr txBox="1"/>
            <p:nvPr/>
          </p:nvSpPr>
          <p:spPr>
            <a:xfrm>
              <a:off x="4882711" y="2022474"/>
              <a:ext cx="4003462" cy="1477328"/>
            </a:xfrm>
            <a:prstGeom prst="rect">
              <a:avLst/>
            </a:prstGeom>
            <a:solidFill>
              <a:schemeClr val="accent1">
                <a:lumMod val="60000"/>
                <a:lumOff val="40000"/>
              </a:schemeClr>
            </a:solidFill>
          </p:spPr>
          <p:txBody>
            <a:bodyPr wrap="square" rtlCol="0">
              <a:spAutoFit/>
            </a:bodyPr>
            <a:lstStyle/>
            <a:p>
              <a:pPr algn="ctr"/>
              <a:r>
                <a:rPr lang="en-US" b="1" dirty="0"/>
                <a:t>Supervision</a:t>
              </a:r>
            </a:p>
            <a:p>
              <a:pPr algn="ctr"/>
              <a:r>
                <a:rPr lang="en-US" dirty="0"/>
                <a:t>Planning, organizing, priorities, delegating, instruction, training, feedback, performance, management, team building</a:t>
              </a:r>
            </a:p>
          </p:txBody>
        </p:sp>
        <p:sp>
          <p:nvSpPr>
            <p:cNvPr id="15" name="TextBox 14">
              <a:extLst>
                <a:ext uri="{FF2B5EF4-FFF2-40B4-BE49-F238E27FC236}">
                  <a16:creationId xmlns:a16="http://schemas.microsoft.com/office/drawing/2014/main" id="{0B3655FB-A0BF-0BDB-3730-6A11FD2BC3EC}"/>
                </a:ext>
              </a:extLst>
            </p:cNvPr>
            <p:cNvSpPr txBox="1"/>
            <p:nvPr/>
          </p:nvSpPr>
          <p:spPr>
            <a:xfrm>
              <a:off x="4866700" y="3499885"/>
              <a:ext cx="4025780" cy="1200329"/>
            </a:xfrm>
            <a:prstGeom prst="rect">
              <a:avLst/>
            </a:prstGeom>
            <a:solidFill>
              <a:schemeClr val="accent6">
                <a:lumMod val="60000"/>
                <a:lumOff val="40000"/>
              </a:schemeClr>
            </a:solidFill>
          </p:spPr>
          <p:txBody>
            <a:bodyPr wrap="square" rtlCol="0">
              <a:spAutoFit/>
            </a:bodyPr>
            <a:lstStyle/>
            <a:p>
              <a:pPr algn="ctr"/>
              <a:r>
                <a:rPr lang="en-US" b="1" dirty="0" err="1">
                  <a:solidFill>
                    <a:schemeClr val="bg1"/>
                  </a:solidFill>
                </a:rPr>
                <a:t>Organisation</a:t>
              </a:r>
              <a:endParaRPr lang="en-US" b="1" dirty="0">
                <a:solidFill>
                  <a:schemeClr val="bg1"/>
                </a:solidFill>
              </a:endParaRPr>
            </a:p>
            <a:p>
              <a:pPr algn="ctr"/>
              <a:r>
                <a:rPr lang="en-US" dirty="0">
                  <a:solidFill>
                    <a:schemeClr val="bg1"/>
                  </a:solidFill>
                </a:rPr>
                <a:t>Doctrine &amp; concepts, policies, procedures, processes, selection, training, QA</a:t>
              </a:r>
            </a:p>
          </p:txBody>
        </p:sp>
        <p:sp>
          <p:nvSpPr>
            <p:cNvPr id="16" name="TextBox 15">
              <a:extLst>
                <a:ext uri="{FF2B5EF4-FFF2-40B4-BE49-F238E27FC236}">
                  <a16:creationId xmlns:a16="http://schemas.microsoft.com/office/drawing/2014/main" id="{55E5D9B0-3875-9B58-3C36-3A9F5DC10AB5}"/>
                </a:ext>
              </a:extLst>
            </p:cNvPr>
            <p:cNvSpPr txBox="1"/>
            <p:nvPr/>
          </p:nvSpPr>
          <p:spPr>
            <a:xfrm>
              <a:off x="4864574" y="4700214"/>
              <a:ext cx="4003461" cy="923330"/>
            </a:xfrm>
            <a:prstGeom prst="rect">
              <a:avLst/>
            </a:prstGeom>
            <a:solidFill>
              <a:schemeClr val="tx1">
                <a:lumMod val="85000"/>
              </a:schemeClr>
            </a:solidFill>
          </p:spPr>
          <p:txBody>
            <a:bodyPr wrap="square" rtlCol="0">
              <a:spAutoFit/>
            </a:bodyPr>
            <a:lstStyle/>
            <a:p>
              <a:pPr algn="ctr"/>
              <a:r>
                <a:rPr lang="en-US" b="1" dirty="0">
                  <a:solidFill>
                    <a:schemeClr val="bg1"/>
                  </a:solidFill>
                </a:rPr>
                <a:t>Regulation</a:t>
              </a:r>
            </a:p>
            <a:p>
              <a:pPr algn="ctr"/>
              <a:r>
                <a:rPr lang="en-US" dirty="0">
                  <a:solidFill>
                    <a:schemeClr val="bg1"/>
                  </a:solidFill>
                </a:rPr>
                <a:t>Safety regulation and promotion, regulatory style, governance</a:t>
              </a:r>
            </a:p>
          </p:txBody>
        </p:sp>
        <p:sp>
          <p:nvSpPr>
            <p:cNvPr id="17" name="TextBox 16">
              <a:extLst>
                <a:ext uri="{FF2B5EF4-FFF2-40B4-BE49-F238E27FC236}">
                  <a16:creationId xmlns:a16="http://schemas.microsoft.com/office/drawing/2014/main" id="{49FB301F-EBE5-A47D-E08B-F00848196FEA}"/>
                </a:ext>
              </a:extLst>
            </p:cNvPr>
            <p:cNvSpPr txBox="1"/>
            <p:nvPr/>
          </p:nvSpPr>
          <p:spPr>
            <a:xfrm>
              <a:off x="4846718" y="5623544"/>
              <a:ext cx="4003461" cy="923330"/>
            </a:xfrm>
            <a:prstGeom prst="rect">
              <a:avLst/>
            </a:prstGeom>
            <a:solidFill>
              <a:srgbClr val="92D050"/>
            </a:solidFill>
          </p:spPr>
          <p:txBody>
            <a:bodyPr wrap="square" rtlCol="0">
              <a:spAutoFit/>
            </a:bodyPr>
            <a:lstStyle/>
            <a:p>
              <a:pPr algn="ctr"/>
              <a:r>
                <a:rPr lang="en-US" b="1" dirty="0"/>
                <a:t>Wider Environment</a:t>
              </a:r>
            </a:p>
            <a:p>
              <a:pPr algn="ctr"/>
              <a:r>
                <a:rPr lang="en-US" dirty="0"/>
                <a:t>Economics, climate, public perception, ethics</a:t>
              </a:r>
            </a:p>
          </p:txBody>
        </p:sp>
      </p:grpSp>
    </p:spTree>
    <p:extLst>
      <p:ext uri="{BB962C8B-B14F-4D97-AF65-F5344CB8AC3E}">
        <p14:creationId xmlns:p14="http://schemas.microsoft.com/office/powerpoint/2010/main" val="2381344959"/>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C3999-0F02-F4F6-6F13-426EDF79C358}"/>
              </a:ext>
            </a:extLst>
          </p:cNvPr>
          <p:cNvSpPr>
            <a:spLocks noGrp="1"/>
          </p:cNvSpPr>
          <p:nvPr>
            <p:ph type="title"/>
          </p:nvPr>
        </p:nvSpPr>
        <p:spPr/>
        <p:txBody>
          <a:bodyPr/>
          <a:lstStyle/>
          <a:p>
            <a:r>
              <a:rPr lang="en-US" dirty="0"/>
              <a:t>Responsibility</a:t>
            </a:r>
          </a:p>
        </p:txBody>
      </p:sp>
      <p:sp>
        <p:nvSpPr>
          <p:cNvPr id="3" name="Content Placeholder 2">
            <a:extLst>
              <a:ext uri="{FF2B5EF4-FFF2-40B4-BE49-F238E27FC236}">
                <a16:creationId xmlns:a16="http://schemas.microsoft.com/office/drawing/2014/main" id="{E0B336F0-B56B-F2BB-450A-FC38C08001BE}"/>
              </a:ext>
            </a:extLst>
          </p:cNvPr>
          <p:cNvSpPr>
            <a:spLocks noGrp="1"/>
          </p:cNvSpPr>
          <p:nvPr>
            <p:ph idx="1"/>
          </p:nvPr>
        </p:nvSpPr>
        <p:spPr/>
        <p:txBody>
          <a:bodyPr/>
          <a:lstStyle/>
          <a:p>
            <a:r>
              <a:rPr lang="en-US" dirty="0"/>
              <a:t>An OME professional or technician is a responsible job</a:t>
            </a:r>
          </a:p>
          <a:p>
            <a:r>
              <a:rPr lang="en-US" dirty="0"/>
              <a:t>You ensure the availability of WOME to support national and foreign policy missions and tasks</a:t>
            </a:r>
          </a:p>
          <a:p>
            <a:r>
              <a:rPr lang="en-US" dirty="0"/>
              <a:t>Responsibility should be spread across pathways</a:t>
            </a:r>
          </a:p>
          <a:p>
            <a:r>
              <a:rPr lang="en-US" dirty="0"/>
              <a:t>SRO, Duty Holder, Supervisor, the TEAM and</a:t>
            </a:r>
          </a:p>
          <a:p>
            <a:r>
              <a:rPr lang="en-US" dirty="0"/>
              <a:t>The Individual</a:t>
            </a:r>
          </a:p>
        </p:txBody>
      </p:sp>
    </p:spTree>
    <p:extLst>
      <p:ext uri="{BB962C8B-B14F-4D97-AF65-F5344CB8AC3E}">
        <p14:creationId xmlns:p14="http://schemas.microsoft.com/office/powerpoint/2010/main" val="3793404788"/>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0F7DF-6CBC-CC77-609D-6F9A8CC9F72F}"/>
              </a:ext>
            </a:extLst>
          </p:cNvPr>
          <p:cNvSpPr>
            <a:spLocks noGrp="1"/>
          </p:cNvSpPr>
          <p:nvPr>
            <p:ph type="title"/>
          </p:nvPr>
        </p:nvSpPr>
        <p:spPr>
          <a:xfrm>
            <a:off x="251520" y="116632"/>
            <a:ext cx="7772400" cy="522287"/>
          </a:xfrm>
        </p:spPr>
        <p:txBody>
          <a:bodyPr/>
          <a:lstStyle/>
          <a:p>
            <a:r>
              <a:rPr lang="en-US" dirty="0"/>
              <a:t>Working as an individual, or as a group</a:t>
            </a:r>
          </a:p>
        </p:txBody>
      </p:sp>
      <p:sp>
        <p:nvSpPr>
          <p:cNvPr id="3" name="Content Placeholder 2">
            <a:extLst>
              <a:ext uri="{FF2B5EF4-FFF2-40B4-BE49-F238E27FC236}">
                <a16:creationId xmlns:a16="http://schemas.microsoft.com/office/drawing/2014/main" id="{66296D93-E932-F697-6ECA-98B2B44C9FBF}"/>
              </a:ext>
            </a:extLst>
          </p:cNvPr>
          <p:cNvSpPr>
            <a:spLocks noGrp="1"/>
          </p:cNvSpPr>
          <p:nvPr>
            <p:ph idx="1"/>
          </p:nvPr>
        </p:nvSpPr>
        <p:spPr>
          <a:xfrm>
            <a:off x="258416" y="1241425"/>
            <a:ext cx="8568952" cy="4375150"/>
          </a:xfrm>
        </p:spPr>
        <p:txBody>
          <a:bodyPr/>
          <a:lstStyle/>
          <a:p>
            <a:r>
              <a:rPr lang="en-US" sz="2400" dirty="0"/>
              <a:t>In the OME industry, the historical precedent has been a reliance on the INDIVIDUAL, rather than a group or team</a:t>
            </a:r>
          </a:p>
          <a:p>
            <a:r>
              <a:rPr lang="en-US" sz="2400" dirty="0"/>
              <a:t>This is because of the nature in which you are </a:t>
            </a:r>
            <a:r>
              <a:rPr lang="en-US" sz="2400" dirty="0" err="1"/>
              <a:t>licenced</a:t>
            </a:r>
            <a:r>
              <a:rPr lang="en-US" sz="2400" dirty="0"/>
              <a:t>, and the way your work is certified</a:t>
            </a:r>
          </a:p>
          <a:p>
            <a:r>
              <a:rPr lang="en-US" sz="2400" dirty="0"/>
              <a:t>Advantages: You know your tasks assigned, and are accountable</a:t>
            </a:r>
          </a:p>
          <a:p>
            <a:r>
              <a:rPr lang="en-US" sz="2400" dirty="0"/>
              <a:t>Disadvantages: Overlooks the importance of working together and the system approach, leads to system crisis</a:t>
            </a:r>
          </a:p>
          <a:p>
            <a:r>
              <a:rPr lang="en-US" sz="2400" dirty="0"/>
              <a:t>Solution: The TEAM has become the focus through aligned pathways and the fulfilment of group goals</a:t>
            </a:r>
          </a:p>
          <a:p>
            <a:r>
              <a:rPr lang="en-US" sz="2400" dirty="0"/>
              <a:t>You cannot abrogate responsibility if you are in charge</a:t>
            </a:r>
          </a:p>
        </p:txBody>
      </p:sp>
    </p:spTree>
    <p:extLst>
      <p:ext uri="{BB962C8B-B14F-4D97-AF65-F5344CB8AC3E}">
        <p14:creationId xmlns:p14="http://schemas.microsoft.com/office/powerpoint/2010/main" val="4073068160"/>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68F5A-2599-F5A0-3632-548DBDA9DE3F}"/>
              </a:ext>
            </a:extLst>
          </p:cNvPr>
          <p:cNvSpPr>
            <a:spLocks noGrp="1"/>
          </p:cNvSpPr>
          <p:nvPr>
            <p:ph type="title"/>
          </p:nvPr>
        </p:nvSpPr>
        <p:spPr>
          <a:xfrm>
            <a:off x="323528" y="332656"/>
            <a:ext cx="6435725" cy="522287"/>
          </a:xfrm>
        </p:spPr>
        <p:txBody>
          <a:bodyPr/>
          <a:lstStyle/>
          <a:p>
            <a:r>
              <a:rPr lang="en-US" dirty="0"/>
              <a:t>Individual Responsibility</a:t>
            </a:r>
          </a:p>
        </p:txBody>
      </p:sp>
      <p:sp>
        <p:nvSpPr>
          <p:cNvPr id="3" name="Content Placeholder 2">
            <a:extLst>
              <a:ext uri="{FF2B5EF4-FFF2-40B4-BE49-F238E27FC236}">
                <a16:creationId xmlns:a16="http://schemas.microsoft.com/office/drawing/2014/main" id="{8A5FBDB3-E87F-03E8-073F-8D0710C6FD19}"/>
              </a:ext>
            </a:extLst>
          </p:cNvPr>
          <p:cNvSpPr>
            <a:spLocks noGrp="1"/>
          </p:cNvSpPr>
          <p:nvPr>
            <p:ph idx="1"/>
          </p:nvPr>
        </p:nvSpPr>
        <p:spPr/>
        <p:txBody>
          <a:bodyPr/>
          <a:lstStyle/>
          <a:p>
            <a:r>
              <a:rPr lang="en-US" dirty="0"/>
              <a:t>You are a skilled individual who has undergone extensive training</a:t>
            </a:r>
          </a:p>
          <a:p>
            <a:r>
              <a:rPr lang="en-US" dirty="0"/>
              <a:t>You work in a highly professional environment and contribute to explosive safety</a:t>
            </a:r>
          </a:p>
          <a:p>
            <a:r>
              <a:rPr lang="en-US" dirty="0"/>
              <a:t>You must work in a responsible manner and to the regulations</a:t>
            </a:r>
          </a:p>
          <a:p>
            <a:r>
              <a:rPr lang="en-US" dirty="0"/>
              <a:t>You must maintain a CPD log</a:t>
            </a:r>
          </a:p>
        </p:txBody>
      </p:sp>
    </p:spTree>
    <p:extLst>
      <p:ext uri="{BB962C8B-B14F-4D97-AF65-F5344CB8AC3E}">
        <p14:creationId xmlns:p14="http://schemas.microsoft.com/office/powerpoint/2010/main" val="3041412651"/>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77940-2C84-293F-AF70-3D434FAF5117}"/>
              </a:ext>
            </a:extLst>
          </p:cNvPr>
          <p:cNvSpPr>
            <a:spLocks noGrp="1"/>
          </p:cNvSpPr>
          <p:nvPr>
            <p:ph type="title"/>
          </p:nvPr>
        </p:nvSpPr>
        <p:spPr>
          <a:xfrm>
            <a:off x="323528" y="260648"/>
            <a:ext cx="6435725" cy="522287"/>
          </a:xfrm>
        </p:spPr>
        <p:txBody>
          <a:bodyPr/>
          <a:lstStyle/>
          <a:p>
            <a:r>
              <a:rPr lang="en-US" dirty="0"/>
              <a:t>Group or Team Responsibility</a:t>
            </a:r>
          </a:p>
        </p:txBody>
      </p:sp>
      <p:sp>
        <p:nvSpPr>
          <p:cNvPr id="3" name="Content Placeholder 2">
            <a:extLst>
              <a:ext uri="{FF2B5EF4-FFF2-40B4-BE49-F238E27FC236}">
                <a16:creationId xmlns:a16="http://schemas.microsoft.com/office/drawing/2014/main" id="{6E0FA063-36CD-30FB-4AB2-65DABD791672}"/>
              </a:ext>
            </a:extLst>
          </p:cNvPr>
          <p:cNvSpPr>
            <a:spLocks noGrp="1"/>
          </p:cNvSpPr>
          <p:nvPr>
            <p:ph idx="1"/>
          </p:nvPr>
        </p:nvSpPr>
        <p:spPr/>
        <p:txBody>
          <a:bodyPr/>
          <a:lstStyle/>
          <a:p>
            <a:r>
              <a:rPr lang="en-US" dirty="0"/>
              <a:t>Each individual is responsible for the team output</a:t>
            </a:r>
          </a:p>
          <a:p>
            <a:r>
              <a:rPr lang="en-US" dirty="0"/>
              <a:t>You should work to ensuring that the whole product is safe</a:t>
            </a:r>
          </a:p>
          <a:p>
            <a:r>
              <a:rPr lang="en-US" dirty="0"/>
              <a:t>You should cross-check each other’s work</a:t>
            </a:r>
          </a:p>
          <a:p>
            <a:r>
              <a:rPr lang="en-US" dirty="0"/>
              <a:t>You should politely challenge if you see errors</a:t>
            </a:r>
          </a:p>
          <a:p>
            <a:r>
              <a:rPr lang="en-US" dirty="0"/>
              <a:t>BUT………………..</a:t>
            </a:r>
          </a:p>
        </p:txBody>
      </p:sp>
    </p:spTree>
    <p:extLst>
      <p:ext uri="{BB962C8B-B14F-4D97-AF65-F5344CB8AC3E}">
        <p14:creationId xmlns:p14="http://schemas.microsoft.com/office/powerpoint/2010/main" val="3173877359"/>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21B06-A0DF-A103-CEEF-BE7ACB28F672}"/>
              </a:ext>
            </a:extLst>
          </p:cNvPr>
          <p:cNvSpPr>
            <a:spLocks noGrp="1"/>
          </p:cNvSpPr>
          <p:nvPr>
            <p:ph type="title"/>
          </p:nvPr>
        </p:nvSpPr>
        <p:spPr>
          <a:xfrm>
            <a:off x="323528" y="260648"/>
            <a:ext cx="6435725" cy="522287"/>
          </a:xfrm>
        </p:spPr>
        <p:txBody>
          <a:bodyPr/>
          <a:lstStyle/>
          <a:p>
            <a:r>
              <a:rPr lang="en-US" dirty="0"/>
              <a:t>Inter-Group Conflict</a:t>
            </a:r>
          </a:p>
        </p:txBody>
      </p:sp>
      <p:sp>
        <p:nvSpPr>
          <p:cNvPr id="3" name="Content Placeholder 2">
            <a:extLst>
              <a:ext uri="{FF2B5EF4-FFF2-40B4-BE49-F238E27FC236}">
                <a16:creationId xmlns:a16="http://schemas.microsoft.com/office/drawing/2014/main" id="{A67F74BD-CD08-4B95-D9A3-3261F91BC8AA}"/>
              </a:ext>
            </a:extLst>
          </p:cNvPr>
          <p:cNvSpPr>
            <a:spLocks noGrp="1"/>
          </p:cNvSpPr>
          <p:nvPr>
            <p:ph idx="1"/>
          </p:nvPr>
        </p:nvSpPr>
        <p:spPr/>
        <p:txBody>
          <a:bodyPr/>
          <a:lstStyle/>
          <a:p>
            <a:r>
              <a:rPr lang="en-US" dirty="0"/>
              <a:t>Rivalries arise within the team</a:t>
            </a:r>
          </a:p>
          <a:p>
            <a:r>
              <a:rPr lang="en-US" dirty="0"/>
              <a:t>Failure to share responsibility</a:t>
            </a:r>
          </a:p>
          <a:p>
            <a:r>
              <a:rPr lang="en-US" dirty="0"/>
              <a:t>Leads to problems with verbal handovers at shift changes, or when people go on leave</a:t>
            </a:r>
          </a:p>
          <a:p>
            <a:r>
              <a:rPr lang="en-US" dirty="0"/>
              <a:t>Work to cover a group member is not done in their absence</a:t>
            </a:r>
          </a:p>
          <a:p>
            <a:r>
              <a:rPr lang="en-US" dirty="0"/>
              <a:t>An avoidance of working with the group</a:t>
            </a:r>
          </a:p>
        </p:txBody>
      </p:sp>
    </p:spTree>
    <p:extLst>
      <p:ext uri="{BB962C8B-B14F-4D97-AF65-F5344CB8AC3E}">
        <p14:creationId xmlns:p14="http://schemas.microsoft.com/office/powerpoint/2010/main" val="2492584232"/>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21F95E-2944-DC64-E6A5-C17D965A7E21}"/>
              </a:ext>
            </a:extLst>
          </p:cNvPr>
          <p:cNvSpPr>
            <a:spLocks noGrp="1"/>
          </p:cNvSpPr>
          <p:nvPr>
            <p:ph type="title"/>
          </p:nvPr>
        </p:nvSpPr>
        <p:spPr>
          <a:xfrm>
            <a:off x="667753" y="640080"/>
            <a:ext cx="2800511" cy="3566160"/>
          </a:xfrm>
        </p:spPr>
        <p:txBody>
          <a:bodyPr vert="horz" lIns="91440" tIns="45720" rIns="91440" bIns="45720" rtlCol="0" anchor="b">
            <a:normAutofit/>
          </a:bodyPr>
          <a:lstStyle/>
          <a:p>
            <a:pPr eaLnBrk="1" hangingPunct="1">
              <a:lnSpc>
                <a:spcPct val="90000"/>
              </a:lnSpc>
            </a:pPr>
            <a:r>
              <a:rPr lang="en-US" sz="3300"/>
              <a:t>Afghanistan 2010</a:t>
            </a:r>
          </a:p>
        </p:txBody>
      </p:sp>
      <p:sp>
        <p:nvSpPr>
          <p:cNvPr id="9" name="Content Placeholder 8">
            <a:extLst>
              <a:ext uri="{FF2B5EF4-FFF2-40B4-BE49-F238E27FC236}">
                <a16:creationId xmlns:a16="http://schemas.microsoft.com/office/drawing/2014/main" id="{F48AA7AF-B2FE-895D-E5DF-7CEF135A37F6}"/>
              </a:ext>
            </a:extLst>
          </p:cNvPr>
          <p:cNvSpPr>
            <a:spLocks noGrp="1"/>
          </p:cNvSpPr>
          <p:nvPr>
            <p:ph idx="1"/>
          </p:nvPr>
        </p:nvSpPr>
        <p:spPr>
          <a:xfrm>
            <a:off x="667754" y="4636008"/>
            <a:ext cx="2800510" cy="1572768"/>
          </a:xfrm>
        </p:spPr>
        <p:txBody>
          <a:bodyPr vert="horz" lIns="91440" tIns="45720" rIns="91440" bIns="45720" rtlCol="0">
            <a:normAutofit/>
          </a:bodyPr>
          <a:lstStyle/>
          <a:p>
            <a:pPr marL="0" indent="0" eaLnBrk="1" hangingPunct="1">
              <a:lnSpc>
                <a:spcPct val="90000"/>
              </a:lnSpc>
              <a:spcBef>
                <a:spcPts val="1000"/>
              </a:spcBef>
              <a:buNone/>
            </a:pPr>
            <a:r>
              <a:rPr lang="en-US" sz="2400"/>
              <a:t>Captain Andrew Griffiths</a:t>
            </a:r>
          </a:p>
        </p:txBody>
      </p:sp>
      <p:sp>
        <p:nvSpPr>
          <p:cNvPr id="2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753" y="4409267"/>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oldier with a dog in a stone building&#10;&#10;AI-generated content may be incorrect.">
            <a:extLst>
              <a:ext uri="{FF2B5EF4-FFF2-40B4-BE49-F238E27FC236}">
                <a16:creationId xmlns:a16="http://schemas.microsoft.com/office/drawing/2014/main" id="{C89589F3-770B-A82C-B2F4-B44C0E3DFE6C}"/>
              </a:ext>
            </a:extLst>
          </p:cNvPr>
          <p:cNvPicPr>
            <a:picLocks noChangeAspect="1"/>
          </p:cNvPicPr>
          <p:nvPr/>
        </p:nvPicPr>
        <p:blipFill>
          <a:blip r:embed="rId2">
            <a:extLst>
              <a:ext uri="{28A0092B-C50C-407E-A947-70E740481C1C}">
                <a14:useLocalDpi xmlns:a14="http://schemas.microsoft.com/office/drawing/2010/main" val="0"/>
              </a:ext>
            </a:extLst>
          </a:blip>
          <a:srcRect l="19137" r="8643" b="-2"/>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9001388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392B1-A616-DA9A-063F-E303001D46FB}"/>
              </a:ext>
            </a:extLst>
          </p:cNvPr>
          <p:cNvSpPr>
            <a:spLocks noGrp="1"/>
          </p:cNvSpPr>
          <p:nvPr>
            <p:ph type="title"/>
          </p:nvPr>
        </p:nvSpPr>
        <p:spPr/>
        <p:txBody>
          <a:bodyPr/>
          <a:lstStyle/>
          <a:p>
            <a:r>
              <a:rPr lang="en-US" dirty="0"/>
              <a:t>Group </a:t>
            </a:r>
            <a:r>
              <a:rPr lang="en-US" dirty="0" err="1"/>
              <a:t>Polarisation</a:t>
            </a:r>
            <a:r>
              <a:rPr lang="en-US" dirty="0"/>
              <a:t> (Group Think)</a:t>
            </a:r>
          </a:p>
        </p:txBody>
      </p:sp>
      <p:sp>
        <p:nvSpPr>
          <p:cNvPr id="3" name="Content Placeholder 2">
            <a:extLst>
              <a:ext uri="{FF2B5EF4-FFF2-40B4-BE49-F238E27FC236}">
                <a16:creationId xmlns:a16="http://schemas.microsoft.com/office/drawing/2014/main" id="{4DAC44BB-99F1-C151-811F-30214147E8D7}"/>
              </a:ext>
            </a:extLst>
          </p:cNvPr>
          <p:cNvSpPr>
            <a:spLocks noGrp="1"/>
          </p:cNvSpPr>
          <p:nvPr>
            <p:ph idx="1"/>
          </p:nvPr>
        </p:nvSpPr>
        <p:spPr/>
        <p:txBody>
          <a:bodyPr/>
          <a:lstStyle/>
          <a:p>
            <a:r>
              <a:rPr lang="en-US" dirty="0"/>
              <a:t>You make a group decision that is more extreme than your individual position on a matter</a:t>
            </a:r>
          </a:p>
          <a:p>
            <a:r>
              <a:rPr lang="en-US" dirty="0"/>
              <a:t>May arrive at a risky course of action</a:t>
            </a:r>
          </a:p>
          <a:p>
            <a:r>
              <a:rPr lang="en-US" dirty="0"/>
              <a:t>In other words, the desire of the group to reach a unanimous agreement overrides any individual impulse to adopt proper, rational (and responsible) decision making procedures</a:t>
            </a:r>
          </a:p>
          <a:p>
            <a:pPr marL="0" indent="0">
              <a:buNone/>
            </a:pPr>
            <a:endParaRPr lang="en-US" dirty="0"/>
          </a:p>
        </p:txBody>
      </p:sp>
    </p:spTree>
    <p:extLst>
      <p:ext uri="{BB962C8B-B14F-4D97-AF65-F5344CB8AC3E}">
        <p14:creationId xmlns:p14="http://schemas.microsoft.com/office/powerpoint/2010/main" val="2867301496"/>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2B75D-8354-D3DA-C745-75E61C221890}"/>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eaLnBrk="1" hangingPunct="1">
              <a:lnSpc>
                <a:spcPct val="90000"/>
              </a:lnSpc>
            </a:pPr>
            <a:r>
              <a:rPr lang="en-US" sz="3100" kern="1200">
                <a:solidFill>
                  <a:srgbClr val="FFFFFF"/>
                </a:solidFill>
                <a:latin typeface="+mj-lt"/>
                <a:ea typeface="+mj-ea"/>
                <a:cs typeface="+mj-cs"/>
              </a:rPr>
              <a:t>Example: Hitler and the Nazi Party</a:t>
            </a:r>
          </a:p>
        </p:txBody>
      </p:sp>
      <p:pic>
        <p:nvPicPr>
          <p:cNvPr id="5" name="Content Placeholder 4" descr="A screenshot of a book&#10;&#10;Description automatically generated">
            <a:extLst>
              <a:ext uri="{FF2B5EF4-FFF2-40B4-BE49-F238E27FC236}">
                <a16:creationId xmlns:a16="http://schemas.microsoft.com/office/drawing/2014/main" id="{257593AA-1443-396D-698A-5ED206ECA09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82987" y="1113922"/>
            <a:ext cx="5085525" cy="4627827"/>
          </a:xfrm>
          <a:prstGeom prst="rect">
            <a:avLst/>
          </a:prstGeom>
        </p:spPr>
      </p:pic>
    </p:spTree>
    <p:extLst>
      <p:ext uri="{BB962C8B-B14F-4D97-AF65-F5344CB8AC3E}">
        <p14:creationId xmlns:p14="http://schemas.microsoft.com/office/powerpoint/2010/main" val="3126467955"/>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screenshot of a screen&#10;&#10;Description automatically generated">
            <a:extLst>
              <a:ext uri="{FF2B5EF4-FFF2-40B4-BE49-F238E27FC236}">
                <a16:creationId xmlns:a16="http://schemas.microsoft.com/office/drawing/2014/main" id="{C33C80F1-8D68-067E-484C-A10ECFD8C0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29618" y="643466"/>
            <a:ext cx="5684763" cy="5571067"/>
          </a:xfrm>
          <a:prstGeom prst="rect">
            <a:avLst/>
          </a:prstGeom>
        </p:spPr>
      </p:pic>
    </p:spTree>
    <p:extLst>
      <p:ext uri="{BB962C8B-B14F-4D97-AF65-F5344CB8AC3E}">
        <p14:creationId xmlns:p14="http://schemas.microsoft.com/office/powerpoint/2010/main" val="782100140"/>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screenshot of a book&#10;&#10;Description automatically generated">
            <a:extLst>
              <a:ext uri="{FF2B5EF4-FFF2-40B4-BE49-F238E27FC236}">
                <a16:creationId xmlns:a16="http://schemas.microsoft.com/office/drawing/2014/main" id="{C0BF8EEF-A225-AC72-3A0F-72D34620E71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5538" b="15321"/>
          <a:stretch/>
        </p:blipFill>
        <p:spPr>
          <a:xfrm>
            <a:off x="20" y="1282"/>
            <a:ext cx="9143980" cy="6856718"/>
          </a:xfrm>
          <a:prstGeom prst="rect">
            <a:avLst/>
          </a:prstGeom>
        </p:spPr>
      </p:pic>
    </p:spTree>
    <p:extLst>
      <p:ext uri="{BB962C8B-B14F-4D97-AF65-F5344CB8AC3E}">
        <p14:creationId xmlns:p14="http://schemas.microsoft.com/office/powerpoint/2010/main" val="1176390818"/>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CFB124C-4B0C-4A81-8633-17257B151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504" y="569844"/>
            <a:ext cx="6320991" cy="5649981"/>
          </a:xfrm>
          <a:prstGeom prst="rect">
            <a:avLst/>
          </a:prstGeom>
          <a:ln>
            <a:noFill/>
          </a:ln>
          <a:effectLst>
            <a:outerShdw blurRad="317500" dist="317500" dir="7140000" sx="95000" sy="95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screenshot of a cellphone&#10;&#10;Description automatically generated">
            <a:extLst>
              <a:ext uri="{FF2B5EF4-FFF2-40B4-BE49-F238E27FC236}">
                <a16:creationId xmlns:a16="http://schemas.microsoft.com/office/drawing/2014/main" id="{AFD78CF8-EC1C-57FE-4637-80A02B0D7F1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1" b="9498"/>
          <a:stretch/>
        </p:blipFill>
        <p:spPr>
          <a:xfrm>
            <a:off x="1411504" y="569843"/>
            <a:ext cx="6338036" cy="5649981"/>
          </a:xfrm>
          <a:prstGeom prst="rect">
            <a:avLst/>
          </a:prstGeom>
        </p:spPr>
      </p:pic>
    </p:spTree>
    <p:extLst>
      <p:ext uri="{BB962C8B-B14F-4D97-AF65-F5344CB8AC3E}">
        <p14:creationId xmlns:p14="http://schemas.microsoft.com/office/powerpoint/2010/main" val="4288074353"/>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screenshot of a book&#10;&#10;Description automatically generated">
            <a:extLst>
              <a:ext uri="{FF2B5EF4-FFF2-40B4-BE49-F238E27FC236}">
                <a16:creationId xmlns:a16="http://schemas.microsoft.com/office/drawing/2014/main" id="{A1953362-C5F2-3B66-D6CD-443FCB19753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1381" b="9893"/>
          <a:stretch/>
        </p:blipFill>
        <p:spPr>
          <a:xfrm>
            <a:off x="20" y="1282"/>
            <a:ext cx="9143980" cy="6856718"/>
          </a:xfrm>
          <a:prstGeom prst="rect">
            <a:avLst/>
          </a:prstGeom>
        </p:spPr>
      </p:pic>
    </p:spTree>
    <p:extLst>
      <p:ext uri="{BB962C8B-B14F-4D97-AF65-F5344CB8AC3E}">
        <p14:creationId xmlns:p14="http://schemas.microsoft.com/office/powerpoint/2010/main" val="2458649966"/>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up of a poster&#10;&#10;Description automatically generated">
            <a:extLst>
              <a:ext uri="{FF2B5EF4-FFF2-40B4-BE49-F238E27FC236}">
                <a16:creationId xmlns:a16="http://schemas.microsoft.com/office/drawing/2014/main" id="{D2ED1A51-882E-2EBD-FDBA-0B8DA926031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60563" y="643466"/>
            <a:ext cx="5222873" cy="5571067"/>
          </a:xfrm>
          <a:prstGeom prst="rect">
            <a:avLst/>
          </a:prstGeom>
        </p:spPr>
      </p:pic>
    </p:spTree>
    <p:extLst>
      <p:ext uri="{BB962C8B-B14F-4D97-AF65-F5344CB8AC3E}">
        <p14:creationId xmlns:p14="http://schemas.microsoft.com/office/powerpoint/2010/main" val="2169991397"/>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paper&#10;&#10;Description automatically generated">
            <a:extLst>
              <a:ext uri="{FF2B5EF4-FFF2-40B4-BE49-F238E27FC236}">
                <a16:creationId xmlns:a16="http://schemas.microsoft.com/office/drawing/2014/main" id="{86B45994-53C3-7388-ACCE-5E8897C6BD7E}"/>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1991" b="8024"/>
          <a:stretch/>
        </p:blipFill>
        <p:spPr>
          <a:xfrm>
            <a:off x="20" y="1282"/>
            <a:ext cx="9143980" cy="6856718"/>
          </a:xfrm>
          <a:prstGeom prst="rect">
            <a:avLst/>
          </a:prstGeom>
        </p:spPr>
      </p:pic>
    </p:spTree>
    <p:extLst>
      <p:ext uri="{BB962C8B-B14F-4D97-AF65-F5344CB8AC3E}">
        <p14:creationId xmlns:p14="http://schemas.microsoft.com/office/powerpoint/2010/main" val="1452102241"/>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AE3CA-3182-0C6A-C3F5-3982507EF104}"/>
              </a:ext>
            </a:extLst>
          </p:cNvPr>
          <p:cNvSpPr>
            <a:spLocks noGrp="1"/>
          </p:cNvSpPr>
          <p:nvPr>
            <p:ph type="title"/>
          </p:nvPr>
        </p:nvSpPr>
        <p:spPr>
          <a:xfrm>
            <a:off x="603504" y="5116529"/>
            <a:ext cx="7944130" cy="1000655"/>
          </a:xfrm>
        </p:spPr>
        <p:txBody>
          <a:bodyPr vert="horz" lIns="91440" tIns="45720" rIns="91440" bIns="45720" rtlCol="0" anchor="t">
            <a:normAutofit/>
          </a:bodyPr>
          <a:lstStyle/>
          <a:p>
            <a:pPr eaLnBrk="1" hangingPunct="1">
              <a:lnSpc>
                <a:spcPct val="90000"/>
              </a:lnSpc>
            </a:pPr>
            <a:r>
              <a:rPr lang="en-US" sz="3500">
                <a:solidFill>
                  <a:schemeClr val="tx2"/>
                </a:solidFill>
              </a:rPr>
              <a:t>Discuss</a:t>
            </a:r>
          </a:p>
        </p:txBody>
      </p:sp>
      <p:pic>
        <p:nvPicPr>
          <p:cNvPr id="7" name="Picture 6" descr="A group of people standing on a street with a burning building&#10;&#10;Description automatically generated">
            <a:extLst>
              <a:ext uri="{FF2B5EF4-FFF2-40B4-BE49-F238E27FC236}">
                <a16:creationId xmlns:a16="http://schemas.microsoft.com/office/drawing/2014/main" id="{0EED212B-C762-4442-1BFD-A1C32B508385}"/>
              </a:ext>
            </a:extLst>
          </p:cNvPr>
          <p:cNvPicPr>
            <a:picLocks noChangeAspect="1"/>
          </p:cNvPicPr>
          <p:nvPr/>
        </p:nvPicPr>
        <p:blipFill rotWithShape="1">
          <a:blip r:embed="rId3">
            <a:extLst>
              <a:ext uri="{28A0092B-C50C-407E-A947-70E740481C1C}">
                <a14:useLocalDpi xmlns:a14="http://schemas.microsoft.com/office/drawing/2010/main" val="0"/>
              </a:ext>
            </a:extLst>
          </a:blip>
          <a:srcRect t="39191" r="3" b="14985"/>
          <a:stretch/>
        </p:blipFill>
        <p:spPr>
          <a:xfrm>
            <a:off x="20" y="10"/>
            <a:ext cx="9143980" cy="4201449"/>
          </a:xfrm>
          <a:prstGeom prst="rect">
            <a:avLst/>
          </a:prstGeom>
        </p:spPr>
      </p:pic>
      <p:grpSp>
        <p:nvGrpSpPr>
          <p:cNvPr id="14" name="Group 13">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41813"/>
            <a:ext cx="9141713" cy="1828800"/>
            <a:chOff x="-305" y="3144820"/>
            <a:chExt cx="9182100" cy="1551136"/>
          </a:xfrm>
        </p:grpSpPr>
        <p:sp useBgFill="1">
          <p:nvSpPr>
            <p:cNvPr id="15" name="Freeform: Shape 14">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C9EE8CA3-4F7D-0250-4546-541B1DC04FB5}"/>
              </a:ext>
            </a:extLst>
          </p:cNvPr>
          <p:cNvSpPr>
            <a:spLocks noGrp="1"/>
          </p:cNvSpPr>
          <p:nvPr>
            <p:ph idx="1"/>
          </p:nvPr>
        </p:nvSpPr>
        <p:spPr>
          <a:xfrm>
            <a:off x="603504" y="4580785"/>
            <a:ext cx="7062673" cy="484374"/>
          </a:xfrm>
        </p:spPr>
        <p:txBody>
          <a:bodyPr vert="horz" lIns="91440" tIns="45720" rIns="91440" bIns="45720" rtlCol="0" anchor="b">
            <a:normAutofit/>
          </a:bodyPr>
          <a:lstStyle/>
          <a:p>
            <a:pPr marL="0" indent="0" eaLnBrk="1" hangingPunct="1">
              <a:lnSpc>
                <a:spcPct val="90000"/>
              </a:lnSpc>
              <a:spcBef>
                <a:spcPts val="1000"/>
              </a:spcBef>
              <a:buNone/>
            </a:pPr>
            <a:r>
              <a:rPr lang="en-US" sz="1700">
                <a:solidFill>
                  <a:schemeClr val="tx2"/>
                </a:solidFill>
              </a:rPr>
              <a:t>Israel &amp; Gaza</a:t>
            </a:r>
          </a:p>
        </p:txBody>
      </p:sp>
    </p:spTree>
    <p:extLst>
      <p:ext uri="{BB962C8B-B14F-4D97-AF65-F5344CB8AC3E}">
        <p14:creationId xmlns:p14="http://schemas.microsoft.com/office/powerpoint/2010/main" val="2912940401"/>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A6A2D-6FBF-A860-0BE2-BBF19A0AE952}"/>
              </a:ext>
            </a:extLst>
          </p:cNvPr>
          <p:cNvSpPr>
            <a:spLocks noGrp="1"/>
          </p:cNvSpPr>
          <p:nvPr>
            <p:ph type="title"/>
          </p:nvPr>
        </p:nvSpPr>
        <p:spPr/>
        <p:txBody>
          <a:bodyPr/>
          <a:lstStyle/>
          <a:p>
            <a:r>
              <a:rPr lang="en-US" dirty="0"/>
              <a:t>Freeloading</a:t>
            </a:r>
          </a:p>
        </p:txBody>
      </p:sp>
      <p:sp>
        <p:nvSpPr>
          <p:cNvPr id="3" name="Content Placeholder 2">
            <a:extLst>
              <a:ext uri="{FF2B5EF4-FFF2-40B4-BE49-F238E27FC236}">
                <a16:creationId xmlns:a16="http://schemas.microsoft.com/office/drawing/2014/main" id="{1F750B1D-858C-A36A-DD15-C724C31C61C3}"/>
              </a:ext>
            </a:extLst>
          </p:cNvPr>
          <p:cNvSpPr>
            <a:spLocks noGrp="1"/>
          </p:cNvSpPr>
          <p:nvPr>
            <p:ph idx="1"/>
          </p:nvPr>
        </p:nvSpPr>
        <p:spPr>
          <a:xfrm>
            <a:off x="387350" y="908720"/>
            <a:ext cx="8433122" cy="4375150"/>
          </a:xfrm>
        </p:spPr>
        <p:txBody>
          <a:bodyPr/>
          <a:lstStyle/>
          <a:p>
            <a:r>
              <a:rPr lang="en-US" dirty="0"/>
              <a:t>The tendency for some individuals to work less hard on a task when they believe others are working on it. In other words, they consider that their own efforts will be pooled with that of other group members and not seen in isolation</a:t>
            </a:r>
          </a:p>
          <a:p>
            <a:pPr marL="0" indent="0">
              <a:buNone/>
            </a:pPr>
            <a:endParaRPr lang="en-US" dirty="0"/>
          </a:p>
          <a:p>
            <a:r>
              <a:rPr lang="en-US" dirty="0"/>
              <a:t>Responsibility is an important issue in OME and ought to be addressed not only by licensing, regulations, and procedures, but also by education and training and an attempt to encourage a culture of shared, but not diffused, responsibility.</a:t>
            </a:r>
          </a:p>
        </p:txBody>
      </p:sp>
    </p:spTree>
    <p:extLst>
      <p:ext uri="{BB962C8B-B14F-4D97-AF65-F5344CB8AC3E}">
        <p14:creationId xmlns:p14="http://schemas.microsoft.com/office/powerpoint/2010/main" val="470275120"/>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AD89F-8267-B3E4-EB00-8853B6AF19EE}"/>
              </a:ext>
            </a:extLst>
          </p:cNvPr>
          <p:cNvSpPr>
            <a:spLocks noGrp="1"/>
          </p:cNvSpPr>
          <p:nvPr>
            <p:ph type="title"/>
          </p:nvPr>
        </p:nvSpPr>
        <p:spPr>
          <a:xfrm>
            <a:off x="395536" y="332656"/>
            <a:ext cx="6435725" cy="522287"/>
          </a:xfrm>
        </p:spPr>
        <p:txBody>
          <a:bodyPr/>
          <a:lstStyle/>
          <a:p>
            <a:r>
              <a:rPr lang="en-US" dirty="0"/>
              <a:t>Motivation and Demotivation</a:t>
            </a:r>
          </a:p>
        </p:txBody>
      </p:sp>
      <p:sp>
        <p:nvSpPr>
          <p:cNvPr id="3" name="Content Placeholder 2">
            <a:extLst>
              <a:ext uri="{FF2B5EF4-FFF2-40B4-BE49-F238E27FC236}">
                <a16:creationId xmlns:a16="http://schemas.microsoft.com/office/drawing/2014/main" id="{5AC56197-6F3B-A8CA-F24F-3CAB1A97AF42}"/>
              </a:ext>
            </a:extLst>
          </p:cNvPr>
          <p:cNvSpPr>
            <a:spLocks noGrp="1"/>
          </p:cNvSpPr>
          <p:nvPr>
            <p:ph idx="1"/>
          </p:nvPr>
        </p:nvSpPr>
        <p:spPr/>
        <p:txBody>
          <a:bodyPr/>
          <a:lstStyle/>
          <a:p>
            <a:r>
              <a:rPr lang="en-US" dirty="0"/>
              <a:t>Motivated </a:t>
            </a:r>
            <a:r>
              <a:rPr lang="en-US" dirty="0" err="1"/>
              <a:t>behaviour</a:t>
            </a:r>
            <a:r>
              <a:rPr lang="en-US" dirty="0"/>
              <a:t> is goal-directed, purposeful behavior, and no human behavior occurs without some kind of motivation underpinning it.</a:t>
            </a:r>
          </a:p>
          <a:p>
            <a:r>
              <a:rPr lang="en-US" dirty="0"/>
              <a:t>Motivation determines what you will actually do in any given situation. </a:t>
            </a:r>
          </a:p>
          <a:p>
            <a:r>
              <a:rPr lang="en-US" dirty="0"/>
              <a:t>Motivation reflects the difference between what a person can do and what they will do.</a:t>
            </a:r>
          </a:p>
          <a:p>
            <a:r>
              <a:rPr lang="en-US" dirty="0"/>
              <a:t>If you are not motivated you are unlikely to work in a safe and consistent manner</a:t>
            </a:r>
          </a:p>
          <a:p>
            <a:r>
              <a:rPr lang="en-US" dirty="0"/>
              <a:t>Be aware of conflicting emotions</a:t>
            </a:r>
          </a:p>
        </p:txBody>
      </p:sp>
    </p:spTree>
    <p:extLst>
      <p:ext uri="{BB962C8B-B14F-4D97-AF65-F5344CB8AC3E}">
        <p14:creationId xmlns:p14="http://schemas.microsoft.com/office/powerpoint/2010/main" val="1726905777"/>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24C3C-8F71-79DB-D01C-D3737C778DA9}"/>
              </a:ext>
            </a:extLst>
          </p:cNvPr>
          <p:cNvSpPr>
            <a:spLocks noGrp="1"/>
          </p:cNvSpPr>
          <p:nvPr>
            <p:ph type="title"/>
          </p:nvPr>
        </p:nvSpPr>
        <p:spPr>
          <a:xfrm>
            <a:off x="395536" y="260648"/>
            <a:ext cx="6435725" cy="522287"/>
          </a:xfrm>
        </p:spPr>
        <p:txBody>
          <a:bodyPr/>
          <a:lstStyle/>
          <a:p>
            <a:r>
              <a:rPr lang="en-US" dirty="0"/>
              <a:t>Maslow’s Hierarchy of Needs</a:t>
            </a:r>
          </a:p>
        </p:txBody>
      </p:sp>
      <p:sp>
        <p:nvSpPr>
          <p:cNvPr id="3" name="Content Placeholder 2">
            <a:extLst>
              <a:ext uri="{FF2B5EF4-FFF2-40B4-BE49-F238E27FC236}">
                <a16:creationId xmlns:a16="http://schemas.microsoft.com/office/drawing/2014/main" id="{4422B857-C673-7A1C-18F8-38236703EA8A}"/>
              </a:ext>
            </a:extLst>
          </p:cNvPr>
          <p:cNvSpPr>
            <a:spLocks noGrp="1"/>
          </p:cNvSpPr>
          <p:nvPr>
            <p:ph idx="1"/>
          </p:nvPr>
        </p:nvSpPr>
        <p:spPr/>
        <p:txBody>
          <a:bodyPr/>
          <a:lstStyle/>
          <a:p>
            <a:r>
              <a:rPr lang="en-US" dirty="0"/>
              <a:t>Humans are drive by two sets of motivational forces:</a:t>
            </a:r>
          </a:p>
          <a:p>
            <a:pPr lvl="1"/>
            <a:r>
              <a:rPr lang="en-US" dirty="0"/>
              <a:t>Survival – basic physical and psychological needs</a:t>
            </a:r>
          </a:p>
          <a:p>
            <a:pPr lvl="1"/>
            <a:r>
              <a:rPr lang="en-US" dirty="0"/>
              <a:t>Fulfilling ambitions (self-actualization)</a:t>
            </a:r>
          </a:p>
          <a:p>
            <a:r>
              <a:rPr lang="en-US" dirty="0"/>
              <a:t>Lower down our hierarchy of needs, the more primitive and over-riding those needs are (eat/sleep predominates knowledge for example)</a:t>
            </a:r>
          </a:p>
        </p:txBody>
      </p:sp>
    </p:spTree>
    <p:extLst>
      <p:ext uri="{BB962C8B-B14F-4D97-AF65-F5344CB8AC3E}">
        <p14:creationId xmlns:p14="http://schemas.microsoft.com/office/powerpoint/2010/main" val="1380696636"/>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Content Placeholder 7" descr="A pyramid of feelings and words&#10;&#10;Description automatically generated with medium confidence">
            <a:extLst>
              <a:ext uri="{FF2B5EF4-FFF2-40B4-BE49-F238E27FC236}">
                <a16:creationId xmlns:a16="http://schemas.microsoft.com/office/drawing/2014/main" id="{36C4400B-948A-F3FF-BBEA-EA90AE1A79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3609" y="82537"/>
            <a:ext cx="7416823" cy="6658831"/>
          </a:xfrm>
        </p:spPr>
      </p:pic>
      <p:sp>
        <p:nvSpPr>
          <p:cNvPr id="2" name="TextBox 1">
            <a:extLst>
              <a:ext uri="{FF2B5EF4-FFF2-40B4-BE49-F238E27FC236}">
                <a16:creationId xmlns:a16="http://schemas.microsoft.com/office/drawing/2014/main" id="{4C660202-107F-271F-1349-6FDD8ED67647}"/>
              </a:ext>
            </a:extLst>
          </p:cNvPr>
          <p:cNvSpPr txBox="1"/>
          <p:nvPr/>
        </p:nvSpPr>
        <p:spPr>
          <a:xfrm>
            <a:off x="5652119" y="548680"/>
            <a:ext cx="2664296" cy="923330"/>
          </a:xfrm>
          <a:prstGeom prst="rect">
            <a:avLst/>
          </a:prstGeom>
          <a:noFill/>
        </p:spPr>
        <p:txBody>
          <a:bodyPr wrap="square" rtlCol="0">
            <a:spAutoFit/>
          </a:bodyPr>
          <a:lstStyle/>
          <a:p>
            <a:r>
              <a:rPr lang="en-US" b="1" dirty="0">
                <a:solidFill>
                  <a:schemeClr val="bg1"/>
                </a:solidFill>
              </a:rPr>
              <a:t>Society can evolve or devolve, based on the circumstances</a:t>
            </a:r>
          </a:p>
        </p:txBody>
      </p:sp>
    </p:spTree>
    <p:extLst>
      <p:ext uri="{BB962C8B-B14F-4D97-AF65-F5344CB8AC3E}">
        <p14:creationId xmlns:p14="http://schemas.microsoft.com/office/powerpoint/2010/main" val="1815092049"/>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8901C-5321-B8FA-0AC7-2466026E1894}"/>
              </a:ext>
            </a:extLst>
          </p:cNvPr>
          <p:cNvSpPr>
            <a:spLocks noGrp="1"/>
          </p:cNvSpPr>
          <p:nvPr>
            <p:ph type="title"/>
          </p:nvPr>
        </p:nvSpPr>
        <p:spPr/>
        <p:txBody>
          <a:bodyPr/>
          <a:lstStyle/>
          <a:p>
            <a:r>
              <a:rPr lang="en-US" dirty="0"/>
              <a:t>Demotivation</a:t>
            </a:r>
          </a:p>
        </p:txBody>
      </p:sp>
      <p:sp>
        <p:nvSpPr>
          <p:cNvPr id="3" name="Content Placeholder 2">
            <a:extLst>
              <a:ext uri="{FF2B5EF4-FFF2-40B4-BE49-F238E27FC236}">
                <a16:creationId xmlns:a16="http://schemas.microsoft.com/office/drawing/2014/main" id="{7F3D9C27-23DA-FCC9-1F15-EA3DE82E5143}"/>
              </a:ext>
            </a:extLst>
          </p:cNvPr>
          <p:cNvSpPr>
            <a:spLocks noGrp="1"/>
          </p:cNvSpPr>
          <p:nvPr>
            <p:ph idx="1"/>
          </p:nvPr>
        </p:nvSpPr>
        <p:spPr/>
        <p:txBody>
          <a:bodyPr/>
          <a:lstStyle/>
          <a:p>
            <a:r>
              <a:rPr lang="en-US" dirty="0"/>
              <a:t>Highly motivated people:</a:t>
            </a:r>
          </a:p>
          <a:p>
            <a:pPr lvl="1"/>
            <a:r>
              <a:rPr lang="en-US" dirty="0"/>
              <a:t>High performance and results achieved</a:t>
            </a:r>
          </a:p>
          <a:p>
            <a:pPr lvl="1"/>
            <a:r>
              <a:rPr lang="en-US" dirty="0"/>
              <a:t>Energy, enthusiasm and determination to succeed</a:t>
            </a:r>
          </a:p>
          <a:p>
            <a:pPr lvl="1"/>
            <a:r>
              <a:rPr lang="en-US" dirty="0"/>
              <a:t>Unstinting cooperation in overcoming problems</a:t>
            </a:r>
          </a:p>
          <a:p>
            <a:pPr lvl="1"/>
            <a:r>
              <a:rPr lang="en-US" dirty="0"/>
              <a:t>Willingness to accept responsibility</a:t>
            </a:r>
          </a:p>
          <a:p>
            <a:pPr lvl="1"/>
            <a:r>
              <a:rPr lang="en-US" dirty="0"/>
              <a:t>Willingness to accommodate change</a:t>
            </a:r>
          </a:p>
          <a:p>
            <a:pPr lvl="1"/>
            <a:endParaRPr lang="en-US" dirty="0"/>
          </a:p>
        </p:txBody>
      </p:sp>
    </p:spTree>
    <p:extLst>
      <p:ext uri="{BB962C8B-B14F-4D97-AF65-F5344CB8AC3E}">
        <p14:creationId xmlns:p14="http://schemas.microsoft.com/office/powerpoint/2010/main" val="1398338989"/>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8901C-5321-B8FA-0AC7-2466026E1894}"/>
              </a:ext>
            </a:extLst>
          </p:cNvPr>
          <p:cNvSpPr>
            <a:spLocks noGrp="1"/>
          </p:cNvSpPr>
          <p:nvPr>
            <p:ph type="title"/>
          </p:nvPr>
        </p:nvSpPr>
        <p:spPr>
          <a:xfrm>
            <a:off x="395536" y="332656"/>
            <a:ext cx="6435725" cy="522287"/>
          </a:xfrm>
        </p:spPr>
        <p:txBody>
          <a:bodyPr/>
          <a:lstStyle/>
          <a:p>
            <a:r>
              <a:rPr lang="en-US" dirty="0"/>
              <a:t>Demotivation</a:t>
            </a:r>
          </a:p>
        </p:txBody>
      </p:sp>
      <p:sp>
        <p:nvSpPr>
          <p:cNvPr id="3" name="Content Placeholder 2">
            <a:extLst>
              <a:ext uri="{FF2B5EF4-FFF2-40B4-BE49-F238E27FC236}">
                <a16:creationId xmlns:a16="http://schemas.microsoft.com/office/drawing/2014/main" id="{7F3D9C27-23DA-FCC9-1F15-EA3DE82E5143}"/>
              </a:ext>
            </a:extLst>
          </p:cNvPr>
          <p:cNvSpPr>
            <a:spLocks noGrp="1"/>
          </p:cNvSpPr>
          <p:nvPr>
            <p:ph idx="1"/>
          </p:nvPr>
        </p:nvSpPr>
        <p:spPr/>
        <p:txBody>
          <a:bodyPr/>
          <a:lstStyle/>
          <a:p>
            <a:r>
              <a:rPr lang="en-US" dirty="0"/>
              <a:t>Demotivated people:</a:t>
            </a:r>
          </a:p>
          <a:p>
            <a:pPr lvl="1"/>
            <a:r>
              <a:rPr lang="en-US" dirty="0"/>
              <a:t>Apathy and indifference to the job, including a reduced regard for safety</a:t>
            </a:r>
          </a:p>
          <a:p>
            <a:pPr lvl="1"/>
            <a:r>
              <a:rPr lang="en-US" dirty="0"/>
              <a:t>Poor record of time keeping and high absenteeism</a:t>
            </a:r>
          </a:p>
          <a:p>
            <a:pPr lvl="1"/>
            <a:r>
              <a:rPr lang="en-US" dirty="0"/>
              <a:t>An exaggeration of difficulties encountered in problems, disputes and grievances</a:t>
            </a:r>
          </a:p>
          <a:p>
            <a:pPr lvl="1"/>
            <a:r>
              <a:rPr lang="en-US" dirty="0"/>
              <a:t>Lack of cooperation in dealing with problems</a:t>
            </a:r>
          </a:p>
          <a:p>
            <a:pPr lvl="1"/>
            <a:r>
              <a:rPr lang="en-US" dirty="0"/>
              <a:t>Deflection of blame</a:t>
            </a:r>
          </a:p>
          <a:p>
            <a:pPr lvl="1"/>
            <a:r>
              <a:rPr lang="en-US" dirty="0"/>
              <a:t>Unjustified resistance to change</a:t>
            </a:r>
          </a:p>
          <a:p>
            <a:pPr marL="579438" lvl="1" indent="0">
              <a:buNone/>
            </a:pPr>
            <a:endParaRPr lang="en-US" dirty="0"/>
          </a:p>
          <a:p>
            <a:pPr marL="579438" lvl="1" indent="0">
              <a:buNone/>
            </a:pPr>
            <a:r>
              <a:rPr lang="en-US" sz="1800" dirty="0"/>
              <a:t>Notes: Some of the above are also a sign of stress. Failing to deal with the demotivated leads to escalating inefficiencies</a:t>
            </a:r>
          </a:p>
          <a:p>
            <a:pPr lvl="1"/>
            <a:endParaRPr lang="en-US" dirty="0"/>
          </a:p>
        </p:txBody>
      </p:sp>
    </p:spTree>
    <p:extLst>
      <p:ext uri="{BB962C8B-B14F-4D97-AF65-F5344CB8AC3E}">
        <p14:creationId xmlns:p14="http://schemas.microsoft.com/office/powerpoint/2010/main" val="3597453316"/>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04E17-F00A-A3E1-5961-CDB3619E9FF1}"/>
              </a:ext>
            </a:extLst>
          </p:cNvPr>
          <p:cNvSpPr>
            <a:spLocks noGrp="1"/>
          </p:cNvSpPr>
          <p:nvPr>
            <p:ph type="title"/>
          </p:nvPr>
        </p:nvSpPr>
        <p:spPr>
          <a:xfrm>
            <a:off x="395536" y="476672"/>
            <a:ext cx="6435725" cy="522287"/>
          </a:xfrm>
        </p:spPr>
        <p:txBody>
          <a:bodyPr/>
          <a:lstStyle/>
          <a:p>
            <a:r>
              <a:rPr lang="en-US" dirty="0"/>
              <a:t>But:</a:t>
            </a:r>
          </a:p>
        </p:txBody>
      </p:sp>
      <p:pic>
        <p:nvPicPr>
          <p:cNvPr id="5" name="Content Placeholder 4" descr="A blue and black text on a white background&#10;&#10;Description automatically generated">
            <a:extLst>
              <a:ext uri="{FF2B5EF4-FFF2-40B4-BE49-F238E27FC236}">
                <a16:creationId xmlns:a16="http://schemas.microsoft.com/office/drawing/2014/main" id="{FC37B659-CBA8-00CB-2A21-1DFC830AFFF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5800" y="1617850"/>
            <a:ext cx="7772400" cy="3619125"/>
          </a:xfrm>
        </p:spPr>
      </p:pic>
    </p:spTree>
    <p:extLst>
      <p:ext uri="{BB962C8B-B14F-4D97-AF65-F5344CB8AC3E}">
        <p14:creationId xmlns:p14="http://schemas.microsoft.com/office/powerpoint/2010/main" val="266505458"/>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person holding a box in front of a door&#10;&#10;Description automatically generated">
            <a:extLst>
              <a:ext uri="{FF2B5EF4-FFF2-40B4-BE49-F238E27FC236}">
                <a16:creationId xmlns:a16="http://schemas.microsoft.com/office/drawing/2014/main" id="{7A8D96BC-E7C1-1723-66B1-E4898D8950F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9954" b="1"/>
          <a:stretch>
            <a:fillRect/>
          </a:stretch>
        </p:blipFill>
        <p:spPr>
          <a:xfrm>
            <a:off x="-2246" y="116632"/>
            <a:ext cx="9143980" cy="6669360"/>
          </a:xfrm>
          <a:prstGeom prst="rect">
            <a:avLst/>
          </a:prstGeom>
        </p:spPr>
      </p:pic>
    </p:spTree>
    <p:extLst>
      <p:ext uri="{BB962C8B-B14F-4D97-AF65-F5344CB8AC3E}">
        <p14:creationId xmlns:p14="http://schemas.microsoft.com/office/powerpoint/2010/main" val="1730616055"/>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E9AD3-0073-A424-07FE-69B02C28C037}"/>
              </a:ext>
            </a:extLst>
          </p:cNvPr>
          <p:cNvSpPr>
            <a:spLocks noGrp="1"/>
          </p:cNvSpPr>
          <p:nvPr>
            <p:ph type="title"/>
          </p:nvPr>
        </p:nvSpPr>
        <p:spPr>
          <a:xfrm>
            <a:off x="387350" y="404664"/>
            <a:ext cx="6435725" cy="522287"/>
          </a:xfrm>
        </p:spPr>
        <p:txBody>
          <a:bodyPr/>
          <a:lstStyle/>
          <a:p>
            <a:r>
              <a:rPr lang="en-US" dirty="0"/>
              <a:t>A good leader?</a:t>
            </a:r>
          </a:p>
        </p:txBody>
      </p:sp>
      <p:sp>
        <p:nvSpPr>
          <p:cNvPr id="3" name="Content Placeholder 2">
            <a:extLst>
              <a:ext uri="{FF2B5EF4-FFF2-40B4-BE49-F238E27FC236}">
                <a16:creationId xmlns:a16="http://schemas.microsoft.com/office/drawing/2014/main" id="{C8A98091-E136-3384-3056-5A63ACA86A73}"/>
              </a:ext>
            </a:extLst>
          </p:cNvPr>
          <p:cNvSpPr>
            <a:spLocks noGrp="1"/>
          </p:cNvSpPr>
          <p:nvPr>
            <p:ph idx="1"/>
          </p:nvPr>
        </p:nvSpPr>
        <p:spPr>
          <a:xfrm>
            <a:off x="685800" y="1556792"/>
            <a:ext cx="7772400" cy="4375150"/>
          </a:xfrm>
        </p:spPr>
        <p:txBody>
          <a:bodyPr/>
          <a:lstStyle/>
          <a:p>
            <a:r>
              <a:rPr lang="en-US" dirty="0"/>
              <a:t>Motivating the team</a:t>
            </a:r>
          </a:p>
          <a:p>
            <a:r>
              <a:rPr lang="en-US" dirty="0"/>
              <a:t>Reinforcing good attitudes and </a:t>
            </a:r>
            <a:r>
              <a:rPr lang="en-US" dirty="0" err="1"/>
              <a:t>behaviour</a:t>
            </a:r>
            <a:endParaRPr lang="en-US" dirty="0"/>
          </a:p>
          <a:p>
            <a:r>
              <a:rPr lang="en-US" dirty="0"/>
              <a:t>Demonstrating by example</a:t>
            </a:r>
          </a:p>
          <a:p>
            <a:r>
              <a:rPr lang="en-US" dirty="0"/>
              <a:t>Maintaining the needs of the group</a:t>
            </a:r>
          </a:p>
          <a:p>
            <a:r>
              <a:rPr lang="en-US" dirty="0"/>
              <a:t>Fulfilling a management role – a lonely place at times (doing the right thing)</a:t>
            </a:r>
          </a:p>
        </p:txBody>
      </p:sp>
    </p:spTree>
    <p:extLst>
      <p:ext uri="{BB962C8B-B14F-4D97-AF65-F5344CB8AC3E}">
        <p14:creationId xmlns:p14="http://schemas.microsoft.com/office/powerpoint/2010/main" val="3294497782"/>
      </p:ext>
    </p:extLst>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5C0C6-A8C4-80F0-7D2F-C209B088ACE2}"/>
              </a:ext>
            </a:extLst>
          </p:cNvPr>
          <p:cNvSpPr>
            <a:spLocks noGrp="1"/>
          </p:cNvSpPr>
          <p:nvPr>
            <p:ph type="title"/>
          </p:nvPr>
        </p:nvSpPr>
        <p:spPr>
          <a:xfrm>
            <a:off x="395536" y="386433"/>
            <a:ext cx="6435725" cy="522287"/>
          </a:xfrm>
        </p:spPr>
        <p:txBody>
          <a:bodyPr/>
          <a:lstStyle/>
          <a:p>
            <a:r>
              <a:rPr lang="en-US" dirty="0"/>
              <a:t>Peer Pressure</a:t>
            </a:r>
          </a:p>
        </p:txBody>
      </p:sp>
      <p:sp>
        <p:nvSpPr>
          <p:cNvPr id="3" name="Content Placeholder 2">
            <a:extLst>
              <a:ext uri="{FF2B5EF4-FFF2-40B4-BE49-F238E27FC236}">
                <a16:creationId xmlns:a16="http://schemas.microsoft.com/office/drawing/2014/main" id="{DD3980A9-3387-6B3B-6407-B08BD36DDED7}"/>
              </a:ext>
            </a:extLst>
          </p:cNvPr>
          <p:cNvSpPr>
            <a:spLocks noGrp="1"/>
          </p:cNvSpPr>
          <p:nvPr>
            <p:ph idx="1"/>
          </p:nvPr>
        </p:nvSpPr>
        <p:spPr/>
        <p:txBody>
          <a:bodyPr/>
          <a:lstStyle/>
          <a:p>
            <a:r>
              <a:rPr lang="en-US" dirty="0"/>
              <a:t>to allow one's opinions, attitudes, actions, and even perceptions to be affected by prevailing opinions, attitudes, actions, and perceptions.</a:t>
            </a:r>
          </a:p>
          <a:p>
            <a:r>
              <a:rPr lang="en-US" dirty="0"/>
              <a:t>“You don't want to bother checking the manual for that. You do it like this...") would constitute peer pressure in the OME environment.</a:t>
            </a:r>
          </a:p>
        </p:txBody>
      </p:sp>
    </p:spTree>
    <p:extLst>
      <p:ext uri="{BB962C8B-B14F-4D97-AF65-F5344CB8AC3E}">
        <p14:creationId xmlns:p14="http://schemas.microsoft.com/office/powerpoint/2010/main" val="926666919"/>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7AD5E-AB3B-AA52-38F8-1B22F733E21B}"/>
              </a:ext>
            </a:extLst>
          </p:cNvPr>
          <p:cNvSpPr>
            <a:spLocks noGrp="1"/>
          </p:cNvSpPr>
          <p:nvPr>
            <p:ph type="title"/>
          </p:nvPr>
        </p:nvSpPr>
        <p:spPr>
          <a:xfrm>
            <a:off x="395536" y="260648"/>
            <a:ext cx="8208912" cy="522287"/>
          </a:xfrm>
        </p:spPr>
        <p:txBody>
          <a:bodyPr/>
          <a:lstStyle/>
          <a:p>
            <a:r>
              <a:rPr lang="en-US" dirty="0"/>
              <a:t>Culture Issues – the OME Environment</a:t>
            </a:r>
          </a:p>
        </p:txBody>
      </p:sp>
      <p:graphicFrame>
        <p:nvGraphicFramePr>
          <p:cNvPr id="4" name="Content Placeholder 3">
            <a:extLst>
              <a:ext uri="{FF2B5EF4-FFF2-40B4-BE49-F238E27FC236}">
                <a16:creationId xmlns:a16="http://schemas.microsoft.com/office/drawing/2014/main" id="{14032F46-2DD8-BF42-28DA-4BA559D8006F}"/>
              </a:ext>
            </a:extLst>
          </p:cNvPr>
          <p:cNvGraphicFramePr>
            <a:graphicFrameLocks noGrp="1"/>
          </p:cNvGraphicFramePr>
          <p:nvPr>
            <p:ph idx="1"/>
            <p:extLst>
              <p:ext uri="{D42A27DB-BD31-4B8C-83A1-F6EECF244321}">
                <p14:modId xmlns:p14="http://schemas.microsoft.com/office/powerpoint/2010/main" val="3073521924"/>
              </p:ext>
            </p:extLst>
          </p:nvPr>
        </p:nvGraphicFramePr>
        <p:xfrm>
          <a:off x="685800" y="1239838"/>
          <a:ext cx="7772400" cy="4375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5324617"/>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E8512-D840-C8E7-7D28-8AEF9ADA4923}"/>
              </a:ext>
            </a:extLst>
          </p:cNvPr>
          <p:cNvSpPr>
            <a:spLocks noGrp="1"/>
          </p:cNvSpPr>
          <p:nvPr>
            <p:ph type="title"/>
          </p:nvPr>
        </p:nvSpPr>
        <p:spPr>
          <a:xfrm>
            <a:off x="323528" y="475779"/>
            <a:ext cx="7772400" cy="522287"/>
          </a:xfrm>
        </p:spPr>
        <p:txBody>
          <a:bodyPr/>
          <a:lstStyle/>
          <a:p>
            <a:r>
              <a:rPr lang="en-US" dirty="0"/>
              <a:t>The key components of a safety culture (Reason)</a:t>
            </a:r>
          </a:p>
        </p:txBody>
      </p:sp>
      <p:sp>
        <p:nvSpPr>
          <p:cNvPr id="3" name="Content Placeholder 2">
            <a:extLst>
              <a:ext uri="{FF2B5EF4-FFF2-40B4-BE49-F238E27FC236}">
                <a16:creationId xmlns:a16="http://schemas.microsoft.com/office/drawing/2014/main" id="{F8741A8F-7D93-9E29-B025-903369B0AFA4}"/>
              </a:ext>
            </a:extLst>
          </p:cNvPr>
          <p:cNvSpPr>
            <a:spLocks noGrp="1"/>
          </p:cNvSpPr>
          <p:nvPr>
            <p:ph idx="1"/>
          </p:nvPr>
        </p:nvSpPr>
        <p:spPr>
          <a:xfrm>
            <a:off x="685800" y="1484784"/>
            <a:ext cx="7772400" cy="4375150"/>
          </a:xfrm>
        </p:spPr>
        <p:txBody>
          <a:bodyPr/>
          <a:lstStyle/>
          <a:p>
            <a:r>
              <a:rPr lang="en-US" sz="2400" dirty="0"/>
              <a:t>The engine that propels the system towards maximum safety, regardless of the leadership’s personality or current commercial concerns</a:t>
            </a:r>
          </a:p>
          <a:p>
            <a:r>
              <a:rPr lang="en-US" sz="2400" dirty="0"/>
              <a:t>Not forgetting to be afraid</a:t>
            </a:r>
          </a:p>
          <a:p>
            <a:r>
              <a:rPr lang="en-US" sz="2400" dirty="0"/>
              <a:t>Creating effective document control systems</a:t>
            </a:r>
          </a:p>
          <a:p>
            <a:r>
              <a:rPr lang="en-US" sz="2400" dirty="0"/>
              <a:t>A good reporting culture (near misses </a:t>
            </a:r>
            <a:r>
              <a:rPr lang="en-US" sz="2400" dirty="0" err="1"/>
              <a:t>etc</a:t>
            </a:r>
            <a:r>
              <a:rPr lang="en-US" sz="2400" dirty="0"/>
              <a:t>)</a:t>
            </a:r>
          </a:p>
          <a:p>
            <a:r>
              <a:rPr lang="en-US" sz="2400" dirty="0"/>
              <a:t>A just culture with an atmosphere of trust and reward – </a:t>
            </a:r>
            <a:r>
              <a:rPr lang="en-US" sz="2400" dirty="0" err="1"/>
              <a:t>behaviours</a:t>
            </a:r>
            <a:r>
              <a:rPr lang="en-US" sz="2400" dirty="0"/>
              <a:t> are challenged</a:t>
            </a:r>
          </a:p>
          <a:p>
            <a:r>
              <a:rPr lang="en-US" sz="2400" dirty="0"/>
              <a:t>A flexible culture responsive to learning and change</a:t>
            </a:r>
          </a:p>
          <a:p>
            <a:r>
              <a:rPr lang="en-US" sz="2400" dirty="0"/>
              <a:t>Respect for SQEP</a:t>
            </a:r>
          </a:p>
          <a:p>
            <a:r>
              <a:rPr lang="en-US" sz="2400" dirty="0"/>
              <a:t>Training investment</a:t>
            </a:r>
          </a:p>
        </p:txBody>
      </p:sp>
    </p:spTree>
    <p:extLst>
      <p:ext uri="{BB962C8B-B14F-4D97-AF65-F5344CB8AC3E}">
        <p14:creationId xmlns:p14="http://schemas.microsoft.com/office/powerpoint/2010/main" val="1149142250"/>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AD3EF-A6CE-15BE-940E-BBA4548694EF}"/>
              </a:ext>
            </a:extLst>
          </p:cNvPr>
          <p:cNvSpPr>
            <a:spLocks noGrp="1"/>
          </p:cNvSpPr>
          <p:nvPr>
            <p:ph type="title"/>
          </p:nvPr>
        </p:nvSpPr>
        <p:spPr>
          <a:xfrm>
            <a:off x="395536" y="260648"/>
            <a:ext cx="6435725" cy="522287"/>
          </a:xfrm>
        </p:spPr>
        <p:txBody>
          <a:bodyPr/>
          <a:lstStyle/>
          <a:p>
            <a:r>
              <a:rPr lang="en-US" dirty="0"/>
              <a:t>Summary</a:t>
            </a:r>
          </a:p>
        </p:txBody>
      </p:sp>
      <p:sp>
        <p:nvSpPr>
          <p:cNvPr id="3" name="Content Placeholder 2">
            <a:extLst>
              <a:ext uri="{FF2B5EF4-FFF2-40B4-BE49-F238E27FC236}">
                <a16:creationId xmlns:a16="http://schemas.microsoft.com/office/drawing/2014/main" id="{1EA79AA4-5182-59B1-9399-C7AE4ECCE133}"/>
              </a:ext>
            </a:extLst>
          </p:cNvPr>
          <p:cNvSpPr>
            <a:spLocks noGrp="1"/>
          </p:cNvSpPr>
          <p:nvPr>
            <p:ph idx="1"/>
          </p:nvPr>
        </p:nvSpPr>
        <p:spPr/>
        <p:txBody>
          <a:bodyPr/>
          <a:lstStyle/>
          <a:p>
            <a:r>
              <a:rPr lang="en-US" dirty="0"/>
              <a:t>No person is an island. </a:t>
            </a:r>
          </a:p>
          <a:p>
            <a:r>
              <a:rPr lang="en-US" dirty="0"/>
              <a:t>We are all products of our genetic make up and social influences. </a:t>
            </a:r>
          </a:p>
          <a:p>
            <a:r>
              <a:rPr lang="en-US" dirty="0"/>
              <a:t>By learning and understanding the internal and external psychological effects on us we can begin to control them.</a:t>
            </a:r>
          </a:p>
          <a:p>
            <a:r>
              <a:rPr lang="en-US" dirty="0"/>
              <a:t>This leads to good </a:t>
            </a:r>
            <a:r>
              <a:rPr lang="en-US" dirty="0" err="1"/>
              <a:t>behaviours</a:t>
            </a:r>
            <a:r>
              <a:rPr lang="en-US" dirty="0"/>
              <a:t> and </a:t>
            </a:r>
            <a:r>
              <a:rPr lang="en-US"/>
              <a:t>an understanding of human factors</a:t>
            </a:r>
            <a:endParaRPr lang="en-US" dirty="0"/>
          </a:p>
        </p:txBody>
      </p:sp>
    </p:spTree>
    <p:extLst>
      <p:ext uri="{BB962C8B-B14F-4D97-AF65-F5344CB8AC3E}">
        <p14:creationId xmlns:p14="http://schemas.microsoft.com/office/powerpoint/2010/main" val="230318770"/>
      </p:ext>
    </p:extLst>
  </p:cSld>
  <p:clrMapOvr>
    <a:masterClrMapping/>
  </p:clrMapOvr>
  <p:transition>
    <p:wipe dir="r"/>
  </p:transition>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16739</TotalTime>
  <Words>1204</Words>
  <Application>Microsoft Macintosh PowerPoint</Application>
  <PresentationFormat>On-screen Show (4:3)</PresentationFormat>
  <Paragraphs>138</Paragraphs>
  <Slides>33</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33</vt:i4>
      </vt:variant>
    </vt:vector>
  </HeadingPairs>
  <TitlesOfParts>
    <vt:vector size="36" baseType="lpstr">
      <vt:lpstr>Arial</vt:lpstr>
      <vt:lpstr>Wingdings</vt:lpstr>
      <vt:lpstr>2008 Background</vt:lpstr>
      <vt:lpstr>Human Factors in High Hazard Environments Level 4 ACDA 4020  The Social Environment</vt:lpstr>
      <vt:lpstr>Systems Engineering</vt:lpstr>
      <vt:lpstr>Organisational Culture</vt:lpstr>
      <vt:lpstr>Which leads to………….</vt:lpstr>
      <vt:lpstr>The OME System</vt:lpstr>
      <vt:lpstr>Responsibility</vt:lpstr>
      <vt:lpstr>Working as an individual, or as a group</vt:lpstr>
      <vt:lpstr>Individual Responsibility</vt:lpstr>
      <vt:lpstr>Group or Team Responsibility</vt:lpstr>
      <vt:lpstr>Inter-Group Conflict</vt:lpstr>
      <vt:lpstr>Afghanistan 2010</vt:lpstr>
      <vt:lpstr>Group Polarisation (Group Think)</vt:lpstr>
      <vt:lpstr>Example: Hitler and the Nazi Party</vt:lpstr>
      <vt:lpstr>PowerPoint Presentation</vt:lpstr>
      <vt:lpstr>PowerPoint Presentation</vt:lpstr>
      <vt:lpstr>PowerPoint Presentation</vt:lpstr>
      <vt:lpstr>PowerPoint Presentation</vt:lpstr>
      <vt:lpstr>PowerPoint Presentation</vt:lpstr>
      <vt:lpstr>PowerPoint Presentation</vt:lpstr>
      <vt:lpstr>Discuss</vt:lpstr>
      <vt:lpstr>Freeloading</vt:lpstr>
      <vt:lpstr>Motivation and Demotivation</vt:lpstr>
      <vt:lpstr>Maslow’s Hierarchy of Needs</vt:lpstr>
      <vt:lpstr>PowerPoint Presentation</vt:lpstr>
      <vt:lpstr>Demotivation</vt:lpstr>
      <vt:lpstr>Demotivation</vt:lpstr>
      <vt:lpstr>But:</vt:lpstr>
      <vt:lpstr>PowerPoint Presentation</vt:lpstr>
      <vt:lpstr>A good leader?</vt:lpstr>
      <vt:lpstr>Peer Pressure</vt:lpstr>
      <vt:lpstr>Culture Issues – the OME Environment</vt:lpstr>
      <vt:lpstr>The key components of a safety culture (Reason)</vt:lpstr>
      <vt:lpstr>Summary</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825</cp:revision>
  <cp:lastPrinted>2002-11-08T08:36:02Z</cp:lastPrinted>
  <dcterms:created xsi:type="dcterms:W3CDTF">1999-11-24T16:34:17Z</dcterms:created>
  <dcterms:modified xsi:type="dcterms:W3CDTF">2025-05-16T08:50:21Z</dcterms:modified>
</cp:coreProperties>
</file>