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0" r:id="rId3"/>
    <p:sldId id="262" r:id="rId4"/>
    <p:sldId id="264" r:id="rId5"/>
    <p:sldId id="261" r:id="rId6"/>
    <p:sldId id="263" r:id="rId7"/>
    <p:sldId id="259" r:id="rId8"/>
  </p:sldIdLst>
  <p:sldSz cx="9144000" cy="6858000" type="screen4x3"/>
  <p:notesSz cx="6858000" cy="9144000"/>
  <p:custDataLst>
    <p:tags r:id="rId10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FF9900"/>
    <a:srgbClr val="00CC00"/>
    <a:srgbClr val="CC0099"/>
    <a:srgbClr val="9966FF"/>
    <a:srgbClr val="FFFF00"/>
    <a:srgbClr val="0066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942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728" y="-720"/>
      </p:cViewPr>
      <p:guideLst>
        <p:guide orient="horz" pos="2160"/>
        <p:guide pos="570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004" cy="36004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printerSettings" Target="printerSettings/printerSettings1.bin"/><Relationship Id="rId10" Type="http://schemas.openxmlformats.org/officeDocument/2006/relationships/tags" Target="tags/tag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DA8695-E504-40ED-B942-EB7115577948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101ABE-2EFF-421E-B342-57CBC63CC9A8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44907F-E027-4302-B0E5-EB41B8CCFE7E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8DA1B3-B750-4ACE-8453-27B1349A11D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BF67FD-AED3-4102-ACAB-B4CBEA375EED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442CB1-FB4D-48A3-A1A2-F2181C4F36E0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CD78F9-FA9B-48B8-8A5C-8468CEC4F6E1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1132F5-DE3D-45F4-9EC7-129EB2020191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13AB6A-2D97-4649-AFB6-6D208460D2E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DE36A7-D11F-46EB-A4DA-4925DF3B6997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BA8BEB-A8D8-44FB-B0E3-5D26A51ED4CD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054FEAB-021D-4890-B6B6-86B0A8EADDD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5187BD9B-0FA1-4495-8311-2A0E7B6B0939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Siartiau Bar 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0684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000" b="1" dirty="0">
                <a:solidFill>
                  <a:srgbClr val="D60093"/>
                </a:solidFill>
                <a:latin typeface="Comic Sans MS" pitchFamily="66" charset="0"/>
              </a:rPr>
              <a:t>Atebwch y cwestiynau </a:t>
            </a:r>
            <a:r>
              <a:rPr lang="cy-GB" sz="3000" b="1" dirty="0" smtClean="0">
                <a:solidFill>
                  <a:srgbClr val="D60093"/>
                </a:solidFill>
                <a:latin typeface="Comic Sans MS" pitchFamily="66" charset="0"/>
              </a:rPr>
              <a:t>am </a:t>
            </a:r>
            <a:r>
              <a:rPr lang="x-none" sz="3000" b="1" dirty="0" smtClean="0">
                <a:solidFill>
                  <a:srgbClr val="D60093"/>
                </a:solidFill>
                <a:latin typeface="Comic Sans MS" pitchFamily="66" charset="0"/>
              </a:rPr>
              <a:t>y </a:t>
            </a:r>
            <a:endParaRPr lang="x-none" sz="3000" b="1" dirty="0">
              <a:solidFill>
                <a:srgbClr val="D60093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x-none" sz="3000" b="1" dirty="0">
                <a:solidFill>
                  <a:srgbClr val="D60093"/>
                </a:solidFill>
                <a:latin typeface="Comic Sans MS" pitchFamily="66" charset="0"/>
              </a:rPr>
              <a:t>siartiau bar.</a:t>
            </a: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>
          <a:xfrm>
            <a:off x="325438" y="6253163"/>
            <a:ext cx="116829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 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 animBg="1"/>
      <p:bldP spid="35843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9" name="Rectangle 79"/>
          <p:cNvSpPr>
            <a:spLocks noChangeArrowheads="1"/>
          </p:cNvSpPr>
          <p:nvPr/>
        </p:nvSpPr>
        <p:spPr>
          <a:xfrm>
            <a:off x="1046163" y="2120900"/>
            <a:ext cx="481012" cy="243205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02" name="Rectangle 82"/>
          <p:cNvSpPr>
            <a:spLocks noChangeArrowheads="1"/>
          </p:cNvSpPr>
          <p:nvPr/>
        </p:nvSpPr>
        <p:spPr>
          <a:xfrm>
            <a:off x="1682750" y="3327400"/>
            <a:ext cx="481013" cy="122555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03" name="Rectangle 83"/>
          <p:cNvSpPr>
            <a:spLocks noChangeArrowheads="1"/>
          </p:cNvSpPr>
          <p:nvPr/>
        </p:nvSpPr>
        <p:spPr>
          <a:xfrm>
            <a:off x="2320925" y="596900"/>
            <a:ext cx="481013" cy="3956050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04" name="Rectangle 84"/>
          <p:cNvSpPr>
            <a:spLocks noChangeArrowheads="1"/>
          </p:cNvSpPr>
          <p:nvPr/>
        </p:nvSpPr>
        <p:spPr>
          <a:xfrm>
            <a:off x="2959100" y="2120900"/>
            <a:ext cx="481013" cy="2432050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05" name="Rectangle 85"/>
          <p:cNvSpPr>
            <a:spLocks noChangeArrowheads="1"/>
          </p:cNvSpPr>
          <p:nvPr/>
        </p:nvSpPr>
        <p:spPr>
          <a:xfrm>
            <a:off x="3597275" y="1511300"/>
            <a:ext cx="481013" cy="3041650"/>
          </a:xfrm>
          <a:prstGeom prst="rect">
            <a:avLst/>
          </a:prstGeom>
          <a:solidFill>
            <a:srgbClr val="CC00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>
          <a:xfrm>
            <a:off x="130175" y="6172200"/>
            <a:ext cx="4340225" cy="5603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>
          <a:xfrm>
            <a:off x="4514850" y="133350"/>
            <a:ext cx="4535488" cy="6562725"/>
          </a:xfrm>
          <a:prstGeom prst="roundRect">
            <a:avLst>
              <a:gd name="adj" fmla="val 8519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>
          <a:xfrm>
            <a:off x="4572000" y="371475"/>
            <a:ext cx="44783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Ar ba ddiwrnod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wnaeth y busnes dderbyn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y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nifer fwyaf o lythyrau?</a:t>
            </a:r>
            <a:r>
              <a:rPr lang="x-none" sz="2000" b="0" dirty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>
          <a:xfrm>
            <a:off x="4572000" y="1722438"/>
            <a:ext cx="4478338" cy="10156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Derbyniodd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f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wy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o lythyrau ddydd Gwener na dydd Mawrth. Faint yn fwy? </a:t>
            </a: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>
          <a:xfrm>
            <a:off x="4572000" y="3379788"/>
            <a:ext cx="45720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Ar ba ddau ddiwrnod y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derbyniodd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yr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un nifer o lythyrau?</a:t>
            </a:r>
            <a:r>
              <a:rPr lang="x-none" sz="2000" b="0" dirty="0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x-none" sz="2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>
          <a:xfrm>
            <a:off x="147638" y="6189663"/>
            <a:ext cx="427196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400" b="1" dirty="0">
                <a:solidFill>
                  <a:schemeClr val="accent2"/>
                </a:solidFill>
                <a:latin typeface="Comic Sans MS" pitchFamily="66" charset="0"/>
              </a:rPr>
              <a:t>Siart Bar sy'n dangos nifer y llythyrau </a:t>
            </a:r>
            <a:r>
              <a:rPr lang="x-none" sz="1400" b="1" dirty="0" smtClean="0">
                <a:solidFill>
                  <a:schemeClr val="accent2"/>
                </a:solidFill>
                <a:latin typeface="Comic Sans MS" pitchFamily="66" charset="0"/>
              </a:rPr>
              <a:t>roedd </a:t>
            </a:r>
            <a:r>
              <a:rPr lang="x-none" sz="1400" b="1" dirty="0">
                <a:solidFill>
                  <a:schemeClr val="accent2"/>
                </a:solidFill>
                <a:latin typeface="Comic Sans MS" pitchFamily="66" charset="0"/>
              </a:rPr>
              <a:t>busnes bach wedi eu derbyn mewn wythnos. </a:t>
            </a:r>
          </a:p>
        </p:txBody>
      </p:sp>
      <p:sp>
        <p:nvSpPr>
          <p:cNvPr id="30732" name="Text Box 12"/>
          <p:cNvSpPr txBox="1">
            <a:spLocks noChangeArrowheads="1"/>
          </p:cNvSpPr>
          <p:nvPr/>
        </p:nvSpPr>
        <p:spPr>
          <a:xfrm>
            <a:off x="4572000" y="1046163"/>
            <a:ext cx="40735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Dydd Mercher</a:t>
            </a:r>
          </a:p>
        </p:txBody>
      </p:sp>
      <p:sp>
        <p:nvSpPr>
          <p:cNvPr id="30733" name="Text Box 13"/>
          <p:cNvSpPr txBox="1">
            <a:spLocks noChangeArrowheads="1"/>
          </p:cNvSpPr>
          <p:nvPr/>
        </p:nvSpPr>
        <p:spPr>
          <a:xfrm>
            <a:off x="4572000" y="2703513"/>
            <a:ext cx="399097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30734" name="Text Box 14"/>
          <p:cNvSpPr txBox="1">
            <a:spLocks noChangeArrowheads="1"/>
          </p:cNvSpPr>
          <p:nvPr/>
        </p:nvSpPr>
        <p:spPr>
          <a:xfrm>
            <a:off x="4572000" y="4360863"/>
            <a:ext cx="36925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Dydd Llun a Dydd Iau</a:t>
            </a:r>
          </a:p>
        </p:txBody>
      </p:sp>
      <p:sp>
        <p:nvSpPr>
          <p:cNvPr id="30765" name="Text Box 45"/>
          <p:cNvSpPr txBox="1">
            <a:spLocks noChangeArrowheads="1"/>
          </p:cNvSpPr>
          <p:nvPr/>
        </p:nvSpPr>
        <p:spPr>
          <a:xfrm>
            <a:off x="1103313" y="5665788"/>
            <a:ext cx="2870200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400">
                <a:solidFill>
                  <a:srgbClr val="000066"/>
                </a:solidFill>
                <a:latin typeface="Comic Sans MS" pitchFamily="66" charset="0"/>
              </a:rPr>
              <a:t>Diwrnod</a:t>
            </a:r>
          </a:p>
        </p:txBody>
      </p:sp>
      <p:sp>
        <p:nvSpPr>
          <p:cNvPr id="30766" name="Text Box 46"/>
          <p:cNvSpPr txBox="1">
            <a:spLocks noChangeArrowheads="1"/>
          </p:cNvSpPr>
          <p:nvPr/>
        </p:nvSpPr>
        <p:spPr>
          <a:xfrm rot="-5400000">
            <a:off x="-1892300" y="2254250"/>
            <a:ext cx="4318000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400">
                <a:solidFill>
                  <a:srgbClr val="000066"/>
                </a:solidFill>
                <a:latin typeface="Comic Sans MS" pitchFamily="66" charset="0"/>
              </a:rPr>
              <a:t>Nifer y llythyrau</a:t>
            </a:r>
          </a:p>
        </p:txBody>
      </p:sp>
      <p:sp>
        <p:nvSpPr>
          <p:cNvPr id="30767" name="Line 47"/>
          <p:cNvSpPr>
            <a:spLocks noChangeShapeType="1"/>
          </p:cNvSpPr>
          <p:nvPr/>
        </p:nvSpPr>
        <p:spPr>
          <a:xfrm rot="10800000" flipH="1">
            <a:off x="901700" y="4551363"/>
            <a:ext cx="339407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grpSp>
        <p:nvGrpSpPr>
          <p:cNvPr id="30813" name="Group 93"/>
          <p:cNvGrpSpPr/>
          <p:nvPr/>
        </p:nvGrpSpPr>
        <p:grpSpPr>
          <a:xfrm>
            <a:off x="763588" y="157163"/>
            <a:ext cx="157162" cy="4418012"/>
            <a:chOff x="403" y="99"/>
            <a:chExt cx="165" cy="2783"/>
          </a:xfrm>
        </p:grpSpPr>
        <p:sp>
          <p:nvSpPr>
            <p:cNvPr id="30726" name="Line 6"/>
            <p:cNvSpPr>
              <a:spLocks noChangeShapeType="1"/>
            </p:cNvSpPr>
            <p:nvPr/>
          </p:nvSpPr>
          <p:spPr>
            <a:xfrm rot="16200000" flipH="1">
              <a:off x="-830" y="1491"/>
              <a:ext cx="2783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68" name="Line 48"/>
            <p:cNvSpPr>
              <a:spLocks noChangeShapeType="1"/>
            </p:cNvSpPr>
            <p:nvPr/>
          </p:nvSpPr>
          <p:spPr>
            <a:xfrm>
              <a:off x="403" y="18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69" name="Line 49"/>
            <p:cNvSpPr>
              <a:spLocks noChangeShapeType="1"/>
            </p:cNvSpPr>
            <p:nvPr/>
          </p:nvSpPr>
          <p:spPr>
            <a:xfrm>
              <a:off x="403" y="37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70" name="Line 50"/>
            <p:cNvSpPr>
              <a:spLocks noChangeShapeType="1"/>
            </p:cNvSpPr>
            <p:nvPr/>
          </p:nvSpPr>
          <p:spPr>
            <a:xfrm>
              <a:off x="403" y="56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71" name="Line 51"/>
            <p:cNvSpPr>
              <a:spLocks noChangeShapeType="1"/>
            </p:cNvSpPr>
            <p:nvPr/>
          </p:nvSpPr>
          <p:spPr>
            <a:xfrm>
              <a:off x="403" y="75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72" name="Line 52"/>
            <p:cNvSpPr>
              <a:spLocks noChangeShapeType="1"/>
            </p:cNvSpPr>
            <p:nvPr/>
          </p:nvSpPr>
          <p:spPr>
            <a:xfrm>
              <a:off x="403" y="947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73" name="Line 53"/>
            <p:cNvSpPr>
              <a:spLocks noChangeShapeType="1"/>
            </p:cNvSpPr>
            <p:nvPr/>
          </p:nvSpPr>
          <p:spPr>
            <a:xfrm>
              <a:off x="403" y="113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74" name="Line 54"/>
            <p:cNvSpPr>
              <a:spLocks noChangeShapeType="1"/>
            </p:cNvSpPr>
            <p:nvPr/>
          </p:nvSpPr>
          <p:spPr>
            <a:xfrm>
              <a:off x="403" y="1329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75" name="Line 55"/>
            <p:cNvSpPr>
              <a:spLocks noChangeShapeType="1"/>
            </p:cNvSpPr>
            <p:nvPr/>
          </p:nvSpPr>
          <p:spPr>
            <a:xfrm>
              <a:off x="403" y="1520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76" name="Line 56"/>
            <p:cNvSpPr>
              <a:spLocks noChangeShapeType="1"/>
            </p:cNvSpPr>
            <p:nvPr/>
          </p:nvSpPr>
          <p:spPr>
            <a:xfrm>
              <a:off x="403" y="1711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77" name="Line 57"/>
            <p:cNvSpPr>
              <a:spLocks noChangeShapeType="1"/>
            </p:cNvSpPr>
            <p:nvPr/>
          </p:nvSpPr>
          <p:spPr>
            <a:xfrm>
              <a:off x="403" y="1902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78" name="Line 58"/>
            <p:cNvSpPr>
              <a:spLocks noChangeShapeType="1"/>
            </p:cNvSpPr>
            <p:nvPr/>
          </p:nvSpPr>
          <p:spPr>
            <a:xfrm>
              <a:off x="403" y="209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79" name="Line 59"/>
            <p:cNvSpPr>
              <a:spLocks noChangeShapeType="1"/>
            </p:cNvSpPr>
            <p:nvPr/>
          </p:nvSpPr>
          <p:spPr>
            <a:xfrm>
              <a:off x="403" y="228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80" name="Line 60"/>
            <p:cNvSpPr>
              <a:spLocks noChangeShapeType="1"/>
            </p:cNvSpPr>
            <p:nvPr/>
          </p:nvSpPr>
          <p:spPr>
            <a:xfrm>
              <a:off x="403" y="247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81" name="Line 61"/>
            <p:cNvSpPr>
              <a:spLocks noChangeShapeType="1"/>
            </p:cNvSpPr>
            <p:nvPr/>
          </p:nvSpPr>
          <p:spPr>
            <a:xfrm>
              <a:off x="403" y="266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82" name="Line 62"/>
            <p:cNvSpPr>
              <a:spLocks noChangeShapeType="1"/>
            </p:cNvSpPr>
            <p:nvPr/>
          </p:nvSpPr>
          <p:spPr>
            <a:xfrm>
              <a:off x="403" y="285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30814" name="Group 94"/>
          <p:cNvGrpSpPr/>
          <p:nvPr/>
        </p:nvGrpSpPr>
        <p:grpSpPr>
          <a:xfrm>
            <a:off x="234950" y="130175"/>
            <a:ext cx="509588" cy="4543425"/>
            <a:chOff x="100" y="82"/>
            <a:chExt cx="321" cy="2862"/>
          </a:xfrm>
        </p:grpSpPr>
        <p:sp>
          <p:nvSpPr>
            <p:cNvPr id="30783" name="Text Box 63"/>
            <p:cNvSpPr txBox="1">
              <a:spLocks noChangeArrowheads="1"/>
            </p:cNvSpPr>
            <p:nvPr/>
          </p:nvSpPr>
          <p:spPr>
            <a:xfrm>
              <a:off x="176" y="275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0</a:t>
              </a:r>
            </a:p>
          </p:txBody>
        </p:sp>
        <p:sp>
          <p:nvSpPr>
            <p:cNvPr id="30784" name="Text Box 64"/>
            <p:cNvSpPr txBox="1">
              <a:spLocks noChangeArrowheads="1"/>
            </p:cNvSpPr>
            <p:nvPr/>
          </p:nvSpPr>
          <p:spPr>
            <a:xfrm>
              <a:off x="176" y="256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30785" name="Text Box 65"/>
            <p:cNvSpPr txBox="1">
              <a:spLocks noChangeArrowheads="1"/>
            </p:cNvSpPr>
            <p:nvPr/>
          </p:nvSpPr>
          <p:spPr>
            <a:xfrm>
              <a:off x="176" y="2371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30786" name="Text Box 66"/>
            <p:cNvSpPr txBox="1">
              <a:spLocks noChangeArrowheads="1"/>
            </p:cNvSpPr>
            <p:nvPr/>
          </p:nvSpPr>
          <p:spPr>
            <a:xfrm>
              <a:off x="176" y="218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30787" name="Text Box 67"/>
            <p:cNvSpPr txBox="1">
              <a:spLocks noChangeArrowheads="1"/>
            </p:cNvSpPr>
            <p:nvPr/>
          </p:nvSpPr>
          <p:spPr>
            <a:xfrm>
              <a:off x="176" y="199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30788" name="Text Box 68"/>
            <p:cNvSpPr txBox="1">
              <a:spLocks noChangeArrowheads="1"/>
            </p:cNvSpPr>
            <p:nvPr/>
          </p:nvSpPr>
          <p:spPr>
            <a:xfrm>
              <a:off x="176" y="1799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30789" name="Text Box 69"/>
            <p:cNvSpPr txBox="1">
              <a:spLocks noChangeArrowheads="1"/>
            </p:cNvSpPr>
            <p:nvPr/>
          </p:nvSpPr>
          <p:spPr>
            <a:xfrm>
              <a:off x="176" y="1608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30790" name="Text Box 70"/>
            <p:cNvSpPr txBox="1">
              <a:spLocks noChangeArrowheads="1"/>
            </p:cNvSpPr>
            <p:nvPr/>
          </p:nvSpPr>
          <p:spPr>
            <a:xfrm>
              <a:off x="176" y="141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30791" name="Text Box 71"/>
            <p:cNvSpPr txBox="1">
              <a:spLocks noChangeArrowheads="1"/>
            </p:cNvSpPr>
            <p:nvPr/>
          </p:nvSpPr>
          <p:spPr>
            <a:xfrm>
              <a:off x="176" y="122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30792" name="Text Box 72"/>
            <p:cNvSpPr txBox="1">
              <a:spLocks noChangeArrowheads="1"/>
            </p:cNvSpPr>
            <p:nvPr/>
          </p:nvSpPr>
          <p:spPr>
            <a:xfrm>
              <a:off x="176" y="1036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30793" name="Text Box 73"/>
            <p:cNvSpPr txBox="1">
              <a:spLocks noChangeArrowheads="1"/>
            </p:cNvSpPr>
            <p:nvPr/>
          </p:nvSpPr>
          <p:spPr>
            <a:xfrm>
              <a:off x="132" y="845"/>
              <a:ext cx="289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30794" name="Text Box 74"/>
            <p:cNvSpPr txBox="1">
              <a:spLocks noChangeArrowheads="1"/>
            </p:cNvSpPr>
            <p:nvPr/>
          </p:nvSpPr>
          <p:spPr>
            <a:xfrm>
              <a:off x="100" y="655"/>
              <a:ext cx="321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30796" name="Text Box 76"/>
            <p:cNvSpPr txBox="1">
              <a:spLocks noChangeArrowheads="1"/>
            </p:cNvSpPr>
            <p:nvPr/>
          </p:nvSpPr>
          <p:spPr>
            <a:xfrm>
              <a:off x="113" y="464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30797" name="Text Box 77"/>
            <p:cNvSpPr txBox="1">
              <a:spLocks noChangeArrowheads="1"/>
            </p:cNvSpPr>
            <p:nvPr/>
          </p:nvSpPr>
          <p:spPr>
            <a:xfrm>
              <a:off x="113" y="273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13</a:t>
              </a:r>
            </a:p>
          </p:txBody>
        </p:sp>
        <p:sp>
          <p:nvSpPr>
            <p:cNvPr id="30798" name="Text Box 78"/>
            <p:cNvSpPr txBox="1">
              <a:spLocks noChangeArrowheads="1"/>
            </p:cNvSpPr>
            <p:nvPr/>
          </p:nvSpPr>
          <p:spPr>
            <a:xfrm>
              <a:off x="106" y="82"/>
              <a:ext cx="31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14</a:t>
              </a:r>
            </a:p>
          </p:txBody>
        </p:sp>
      </p:grpSp>
      <p:sp>
        <p:nvSpPr>
          <p:cNvPr id="30806" name="Text Box 86"/>
          <p:cNvSpPr txBox="1">
            <a:spLocks noChangeArrowheads="1"/>
          </p:cNvSpPr>
          <p:nvPr/>
        </p:nvSpPr>
        <p:spPr>
          <a:xfrm rot="-5400000">
            <a:off x="8040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Dydd Llun</a:t>
            </a:r>
          </a:p>
        </p:txBody>
      </p:sp>
      <p:sp>
        <p:nvSpPr>
          <p:cNvPr id="30807" name="Text Box 87"/>
          <p:cNvSpPr txBox="1">
            <a:spLocks noChangeArrowheads="1"/>
          </p:cNvSpPr>
          <p:nvPr/>
        </p:nvSpPr>
        <p:spPr>
          <a:xfrm rot="-5400000">
            <a:off x="1358900" y="5078025"/>
            <a:ext cx="1219200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defRPr b="0" i="0"/>
            </a:pPr>
            <a:r>
              <a:rPr lang="x-none" sz="1200" b="1" dirty="0">
                <a:solidFill>
                  <a:srgbClr val="000066"/>
                </a:solidFill>
                <a:latin typeface="Comic Sans MS" pitchFamily="66" charset="0"/>
              </a:rPr>
              <a:t>Dydd Mawrth</a:t>
            </a:r>
          </a:p>
        </p:txBody>
      </p:sp>
      <p:sp>
        <p:nvSpPr>
          <p:cNvPr id="30808" name="Text Box 88"/>
          <p:cNvSpPr txBox="1">
            <a:spLocks noChangeArrowheads="1"/>
          </p:cNvSpPr>
          <p:nvPr/>
        </p:nvSpPr>
        <p:spPr>
          <a:xfrm rot="-5400000">
            <a:off x="1861346" y="5149462"/>
            <a:ext cx="1362074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defRPr b="0" i="0"/>
            </a:pPr>
            <a:r>
              <a:rPr lang="x-none" sz="1200" b="1" dirty="0">
                <a:solidFill>
                  <a:srgbClr val="000066"/>
                </a:solidFill>
                <a:latin typeface="Comic Sans MS" pitchFamily="66" charset="0"/>
              </a:rPr>
              <a:t>Dydd Mercher</a:t>
            </a:r>
          </a:p>
        </p:txBody>
      </p:sp>
      <p:sp>
        <p:nvSpPr>
          <p:cNvPr id="30809" name="Text Box 89"/>
          <p:cNvSpPr txBox="1">
            <a:spLocks noChangeArrowheads="1"/>
          </p:cNvSpPr>
          <p:nvPr/>
        </p:nvSpPr>
        <p:spPr>
          <a:xfrm rot="-5400000">
            <a:off x="26709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Dydd Iau</a:t>
            </a:r>
          </a:p>
        </p:txBody>
      </p:sp>
      <p:sp>
        <p:nvSpPr>
          <p:cNvPr id="30810" name="Text Box 90"/>
          <p:cNvSpPr txBox="1">
            <a:spLocks noChangeArrowheads="1"/>
          </p:cNvSpPr>
          <p:nvPr/>
        </p:nvSpPr>
        <p:spPr>
          <a:xfrm rot="-5400000">
            <a:off x="3198021" y="5070088"/>
            <a:ext cx="1203324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defRPr b="0" i="0"/>
            </a:pPr>
            <a:r>
              <a:rPr lang="x-none" sz="1200" b="1" dirty="0">
                <a:solidFill>
                  <a:srgbClr val="000066"/>
                </a:solidFill>
                <a:latin typeface="Comic Sans MS" pitchFamily="66" charset="0"/>
              </a:rPr>
              <a:t>Dydd Gwener</a:t>
            </a:r>
          </a:p>
        </p:txBody>
      </p:sp>
      <p:sp>
        <p:nvSpPr>
          <p:cNvPr id="30811" name="Text Box 91"/>
          <p:cNvSpPr txBox="1">
            <a:spLocks noChangeArrowheads="1"/>
          </p:cNvSpPr>
          <p:nvPr/>
        </p:nvSpPr>
        <p:spPr>
          <a:xfrm>
            <a:off x="4572000" y="5037138"/>
            <a:ext cx="4351338" cy="10156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Sawl llythyr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roedd y busnes wedi’i dderbyn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yn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yr wythnos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hon? </a:t>
            </a:r>
            <a:endParaRPr lang="x-none" sz="2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812" name="Text Box 92"/>
          <p:cNvSpPr txBox="1">
            <a:spLocks noChangeArrowheads="1"/>
          </p:cNvSpPr>
          <p:nvPr/>
        </p:nvSpPr>
        <p:spPr>
          <a:xfrm>
            <a:off x="4572000" y="6018213"/>
            <a:ext cx="35147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43</a:t>
            </a:r>
          </a:p>
        </p:txBody>
      </p:sp>
      <p:sp>
        <p:nvSpPr>
          <p:cNvPr id="30815" name="AutoShape 9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CC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0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0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0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0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5" grpId="0" animBg="1"/>
      <p:bldP spid="30728" grpId="1" animBg="1"/>
      <p:bldP spid="30729" grpId="2" animBg="1"/>
      <p:bldP spid="30732" grpId="3" animBg="1"/>
      <p:bldP spid="30733" grpId="4" animBg="1"/>
      <p:bldP spid="30734" grpId="5" animBg="1"/>
      <p:bldP spid="30811" grpId="6" animBg="1"/>
      <p:bldP spid="30812" grpId="7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>
          <a:xfrm>
            <a:off x="1046163" y="1511300"/>
            <a:ext cx="481012" cy="3041650"/>
          </a:xfrm>
          <a:prstGeom prst="rect">
            <a:avLst/>
          </a:prstGeom>
          <a:solidFill>
            <a:srgbClr val="FF6600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>
          <a:xfrm>
            <a:off x="1682750" y="292100"/>
            <a:ext cx="481013" cy="4260850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>
          <a:xfrm>
            <a:off x="2320925" y="2438400"/>
            <a:ext cx="481013" cy="21145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>
          <a:xfrm>
            <a:off x="2959100" y="3937000"/>
            <a:ext cx="481013" cy="615950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>
          <a:xfrm>
            <a:off x="3597275" y="2438400"/>
            <a:ext cx="481013" cy="211455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5" name="AutoShape 7"/>
          <p:cNvSpPr>
            <a:spLocks noChangeArrowheads="1"/>
          </p:cNvSpPr>
          <p:nvPr/>
        </p:nvSpPr>
        <p:spPr>
          <a:xfrm>
            <a:off x="130175" y="6172200"/>
            <a:ext cx="4340225" cy="5603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6" name="AutoShape 8"/>
          <p:cNvSpPr>
            <a:spLocks noChangeArrowheads="1"/>
          </p:cNvSpPr>
          <p:nvPr/>
        </p:nvSpPr>
        <p:spPr>
          <a:xfrm>
            <a:off x="4514850" y="133350"/>
            <a:ext cx="4535488" cy="6562725"/>
          </a:xfrm>
          <a:prstGeom prst="roundRect">
            <a:avLst>
              <a:gd name="adj" fmla="val 8519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7" name="Text Box 9"/>
          <p:cNvSpPr txBox="1">
            <a:spLocks noChangeArrowheads="1"/>
          </p:cNvSpPr>
          <p:nvPr/>
        </p:nvSpPr>
        <p:spPr>
          <a:xfrm>
            <a:off x="4572000" y="371475"/>
            <a:ext cx="44783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chemeClr val="accent2"/>
                </a:solidFill>
                <a:latin typeface="Comic Sans MS" pitchFamily="66" charset="0"/>
              </a:rPr>
              <a:t>Pa ddau fwyd oedd yr un mor boblogaidd â'i gilydd? </a:t>
            </a:r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>
          <a:xfrm>
            <a:off x="4572000" y="1722438"/>
            <a:ext cx="44783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chemeClr val="accent2"/>
                </a:solidFill>
                <a:latin typeface="Comic Sans MS" pitchFamily="66" charset="0"/>
              </a:rPr>
              <a:t>Pa fwyd oedd yr un lleiaf poblogaidd? </a:t>
            </a:r>
          </a:p>
        </p:txBody>
      </p:sp>
      <p:sp>
        <p:nvSpPr>
          <p:cNvPr id="32779" name="Text Box 11"/>
          <p:cNvSpPr txBox="1">
            <a:spLocks noChangeArrowheads="1"/>
          </p:cNvSpPr>
          <p:nvPr/>
        </p:nvSpPr>
        <p:spPr>
          <a:xfrm>
            <a:off x="4572000" y="3379788"/>
            <a:ext cx="45720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chemeClr val="accent2"/>
                </a:solidFill>
                <a:latin typeface="Comic Sans MS" pitchFamily="66" charset="0"/>
              </a:rPr>
              <a:t>Roedd mwy o bobl wedi dewis byrgyr na sglodion. Faint yn fwy? </a:t>
            </a:r>
          </a:p>
        </p:txBody>
      </p:sp>
      <p:sp>
        <p:nvSpPr>
          <p:cNvPr id="32780" name="Text Box 12"/>
          <p:cNvSpPr txBox="1">
            <a:spLocks noChangeArrowheads="1"/>
          </p:cNvSpPr>
          <p:nvPr/>
        </p:nvSpPr>
        <p:spPr>
          <a:xfrm>
            <a:off x="147638" y="6189663"/>
            <a:ext cx="4271962" cy="5175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400" b="1">
                <a:solidFill>
                  <a:schemeClr val="accent2"/>
                </a:solidFill>
                <a:latin typeface="Comic Sans MS" pitchFamily="66" charset="0"/>
              </a:rPr>
              <a:t>Siart bar sy'n dangos y pryd-ar-frys roedd nifer o bobl wedi'i ddewis ar ddiwrnod allan. </a:t>
            </a:r>
          </a:p>
        </p:txBody>
      </p:sp>
      <p:sp>
        <p:nvSpPr>
          <p:cNvPr id="32781" name="Text Box 13"/>
          <p:cNvSpPr txBox="1">
            <a:spLocks noChangeArrowheads="1"/>
          </p:cNvSpPr>
          <p:nvPr/>
        </p:nvSpPr>
        <p:spPr>
          <a:xfrm>
            <a:off x="4572000" y="1046163"/>
            <a:ext cx="40735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Ci poeth a chyrri</a:t>
            </a:r>
          </a:p>
        </p:txBody>
      </p:sp>
      <p:sp>
        <p:nvSpPr>
          <p:cNvPr id="32782" name="Text Box 14"/>
          <p:cNvSpPr txBox="1">
            <a:spLocks noChangeArrowheads="1"/>
          </p:cNvSpPr>
          <p:nvPr/>
        </p:nvSpPr>
        <p:spPr>
          <a:xfrm>
            <a:off x="4572000" y="2703513"/>
            <a:ext cx="399097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Pizza</a:t>
            </a:r>
          </a:p>
        </p:txBody>
      </p:sp>
      <p:sp>
        <p:nvSpPr>
          <p:cNvPr id="32783" name="Text Box 15"/>
          <p:cNvSpPr txBox="1">
            <a:spLocks noChangeArrowheads="1"/>
          </p:cNvSpPr>
          <p:nvPr/>
        </p:nvSpPr>
        <p:spPr>
          <a:xfrm>
            <a:off x="4572000" y="4360863"/>
            <a:ext cx="36925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32784" name="Text Box 16"/>
          <p:cNvSpPr txBox="1">
            <a:spLocks noChangeArrowheads="1"/>
          </p:cNvSpPr>
          <p:nvPr/>
        </p:nvSpPr>
        <p:spPr>
          <a:xfrm>
            <a:off x="1103313" y="5665788"/>
            <a:ext cx="2870200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400">
                <a:solidFill>
                  <a:srgbClr val="000066"/>
                </a:solidFill>
                <a:latin typeface="Comic Sans MS" pitchFamily="66" charset="0"/>
              </a:rPr>
              <a:t>Bwyd</a:t>
            </a:r>
          </a:p>
        </p:txBody>
      </p:sp>
      <p:sp>
        <p:nvSpPr>
          <p:cNvPr id="32785" name="Text Box 17"/>
          <p:cNvSpPr txBox="1">
            <a:spLocks noChangeArrowheads="1"/>
          </p:cNvSpPr>
          <p:nvPr/>
        </p:nvSpPr>
        <p:spPr>
          <a:xfrm rot="-5400000">
            <a:off x="-1892300" y="2254250"/>
            <a:ext cx="4318000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400">
                <a:solidFill>
                  <a:srgbClr val="000066"/>
                </a:solidFill>
                <a:latin typeface="Comic Sans MS" pitchFamily="66" charset="0"/>
              </a:rPr>
              <a:t>Nifer y bobl</a:t>
            </a:r>
          </a:p>
        </p:txBody>
      </p:sp>
      <p:sp>
        <p:nvSpPr>
          <p:cNvPr id="32786" name="Line 18"/>
          <p:cNvSpPr>
            <a:spLocks noChangeShapeType="1"/>
          </p:cNvSpPr>
          <p:nvPr/>
        </p:nvSpPr>
        <p:spPr>
          <a:xfrm rot="10800000" flipH="1">
            <a:off x="901700" y="4551363"/>
            <a:ext cx="339407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grpSp>
        <p:nvGrpSpPr>
          <p:cNvPr id="32787" name="Group 19"/>
          <p:cNvGrpSpPr/>
          <p:nvPr/>
        </p:nvGrpSpPr>
        <p:grpSpPr>
          <a:xfrm>
            <a:off x="763588" y="157163"/>
            <a:ext cx="157162" cy="4418012"/>
            <a:chOff x="403" y="99"/>
            <a:chExt cx="165" cy="2783"/>
          </a:xfrm>
        </p:grpSpPr>
        <p:sp>
          <p:nvSpPr>
            <p:cNvPr id="32788" name="Line 20"/>
            <p:cNvSpPr>
              <a:spLocks noChangeShapeType="1"/>
            </p:cNvSpPr>
            <p:nvPr/>
          </p:nvSpPr>
          <p:spPr>
            <a:xfrm rot="16200000" flipH="1">
              <a:off x="-830" y="1491"/>
              <a:ext cx="2783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789" name="Line 21"/>
            <p:cNvSpPr>
              <a:spLocks noChangeShapeType="1"/>
            </p:cNvSpPr>
            <p:nvPr/>
          </p:nvSpPr>
          <p:spPr>
            <a:xfrm>
              <a:off x="403" y="18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790" name="Line 22"/>
            <p:cNvSpPr>
              <a:spLocks noChangeShapeType="1"/>
            </p:cNvSpPr>
            <p:nvPr/>
          </p:nvSpPr>
          <p:spPr>
            <a:xfrm>
              <a:off x="403" y="37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791" name="Line 23"/>
            <p:cNvSpPr>
              <a:spLocks noChangeShapeType="1"/>
            </p:cNvSpPr>
            <p:nvPr/>
          </p:nvSpPr>
          <p:spPr>
            <a:xfrm>
              <a:off x="403" y="56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792" name="Line 24"/>
            <p:cNvSpPr>
              <a:spLocks noChangeShapeType="1"/>
            </p:cNvSpPr>
            <p:nvPr/>
          </p:nvSpPr>
          <p:spPr>
            <a:xfrm>
              <a:off x="403" y="75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793" name="Line 25"/>
            <p:cNvSpPr>
              <a:spLocks noChangeShapeType="1"/>
            </p:cNvSpPr>
            <p:nvPr/>
          </p:nvSpPr>
          <p:spPr>
            <a:xfrm>
              <a:off x="403" y="947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794" name="Line 26"/>
            <p:cNvSpPr>
              <a:spLocks noChangeShapeType="1"/>
            </p:cNvSpPr>
            <p:nvPr/>
          </p:nvSpPr>
          <p:spPr>
            <a:xfrm>
              <a:off x="403" y="113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795" name="Line 27"/>
            <p:cNvSpPr>
              <a:spLocks noChangeShapeType="1"/>
            </p:cNvSpPr>
            <p:nvPr/>
          </p:nvSpPr>
          <p:spPr>
            <a:xfrm>
              <a:off x="403" y="1329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796" name="Line 28"/>
            <p:cNvSpPr>
              <a:spLocks noChangeShapeType="1"/>
            </p:cNvSpPr>
            <p:nvPr/>
          </p:nvSpPr>
          <p:spPr>
            <a:xfrm>
              <a:off x="403" y="1520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797" name="Line 29"/>
            <p:cNvSpPr>
              <a:spLocks noChangeShapeType="1"/>
            </p:cNvSpPr>
            <p:nvPr/>
          </p:nvSpPr>
          <p:spPr>
            <a:xfrm>
              <a:off x="403" y="1711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798" name="Line 30"/>
            <p:cNvSpPr>
              <a:spLocks noChangeShapeType="1"/>
            </p:cNvSpPr>
            <p:nvPr/>
          </p:nvSpPr>
          <p:spPr>
            <a:xfrm>
              <a:off x="403" y="1902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799" name="Line 31"/>
            <p:cNvSpPr>
              <a:spLocks noChangeShapeType="1"/>
            </p:cNvSpPr>
            <p:nvPr/>
          </p:nvSpPr>
          <p:spPr>
            <a:xfrm>
              <a:off x="403" y="209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800" name="Line 32"/>
            <p:cNvSpPr>
              <a:spLocks noChangeShapeType="1"/>
            </p:cNvSpPr>
            <p:nvPr/>
          </p:nvSpPr>
          <p:spPr>
            <a:xfrm>
              <a:off x="403" y="228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801" name="Line 33"/>
            <p:cNvSpPr>
              <a:spLocks noChangeShapeType="1"/>
            </p:cNvSpPr>
            <p:nvPr/>
          </p:nvSpPr>
          <p:spPr>
            <a:xfrm>
              <a:off x="403" y="247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802" name="Line 34"/>
            <p:cNvSpPr>
              <a:spLocks noChangeShapeType="1"/>
            </p:cNvSpPr>
            <p:nvPr/>
          </p:nvSpPr>
          <p:spPr>
            <a:xfrm>
              <a:off x="403" y="266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803" name="Line 35"/>
            <p:cNvSpPr>
              <a:spLocks noChangeShapeType="1"/>
            </p:cNvSpPr>
            <p:nvPr/>
          </p:nvSpPr>
          <p:spPr>
            <a:xfrm>
              <a:off x="403" y="285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32804" name="Group 36"/>
          <p:cNvGrpSpPr/>
          <p:nvPr/>
        </p:nvGrpSpPr>
        <p:grpSpPr>
          <a:xfrm>
            <a:off x="234950" y="130175"/>
            <a:ext cx="509588" cy="4543425"/>
            <a:chOff x="100" y="82"/>
            <a:chExt cx="321" cy="2862"/>
          </a:xfrm>
        </p:grpSpPr>
        <p:sp>
          <p:nvSpPr>
            <p:cNvPr id="32805" name="Text Box 37"/>
            <p:cNvSpPr txBox="1">
              <a:spLocks noChangeArrowheads="1"/>
            </p:cNvSpPr>
            <p:nvPr/>
          </p:nvSpPr>
          <p:spPr>
            <a:xfrm>
              <a:off x="176" y="275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0</a:t>
              </a:r>
            </a:p>
          </p:txBody>
        </p:sp>
        <p:sp>
          <p:nvSpPr>
            <p:cNvPr id="32806" name="Text Box 38"/>
            <p:cNvSpPr txBox="1">
              <a:spLocks noChangeArrowheads="1"/>
            </p:cNvSpPr>
            <p:nvPr/>
          </p:nvSpPr>
          <p:spPr>
            <a:xfrm>
              <a:off x="176" y="256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32807" name="Text Box 39"/>
            <p:cNvSpPr txBox="1">
              <a:spLocks noChangeArrowheads="1"/>
            </p:cNvSpPr>
            <p:nvPr/>
          </p:nvSpPr>
          <p:spPr>
            <a:xfrm>
              <a:off x="176" y="2371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32808" name="Text Box 40"/>
            <p:cNvSpPr txBox="1">
              <a:spLocks noChangeArrowheads="1"/>
            </p:cNvSpPr>
            <p:nvPr/>
          </p:nvSpPr>
          <p:spPr>
            <a:xfrm>
              <a:off x="176" y="218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32809" name="Text Box 41"/>
            <p:cNvSpPr txBox="1">
              <a:spLocks noChangeArrowheads="1"/>
            </p:cNvSpPr>
            <p:nvPr/>
          </p:nvSpPr>
          <p:spPr>
            <a:xfrm>
              <a:off x="176" y="199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32810" name="Text Box 42"/>
            <p:cNvSpPr txBox="1">
              <a:spLocks noChangeArrowheads="1"/>
            </p:cNvSpPr>
            <p:nvPr/>
          </p:nvSpPr>
          <p:spPr>
            <a:xfrm>
              <a:off x="176" y="1799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32811" name="Text Box 43"/>
            <p:cNvSpPr txBox="1">
              <a:spLocks noChangeArrowheads="1"/>
            </p:cNvSpPr>
            <p:nvPr/>
          </p:nvSpPr>
          <p:spPr>
            <a:xfrm>
              <a:off x="176" y="1608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32812" name="Text Box 44"/>
            <p:cNvSpPr txBox="1">
              <a:spLocks noChangeArrowheads="1"/>
            </p:cNvSpPr>
            <p:nvPr/>
          </p:nvSpPr>
          <p:spPr>
            <a:xfrm>
              <a:off x="176" y="141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32813" name="Text Box 45"/>
            <p:cNvSpPr txBox="1">
              <a:spLocks noChangeArrowheads="1"/>
            </p:cNvSpPr>
            <p:nvPr/>
          </p:nvSpPr>
          <p:spPr>
            <a:xfrm>
              <a:off x="176" y="122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32814" name="Text Box 46"/>
            <p:cNvSpPr txBox="1">
              <a:spLocks noChangeArrowheads="1"/>
            </p:cNvSpPr>
            <p:nvPr/>
          </p:nvSpPr>
          <p:spPr>
            <a:xfrm>
              <a:off x="176" y="1036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32815" name="Text Box 47"/>
            <p:cNvSpPr txBox="1">
              <a:spLocks noChangeArrowheads="1"/>
            </p:cNvSpPr>
            <p:nvPr/>
          </p:nvSpPr>
          <p:spPr>
            <a:xfrm>
              <a:off x="132" y="845"/>
              <a:ext cx="289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32816" name="Text Box 48"/>
            <p:cNvSpPr txBox="1">
              <a:spLocks noChangeArrowheads="1"/>
            </p:cNvSpPr>
            <p:nvPr/>
          </p:nvSpPr>
          <p:spPr>
            <a:xfrm>
              <a:off x="100" y="655"/>
              <a:ext cx="321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32817" name="Text Box 49"/>
            <p:cNvSpPr txBox="1">
              <a:spLocks noChangeArrowheads="1"/>
            </p:cNvSpPr>
            <p:nvPr/>
          </p:nvSpPr>
          <p:spPr>
            <a:xfrm>
              <a:off x="113" y="464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32818" name="Text Box 50"/>
            <p:cNvSpPr txBox="1">
              <a:spLocks noChangeArrowheads="1"/>
            </p:cNvSpPr>
            <p:nvPr/>
          </p:nvSpPr>
          <p:spPr>
            <a:xfrm>
              <a:off x="113" y="273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13</a:t>
              </a:r>
            </a:p>
          </p:txBody>
        </p:sp>
        <p:sp>
          <p:nvSpPr>
            <p:cNvPr id="32819" name="Text Box 51"/>
            <p:cNvSpPr txBox="1">
              <a:spLocks noChangeArrowheads="1"/>
            </p:cNvSpPr>
            <p:nvPr/>
          </p:nvSpPr>
          <p:spPr>
            <a:xfrm>
              <a:off x="106" y="82"/>
              <a:ext cx="31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14</a:t>
              </a:r>
            </a:p>
          </p:txBody>
        </p:sp>
      </p:grpSp>
      <p:sp>
        <p:nvSpPr>
          <p:cNvPr id="32820" name="Text Box 52"/>
          <p:cNvSpPr txBox="1">
            <a:spLocks noChangeArrowheads="1"/>
          </p:cNvSpPr>
          <p:nvPr/>
        </p:nvSpPr>
        <p:spPr>
          <a:xfrm rot="-5400000">
            <a:off x="8040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Sglodion</a:t>
            </a:r>
          </a:p>
        </p:txBody>
      </p:sp>
      <p:sp>
        <p:nvSpPr>
          <p:cNvPr id="32821" name="Text Box 53"/>
          <p:cNvSpPr txBox="1">
            <a:spLocks noChangeArrowheads="1"/>
          </p:cNvSpPr>
          <p:nvPr/>
        </p:nvSpPr>
        <p:spPr>
          <a:xfrm rot="-5400000">
            <a:off x="14263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Byrgyr</a:t>
            </a:r>
          </a:p>
        </p:txBody>
      </p:sp>
      <p:sp>
        <p:nvSpPr>
          <p:cNvPr id="32822" name="Text Box 54"/>
          <p:cNvSpPr txBox="1">
            <a:spLocks noChangeArrowheads="1"/>
          </p:cNvSpPr>
          <p:nvPr/>
        </p:nvSpPr>
        <p:spPr>
          <a:xfrm rot="-5400000">
            <a:off x="1980406" y="5039519"/>
            <a:ext cx="1139825" cy="2746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Ci poeth </a:t>
            </a:r>
          </a:p>
        </p:txBody>
      </p:sp>
      <p:sp>
        <p:nvSpPr>
          <p:cNvPr id="32823" name="Text Box 55"/>
          <p:cNvSpPr txBox="1">
            <a:spLocks noChangeArrowheads="1"/>
          </p:cNvSpPr>
          <p:nvPr/>
        </p:nvSpPr>
        <p:spPr>
          <a:xfrm rot="-5400000">
            <a:off x="26709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Pizza</a:t>
            </a:r>
          </a:p>
        </p:txBody>
      </p:sp>
      <p:sp>
        <p:nvSpPr>
          <p:cNvPr id="32824" name="Text Box 56"/>
          <p:cNvSpPr txBox="1">
            <a:spLocks noChangeArrowheads="1"/>
          </p:cNvSpPr>
          <p:nvPr/>
        </p:nvSpPr>
        <p:spPr>
          <a:xfrm rot="-5400000">
            <a:off x="3294856" y="4969669"/>
            <a:ext cx="1000125" cy="2746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Cyrri</a:t>
            </a:r>
          </a:p>
        </p:txBody>
      </p:sp>
      <p:sp>
        <p:nvSpPr>
          <p:cNvPr id="32825" name="Text Box 57"/>
          <p:cNvSpPr txBox="1">
            <a:spLocks noChangeArrowheads="1"/>
          </p:cNvSpPr>
          <p:nvPr/>
        </p:nvSpPr>
        <p:spPr>
          <a:xfrm>
            <a:off x="4572000" y="5037138"/>
            <a:ext cx="4351338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Faint o bobl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a gafodd eu holi i gyd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x-none" sz="2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826" name="Text Box 58"/>
          <p:cNvSpPr txBox="1">
            <a:spLocks noChangeArrowheads="1"/>
          </p:cNvSpPr>
          <p:nvPr/>
        </p:nvSpPr>
        <p:spPr>
          <a:xfrm>
            <a:off x="4572000" y="6018213"/>
            <a:ext cx="35147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40</a:t>
            </a:r>
          </a:p>
        </p:txBody>
      </p:sp>
      <p:sp>
        <p:nvSpPr>
          <p:cNvPr id="32827" name="AutoShape 5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CC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2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2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2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27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2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2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2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7" grpId="0" animBg="1"/>
      <p:bldP spid="32778" grpId="1" animBg="1"/>
      <p:bldP spid="32779" grpId="2" animBg="1"/>
      <p:bldP spid="32781" grpId="3" animBg="1"/>
      <p:bldP spid="32782" grpId="4" animBg="1"/>
      <p:bldP spid="32783" grpId="5" animBg="1"/>
      <p:bldP spid="32825" grpId="6" animBg="1"/>
      <p:bldP spid="32826" grpId="7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>
          <a:xfrm>
            <a:off x="1046163" y="292100"/>
            <a:ext cx="481012" cy="4260850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>
          <a:xfrm>
            <a:off x="1682750" y="2120900"/>
            <a:ext cx="481013" cy="2432050"/>
          </a:xfrm>
          <a:prstGeom prst="rect">
            <a:avLst/>
          </a:prstGeom>
          <a:solidFill>
            <a:srgbClr val="009900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>
          <a:xfrm>
            <a:off x="2320925" y="3022600"/>
            <a:ext cx="481013" cy="153035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>
          <a:xfrm>
            <a:off x="2959100" y="292100"/>
            <a:ext cx="481013" cy="4235450"/>
          </a:xfrm>
          <a:prstGeom prst="rect">
            <a:avLst/>
          </a:prstGeom>
          <a:solidFill>
            <a:srgbClr val="00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>
          <a:xfrm>
            <a:off x="3597275" y="1511300"/>
            <a:ext cx="481013" cy="3041650"/>
          </a:xfrm>
          <a:prstGeom prst="rect">
            <a:avLst/>
          </a:prstGeom>
          <a:solidFill>
            <a:srgbClr val="FF3300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3" name="AutoShape 7"/>
          <p:cNvSpPr>
            <a:spLocks noChangeArrowheads="1"/>
          </p:cNvSpPr>
          <p:nvPr/>
        </p:nvSpPr>
        <p:spPr>
          <a:xfrm>
            <a:off x="130175" y="6172200"/>
            <a:ext cx="4340225" cy="5603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4" name="AutoShape 8"/>
          <p:cNvSpPr>
            <a:spLocks noChangeArrowheads="1"/>
          </p:cNvSpPr>
          <p:nvPr/>
        </p:nvSpPr>
        <p:spPr>
          <a:xfrm>
            <a:off x="4514850" y="133350"/>
            <a:ext cx="4535488" cy="6562725"/>
          </a:xfrm>
          <a:prstGeom prst="roundRect">
            <a:avLst>
              <a:gd name="adj" fmla="val 8519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>
          <a:xfrm>
            <a:off x="4572000" y="371475"/>
            <a:ext cx="44783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Pa ddau berson oedd â chyfanswm o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18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cefnder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gyda'i gilydd? </a:t>
            </a:r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>
          <a:xfrm>
            <a:off x="4572000" y="1722438"/>
            <a:ext cx="44783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chemeClr val="accent2"/>
                </a:solidFill>
                <a:latin typeface="Comic Sans MS" pitchFamily="66" charset="0"/>
              </a:rPr>
              <a:t>Mae gan Declan fwy o gefndryd na Sarah. Faint yn fwy? 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>
          <a:xfrm>
            <a:off x="4572000" y="3379788"/>
            <a:ext cx="45720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chemeClr val="accent2"/>
                </a:solidFill>
                <a:latin typeface="Comic Sans MS" pitchFamily="66" charset="0"/>
              </a:rPr>
              <a:t>Sawl cefnder sydd gan Lucy a Sarah gyda'i gilydd? </a:t>
            </a:r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>
          <a:xfrm>
            <a:off x="147638" y="6189663"/>
            <a:ext cx="427196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400" b="1" dirty="0">
                <a:solidFill>
                  <a:schemeClr val="accent2"/>
                </a:solidFill>
                <a:latin typeface="Comic Sans MS" pitchFamily="66" charset="0"/>
              </a:rPr>
              <a:t>Siart bar sy'n dangos sawl </a:t>
            </a:r>
            <a:r>
              <a:rPr lang="x-none" sz="1400" b="1" dirty="0" smtClean="0">
                <a:solidFill>
                  <a:schemeClr val="accent2"/>
                </a:solidFill>
                <a:latin typeface="Comic Sans MS" pitchFamily="66" charset="0"/>
              </a:rPr>
              <a:t>cefnder </a:t>
            </a:r>
            <a:r>
              <a:rPr lang="x-none" sz="1400" b="1" dirty="0">
                <a:solidFill>
                  <a:schemeClr val="accent2"/>
                </a:solidFill>
                <a:latin typeface="Comic Sans MS" pitchFamily="66" charset="0"/>
              </a:rPr>
              <a:t>oedd gan grŵp o ffrindiau.</a:t>
            </a:r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>
          <a:xfrm>
            <a:off x="4572000" y="1046163"/>
            <a:ext cx="40735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Shazad a Lucy</a:t>
            </a:r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>
          <a:xfrm>
            <a:off x="4572000" y="2703513"/>
            <a:ext cx="399097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34831" name="Text Box 15"/>
          <p:cNvSpPr txBox="1">
            <a:spLocks noChangeArrowheads="1"/>
          </p:cNvSpPr>
          <p:nvPr/>
        </p:nvSpPr>
        <p:spPr>
          <a:xfrm>
            <a:off x="4572000" y="4360863"/>
            <a:ext cx="36925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24</a:t>
            </a:r>
          </a:p>
        </p:txBody>
      </p:sp>
      <p:sp>
        <p:nvSpPr>
          <p:cNvPr id="34832" name="Text Box 16"/>
          <p:cNvSpPr txBox="1">
            <a:spLocks noChangeArrowheads="1"/>
          </p:cNvSpPr>
          <p:nvPr/>
        </p:nvSpPr>
        <p:spPr>
          <a:xfrm>
            <a:off x="1103313" y="5665788"/>
            <a:ext cx="2870200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400">
                <a:solidFill>
                  <a:srgbClr val="000066"/>
                </a:solidFill>
                <a:latin typeface="Comic Sans MS" pitchFamily="66" charset="0"/>
              </a:rPr>
              <a:t>Person</a:t>
            </a:r>
          </a:p>
        </p:txBody>
      </p:sp>
      <p:sp>
        <p:nvSpPr>
          <p:cNvPr id="34833" name="Text Box 17"/>
          <p:cNvSpPr txBox="1">
            <a:spLocks noChangeArrowheads="1"/>
          </p:cNvSpPr>
          <p:nvPr/>
        </p:nvSpPr>
        <p:spPr>
          <a:xfrm rot="-5400000">
            <a:off x="-1892300" y="2254250"/>
            <a:ext cx="4318000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400">
                <a:solidFill>
                  <a:srgbClr val="000066"/>
                </a:solidFill>
                <a:latin typeface="Comic Sans MS" pitchFamily="66" charset="0"/>
              </a:rPr>
              <a:t>Nifer y cefndryd </a:t>
            </a:r>
          </a:p>
        </p:txBody>
      </p:sp>
      <p:sp>
        <p:nvSpPr>
          <p:cNvPr id="34834" name="Line 18"/>
          <p:cNvSpPr>
            <a:spLocks noChangeShapeType="1"/>
          </p:cNvSpPr>
          <p:nvPr/>
        </p:nvSpPr>
        <p:spPr>
          <a:xfrm rot="10800000" flipH="1">
            <a:off x="901700" y="4551363"/>
            <a:ext cx="339407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grpSp>
        <p:nvGrpSpPr>
          <p:cNvPr id="34835" name="Group 19"/>
          <p:cNvGrpSpPr/>
          <p:nvPr/>
        </p:nvGrpSpPr>
        <p:grpSpPr>
          <a:xfrm>
            <a:off x="763588" y="157163"/>
            <a:ext cx="157162" cy="4418012"/>
            <a:chOff x="403" y="99"/>
            <a:chExt cx="165" cy="2783"/>
          </a:xfrm>
        </p:grpSpPr>
        <p:sp>
          <p:nvSpPr>
            <p:cNvPr id="34836" name="Line 20"/>
            <p:cNvSpPr>
              <a:spLocks noChangeShapeType="1"/>
            </p:cNvSpPr>
            <p:nvPr/>
          </p:nvSpPr>
          <p:spPr>
            <a:xfrm rot="16200000" flipH="1">
              <a:off x="-830" y="1491"/>
              <a:ext cx="2783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37" name="Line 21"/>
            <p:cNvSpPr>
              <a:spLocks noChangeShapeType="1"/>
            </p:cNvSpPr>
            <p:nvPr/>
          </p:nvSpPr>
          <p:spPr>
            <a:xfrm>
              <a:off x="403" y="18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38" name="Line 22"/>
            <p:cNvSpPr>
              <a:spLocks noChangeShapeType="1"/>
            </p:cNvSpPr>
            <p:nvPr/>
          </p:nvSpPr>
          <p:spPr>
            <a:xfrm>
              <a:off x="403" y="37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39" name="Line 23"/>
            <p:cNvSpPr>
              <a:spLocks noChangeShapeType="1"/>
            </p:cNvSpPr>
            <p:nvPr/>
          </p:nvSpPr>
          <p:spPr>
            <a:xfrm>
              <a:off x="403" y="56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40" name="Line 24"/>
            <p:cNvSpPr>
              <a:spLocks noChangeShapeType="1"/>
            </p:cNvSpPr>
            <p:nvPr/>
          </p:nvSpPr>
          <p:spPr>
            <a:xfrm>
              <a:off x="403" y="75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41" name="Line 25"/>
            <p:cNvSpPr>
              <a:spLocks noChangeShapeType="1"/>
            </p:cNvSpPr>
            <p:nvPr/>
          </p:nvSpPr>
          <p:spPr>
            <a:xfrm>
              <a:off x="403" y="947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42" name="Line 26"/>
            <p:cNvSpPr>
              <a:spLocks noChangeShapeType="1"/>
            </p:cNvSpPr>
            <p:nvPr/>
          </p:nvSpPr>
          <p:spPr>
            <a:xfrm>
              <a:off x="403" y="113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43" name="Line 27"/>
            <p:cNvSpPr>
              <a:spLocks noChangeShapeType="1"/>
            </p:cNvSpPr>
            <p:nvPr/>
          </p:nvSpPr>
          <p:spPr>
            <a:xfrm>
              <a:off x="403" y="1329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44" name="Line 28"/>
            <p:cNvSpPr>
              <a:spLocks noChangeShapeType="1"/>
            </p:cNvSpPr>
            <p:nvPr/>
          </p:nvSpPr>
          <p:spPr>
            <a:xfrm>
              <a:off x="403" y="1520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45" name="Line 29"/>
            <p:cNvSpPr>
              <a:spLocks noChangeShapeType="1"/>
            </p:cNvSpPr>
            <p:nvPr/>
          </p:nvSpPr>
          <p:spPr>
            <a:xfrm>
              <a:off x="403" y="1711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46" name="Line 30"/>
            <p:cNvSpPr>
              <a:spLocks noChangeShapeType="1"/>
            </p:cNvSpPr>
            <p:nvPr/>
          </p:nvSpPr>
          <p:spPr>
            <a:xfrm>
              <a:off x="403" y="1902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47" name="Line 31"/>
            <p:cNvSpPr>
              <a:spLocks noChangeShapeType="1"/>
            </p:cNvSpPr>
            <p:nvPr/>
          </p:nvSpPr>
          <p:spPr>
            <a:xfrm>
              <a:off x="403" y="209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48" name="Line 32"/>
            <p:cNvSpPr>
              <a:spLocks noChangeShapeType="1"/>
            </p:cNvSpPr>
            <p:nvPr/>
          </p:nvSpPr>
          <p:spPr>
            <a:xfrm>
              <a:off x="403" y="228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49" name="Line 33"/>
            <p:cNvSpPr>
              <a:spLocks noChangeShapeType="1"/>
            </p:cNvSpPr>
            <p:nvPr/>
          </p:nvSpPr>
          <p:spPr>
            <a:xfrm>
              <a:off x="403" y="247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50" name="Line 34"/>
            <p:cNvSpPr>
              <a:spLocks noChangeShapeType="1"/>
            </p:cNvSpPr>
            <p:nvPr/>
          </p:nvSpPr>
          <p:spPr>
            <a:xfrm>
              <a:off x="403" y="266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51" name="Line 35"/>
            <p:cNvSpPr>
              <a:spLocks noChangeShapeType="1"/>
            </p:cNvSpPr>
            <p:nvPr/>
          </p:nvSpPr>
          <p:spPr>
            <a:xfrm>
              <a:off x="403" y="285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34852" name="Group 36"/>
          <p:cNvGrpSpPr/>
          <p:nvPr/>
        </p:nvGrpSpPr>
        <p:grpSpPr>
          <a:xfrm>
            <a:off x="234950" y="130175"/>
            <a:ext cx="509588" cy="4543425"/>
            <a:chOff x="100" y="82"/>
            <a:chExt cx="321" cy="2862"/>
          </a:xfrm>
        </p:grpSpPr>
        <p:sp>
          <p:nvSpPr>
            <p:cNvPr id="34853" name="Text Box 37"/>
            <p:cNvSpPr txBox="1">
              <a:spLocks noChangeArrowheads="1"/>
            </p:cNvSpPr>
            <p:nvPr/>
          </p:nvSpPr>
          <p:spPr>
            <a:xfrm>
              <a:off x="176" y="275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0</a:t>
              </a:r>
            </a:p>
          </p:txBody>
        </p:sp>
        <p:sp>
          <p:nvSpPr>
            <p:cNvPr id="34854" name="Text Box 38"/>
            <p:cNvSpPr txBox="1">
              <a:spLocks noChangeArrowheads="1"/>
            </p:cNvSpPr>
            <p:nvPr/>
          </p:nvSpPr>
          <p:spPr>
            <a:xfrm>
              <a:off x="176" y="256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34855" name="Text Box 39"/>
            <p:cNvSpPr txBox="1">
              <a:spLocks noChangeArrowheads="1"/>
            </p:cNvSpPr>
            <p:nvPr/>
          </p:nvSpPr>
          <p:spPr>
            <a:xfrm>
              <a:off x="176" y="2371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34856" name="Text Box 40"/>
            <p:cNvSpPr txBox="1">
              <a:spLocks noChangeArrowheads="1"/>
            </p:cNvSpPr>
            <p:nvPr/>
          </p:nvSpPr>
          <p:spPr>
            <a:xfrm>
              <a:off x="176" y="218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34857" name="Text Box 41"/>
            <p:cNvSpPr txBox="1">
              <a:spLocks noChangeArrowheads="1"/>
            </p:cNvSpPr>
            <p:nvPr/>
          </p:nvSpPr>
          <p:spPr>
            <a:xfrm>
              <a:off x="176" y="199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34858" name="Text Box 42"/>
            <p:cNvSpPr txBox="1">
              <a:spLocks noChangeArrowheads="1"/>
            </p:cNvSpPr>
            <p:nvPr/>
          </p:nvSpPr>
          <p:spPr>
            <a:xfrm>
              <a:off x="176" y="1799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34859" name="Text Box 43"/>
            <p:cNvSpPr txBox="1">
              <a:spLocks noChangeArrowheads="1"/>
            </p:cNvSpPr>
            <p:nvPr/>
          </p:nvSpPr>
          <p:spPr>
            <a:xfrm>
              <a:off x="176" y="1608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34860" name="Text Box 44"/>
            <p:cNvSpPr txBox="1">
              <a:spLocks noChangeArrowheads="1"/>
            </p:cNvSpPr>
            <p:nvPr/>
          </p:nvSpPr>
          <p:spPr>
            <a:xfrm>
              <a:off x="176" y="141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34861" name="Text Box 45"/>
            <p:cNvSpPr txBox="1">
              <a:spLocks noChangeArrowheads="1"/>
            </p:cNvSpPr>
            <p:nvPr/>
          </p:nvSpPr>
          <p:spPr>
            <a:xfrm>
              <a:off x="176" y="122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34862" name="Text Box 46"/>
            <p:cNvSpPr txBox="1">
              <a:spLocks noChangeArrowheads="1"/>
            </p:cNvSpPr>
            <p:nvPr/>
          </p:nvSpPr>
          <p:spPr>
            <a:xfrm>
              <a:off x="176" y="1036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34863" name="Text Box 47"/>
            <p:cNvSpPr txBox="1">
              <a:spLocks noChangeArrowheads="1"/>
            </p:cNvSpPr>
            <p:nvPr/>
          </p:nvSpPr>
          <p:spPr>
            <a:xfrm>
              <a:off x="132" y="845"/>
              <a:ext cx="289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34864" name="Text Box 48"/>
            <p:cNvSpPr txBox="1">
              <a:spLocks noChangeArrowheads="1"/>
            </p:cNvSpPr>
            <p:nvPr/>
          </p:nvSpPr>
          <p:spPr>
            <a:xfrm>
              <a:off x="100" y="655"/>
              <a:ext cx="321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34865" name="Text Box 49"/>
            <p:cNvSpPr txBox="1">
              <a:spLocks noChangeArrowheads="1"/>
            </p:cNvSpPr>
            <p:nvPr/>
          </p:nvSpPr>
          <p:spPr>
            <a:xfrm>
              <a:off x="113" y="464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34866" name="Text Box 50"/>
            <p:cNvSpPr txBox="1">
              <a:spLocks noChangeArrowheads="1"/>
            </p:cNvSpPr>
            <p:nvPr/>
          </p:nvSpPr>
          <p:spPr>
            <a:xfrm>
              <a:off x="113" y="273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13</a:t>
              </a:r>
            </a:p>
          </p:txBody>
        </p:sp>
        <p:sp>
          <p:nvSpPr>
            <p:cNvPr id="34867" name="Text Box 51"/>
            <p:cNvSpPr txBox="1">
              <a:spLocks noChangeArrowheads="1"/>
            </p:cNvSpPr>
            <p:nvPr/>
          </p:nvSpPr>
          <p:spPr>
            <a:xfrm>
              <a:off x="106" y="82"/>
              <a:ext cx="31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14</a:t>
              </a:r>
            </a:p>
          </p:txBody>
        </p:sp>
      </p:grpSp>
      <p:sp>
        <p:nvSpPr>
          <p:cNvPr id="34868" name="Text Box 52"/>
          <p:cNvSpPr txBox="1">
            <a:spLocks noChangeArrowheads="1"/>
          </p:cNvSpPr>
          <p:nvPr/>
        </p:nvSpPr>
        <p:spPr>
          <a:xfrm rot="-5400000">
            <a:off x="8040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Carol</a:t>
            </a:r>
          </a:p>
        </p:txBody>
      </p:sp>
      <p:sp>
        <p:nvSpPr>
          <p:cNvPr id="34869" name="Text Box 53"/>
          <p:cNvSpPr txBox="1">
            <a:spLocks noChangeArrowheads="1"/>
          </p:cNvSpPr>
          <p:nvPr/>
        </p:nvSpPr>
        <p:spPr>
          <a:xfrm rot="-5400000">
            <a:off x="14263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Shazad</a:t>
            </a:r>
          </a:p>
        </p:txBody>
      </p:sp>
      <p:sp>
        <p:nvSpPr>
          <p:cNvPr id="34870" name="Text Box 54"/>
          <p:cNvSpPr txBox="1">
            <a:spLocks noChangeArrowheads="1"/>
          </p:cNvSpPr>
          <p:nvPr/>
        </p:nvSpPr>
        <p:spPr>
          <a:xfrm rot="-5400000">
            <a:off x="1980406" y="5039519"/>
            <a:ext cx="1139825" cy="2746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Declan</a:t>
            </a:r>
          </a:p>
        </p:txBody>
      </p:sp>
      <p:sp>
        <p:nvSpPr>
          <p:cNvPr id="34871" name="Text Box 55"/>
          <p:cNvSpPr txBox="1">
            <a:spLocks noChangeArrowheads="1"/>
          </p:cNvSpPr>
          <p:nvPr/>
        </p:nvSpPr>
        <p:spPr>
          <a:xfrm rot="-5400000">
            <a:off x="26709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Sarah</a:t>
            </a:r>
          </a:p>
        </p:txBody>
      </p:sp>
      <p:sp>
        <p:nvSpPr>
          <p:cNvPr id="34872" name="Text Box 56"/>
          <p:cNvSpPr txBox="1">
            <a:spLocks noChangeArrowheads="1"/>
          </p:cNvSpPr>
          <p:nvPr/>
        </p:nvSpPr>
        <p:spPr>
          <a:xfrm rot="-5400000">
            <a:off x="3294856" y="4969669"/>
            <a:ext cx="1000125" cy="2746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Lucy</a:t>
            </a:r>
          </a:p>
        </p:txBody>
      </p:sp>
      <p:sp>
        <p:nvSpPr>
          <p:cNvPr id="34873" name="Text Box 57"/>
          <p:cNvSpPr txBox="1">
            <a:spLocks noChangeArrowheads="1"/>
          </p:cNvSpPr>
          <p:nvPr/>
        </p:nvSpPr>
        <p:spPr>
          <a:xfrm>
            <a:off x="4572000" y="5037138"/>
            <a:ext cx="43513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chemeClr val="accent2"/>
                </a:solidFill>
                <a:latin typeface="Comic Sans MS" pitchFamily="66" charset="0"/>
              </a:rPr>
              <a:t>Sawl cefnder sydd gan y pump yma gyda'i gilydd? </a:t>
            </a:r>
          </a:p>
        </p:txBody>
      </p:sp>
      <p:sp>
        <p:nvSpPr>
          <p:cNvPr id="34874" name="Text Box 58"/>
          <p:cNvSpPr txBox="1">
            <a:spLocks noChangeArrowheads="1"/>
          </p:cNvSpPr>
          <p:nvPr/>
        </p:nvSpPr>
        <p:spPr>
          <a:xfrm>
            <a:off x="4572000" y="6018213"/>
            <a:ext cx="35147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51</a:t>
            </a:r>
          </a:p>
        </p:txBody>
      </p:sp>
      <p:sp>
        <p:nvSpPr>
          <p:cNvPr id="34875" name="AutoShape 5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CC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4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4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4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4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4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4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5" grpId="0" animBg="1"/>
      <p:bldP spid="34826" grpId="1" animBg="1"/>
      <p:bldP spid="34827" grpId="2" animBg="1"/>
      <p:bldP spid="34829" grpId="3" animBg="1"/>
      <p:bldP spid="34830" grpId="4" animBg="1"/>
      <p:bldP spid="34831" grpId="5" animBg="1"/>
      <p:bldP spid="34873" grpId="6" animBg="1"/>
      <p:bldP spid="34874" grpId="7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/>
          </p:cNvSpPr>
          <p:nvPr/>
        </p:nvSpPr>
        <p:spPr>
          <a:xfrm>
            <a:off x="1046163" y="3937000"/>
            <a:ext cx="481012" cy="615950"/>
          </a:xfrm>
          <a:prstGeom prst="rect">
            <a:avLst/>
          </a:prstGeom>
          <a:solidFill>
            <a:srgbClr val="3399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>
          <a:xfrm>
            <a:off x="1682750" y="1511300"/>
            <a:ext cx="481013" cy="3041650"/>
          </a:xfrm>
          <a:prstGeom prst="rect">
            <a:avLst/>
          </a:prstGeom>
          <a:solidFill>
            <a:srgbClr val="FF0066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>
          <a:xfrm>
            <a:off x="2320925" y="3937000"/>
            <a:ext cx="481013" cy="615950"/>
          </a:xfrm>
          <a:prstGeom prst="rect">
            <a:avLst/>
          </a:prstGeom>
          <a:solidFill>
            <a:srgbClr val="009900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>
          <a:xfrm>
            <a:off x="2959100" y="2425700"/>
            <a:ext cx="481013" cy="212725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0" name="Rectangle 6"/>
          <p:cNvSpPr>
            <a:spLocks noChangeArrowheads="1"/>
          </p:cNvSpPr>
          <p:nvPr/>
        </p:nvSpPr>
        <p:spPr>
          <a:xfrm>
            <a:off x="3597275" y="901700"/>
            <a:ext cx="481013" cy="3651250"/>
          </a:xfrm>
          <a:prstGeom prst="rect">
            <a:avLst/>
          </a:prstGeom>
          <a:solidFill>
            <a:srgbClr val="CC9900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>
          <a:xfrm>
            <a:off x="130175" y="6172200"/>
            <a:ext cx="4340225" cy="5603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2" name="AutoShape 8"/>
          <p:cNvSpPr>
            <a:spLocks noChangeArrowheads="1"/>
          </p:cNvSpPr>
          <p:nvPr/>
        </p:nvSpPr>
        <p:spPr>
          <a:xfrm>
            <a:off x="4514850" y="133350"/>
            <a:ext cx="4535488" cy="6562725"/>
          </a:xfrm>
          <a:prstGeom prst="roundRect">
            <a:avLst>
              <a:gd name="adj" fmla="val 8519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>
          <a:xfrm>
            <a:off x="4572000" y="371475"/>
            <a:ext cx="44783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Pa fath o gerddoriaeth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oedd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 yn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fwyaf poblogaidd?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x-none" sz="2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>
          <a:xfrm>
            <a:off x="4572000" y="1722438"/>
            <a:ext cx="44783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chemeClr val="accent2"/>
                </a:solidFill>
                <a:latin typeface="Comic Sans MS" pitchFamily="66" charset="0"/>
              </a:rPr>
              <a:t>Pa ddau fath o gerddoriaeth oedd yr un mor boblogaidd â'i gilydd? </a:t>
            </a:r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>
          <a:xfrm>
            <a:off x="4572000" y="3379788"/>
            <a:ext cx="4333875" cy="10156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Roedd mwy o bobl yn dweud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bod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 yn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well ganddynt gerddoriaeth roc na jazz. Faint yn fwy?</a:t>
            </a:r>
            <a:r>
              <a:rPr lang="x-none" sz="2000" b="0" dirty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31756" name="Text Box 12"/>
          <p:cNvSpPr txBox="1">
            <a:spLocks noChangeArrowheads="1"/>
          </p:cNvSpPr>
          <p:nvPr/>
        </p:nvSpPr>
        <p:spPr>
          <a:xfrm>
            <a:off x="147638" y="6189663"/>
            <a:ext cx="427196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400" b="1" dirty="0">
                <a:solidFill>
                  <a:schemeClr val="accent2"/>
                </a:solidFill>
                <a:latin typeface="Comic Sans MS" pitchFamily="66" charset="0"/>
              </a:rPr>
              <a:t>Siart bar sy'n dangos </a:t>
            </a:r>
            <a:r>
              <a:rPr lang="cy-GB" sz="1400" b="1" dirty="0" smtClean="0">
                <a:solidFill>
                  <a:schemeClr val="accent2"/>
                </a:solidFill>
                <a:latin typeface="Comic Sans MS" pitchFamily="66" charset="0"/>
              </a:rPr>
              <a:t>hoff gerddoriaeth </a:t>
            </a:r>
            <a:r>
              <a:rPr lang="x-none" sz="1400" b="1" dirty="0" smtClean="0">
                <a:solidFill>
                  <a:schemeClr val="accent2"/>
                </a:solidFill>
                <a:latin typeface="Comic Sans MS" pitchFamily="66" charset="0"/>
              </a:rPr>
              <a:t>nifer </a:t>
            </a:r>
            <a:r>
              <a:rPr lang="x-none" sz="1400" b="1" dirty="0">
                <a:solidFill>
                  <a:schemeClr val="accent2"/>
                </a:solidFill>
                <a:latin typeface="Comic Sans MS" pitchFamily="66" charset="0"/>
              </a:rPr>
              <a:t>o </a:t>
            </a:r>
            <a:r>
              <a:rPr lang="x-none" sz="1400" b="1" dirty="0" smtClean="0">
                <a:solidFill>
                  <a:schemeClr val="accent2"/>
                </a:solidFill>
                <a:latin typeface="Comic Sans MS" pitchFamily="66" charset="0"/>
              </a:rPr>
              <a:t>bobl. </a:t>
            </a:r>
            <a:endParaRPr lang="x-none" sz="14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7" name="Text Box 13"/>
          <p:cNvSpPr txBox="1">
            <a:spLocks noChangeArrowheads="1"/>
          </p:cNvSpPr>
          <p:nvPr/>
        </p:nvSpPr>
        <p:spPr>
          <a:xfrm>
            <a:off x="4572000" y="1046163"/>
            <a:ext cx="40735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Clasurol</a:t>
            </a:r>
          </a:p>
        </p:txBody>
      </p:sp>
      <p:sp>
        <p:nvSpPr>
          <p:cNvPr id="31758" name="Text Box 14"/>
          <p:cNvSpPr txBox="1">
            <a:spLocks noChangeArrowheads="1"/>
          </p:cNvSpPr>
          <p:nvPr/>
        </p:nvSpPr>
        <p:spPr>
          <a:xfrm>
            <a:off x="4572000" y="2703513"/>
            <a:ext cx="399097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Pop a Chanu Gwlad</a:t>
            </a:r>
          </a:p>
        </p:txBody>
      </p:sp>
      <p:sp>
        <p:nvSpPr>
          <p:cNvPr id="31759" name="Text Box 15"/>
          <p:cNvSpPr txBox="1">
            <a:spLocks noChangeArrowheads="1"/>
          </p:cNvSpPr>
          <p:nvPr/>
        </p:nvSpPr>
        <p:spPr>
          <a:xfrm>
            <a:off x="4572000" y="4360863"/>
            <a:ext cx="36925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31760" name="Text Box 16"/>
          <p:cNvSpPr txBox="1">
            <a:spLocks noChangeArrowheads="1"/>
          </p:cNvSpPr>
          <p:nvPr/>
        </p:nvSpPr>
        <p:spPr>
          <a:xfrm>
            <a:off x="1103313" y="5665788"/>
            <a:ext cx="2870200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400">
                <a:solidFill>
                  <a:srgbClr val="000066"/>
                </a:solidFill>
                <a:latin typeface="Comic Sans MS" pitchFamily="66" charset="0"/>
              </a:rPr>
              <a:t>Math o gerddoriaeth </a:t>
            </a:r>
          </a:p>
        </p:txBody>
      </p:sp>
      <p:sp>
        <p:nvSpPr>
          <p:cNvPr id="31761" name="Text Box 17"/>
          <p:cNvSpPr txBox="1">
            <a:spLocks noChangeArrowheads="1"/>
          </p:cNvSpPr>
          <p:nvPr/>
        </p:nvSpPr>
        <p:spPr>
          <a:xfrm rot="-5400000">
            <a:off x="-1892300" y="2254250"/>
            <a:ext cx="4318000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400">
                <a:solidFill>
                  <a:srgbClr val="000066"/>
                </a:solidFill>
                <a:latin typeface="Comic Sans MS" pitchFamily="66" charset="0"/>
              </a:rPr>
              <a:t>Nifer y bobl </a:t>
            </a:r>
          </a:p>
        </p:txBody>
      </p:sp>
      <p:sp>
        <p:nvSpPr>
          <p:cNvPr id="31762" name="Line 18"/>
          <p:cNvSpPr>
            <a:spLocks noChangeShapeType="1"/>
          </p:cNvSpPr>
          <p:nvPr/>
        </p:nvSpPr>
        <p:spPr>
          <a:xfrm rot="10800000" flipH="1">
            <a:off x="901700" y="4551363"/>
            <a:ext cx="339407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grpSp>
        <p:nvGrpSpPr>
          <p:cNvPr id="31763" name="Group 19"/>
          <p:cNvGrpSpPr/>
          <p:nvPr/>
        </p:nvGrpSpPr>
        <p:grpSpPr>
          <a:xfrm>
            <a:off x="763588" y="157163"/>
            <a:ext cx="157162" cy="4418012"/>
            <a:chOff x="403" y="99"/>
            <a:chExt cx="165" cy="2783"/>
          </a:xfrm>
        </p:grpSpPr>
        <p:sp>
          <p:nvSpPr>
            <p:cNvPr id="31764" name="Line 20"/>
            <p:cNvSpPr>
              <a:spLocks noChangeShapeType="1"/>
            </p:cNvSpPr>
            <p:nvPr/>
          </p:nvSpPr>
          <p:spPr>
            <a:xfrm rot="16200000" flipH="1">
              <a:off x="-830" y="1491"/>
              <a:ext cx="2783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65" name="Line 21"/>
            <p:cNvSpPr>
              <a:spLocks noChangeShapeType="1"/>
            </p:cNvSpPr>
            <p:nvPr/>
          </p:nvSpPr>
          <p:spPr>
            <a:xfrm>
              <a:off x="403" y="18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66" name="Line 22"/>
            <p:cNvSpPr>
              <a:spLocks noChangeShapeType="1"/>
            </p:cNvSpPr>
            <p:nvPr/>
          </p:nvSpPr>
          <p:spPr>
            <a:xfrm>
              <a:off x="403" y="37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67" name="Line 23"/>
            <p:cNvSpPr>
              <a:spLocks noChangeShapeType="1"/>
            </p:cNvSpPr>
            <p:nvPr/>
          </p:nvSpPr>
          <p:spPr>
            <a:xfrm>
              <a:off x="403" y="56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68" name="Line 24"/>
            <p:cNvSpPr>
              <a:spLocks noChangeShapeType="1"/>
            </p:cNvSpPr>
            <p:nvPr/>
          </p:nvSpPr>
          <p:spPr>
            <a:xfrm>
              <a:off x="403" y="75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69" name="Line 25"/>
            <p:cNvSpPr>
              <a:spLocks noChangeShapeType="1"/>
            </p:cNvSpPr>
            <p:nvPr/>
          </p:nvSpPr>
          <p:spPr>
            <a:xfrm>
              <a:off x="403" y="947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70" name="Line 26"/>
            <p:cNvSpPr>
              <a:spLocks noChangeShapeType="1"/>
            </p:cNvSpPr>
            <p:nvPr/>
          </p:nvSpPr>
          <p:spPr>
            <a:xfrm>
              <a:off x="403" y="113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71" name="Line 27"/>
            <p:cNvSpPr>
              <a:spLocks noChangeShapeType="1"/>
            </p:cNvSpPr>
            <p:nvPr/>
          </p:nvSpPr>
          <p:spPr>
            <a:xfrm>
              <a:off x="403" y="1329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72" name="Line 28"/>
            <p:cNvSpPr>
              <a:spLocks noChangeShapeType="1"/>
            </p:cNvSpPr>
            <p:nvPr/>
          </p:nvSpPr>
          <p:spPr>
            <a:xfrm>
              <a:off x="403" y="1520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73" name="Line 29"/>
            <p:cNvSpPr>
              <a:spLocks noChangeShapeType="1"/>
            </p:cNvSpPr>
            <p:nvPr/>
          </p:nvSpPr>
          <p:spPr>
            <a:xfrm>
              <a:off x="403" y="1711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74" name="Line 30"/>
            <p:cNvSpPr>
              <a:spLocks noChangeShapeType="1"/>
            </p:cNvSpPr>
            <p:nvPr/>
          </p:nvSpPr>
          <p:spPr>
            <a:xfrm>
              <a:off x="403" y="1902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75" name="Line 31"/>
            <p:cNvSpPr>
              <a:spLocks noChangeShapeType="1"/>
            </p:cNvSpPr>
            <p:nvPr/>
          </p:nvSpPr>
          <p:spPr>
            <a:xfrm>
              <a:off x="403" y="209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76" name="Line 32"/>
            <p:cNvSpPr>
              <a:spLocks noChangeShapeType="1"/>
            </p:cNvSpPr>
            <p:nvPr/>
          </p:nvSpPr>
          <p:spPr>
            <a:xfrm>
              <a:off x="403" y="228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77" name="Line 33"/>
            <p:cNvSpPr>
              <a:spLocks noChangeShapeType="1"/>
            </p:cNvSpPr>
            <p:nvPr/>
          </p:nvSpPr>
          <p:spPr>
            <a:xfrm>
              <a:off x="403" y="247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78" name="Line 34"/>
            <p:cNvSpPr>
              <a:spLocks noChangeShapeType="1"/>
            </p:cNvSpPr>
            <p:nvPr/>
          </p:nvSpPr>
          <p:spPr>
            <a:xfrm>
              <a:off x="403" y="266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79" name="Line 35"/>
            <p:cNvSpPr>
              <a:spLocks noChangeShapeType="1"/>
            </p:cNvSpPr>
            <p:nvPr/>
          </p:nvSpPr>
          <p:spPr>
            <a:xfrm>
              <a:off x="403" y="285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31780" name="Group 36"/>
          <p:cNvGrpSpPr/>
          <p:nvPr/>
        </p:nvGrpSpPr>
        <p:grpSpPr>
          <a:xfrm>
            <a:off x="234950" y="130175"/>
            <a:ext cx="509588" cy="4543425"/>
            <a:chOff x="100" y="82"/>
            <a:chExt cx="321" cy="2862"/>
          </a:xfrm>
        </p:grpSpPr>
        <p:sp>
          <p:nvSpPr>
            <p:cNvPr id="31781" name="Text Box 37"/>
            <p:cNvSpPr txBox="1">
              <a:spLocks noChangeArrowheads="1"/>
            </p:cNvSpPr>
            <p:nvPr/>
          </p:nvSpPr>
          <p:spPr>
            <a:xfrm>
              <a:off x="176" y="275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0</a:t>
              </a:r>
            </a:p>
          </p:txBody>
        </p:sp>
        <p:sp>
          <p:nvSpPr>
            <p:cNvPr id="31782" name="Text Box 38"/>
            <p:cNvSpPr txBox="1">
              <a:spLocks noChangeArrowheads="1"/>
            </p:cNvSpPr>
            <p:nvPr/>
          </p:nvSpPr>
          <p:spPr>
            <a:xfrm>
              <a:off x="176" y="256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31783" name="Text Box 39"/>
            <p:cNvSpPr txBox="1">
              <a:spLocks noChangeArrowheads="1"/>
            </p:cNvSpPr>
            <p:nvPr/>
          </p:nvSpPr>
          <p:spPr>
            <a:xfrm>
              <a:off x="176" y="2371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31784" name="Text Box 40"/>
            <p:cNvSpPr txBox="1">
              <a:spLocks noChangeArrowheads="1"/>
            </p:cNvSpPr>
            <p:nvPr/>
          </p:nvSpPr>
          <p:spPr>
            <a:xfrm>
              <a:off x="176" y="218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31785" name="Text Box 41"/>
            <p:cNvSpPr txBox="1">
              <a:spLocks noChangeArrowheads="1"/>
            </p:cNvSpPr>
            <p:nvPr/>
          </p:nvSpPr>
          <p:spPr>
            <a:xfrm>
              <a:off x="176" y="199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31786" name="Text Box 42"/>
            <p:cNvSpPr txBox="1">
              <a:spLocks noChangeArrowheads="1"/>
            </p:cNvSpPr>
            <p:nvPr/>
          </p:nvSpPr>
          <p:spPr>
            <a:xfrm>
              <a:off x="176" y="1799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31787" name="Text Box 43"/>
            <p:cNvSpPr txBox="1">
              <a:spLocks noChangeArrowheads="1"/>
            </p:cNvSpPr>
            <p:nvPr/>
          </p:nvSpPr>
          <p:spPr>
            <a:xfrm>
              <a:off x="176" y="1608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31788" name="Text Box 44"/>
            <p:cNvSpPr txBox="1">
              <a:spLocks noChangeArrowheads="1"/>
            </p:cNvSpPr>
            <p:nvPr/>
          </p:nvSpPr>
          <p:spPr>
            <a:xfrm>
              <a:off x="176" y="141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31789" name="Text Box 45"/>
            <p:cNvSpPr txBox="1">
              <a:spLocks noChangeArrowheads="1"/>
            </p:cNvSpPr>
            <p:nvPr/>
          </p:nvSpPr>
          <p:spPr>
            <a:xfrm>
              <a:off x="176" y="122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31790" name="Text Box 46"/>
            <p:cNvSpPr txBox="1">
              <a:spLocks noChangeArrowheads="1"/>
            </p:cNvSpPr>
            <p:nvPr/>
          </p:nvSpPr>
          <p:spPr>
            <a:xfrm>
              <a:off x="176" y="1036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31791" name="Text Box 47"/>
            <p:cNvSpPr txBox="1">
              <a:spLocks noChangeArrowheads="1"/>
            </p:cNvSpPr>
            <p:nvPr/>
          </p:nvSpPr>
          <p:spPr>
            <a:xfrm>
              <a:off x="132" y="845"/>
              <a:ext cx="289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31792" name="Text Box 48"/>
            <p:cNvSpPr txBox="1">
              <a:spLocks noChangeArrowheads="1"/>
            </p:cNvSpPr>
            <p:nvPr/>
          </p:nvSpPr>
          <p:spPr>
            <a:xfrm>
              <a:off x="100" y="655"/>
              <a:ext cx="321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31793" name="Text Box 49"/>
            <p:cNvSpPr txBox="1">
              <a:spLocks noChangeArrowheads="1"/>
            </p:cNvSpPr>
            <p:nvPr/>
          </p:nvSpPr>
          <p:spPr>
            <a:xfrm>
              <a:off x="113" y="464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31794" name="Text Box 50"/>
            <p:cNvSpPr txBox="1">
              <a:spLocks noChangeArrowheads="1"/>
            </p:cNvSpPr>
            <p:nvPr/>
          </p:nvSpPr>
          <p:spPr>
            <a:xfrm>
              <a:off x="113" y="273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13</a:t>
              </a:r>
            </a:p>
          </p:txBody>
        </p:sp>
        <p:sp>
          <p:nvSpPr>
            <p:cNvPr id="31795" name="Text Box 51"/>
            <p:cNvSpPr txBox="1">
              <a:spLocks noChangeArrowheads="1"/>
            </p:cNvSpPr>
            <p:nvPr/>
          </p:nvSpPr>
          <p:spPr>
            <a:xfrm>
              <a:off x="106" y="82"/>
              <a:ext cx="31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14</a:t>
              </a:r>
            </a:p>
          </p:txBody>
        </p:sp>
      </p:grpSp>
      <p:sp>
        <p:nvSpPr>
          <p:cNvPr id="31796" name="Text Box 52"/>
          <p:cNvSpPr txBox="1">
            <a:spLocks noChangeArrowheads="1"/>
          </p:cNvSpPr>
          <p:nvPr/>
        </p:nvSpPr>
        <p:spPr>
          <a:xfrm rot="-5400000">
            <a:off x="8040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Pop</a:t>
            </a:r>
          </a:p>
        </p:txBody>
      </p:sp>
      <p:sp>
        <p:nvSpPr>
          <p:cNvPr id="31797" name="Text Box 53"/>
          <p:cNvSpPr txBox="1">
            <a:spLocks noChangeArrowheads="1"/>
          </p:cNvSpPr>
          <p:nvPr/>
        </p:nvSpPr>
        <p:spPr>
          <a:xfrm rot="-5400000">
            <a:off x="14263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Roc</a:t>
            </a:r>
          </a:p>
        </p:txBody>
      </p:sp>
      <p:sp>
        <p:nvSpPr>
          <p:cNvPr id="31798" name="Text Box 54"/>
          <p:cNvSpPr txBox="1">
            <a:spLocks noChangeArrowheads="1"/>
          </p:cNvSpPr>
          <p:nvPr/>
        </p:nvSpPr>
        <p:spPr>
          <a:xfrm rot="-5400000">
            <a:off x="1980406" y="5039519"/>
            <a:ext cx="1139825" cy="2746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Canu Gwlad</a:t>
            </a:r>
          </a:p>
        </p:txBody>
      </p:sp>
      <p:sp>
        <p:nvSpPr>
          <p:cNvPr id="31799" name="Text Box 55"/>
          <p:cNvSpPr txBox="1">
            <a:spLocks noChangeArrowheads="1"/>
          </p:cNvSpPr>
          <p:nvPr/>
        </p:nvSpPr>
        <p:spPr>
          <a:xfrm rot="-5400000">
            <a:off x="26709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Jazz</a:t>
            </a:r>
          </a:p>
        </p:txBody>
      </p:sp>
      <p:sp>
        <p:nvSpPr>
          <p:cNvPr id="31800" name="Text Box 56"/>
          <p:cNvSpPr txBox="1">
            <a:spLocks noChangeArrowheads="1"/>
          </p:cNvSpPr>
          <p:nvPr/>
        </p:nvSpPr>
        <p:spPr>
          <a:xfrm rot="-5400000">
            <a:off x="3294856" y="4969669"/>
            <a:ext cx="1000125" cy="2746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Clasurol</a:t>
            </a:r>
          </a:p>
        </p:txBody>
      </p:sp>
      <p:sp>
        <p:nvSpPr>
          <p:cNvPr id="31801" name="Text Box 57"/>
          <p:cNvSpPr txBox="1">
            <a:spLocks noChangeArrowheads="1"/>
          </p:cNvSpPr>
          <p:nvPr/>
        </p:nvSpPr>
        <p:spPr>
          <a:xfrm>
            <a:off x="4572000" y="5037138"/>
            <a:ext cx="4351338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Faint o bobl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a gafodd eu holi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i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gyd? </a:t>
            </a:r>
          </a:p>
        </p:txBody>
      </p:sp>
      <p:sp>
        <p:nvSpPr>
          <p:cNvPr id="31802" name="Text Box 58"/>
          <p:cNvSpPr txBox="1">
            <a:spLocks noChangeArrowheads="1"/>
          </p:cNvSpPr>
          <p:nvPr/>
        </p:nvSpPr>
        <p:spPr>
          <a:xfrm>
            <a:off x="4572000" y="6018213"/>
            <a:ext cx="35147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33</a:t>
            </a:r>
          </a:p>
        </p:txBody>
      </p:sp>
      <p:sp>
        <p:nvSpPr>
          <p:cNvPr id="31803" name="AutoShape 5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CC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1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1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1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1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1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1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3" grpId="0" animBg="1"/>
      <p:bldP spid="31754" grpId="1" animBg="1"/>
      <p:bldP spid="31755" grpId="2" animBg="1"/>
      <p:bldP spid="31757" grpId="3" animBg="1"/>
      <p:bldP spid="31758" grpId="4" animBg="1"/>
      <p:bldP spid="31759" grpId="5" animBg="1"/>
      <p:bldP spid="31801" grpId="6" animBg="1"/>
      <p:bldP spid="31802" grpId="7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ChangeArrowheads="1"/>
          </p:cNvSpPr>
          <p:nvPr/>
        </p:nvSpPr>
        <p:spPr>
          <a:xfrm>
            <a:off x="1046163" y="901700"/>
            <a:ext cx="481012" cy="365125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5" name="Rectangle 3"/>
          <p:cNvSpPr>
            <a:spLocks noChangeArrowheads="1"/>
          </p:cNvSpPr>
          <p:nvPr/>
        </p:nvSpPr>
        <p:spPr>
          <a:xfrm>
            <a:off x="1682750" y="901700"/>
            <a:ext cx="481013" cy="3651250"/>
          </a:xfrm>
          <a:prstGeom prst="rect">
            <a:avLst/>
          </a:prstGeom>
          <a:solidFill>
            <a:srgbClr val="CC0099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>
          <a:xfrm>
            <a:off x="2320925" y="2717800"/>
            <a:ext cx="481013" cy="1835150"/>
          </a:xfrm>
          <a:prstGeom prst="rect">
            <a:avLst/>
          </a:prstGeom>
          <a:solidFill>
            <a:srgbClr val="00CC00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>
          <a:xfrm>
            <a:off x="2959100" y="1816100"/>
            <a:ext cx="481013" cy="2736850"/>
          </a:xfrm>
          <a:prstGeom prst="rec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8" name="Rectangle 6"/>
          <p:cNvSpPr>
            <a:spLocks noChangeArrowheads="1"/>
          </p:cNvSpPr>
          <p:nvPr/>
        </p:nvSpPr>
        <p:spPr>
          <a:xfrm>
            <a:off x="3597275" y="292100"/>
            <a:ext cx="481013" cy="4260850"/>
          </a:xfrm>
          <a:prstGeom prst="rect">
            <a:avLst/>
          </a:prstGeom>
          <a:solidFill>
            <a:srgbClr val="0033CC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9" name="AutoShape 7"/>
          <p:cNvSpPr>
            <a:spLocks noChangeArrowheads="1"/>
          </p:cNvSpPr>
          <p:nvPr/>
        </p:nvSpPr>
        <p:spPr>
          <a:xfrm>
            <a:off x="130175" y="6172200"/>
            <a:ext cx="4340225" cy="5603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0" name="AutoShape 8"/>
          <p:cNvSpPr>
            <a:spLocks noChangeArrowheads="1"/>
          </p:cNvSpPr>
          <p:nvPr/>
        </p:nvSpPr>
        <p:spPr>
          <a:xfrm>
            <a:off x="4514850" y="133350"/>
            <a:ext cx="4535488" cy="6562725"/>
          </a:xfrm>
          <a:prstGeom prst="roundRect">
            <a:avLst>
              <a:gd name="adj" fmla="val 8519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1" name="Text Box 9"/>
          <p:cNvSpPr txBox="1">
            <a:spLocks noChangeArrowheads="1"/>
          </p:cNvSpPr>
          <p:nvPr/>
        </p:nvSpPr>
        <p:spPr>
          <a:xfrm>
            <a:off x="4572000" y="371475"/>
            <a:ext cx="4478338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chemeClr val="accent2"/>
                </a:solidFill>
                <a:latin typeface="Comic Sans MS" pitchFamily="66" charset="0"/>
              </a:rPr>
              <a:t>Pwy wnaeth sgorio'r nifer fwyaf o goliau? </a:t>
            </a:r>
          </a:p>
        </p:txBody>
      </p:sp>
      <p:sp>
        <p:nvSpPr>
          <p:cNvPr id="33802" name="Text Box 10"/>
          <p:cNvSpPr txBox="1">
            <a:spLocks noChangeArrowheads="1"/>
          </p:cNvSpPr>
          <p:nvPr/>
        </p:nvSpPr>
        <p:spPr>
          <a:xfrm>
            <a:off x="4572000" y="1722438"/>
            <a:ext cx="44783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chemeClr val="accent2"/>
                </a:solidFill>
                <a:latin typeface="Comic Sans MS" pitchFamily="66" charset="0"/>
              </a:rPr>
              <a:t>Gyda'i gilydd, sawl gôl wnaeth Kevin a Jasmine sgorio? </a:t>
            </a:r>
          </a:p>
        </p:txBody>
      </p:sp>
      <p:sp>
        <p:nvSpPr>
          <p:cNvPr id="33803" name="Text Box 11"/>
          <p:cNvSpPr txBox="1">
            <a:spLocks noChangeArrowheads="1"/>
          </p:cNvSpPr>
          <p:nvPr/>
        </p:nvSpPr>
        <p:spPr>
          <a:xfrm>
            <a:off x="4572000" y="3379788"/>
            <a:ext cx="45720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chemeClr val="accent2"/>
                </a:solidFill>
                <a:latin typeface="Comic Sans MS" pitchFamily="66" charset="0"/>
              </a:rPr>
              <a:t>Sgoriodd Karen fwy o goliau nag Aisha. Faint yn fwy? </a:t>
            </a:r>
          </a:p>
        </p:txBody>
      </p:sp>
      <p:sp>
        <p:nvSpPr>
          <p:cNvPr id="33804" name="Text Box 12"/>
          <p:cNvSpPr txBox="1">
            <a:spLocks noChangeArrowheads="1"/>
          </p:cNvSpPr>
          <p:nvPr/>
        </p:nvSpPr>
        <p:spPr>
          <a:xfrm>
            <a:off x="147638" y="6189663"/>
            <a:ext cx="427196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400" b="1" dirty="0">
                <a:solidFill>
                  <a:schemeClr val="accent2"/>
                </a:solidFill>
                <a:latin typeface="Comic Sans MS" pitchFamily="66" charset="0"/>
              </a:rPr>
              <a:t>Siart Bar sy'n dangos nifer y goliau </a:t>
            </a:r>
            <a:r>
              <a:rPr lang="x-none" sz="1400" b="1" dirty="0" smtClean="0">
                <a:solidFill>
                  <a:schemeClr val="accent2"/>
                </a:solidFill>
                <a:latin typeface="Comic Sans MS" pitchFamily="66" charset="0"/>
              </a:rPr>
              <a:t>roedd </a:t>
            </a:r>
            <a:r>
              <a:rPr lang="x-none" sz="1400" b="1" dirty="0">
                <a:solidFill>
                  <a:schemeClr val="accent2"/>
                </a:solidFill>
                <a:latin typeface="Comic Sans MS" pitchFamily="66" charset="0"/>
              </a:rPr>
              <a:t>pum chwaraewr wedi'u sgorio mewn wythnos. </a:t>
            </a:r>
          </a:p>
        </p:txBody>
      </p:sp>
      <p:sp>
        <p:nvSpPr>
          <p:cNvPr id="33805" name="Text Box 13"/>
          <p:cNvSpPr txBox="1">
            <a:spLocks noChangeArrowheads="1"/>
          </p:cNvSpPr>
          <p:nvPr/>
        </p:nvSpPr>
        <p:spPr>
          <a:xfrm>
            <a:off x="4572000" y="1046163"/>
            <a:ext cx="40735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Tim</a:t>
            </a:r>
          </a:p>
        </p:txBody>
      </p:sp>
      <p:sp>
        <p:nvSpPr>
          <p:cNvPr id="33806" name="Text Box 14"/>
          <p:cNvSpPr txBox="1">
            <a:spLocks noChangeArrowheads="1"/>
          </p:cNvSpPr>
          <p:nvPr/>
        </p:nvSpPr>
        <p:spPr>
          <a:xfrm>
            <a:off x="4572000" y="2703513"/>
            <a:ext cx="399097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24</a:t>
            </a:r>
          </a:p>
        </p:txBody>
      </p:sp>
      <p:sp>
        <p:nvSpPr>
          <p:cNvPr id="33807" name="Text Box 15"/>
          <p:cNvSpPr txBox="1">
            <a:spLocks noChangeArrowheads="1"/>
          </p:cNvSpPr>
          <p:nvPr/>
        </p:nvSpPr>
        <p:spPr>
          <a:xfrm>
            <a:off x="4572000" y="4360863"/>
            <a:ext cx="36925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33808" name="Text Box 16"/>
          <p:cNvSpPr txBox="1">
            <a:spLocks noChangeArrowheads="1"/>
          </p:cNvSpPr>
          <p:nvPr/>
        </p:nvSpPr>
        <p:spPr>
          <a:xfrm>
            <a:off x="1103313" y="5665788"/>
            <a:ext cx="2870200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400">
                <a:solidFill>
                  <a:srgbClr val="000066"/>
                </a:solidFill>
                <a:latin typeface="Comic Sans MS" pitchFamily="66" charset="0"/>
              </a:rPr>
              <a:t>Chwaraewr</a:t>
            </a:r>
          </a:p>
        </p:txBody>
      </p:sp>
      <p:sp>
        <p:nvSpPr>
          <p:cNvPr id="33809" name="Text Box 17"/>
          <p:cNvSpPr txBox="1">
            <a:spLocks noChangeArrowheads="1"/>
          </p:cNvSpPr>
          <p:nvPr/>
        </p:nvSpPr>
        <p:spPr>
          <a:xfrm rot="-5400000">
            <a:off x="-1892300" y="2254250"/>
            <a:ext cx="4318000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1400">
                <a:solidFill>
                  <a:srgbClr val="000066"/>
                </a:solidFill>
                <a:latin typeface="Comic Sans MS" pitchFamily="66" charset="0"/>
              </a:rPr>
              <a:t>Nifer y goliau </a:t>
            </a:r>
          </a:p>
        </p:txBody>
      </p:sp>
      <p:sp>
        <p:nvSpPr>
          <p:cNvPr id="33810" name="Line 18"/>
          <p:cNvSpPr>
            <a:spLocks noChangeShapeType="1"/>
          </p:cNvSpPr>
          <p:nvPr/>
        </p:nvSpPr>
        <p:spPr>
          <a:xfrm rot="10800000" flipH="1">
            <a:off x="901700" y="4551363"/>
            <a:ext cx="339407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grpSp>
        <p:nvGrpSpPr>
          <p:cNvPr id="33811" name="Group 19"/>
          <p:cNvGrpSpPr/>
          <p:nvPr/>
        </p:nvGrpSpPr>
        <p:grpSpPr>
          <a:xfrm>
            <a:off x="763588" y="157163"/>
            <a:ext cx="157162" cy="4418012"/>
            <a:chOff x="403" y="99"/>
            <a:chExt cx="165" cy="2783"/>
          </a:xfrm>
        </p:grpSpPr>
        <p:sp>
          <p:nvSpPr>
            <p:cNvPr id="33812" name="Line 20"/>
            <p:cNvSpPr>
              <a:spLocks noChangeShapeType="1"/>
            </p:cNvSpPr>
            <p:nvPr/>
          </p:nvSpPr>
          <p:spPr>
            <a:xfrm rot="16200000" flipH="1">
              <a:off x="-830" y="1491"/>
              <a:ext cx="2783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13" name="Line 21"/>
            <p:cNvSpPr>
              <a:spLocks noChangeShapeType="1"/>
            </p:cNvSpPr>
            <p:nvPr/>
          </p:nvSpPr>
          <p:spPr>
            <a:xfrm>
              <a:off x="403" y="18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14" name="Line 22"/>
            <p:cNvSpPr>
              <a:spLocks noChangeShapeType="1"/>
            </p:cNvSpPr>
            <p:nvPr/>
          </p:nvSpPr>
          <p:spPr>
            <a:xfrm>
              <a:off x="403" y="37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15" name="Line 23"/>
            <p:cNvSpPr>
              <a:spLocks noChangeShapeType="1"/>
            </p:cNvSpPr>
            <p:nvPr/>
          </p:nvSpPr>
          <p:spPr>
            <a:xfrm>
              <a:off x="403" y="56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16" name="Line 24"/>
            <p:cNvSpPr>
              <a:spLocks noChangeShapeType="1"/>
            </p:cNvSpPr>
            <p:nvPr/>
          </p:nvSpPr>
          <p:spPr>
            <a:xfrm>
              <a:off x="403" y="75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17" name="Line 25"/>
            <p:cNvSpPr>
              <a:spLocks noChangeShapeType="1"/>
            </p:cNvSpPr>
            <p:nvPr/>
          </p:nvSpPr>
          <p:spPr>
            <a:xfrm>
              <a:off x="403" y="947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18" name="Line 26"/>
            <p:cNvSpPr>
              <a:spLocks noChangeShapeType="1"/>
            </p:cNvSpPr>
            <p:nvPr/>
          </p:nvSpPr>
          <p:spPr>
            <a:xfrm>
              <a:off x="403" y="113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19" name="Line 27"/>
            <p:cNvSpPr>
              <a:spLocks noChangeShapeType="1"/>
            </p:cNvSpPr>
            <p:nvPr/>
          </p:nvSpPr>
          <p:spPr>
            <a:xfrm>
              <a:off x="403" y="1329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20" name="Line 28"/>
            <p:cNvSpPr>
              <a:spLocks noChangeShapeType="1"/>
            </p:cNvSpPr>
            <p:nvPr/>
          </p:nvSpPr>
          <p:spPr>
            <a:xfrm>
              <a:off x="403" y="1520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21" name="Line 29"/>
            <p:cNvSpPr>
              <a:spLocks noChangeShapeType="1"/>
            </p:cNvSpPr>
            <p:nvPr/>
          </p:nvSpPr>
          <p:spPr>
            <a:xfrm>
              <a:off x="403" y="1711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22" name="Line 30"/>
            <p:cNvSpPr>
              <a:spLocks noChangeShapeType="1"/>
            </p:cNvSpPr>
            <p:nvPr/>
          </p:nvSpPr>
          <p:spPr>
            <a:xfrm>
              <a:off x="403" y="1902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23" name="Line 31"/>
            <p:cNvSpPr>
              <a:spLocks noChangeShapeType="1"/>
            </p:cNvSpPr>
            <p:nvPr/>
          </p:nvSpPr>
          <p:spPr>
            <a:xfrm>
              <a:off x="403" y="209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24" name="Line 32"/>
            <p:cNvSpPr>
              <a:spLocks noChangeShapeType="1"/>
            </p:cNvSpPr>
            <p:nvPr/>
          </p:nvSpPr>
          <p:spPr>
            <a:xfrm>
              <a:off x="403" y="228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25" name="Line 33"/>
            <p:cNvSpPr>
              <a:spLocks noChangeShapeType="1"/>
            </p:cNvSpPr>
            <p:nvPr/>
          </p:nvSpPr>
          <p:spPr>
            <a:xfrm>
              <a:off x="403" y="247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26" name="Line 34"/>
            <p:cNvSpPr>
              <a:spLocks noChangeShapeType="1"/>
            </p:cNvSpPr>
            <p:nvPr/>
          </p:nvSpPr>
          <p:spPr>
            <a:xfrm>
              <a:off x="403" y="266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27" name="Line 35"/>
            <p:cNvSpPr>
              <a:spLocks noChangeShapeType="1"/>
            </p:cNvSpPr>
            <p:nvPr/>
          </p:nvSpPr>
          <p:spPr>
            <a:xfrm>
              <a:off x="403" y="285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</p:grpSp>
      <p:grpSp>
        <p:nvGrpSpPr>
          <p:cNvPr id="33828" name="Group 36"/>
          <p:cNvGrpSpPr/>
          <p:nvPr/>
        </p:nvGrpSpPr>
        <p:grpSpPr>
          <a:xfrm>
            <a:off x="234950" y="130175"/>
            <a:ext cx="509588" cy="4543425"/>
            <a:chOff x="100" y="82"/>
            <a:chExt cx="321" cy="2862"/>
          </a:xfrm>
        </p:grpSpPr>
        <p:sp>
          <p:nvSpPr>
            <p:cNvPr id="33829" name="Text Box 37"/>
            <p:cNvSpPr txBox="1">
              <a:spLocks noChangeArrowheads="1"/>
            </p:cNvSpPr>
            <p:nvPr/>
          </p:nvSpPr>
          <p:spPr>
            <a:xfrm>
              <a:off x="176" y="275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0</a:t>
              </a:r>
            </a:p>
          </p:txBody>
        </p:sp>
        <p:sp>
          <p:nvSpPr>
            <p:cNvPr id="33830" name="Text Box 38"/>
            <p:cNvSpPr txBox="1">
              <a:spLocks noChangeArrowheads="1"/>
            </p:cNvSpPr>
            <p:nvPr/>
          </p:nvSpPr>
          <p:spPr>
            <a:xfrm>
              <a:off x="176" y="256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33831" name="Text Box 39"/>
            <p:cNvSpPr txBox="1">
              <a:spLocks noChangeArrowheads="1"/>
            </p:cNvSpPr>
            <p:nvPr/>
          </p:nvSpPr>
          <p:spPr>
            <a:xfrm>
              <a:off x="176" y="2371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33832" name="Text Box 40"/>
            <p:cNvSpPr txBox="1">
              <a:spLocks noChangeArrowheads="1"/>
            </p:cNvSpPr>
            <p:nvPr/>
          </p:nvSpPr>
          <p:spPr>
            <a:xfrm>
              <a:off x="176" y="218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33833" name="Text Box 41"/>
            <p:cNvSpPr txBox="1">
              <a:spLocks noChangeArrowheads="1"/>
            </p:cNvSpPr>
            <p:nvPr/>
          </p:nvSpPr>
          <p:spPr>
            <a:xfrm>
              <a:off x="176" y="199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33834" name="Text Box 42"/>
            <p:cNvSpPr txBox="1">
              <a:spLocks noChangeArrowheads="1"/>
            </p:cNvSpPr>
            <p:nvPr/>
          </p:nvSpPr>
          <p:spPr>
            <a:xfrm>
              <a:off x="176" y="1799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33835" name="Text Box 43"/>
            <p:cNvSpPr txBox="1">
              <a:spLocks noChangeArrowheads="1"/>
            </p:cNvSpPr>
            <p:nvPr/>
          </p:nvSpPr>
          <p:spPr>
            <a:xfrm>
              <a:off x="176" y="1608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33836" name="Text Box 44"/>
            <p:cNvSpPr txBox="1">
              <a:spLocks noChangeArrowheads="1"/>
            </p:cNvSpPr>
            <p:nvPr/>
          </p:nvSpPr>
          <p:spPr>
            <a:xfrm>
              <a:off x="176" y="141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33837" name="Text Box 45"/>
            <p:cNvSpPr txBox="1">
              <a:spLocks noChangeArrowheads="1"/>
            </p:cNvSpPr>
            <p:nvPr/>
          </p:nvSpPr>
          <p:spPr>
            <a:xfrm>
              <a:off x="176" y="122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33838" name="Text Box 46"/>
            <p:cNvSpPr txBox="1">
              <a:spLocks noChangeArrowheads="1"/>
            </p:cNvSpPr>
            <p:nvPr/>
          </p:nvSpPr>
          <p:spPr>
            <a:xfrm>
              <a:off x="176" y="1036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33839" name="Text Box 47"/>
            <p:cNvSpPr txBox="1">
              <a:spLocks noChangeArrowheads="1"/>
            </p:cNvSpPr>
            <p:nvPr/>
          </p:nvSpPr>
          <p:spPr>
            <a:xfrm>
              <a:off x="132" y="845"/>
              <a:ext cx="289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33840" name="Text Box 48"/>
            <p:cNvSpPr txBox="1">
              <a:spLocks noChangeArrowheads="1"/>
            </p:cNvSpPr>
            <p:nvPr/>
          </p:nvSpPr>
          <p:spPr>
            <a:xfrm>
              <a:off x="100" y="655"/>
              <a:ext cx="321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33841" name="Text Box 49"/>
            <p:cNvSpPr txBox="1">
              <a:spLocks noChangeArrowheads="1"/>
            </p:cNvSpPr>
            <p:nvPr/>
          </p:nvSpPr>
          <p:spPr>
            <a:xfrm>
              <a:off x="113" y="464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33842" name="Text Box 50"/>
            <p:cNvSpPr txBox="1">
              <a:spLocks noChangeArrowheads="1"/>
            </p:cNvSpPr>
            <p:nvPr/>
          </p:nvSpPr>
          <p:spPr>
            <a:xfrm>
              <a:off x="113" y="273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13</a:t>
              </a:r>
            </a:p>
          </p:txBody>
        </p:sp>
        <p:sp>
          <p:nvSpPr>
            <p:cNvPr id="33843" name="Text Box 51"/>
            <p:cNvSpPr txBox="1">
              <a:spLocks noChangeArrowheads="1"/>
            </p:cNvSpPr>
            <p:nvPr/>
          </p:nvSpPr>
          <p:spPr>
            <a:xfrm>
              <a:off x="106" y="82"/>
              <a:ext cx="315" cy="19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>
                <a:defRPr b="0" i="0"/>
              </a:pPr>
              <a:r>
                <a:rPr lang="x-none" sz="1400" b="1">
                  <a:solidFill>
                    <a:srgbClr val="000066"/>
                  </a:solidFill>
                  <a:latin typeface="Comic Sans MS" pitchFamily="66" charset="0"/>
                </a:rPr>
                <a:t>14</a:t>
              </a:r>
            </a:p>
          </p:txBody>
        </p:sp>
      </p:grpSp>
      <p:sp>
        <p:nvSpPr>
          <p:cNvPr id="33844" name="Text Box 52"/>
          <p:cNvSpPr txBox="1">
            <a:spLocks noChangeArrowheads="1"/>
          </p:cNvSpPr>
          <p:nvPr/>
        </p:nvSpPr>
        <p:spPr>
          <a:xfrm rot="-5400000">
            <a:off x="8040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Kevin</a:t>
            </a:r>
          </a:p>
        </p:txBody>
      </p:sp>
      <p:sp>
        <p:nvSpPr>
          <p:cNvPr id="33845" name="Text Box 53"/>
          <p:cNvSpPr txBox="1">
            <a:spLocks noChangeArrowheads="1"/>
          </p:cNvSpPr>
          <p:nvPr/>
        </p:nvSpPr>
        <p:spPr>
          <a:xfrm rot="-5400000">
            <a:off x="14263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Jasmine</a:t>
            </a:r>
          </a:p>
        </p:txBody>
      </p:sp>
      <p:sp>
        <p:nvSpPr>
          <p:cNvPr id="33846" name="Text Box 54"/>
          <p:cNvSpPr txBox="1">
            <a:spLocks noChangeArrowheads="1"/>
          </p:cNvSpPr>
          <p:nvPr/>
        </p:nvSpPr>
        <p:spPr>
          <a:xfrm rot="-5400000">
            <a:off x="1980406" y="5039519"/>
            <a:ext cx="1139825" cy="2746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Aisha</a:t>
            </a:r>
          </a:p>
        </p:txBody>
      </p:sp>
      <p:sp>
        <p:nvSpPr>
          <p:cNvPr id="33847" name="Text Box 55"/>
          <p:cNvSpPr txBox="1">
            <a:spLocks noChangeArrowheads="1"/>
          </p:cNvSpPr>
          <p:nvPr/>
        </p:nvSpPr>
        <p:spPr>
          <a:xfrm rot="-5400000">
            <a:off x="26709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Karen</a:t>
            </a:r>
          </a:p>
        </p:txBody>
      </p:sp>
      <p:sp>
        <p:nvSpPr>
          <p:cNvPr id="33848" name="Text Box 56"/>
          <p:cNvSpPr txBox="1">
            <a:spLocks noChangeArrowheads="1"/>
          </p:cNvSpPr>
          <p:nvPr/>
        </p:nvSpPr>
        <p:spPr>
          <a:xfrm rot="-5400000">
            <a:off x="3294856" y="4969669"/>
            <a:ext cx="1000125" cy="2746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1200" b="1">
                <a:solidFill>
                  <a:srgbClr val="000066"/>
                </a:solidFill>
                <a:latin typeface="Comic Sans MS" pitchFamily="66" charset="0"/>
              </a:rPr>
              <a:t>Tim</a:t>
            </a:r>
          </a:p>
        </p:txBody>
      </p:sp>
      <p:sp>
        <p:nvSpPr>
          <p:cNvPr id="33849" name="Text Box 57"/>
          <p:cNvSpPr txBox="1">
            <a:spLocks noChangeArrowheads="1"/>
          </p:cNvSpPr>
          <p:nvPr/>
        </p:nvSpPr>
        <p:spPr>
          <a:xfrm>
            <a:off x="4572000" y="5037138"/>
            <a:ext cx="4351338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Sawl gôl a </a:t>
            </a:r>
            <a:r>
              <a:rPr lang="cy-GB" sz="2000" b="1" dirty="0" smtClean="0">
                <a:solidFill>
                  <a:schemeClr val="accent2"/>
                </a:solidFill>
                <a:latin typeface="Comic Sans MS" pitchFamily="66" charset="0"/>
              </a:rPr>
              <a:t>agafodd ei sgorio </a:t>
            </a:r>
            <a:r>
              <a:rPr lang="x-none" sz="2000" b="1" dirty="0" smtClean="0">
                <a:solidFill>
                  <a:schemeClr val="accent2"/>
                </a:solidFill>
                <a:latin typeface="Comic Sans MS" pitchFamily="66" charset="0"/>
              </a:rPr>
              <a:t>i </a:t>
            </a:r>
            <a:r>
              <a:rPr lang="x-none" sz="2000" b="1" dirty="0">
                <a:solidFill>
                  <a:schemeClr val="accent2"/>
                </a:solidFill>
                <a:latin typeface="Comic Sans MS" pitchFamily="66" charset="0"/>
              </a:rPr>
              <a:t>gyd? </a:t>
            </a:r>
          </a:p>
        </p:txBody>
      </p:sp>
      <p:sp>
        <p:nvSpPr>
          <p:cNvPr id="33850" name="Text Box 58"/>
          <p:cNvSpPr txBox="1">
            <a:spLocks noChangeArrowheads="1"/>
          </p:cNvSpPr>
          <p:nvPr/>
        </p:nvSpPr>
        <p:spPr>
          <a:xfrm>
            <a:off x="4572000" y="6018213"/>
            <a:ext cx="35147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x-none" sz="2000" b="1">
                <a:solidFill>
                  <a:srgbClr val="FF0000"/>
                </a:solidFill>
                <a:latin typeface="Comic Sans MS" pitchFamily="66" charset="0"/>
              </a:rPr>
              <a:t>53</a:t>
            </a:r>
          </a:p>
        </p:txBody>
      </p:sp>
      <p:sp>
        <p:nvSpPr>
          <p:cNvPr id="33851" name="AutoShape 5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CC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3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3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3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3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3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3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3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1" grpId="0" animBg="1"/>
      <p:bldP spid="33802" grpId="1" animBg="1"/>
      <p:bldP spid="33803" grpId="2" animBg="1"/>
      <p:bldP spid="33805" grpId="3" animBg="1"/>
      <p:bldP spid="33806" grpId="4" animBg="1"/>
      <p:bldP spid="33807" grpId="5" animBg="1"/>
      <p:bldP spid="33849" grpId="6" animBg="1"/>
      <p:bldP spid="33850" grpId="7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478</Words>
  <Application>Microsoft Macintosh PowerPoint</Application>
  <PresentationFormat>On-screen Show (4:3)</PresentationFormat>
  <Paragraphs>161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Dafydd Charles</cp:lastModifiedBy>
  <cp:revision>31</cp:revision>
  <dcterms:created xsi:type="dcterms:W3CDTF">2006-03-03T16:34:11Z</dcterms:created>
  <dcterms:modified xsi:type="dcterms:W3CDTF">2014-09-24T16:53:54Z</dcterms:modified>
</cp:coreProperties>
</file>