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72" r:id="rId14"/>
    <p:sldId id="273" r:id="rId15"/>
    <p:sldId id="267" r:id="rId16"/>
    <p:sldId id="268" r:id="rId17"/>
    <p:sldId id="269" r:id="rId18"/>
    <p:sldId id="271" r:id="rId19"/>
    <p:sldId id="27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D8C496-10CF-491C-9900-4DDEF3DDB51C}" v="9" dt="2026-08-13T21:30:00.672"/>
    <p1510:client id="{EE5A0C5C-F68B-494F-BA23-DE572B758128}" v="34" dt="2026-08-13T11:04:36.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mir demir" userId="28a3647419804e6b" providerId="LiveId" clId="{E21F600D-94B7-4627-B701-FAD245E46B1A}"/>
    <pc:docChg chg="modSld">
      <pc:chgData name="demir demir" userId="28a3647419804e6b" providerId="LiveId" clId="{E21F600D-94B7-4627-B701-FAD245E46B1A}" dt="2026-08-13T21:30:00.672" v="0" actId="1076"/>
      <pc:docMkLst>
        <pc:docMk/>
      </pc:docMkLst>
      <pc:sldChg chg="modSp mod">
        <pc:chgData name="demir demir" userId="28a3647419804e6b" providerId="LiveId" clId="{E21F600D-94B7-4627-B701-FAD245E46B1A}" dt="2026-08-13T21:30:00.672" v="0" actId="1076"/>
        <pc:sldMkLst>
          <pc:docMk/>
          <pc:sldMk cId="0" sldId="256"/>
        </pc:sldMkLst>
        <pc:picChg chg="mod">
          <ac:chgData name="demir demir" userId="28a3647419804e6b" providerId="LiveId" clId="{E21F600D-94B7-4627-B701-FAD245E46B1A}" dt="2026-08-13T21:30:00.672" v="0" actId="1076"/>
          <ac:picMkLst>
            <pc:docMk/>
            <pc:sldMk cId="0" sldId="256"/>
            <ac:picMk id="5" creationId="{D5FE755D-4595-09D0-E6CA-953EBD96B39E}"/>
          </ac:picMkLst>
        </pc:picChg>
      </pc:sldChg>
    </pc:docChg>
  </pc:docChgLst>
  <pc:docChgLst>
    <pc:chgData name="demir demir" userId="28a3647419804e6b" providerId="LiveId" clId="{0A1E85DC-C37B-4B5A-9933-156FAF41E272}"/>
    <pc:docChg chg="undo redo custSel addSld modSld sldOrd">
      <pc:chgData name="demir demir" userId="28a3647419804e6b" providerId="LiveId" clId="{0A1E85DC-C37B-4B5A-9933-156FAF41E272}" dt="2026-08-13T11:07:29.708" v="805" actId="1076"/>
      <pc:docMkLst>
        <pc:docMk/>
      </pc:docMkLst>
      <pc:sldChg chg="modSp mod">
        <pc:chgData name="demir demir" userId="28a3647419804e6b" providerId="LiveId" clId="{0A1E85DC-C37B-4B5A-9933-156FAF41E272}" dt="2026-08-12T11:24:16.558" v="10" actId="113"/>
        <pc:sldMkLst>
          <pc:docMk/>
          <pc:sldMk cId="0" sldId="256"/>
        </pc:sldMkLst>
        <pc:spChg chg="mod">
          <ac:chgData name="demir demir" userId="28a3647419804e6b" providerId="LiveId" clId="{0A1E85DC-C37B-4B5A-9933-156FAF41E272}" dt="2026-08-12T11:23:49.848" v="6" actId="1076"/>
          <ac:spMkLst>
            <pc:docMk/>
            <pc:sldMk cId="0" sldId="256"/>
            <ac:spMk id="2" creationId="{00000000-0000-0000-0000-000000000000}"/>
          </ac:spMkLst>
        </pc:spChg>
        <pc:spChg chg="mod">
          <ac:chgData name="demir demir" userId="28a3647419804e6b" providerId="LiveId" clId="{0A1E85DC-C37B-4B5A-9933-156FAF41E272}" dt="2026-08-12T11:24:16.558" v="10" actId="113"/>
          <ac:spMkLst>
            <pc:docMk/>
            <pc:sldMk cId="0" sldId="256"/>
            <ac:spMk id="3" creationId="{00000000-0000-0000-0000-000000000000}"/>
          </ac:spMkLst>
        </pc:spChg>
      </pc:sldChg>
      <pc:sldChg chg="addSp modSp mod">
        <pc:chgData name="demir demir" userId="28a3647419804e6b" providerId="LiveId" clId="{0A1E85DC-C37B-4B5A-9933-156FAF41E272}" dt="2026-08-13T10:02:39.148" v="678" actId="20577"/>
        <pc:sldMkLst>
          <pc:docMk/>
          <pc:sldMk cId="0" sldId="257"/>
        </pc:sldMkLst>
        <pc:spChg chg="mod">
          <ac:chgData name="demir demir" userId="28a3647419804e6b" providerId="LiveId" clId="{0A1E85DC-C37B-4B5A-9933-156FAF41E272}" dt="2026-08-13T10:02:39.148" v="678" actId="20577"/>
          <ac:spMkLst>
            <pc:docMk/>
            <pc:sldMk cId="0" sldId="257"/>
            <ac:spMk id="2" creationId="{00000000-0000-0000-0000-000000000000}"/>
          </ac:spMkLst>
        </pc:spChg>
        <pc:picChg chg="add mod">
          <ac:chgData name="demir demir" userId="28a3647419804e6b" providerId="LiveId" clId="{0A1E85DC-C37B-4B5A-9933-156FAF41E272}" dt="2026-08-13T08:50:07.666" v="364" actId="1076"/>
          <ac:picMkLst>
            <pc:docMk/>
            <pc:sldMk cId="0" sldId="257"/>
            <ac:picMk id="5" creationId="{4AF4A6E1-B26C-3156-4777-BD88F4DCBCF1}"/>
          </ac:picMkLst>
        </pc:picChg>
      </pc:sldChg>
      <pc:sldChg chg="modSp mod">
        <pc:chgData name="demir demir" userId="28a3647419804e6b" providerId="LiveId" clId="{0A1E85DC-C37B-4B5A-9933-156FAF41E272}" dt="2026-08-13T10:02:35.854" v="676" actId="20577"/>
        <pc:sldMkLst>
          <pc:docMk/>
          <pc:sldMk cId="0" sldId="258"/>
        </pc:sldMkLst>
        <pc:spChg chg="mod">
          <ac:chgData name="demir demir" userId="28a3647419804e6b" providerId="LiveId" clId="{0A1E85DC-C37B-4B5A-9933-156FAF41E272}" dt="2026-08-13T10:02:35.854" v="676" actId="20577"/>
          <ac:spMkLst>
            <pc:docMk/>
            <pc:sldMk cId="0" sldId="258"/>
            <ac:spMk id="2" creationId="{00000000-0000-0000-0000-000000000000}"/>
          </ac:spMkLst>
        </pc:spChg>
        <pc:spChg chg="mod">
          <ac:chgData name="demir demir" userId="28a3647419804e6b" providerId="LiveId" clId="{0A1E85DC-C37B-4B5A-9933-156FAF41E272}" dt="2026-08-13T08:04:46.770" v="258" actId="20577"/>
          <ac:spMkLst>
            <pc:docMk/>
            <pc:sldMk cId="0" sldId="258"/>
            <ac:spMk id="3" creationId="{00000000-0000-0000-0000-000000000000}"/>
          </ac:spMkLst>
        </pc:spChg>
      </pc:sldChg>
      <pc:sldChg chg="modSp mod">
        <pc:chgData name="demir demir" userId="28a3647419804e6b" providerId="LiveId" clId="{0A1E85DC-C37B-4B5A-9933-156FAF41E272}" dt="2026-08-13T11:06:56.761" v="800" actId="1076"/>
        <pc:sldMkLst>
          <pc:docMk/>
          <pc:sldMk cId="0" sldId="259"/>
        </pc:sldMkLst>
        <pc:spChg chg="mod">
          <ac:chgData name="demir demir" userId="28a3647419804e6b" providerId="LiveId" clId="{0A1E85DC-C37B-4B5A-9933-156FAF41E272}" dt="2026-08-13T10:02:31.446" v="674" actId="20577"/>
          <ac:spMkLst>
            <pc:docMk/>
            <pc:sldMk cId="0" sldId="259"/>
            <ac:spMk id="2" creationId="{00000000-0000-0000-0000-000000000000}"/>
          </ac:spMkLst>
        </pc:spChg>
        <pc:picChg chg="mod">
          <ac:chgData name="demir demir" userId="28a3647419804e6b" providerId="LiveId" clId="{0A1E85DC-C37B-4B5A-9933-156FAF41E272}" dt="2026-08-13T11:06:56.761" v="800" actId="1076"/>
          <ac:picMkLst>
            <pc:docMk/>
            <pc:sldMk cId="0" sldId="259"/>
            <ac:picMk id="6" creationId="{0E63276B-D7DA-30D8-28B2-FD2458F73EE9}"/>
          </ac:picMkLst>
        </pc:picChg>
      </pc:sldChg>
      <pc:sldChg chg="modSp mod">
        <pc:chgData name="demir demir" userId="28a3647419804e6b" providerId="LiveId" clId="{0A1E85DC-C37B-4B5A-9933-156FAF41E272}" dt="2026-08-13T11:07:10.461" v="802" actId="14100"/>
        <pc:sldMkLst>
          <pc:docMk/>
          <pc:sldMk cId="0" sldId="260"/>
        </pc:sldMkLst>
        <pc:spChg chg="mod">
          <ac:chgData name="demir demir" userId="28a3647419804e6b" providerId="LiveId" clId="{0A1E85DC-C37B-4B5A-9933-156FAF41E272}" dt="2026-08-13T10:02:27.520" v="672" actId="20577"/>
          <ac:spMkLst>
            <pc:docMk/>
            <pc:sldMk cId="0" sldId="260"/>
            <ac:spMk id="2" creationId="{00000000-0000-0000-0000-000000000000}"/>
          </ac:spMkLst>
        </pc:spChg>
        <pc:spChg chg="mod">
          <ac:chgData name="demir demir" userId="28a3647419804e6b" providerId="LiveId" clId="{0A1E85DC-C37B-4B5A-9933-156FAF41E272}" dt="2026-08-12T11:38:37.743" v="69" actId="6549"/>
          <ac:spMkLst>
            <pc:docMk/>
            <pc:sldMk cId="0" sldId="260"/>
            <ac:spMk id="3" creationId="{00000000-0000-0000-0000-000000000000}"/>
          </ac:spMkLst>
        </pc:spChg>
        <pc:picChg chg="mod">
          <ac:chgData name="demir demir" userId="28a3647419804e6b" providerId="LiveId" clId="{0A1E85DC-C37B-4B5A-9933-156FAF41E272}" dt="2026-08-13T11:07:10.461" v="802" actId="14100"/>
          <ac:picMkLst>
            <pc:docMk/>
            <pc:sldMk cId="0" sldId="260"/>
            <ac:picMk id="6" creationId="{A8308B01-207C-768F-9173-588DC964A006}"/>
          </ac:picMkLst>
        </pc:picChg>
      </pc:sldChg>
      <pc:sldChg chg="addSp modSp mod">
        <pc:chgData name="demir demir" userId="28a3647419804e6b" providerId="LiveId" clId="{0A1E85DC-C37B-4B5A-9933-156FAF41E272}" dt="2026-08-13T11:07:18.269" v="804" actId="1076"/>
        <pc:sldMkLst>
          <pc:docMk/>
          <pc:sldMk cId="0" sldId="261"/>
        </pc:sldMkLst>
        <pc:spChg chg="mod">
          <ac:chgData name="demir demir" userId="28a3647419804e6b" providerId="LiveId" clId="{0A1E85DC-C37B-4B5A-9933-156FAF41E272}" dt="2026-08-13T10:02:44.959" v="680" actId="20577"/>
          <ac:spMkLst>
            <pc:docMk/>
            <pc:sldMk cId="0" sldId="261"/>
            <ac:spMk id="2" creationId="{00000000-0000-0000-0000-000000000000}"/>
          </ac:spMkLst>
        </pc:spChg>
        <pc:spChg chg="mod">
          <ac:chgData name="demir demir" userId="28a3647419804e6b" providerId="LiveId" clId="{0A1E85DC-C37B-4B5A-9933-156FAF41E272}" dt="2026-08-12T11:40:55.373" v="71"/>
          <ac:spMkLst>
            <pc:docMk/>
            <pc:sldMk cId="0" sldId="261"/>
            <ac:spMk id="3" creationId="{00000000-0000-0000-0000-000000000000}"/>
          </ac:spMkLst>
        </pc:spChg>
        <pc:picChg chg="add mod">
          <ac:chgData name="demir demir" userId="28a3647419804e6b" providerId="LiveId" clId="{0A1E85DC-C37B-4B5A-9933-156FAF41E272}" dt="2026-08-13T11:07:18.269" v="804" actId="1076"/>
          <ac:picMkLst>
            <pc:docMk/>
            <pc:sldMk cId="0" sldId="261"/>
            <ac:picMk id="6" creationId="{6F8654DB-2C6F-BABF-AA64-C83D34210AF0}"/>
          </ac:picMkLst>
        </pc:picChg>
      </pc:sldChg>
      <pc:sldChg chg="addSp modSp mod">
        <pc:chgData name="demir demir" userId="28a3647419804e6b" providerId="LiveId" clId="{0A1E85DC-C37B-4B5A-9933-156FAF41E272}" dt="2026-08-13T11:07:29.708" v="805" actId="1076"/>
        <pc:sldMkLst>
          <pc:docMk/>
          <pc:sldMk cId="0" sldId="262"/>
        </pc:sldMkLst>
        <pc:spChg chg="mod">
          <ac:chgData name="demir demir" userId="28a3647419804e6b" providerId="LiveId" clId="{0A1E85DC-C37B-4B5A-9933-156FAF41E272}" dt="2026-08-13T10:02:49.866" v="683" actId="20577"/>
          <ac:spMkLst>
            <pc:docMk/>
            <pc:sldMk cId="0" sldId="262"/>
            <ac:spMk id="2" creationId="{00000000-0000-0000-0000-000000000000}"/>
          </ac:spMkLst>
        </pc:spChg>
        <pc:spChg chg="mod">
          <ac:chgData name="demir demir" userId="28a3647419804e6b" providerId="LiveId" clId="{0A1E85DC-C37B-4B5A-9933-156FAF41E272}" dt="2026-08-12T11:43:10.522" v="74" actId="20577"/>
          <ac:spMkLst>
            <pc:docMk/>
            <pc:sldMk cId="0" sldId="262"/>
            <ac:spMk id="3" creationId="{00000000-0000-0000-0000-000000000000}"/>
          </ac:spMkLst>
        </pc:spChg>
        <pc:picChg chg="add mod">
          <ac:chgData name="demir demir" userId="28a3647419804e6b" providerId="LiveId" clId="{0A1E85DC-C37B-4B5A-9933-156FAF41E272}" dt="2026-08-13T11:07:29.708" v="805" actId="1076"/>
          <ac:picMkLst>
            <pc:docMk/>
            <pc:sldMk cId="0" sldId="262"/>
            <ac:picMk id="6" creationId="{395381B3-2955-F853-B8B8-1AE7E5EE1FAD}"/>
          </ac:picMkLst>
        </pc:picChg>
      </pc:sldChg>
      <pc:sldChg chg="addSp modSp mod">
        <pc:chgData name="demir demir" userId="28a3647419804e6b" providerId="LiveId" clId="{0A1E85DC-C37B-4B5A-9933-156FAF41E272}" dt="2026-08-13T10:02:55.519" v="685" actId="20577"/>
        <pc:sldMkLst>
          <pc:docMk/>
          <pc:sldMk cId="0" sldId="263"/>
        </pc:sldMkLst>
        <pc:spChg chg="mod">
          <ac:chgData name="demir demir" userId="28a3647419804e6b" providerId="LiveId" clId="{0A1E85DC-C37B-4B5A-9933-156FAF41E272}" dt="2026-08-13T10:02:55.519" v="685" actId="20577"/>
          <ac:spMkLst>
            <pc:docMk/>
            <pc:sldMk cId="0" sldId="263"/>
            <ac:spMk id="2" creationId="{00000000-0000-0000-0000-000000000000}"/>
          </ac:spMkLst>
        </pc:spChg>
        <pc:spChg chg="mod">
          <ac:chgData name="demir demir" userId="28a3647419804e6b" providerId="LiveId" clId="{0A1E85DC-C37B-4B5A-9933-156FAF41E272}" dt="2026-08-12T11:44:01.992" v="110" actId="20577"/>
          <ac:spMkLst>
            <pc:docMk/>
            <pc:sldMk cId="0" sldId="263"/>
            <ac:spMk id="3" creationId="{00000000-0000-0000-0000-000000000000}"/>
          </ac:spMkLst>
        </pc:spChg>
        <pc:picChg chg="add mod">
          <ac:chgData name="demir demir" userId="28a3647419804e6b" providerId="LiveId" clId="{0A1E85DC-C37B-4B5A-9933-156FAF41E272}" dt="2026-08-13T08:42:21.477" v="337" actId="14100"/>
          <ac:picMkLst>
            <pc:docMk/>
            <pc:sldMk cId="0" sldId="263"/>
            <ac:picMk id="5" creationId="{0D6B9AC8-AC82-4510-ACD5-EB016FBD189C}"/>
          </ac:picMkLst>
        </pc:picChg>
      </pc:sldChg>
      <pc:sldChg chg="addSp modSp mod">
        <pc:chgData name="demir demir" userId="28a3647419804e6b" providerId="LiveId" clId="{0A1E85DC-C37B-4B5A-9933-156FAF41E272}" dt="2026-08-13T10:03:00.124" v="688" actId="20577"/>
        <pc:sldMkLst>
          <pc:docMk/>
          <pc:sldMk cId="0" sldId="264"/>
        </pc:sldMkLst>
        <pc:spChg chg="mod">
          <ac:chgData name="demir demir" userId="28a3647419804e6b" providerId="LiveId" clId="{0A1E85DC-C37B-4B5A-9933-156FAF41E272}" dt="2026-08-13T10:03:00.124" v="688" actId="20577"/>
          <ac:spMkLst>
            <pc:docMk/>
            <pc:sldMk cId="0" sldId="264"/>
            <ac:spMk id="2" creationId="{00000000-0000-0000-0000-000000000000}"/>
          </ac:spMkLst>
        </pc:spChg>
        <pc:spChg chg="mod">
          <ac:chgData name="demir demir" userId="28a3647419804e6b" providerId="LiveId" clId="{0A1E85DC-C37B-4B5A-9933-156FAF41E272}" dt="2026-08-12T11:46:55.569" v="118" actId="20577"/>
          <ac:spMkLst>
            <pc:docMk/>
            <pc:sldMk cId="0" sldId="264"/>
            <ac:spMk id="3" creationId="{00000000-0000-0000-0000-000000000000}"/>
          </ac:spMkLst>
        </pc:spChg>
        <pc:picChg chg="add mod">
          <ac:chgData name="demir demir" userId="28a3647419804e6b" providerId="LiveId" clId="{0A1E85DC-C37B-4B5A-9933-156FAF41E272}" dt="2026-08-13T08:43:27.585" v="343" actId="1076"/>
          <ac:picMkLst>
            <pc:docMk/>
            <pc:sldMk cId="0" sldId="264"/>
            <ac:picMk id="5" creationId="{211A2898-0F4D-026F-B941-60CC939AB1B6}"/>
          </ac:picMkLst>
        </pc:picChg>
      </pc:sldChg>
      <pc:sldChg chg="modSp mod">
        <pc:chgData name="demir demir" userId="28a3647419804e6b" providerId="LiveId" clId="{0A1E85DC-C37B-4B5A-9933-156FAF41E272}" dt="2026-08-13T10:03:08.385" v="696" actId="20577"/>
        <pc:sldMkLst>
          <pc:docMk/>
          <pc:sldMk cId="0" sldId="265"/>
        </pc:sldMkLst>
        <pc:spChg chg="mod">
          <ac:chgData name="demir demir" userId="28a3647419804e6b" providerId="LiveId" clId="{0A1E85DC-C37B-4B5A-9933-156FAF41E272}" dt="2026-08-13T10:03:08.385" v="696" actId="20577"/>
          <ac:spMkLst>
            <pc:docMk/>
            <pc:sldMk cId="0" sldId="265"/>
            <ac:spMk id="2" creationId="{00000000-0000-0000-0000-000000000000}"/>
          </ac:spMkLst>
        </pc:spChg>
        <pc:spChg chg="mod">
          <ac:chgData name="demir demir" userId="28a3647419804e6b" providerId="LiveId" clId="{0A1E85DC-C37B-4B5A-9933-156FAF41E272}" dt="2026-08-12T11:48:20.998" v="124" actId="20577"/>
          <ac:spMkLst>
            <pc:docMk/>
            <pc:sldMk cId="0" sldId="265"/>
            <ac:spMk id="3" creationId="{00000000-0000-0000-0000-000000000000}"/>
          </ac:spMkLst>
        </pc:spChg>
      </pc:sldChg>
      <pc:sldChg chg="addSp modSp mod">
        <pc:chgData name="demir demir" userId="28a3647419804e6b" providerId="LiveId" clId="{0A1E85DC-C37B-4B5A-9933-156FAF41E272}" dt="2026-08-13T10:05:09.439" v="759" actId="1076"/>
        <pc:sldMkLst>
          <pc:docMk/>
          <pc:sldMk cId="0" sldId="266"/>
        </pc:sldMkLst>
        <pc:spChg chg="mod">
          <ac:chgData name="demir demir" userId="28a3647419804e6b" providerId="LiveId" clId="{0A1E85DC-C37B-4B5A-9933-156FAF41E272}" dt="2026-08-13T09:21:47.542" v="487" actId="20577"/>
          <ac:spMkLst>
            <pc:docMk/>
            <pc:sldMk cId="0" sldId="266"/>
            <ac:spMk id="2" creationId="{00000000-0000-0000-0000-000000000000}"/>
          </ac:spMkLst>
        </pc:spChg>
        <pc:spChg chg="mod">
          <ac:chgData name="demir demir" userId="28a3647419804e6b" providerId="LiveId" clId="{0A1E85DC-C37B-4B5A-9933-156FAF41E272}" dt="2026-08-12T11:48:39.253" v="133" actId="20577"/>
          <ac:spMkLst>
            <pc:docMk/>
            <pc:sldMk cId="0" sldId="266"/>
            <ac:spMk id="3" creationId="{00000000-0000-0000-0000-000000000000}"/>
          </ac:spMkLst>
        </pc:spChg>
        <pc:picChg chg="add mod">
          <ac:chgData name="demir demir" userId="28a3647419804e6b" providerId="LiveId" clId="{0A1E85DC-C37B-4B5A-9933-156FAF41E272}" dt="2026-08-13T10:05:09.439" v="759" actId="1076"/>
          <ac:picMkLst>
            <pc:docMk/>
            <pc:sldMk cId="0" sldId="266"/>
            <ac:picMk id="5" creationId="{D72DDB81-DE5B-3E58-F282-9F3C19F124C1}"/>
          </ac:picMkLst>
        </pc:picChg>
      </pc:sldChg>
      <pc:sldChg chg="addSp delSp modSp mod">
        <pc:chgData name="demir demir" userId="28a3647419804e6b" providerId="LiveId" clId="{0A1E85DC-C37B-4B5A-9933-156FAF41E272}" dt="2026-08-13T08:47:43.176" v="359" actId="1076"/>
        <pc:sldMkLst>
          <pc:docMk/>
          <pc:sldMk cId="0" sldId="267"/>
        </pc:sldMkLst>
        <pc:spChg chg="mod">
          <ac:chgData name="demir demir" userId="28a3647419804e6b" providerId="LiveId" clId="{0A1E85DC-C37B-4B5A-9933-156FAF41E272}" dt="2026-08-13T08:46:43.971" v="351" actId="20577"/>
          <ac:spMkLst>
            <pc:docMk/>
            <pc:sldMk cId="0" sldId="267"/>
            <ac:spMk id="3" creationId="{00000000-0000-0000-0000-000000000000}"/>
          </ac:spMkLst>
        </pc:spChg>
        <pc:picChg chg="add del">
          <ac:chgData name="demir demir" userId="28a3647419804e6b" providerId="LiveId" clId="{0A1E85DC-C37B-4B5A-9933-156FAF41E272}" dt="2026-08-13T08:47:22.684" v="354" actId="478"/>
          <ac:picMkLst>
            <pc:docMk/>
            <pc:sldMk cId="0" sldId="267"/>
            <ac:picMk id="5" creationId="{1CC4F65E-7CF7-F30C-A059-4F2CC719202A}"/>
          </ac:picMkLst>
        </pc:picChg>
        <pc:picChg chg="add mod">
          <ac:chgData name="demir demir" userId="28a3647419804e6b" providerId="LiveId" clId="{0A1E85DC-C37B-4B5A-9933-156FAF41E272}" dt="2026-08-13T08:47:43.176" v="359" actId="1076"/>
          <ac:picMkLst>
            <pc:docMk/>
            <pc:sldMk cId="0" sldId="267"/>
            <ac:picMk id="6" creationId="{812598CE-7DD3-C9EB-3C1D-80FEE8527DE0}"/>
          </ac:picMkLst>
        </pc:picChg>
      </pc:sldChg>
      <pc:sldChg chg="addSp modSp mod">
        <pc:chgData name="demir demir" userId="28a3647419804e6b" providerId="LiveId" clId="{0A1E85DC-C37B-4B5A-9933-156FAF41E272}" dt="2026-08-13T08:39:36.708" v="324" actId="20577"/>
        <pc:sldMkLst>
          <pc:docMk/>
          <pc:sldMk cId="0" sldId="268"/>
        </pc:sldMkLst>
        <pc:spChg chg="mod">
          <ac:chgData name="demir demir" userId="28a3647419804e6b" providerId="LiveId" clId="{0A1E85DC-C37B-4B5A-9933-156FAF41E272}" dt="2026-08-13T08:39:36.708" v="324" actId="20577"/>
          <ac:spMkLst>
            <pc:docMk/>
            <pc:sldMk cId="0" sldId="268"/>
            <ac:spMk id="2" creationId="{00000000-0000-0000-0000-000000000000}"/>
          </ac:spMkLst>
        </pc:spChg>
        <pc:spChg chg="mod">
          <ac:chgData name="demir demir" userId="28a3647419804e6b" providerId="LiveId" clId="{0A1E85DC-C37B-4B5A-9933-156FAF41E272}" dt="2026-08-12T11:54:25.606" v="214" actId="20577"/>
          <ac:spMkLst>
            <pc:docMk/>
            <pc:sldMk cId="0" sldId="268"/>
            <ac:spMk id="3" creationId="{00000000-0000-0000-0000-000000000000}"/>
          </ac:spMkLst>
        </pc:spChg>
        <pc:picChg chg="add mod">
          <ac:chgData name="demir demir" userId="28a3647419804e6b" providerId="LiveId" clId="{0A1E85DC-C37B-4B5A-9933-156FAF41E272}" dt="2026-08-13T08:39:34.121" v="321" actId="14100"/>
          <ac:picMkLst>
            <pc:docMk/>
            <pc:sldMk cId="0" sldId="268"/>
            <ac:picMk id="5" creationId="{75DF25D4-D501-4A5A-5E1B-A72495888B1A}"/>
          </ac:picMkLst>
        </pc:picChg>
        <pc:picChg chg="add mod">
          <ac:chgData name="demir demir" userId="28a3647419804e6b" providerId="LiveId" clId="{0A1E85DC-C37B-4B5A-9933-156FAF41E272}" dt="2026-08-13T08:39:10.742" v="314" actId="14100"/>
          <ac:picMkLst>
            <pc:docMk/>
            <pc:sldMk cId="0" sldId="268"/>
            <ac:picMk id="7" creationId="{EAA11340-9840-8880-402F-99BEFC4563C5}"/>
          </ac:picMkLst>
        </pc:picChg>
      </pc:sldChg>
      <pc:sldChg chg="modSp mod ord">
        <pc:chgData name="demir demir" userId="28a3647419804e6b" providerId="LiveId" clId="{0A1E85DC-C37B-4B5A-9933-156FAF41E272}" dt="2026-08-12T11:59:51.764" v="227"/>
        <pc:sldMkLst>
          <pc:docMk/>
          <pc:sldMk cId="0" sldId="269"/>
        </pc:sldMkLst>
        <pc:spChg chg="mod">
          <ac:chgData name="demir demir" userId="28a3647419804e6b" providerId="LiveId" clId="{0A1E85DC-C37B-4B5A-9933-156FAF41E272}" dt="2026-08-12T11:58:39.045" v="225" actId="20577"/>
          <ac:spMkLst>
            <pc:docMk/>
            <pc:sldMk cId="0" sldId="269"/>
            <ac:spMk id="3" creationId="{00000000-0000-0000-0000-000000000000}"/>
          </ac:spMkLst>
        </pc:spChg>
      </pc:sldChg>
      <pc:sldChg chg="addSp delSp modSp mod">
        <pc:chgData name="demir demir" userId="28a3647419804e6b" providerId="LiveId" clId="{0A1E85DC-C37B-4B5A-9933-156FAF41E272}" dt="2026-08-13T10:00:13.399" v="670" actId="5793"/>
        <pc:sldMkLst>
          <pc:docMk/>
          <pc:sldMk cId="0" sldId="270"/>
        </pc:sldMkLst>
        <pc:spChg chg="del mod">
          <ac:chgData name="demir demir" userId="28a3647419804e6b" providerId="LiveId" clId="{0A1E85DC-C37B-4B5A-9933-156FAF41E272}" dt="2026-08-13T09:59:12.036" v="659" actId="478"/>
          <ac:spMkLst>
            <pc:docMk/>
            <pc:sldMk cId="0" sldId="270"/>
            <ac:spMk id="3" creationId="{00000000-0000-0000-0000-000000000000}"/>
          </ac:spMkLst>
        </pc:spChg>
        <pc:spChg chg="add mod">
          <ac:chgData name="demir demir" userId="28a3647419804e6b" providerId="LiveId" clId="{0A1E85DC-C37B-4B5A-9933-156FAF41E272}" dt="2026-08-13T10:00:13.399" v="670" actId="5793"/>
          <ac:spMkLst>
            <pc:docMk/>
            <pc:sldMk cId="0" sldId="270"/>
            <ac:spMk id="6" creationId="{877A9E05-9DAE-A779-37F1-773E4B6895E8}"/>
          </ac:spMkLst>
        </pc:spChg>
      </pc:sldChg>
      <pc:sldChg chg="addSp modSp new mod">
        <pc:chgData name="demir demir" userId="28a3647419804e6b" providerId="LiveId" clId="{0A1E85DC-C37B-4B5A-9933-156FAF41E272}" dt="2026-08-13T09:04:12.276" v="478" actId="14100"/>
        <pc:sldMkLst>
          <pc:docMk/>
          <pc:sldMk cId="1290137396" sldId="271"/>
        </pc:sldMkLst>
        <pc:spChg chg="add mod">
          <ac:chgData name="demir demir" userId="28a3647419804e6b" providerId="LiveId" clId="{0A1E85DC-C37B-4B5A-9933-156FAF41E272}" dt="2026-08-13T09:03:58.653" v="475" actId="20577"/>
          <ac:spMkLst>
            <pc:docMk/>
            <pc:sldMk cId="1290137396" sldId="271"/>
            <ac:spMk id="3" creationId="{5F580F69-D2E6-82A2-7C6F-87EC4C69812B}"/>
          </ac:spMkLst>
        </pc:spChg>
        <pc:picChg chg="add mod">
          <ac:chgData name="demir demir" userId="28a3647419804e6b" providerId="LiveId" clId="{0A1E85DC-C37B-4B5A-9933-156FAF41E272}" dt="2026-08-13T09:04:12.276" v="478" actId="14100"/>
          <ac:picMkLst>
            <pc:docMk/>
            <pc:sldMk cId="1290137396" sldId="271"/>
            <ac:picMk id="4" creationId="{54CEFA7B-4DDB-E95F-2ADD-5FBCEF472B46}"/>
          </ac:picMkLst>
        </pc:picChg>
      </pc:sldChg>
      <pc:sldChg chg="addSp delSp modSp new mod ord">
        <pc:chgData name="demir demir" userId="28a3647419804e6b" providerId="LiveId" clId="{0A1E85DC-C37B-4B5A-9933-156FAF41E272}" dt="2026-08-13T10:04:19.563" v="757" actId="1076"/>
        <pc:sldMkLst>
          <pc:docMk/>
          <pc:sldMk cId="3225343491" sldId="272"/>
        </pc:sldMkLst>
        <pc:spChg chg="add mod">
          <ac:chgData name="demir demir" userId="28a3647419804e6b" providerId="LiveId" clId="{0A1E85DC-C37B-4B5A-9933-156FAF41E272}" dt="2026-08-13T10:04:13.308" v="756" actId="20577"/>
          <ac:spMkLst>
            <pc:docMk/>
            <pc:sldMk cId="3225343491" sldId="272"/>
            <ac:spMk id="2" creationId="{A117FCB4-9A24-D42A-067C-BC3D613A0B46}"/>
          </ac:spMkLst>
        </pc:spChg>
        <pc:spChg chg="add del mod">
          <ac:chgData name="demir demir" userId="28a3647419804e6b" providerId="LiveId" clId="{0A1E85DC-C37B-4B5A-9933-156FAF41E272}" dt="2026-08-13T09:22:32.642" v="507"/>
          <ac:spMkLst>
            <pc:docMk/>
            <pc:sldMk cId="3225343491" sldId="272"/>
            <ac:spMk id="3" creationId="{FE5E2E05-D7A7-79FD-A636-8A499F784BC6}"/>
          </ac:spMkLst>
        </pc:spChg>
        <pc:spChg chg="add del mod">
          <ac:chgData name="demir demir" userId="28a3647419804e6b" providerId="LiveId" clId="{0A1E85DC-C37B-4B5A-9933-156FAF41E272}" dt="2026-08-13T09:22:44.882" v="512"/>
          <ac:spMkLst>
            <pc:docMk/>
            <pc:sldMk cId="3225343491" sldId="272"/>
            <ac:spMk id="4" creationId="{766F8669-836A-17CB-89B5-70387C81C8FC}"/>
          </ac:spMkLst>
        </pc:spChg>
        <pc:spChg chg="add mod">
          <ac:chgData name="demir demir" userId="28a3647419804e6b" providerId="LiveId" clId="{0A1E85DC-C37B-4B5A-9933-156FAF41E272}" dt="2026-08-13T10:04:19.563" v="757" actId="1076"/>
          <ac:spMkLst>
            <pc:docMk/>
            <pc:sldMk cId="3225343491" sldId="272"/>
            <ac:spMk id="6" creationId="{1F719785-41A8-4BD1-F170-61DF8EC1BEA3}"/>
          </ac:spMkLst>
        </pc:spChg>
        <pc:spChg chg="add mod">
          <ac:chgData name="demir demir" userId="28a3647419804e6b" providerId="LiveId" clId="{0A1E85DC-C37B-4B5A-9933-156FAF41E272}" dt="2026-08-13T09:41:21.487" v="611" actId="14100"/>
          <ac:spMkLst>
            <pc:docMk/>
            <pc:sldMk cId="3225343491" sldId="272"/>
            <ac:spMk id="8" creationId="{B10A4E41-BEE0-A0FE-9568-934C2D44FE3C}"/>
          </ac:spMkLst>
        </pc:spChg>
      </pc:sldChg>
      <pc:sldChg chg="addSp modSp new mod">
        <pc:chgData name="demir demir" userId="28a3647419804e6b" providerId="LiveId" clId="{0A1E85DC-C37B-4B5A-9933-156FAF41E272}" dt="2026-08-13T09:52:11.304" v="654" actId="255"/>
        <pc:sldMkLst>
          <pc:docMk/>
          <pc:sldMk cId="1258813325" sldId="273"/>
        </pc:sldMkLst>
        <pc:spChg chg="add mod">
          <ac:chgData name="demir demir" userId="28a3647419804e6b" providerId="LiveId" clId="{0A1E85DC-C37B-4B5A-9933-156FAF41E272}" dt="2026-08-13T09:52:11.304" v="654" actId="255"/>
          <ac:spMkLst>
            <pc:docMk/>
            <pc:sldMk cId="1258813325" sldId="273"/>
            <ac:spMk id="3" creationId="{21EE4A44-6BD4-A52D-389D-119A08A3876F}"/>
          </ac:spMkLst>
        </pc:spChg>
      </pc:sldChg>
      <pc:sldChg chg="addSp modSp new mod ord">
        <pc:chgData name="demir demir" userId="28a3647419804e6b" providerId="LiveId" clId="{0A1E85DC-C37B-4B5A-9933-156FAF41E272}" dt="2026-08-13T11:06:40.439" v="798" actId="255"/>
        <pc:sldMkLst>
          <pc:docMk/>
          <pc:sldMk cId="777274755" sldId="274"/>
        </pc:sldMkLst>
        <pc:spChg chg="add mod">
          <ac:chgData name="demir demir" userId="28a3647419804e6b" providerId="LiveId" clId="{0A1E85DC-C37B-4B5A-9933-156FAF41E272}" dt="2026-08-13T11:06:40.439" v="798" actId="255"/>
          <ac:spMkLst>
            <pc:docMk/>
            <pc:sldMk cId="777274755" sldId="274"/>
            <ac:spMk id="3" creationId="{3C24E62A-168E-935B-9E27-1D2D8A4BFCBC}"/>
          </ac:spMkLst>
        </pc:spChg>
        <pc:spChg chg="add mod">
          <ac:chgData name="demir demir" userId="28a3647419804e6b" providerId="LiveId" clId="{0A1E85DC-C37B-4B5A-9933-156FAF41E272}" dt="2026-08-13T11:05:45.622" v="794" actId="14100"/>
          <ac:spMkLst>
            <pc:docMk/>
            <pc:sldMk cId="777274755" sldId="274"/>
            <ac:spMk id="4" creationId="{49722129-0434-08C0-4435-AFE3AEBBDE2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4F14EB-A1BE-432B-AD72-09920FF36DEC}"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1A4760-987C-4288-9568-4A57A512C565}" type="slidenum">
              <a:rPr lang="en-GB" smtClean="0"/>
              <a:t>‹#›</a:t>
            </a:fld>
            <a:endParaRPr lang="en-GB"/>
          </a:p>
        </p:txBody>
      </p:sp>
    </p:spTree>
    <p:extLst>
      <p:ext uri="{BB962C8B-B14F-4D97-AF65-F5344CB8AC3E}">
        <p14:creationId xmlns:p14="http://schemas.microsoft.com/office/powerpoint/2010/main" val="1236889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a:t>Frimley Health NHS Foundation Trust (2025) </a:t>
            </a:r>
            <a:r>
              <a:rPr lang="en-GB" i="1"/>
              <a:t>How your lungs work</a:t>
            </a:r>
            <a:r>
              <a:rPr lang="en-GB"/>
              <a:t>. Available at: Frimley Health NHS Foundation Trust (Accessed: 12 August 2026). </a:t>
            </a:r>
          </a:p>
          <a:p>
            <a:pPr lvl="0"/>
            <a:r>
              <a:rPr lang="en-GB"/>
              <a:t>National Cancer Institute (2024) </a:t>
            </a:r>
            <a:r>
              <a:rPr lang="en-GB" i="1"/>
              <a:t>What is cancer?</a:t>
            </a:r>
            <a:r>
              <a:rPr lang="en-GB"/>
              <a:t> Available at: National Cancer Institute (Accessed: 12 August 2026). </a:t>
            </a:r>
          </a:p>
          <a:p>
            <a:pPr lvl="0"/>
            <a:r>
              <a:rPr lang="en-GB"/>
              <a:t>National Cancer Institute (2025) </a:t>
            </a:r>
            <a:r>
              <a:rPr lang="en-GB" i="1"/>
              <a:t>Lung cancer</a:t>
            </a:r>
            <a:r>
              <a:rPr lang="en-GB"/>
              <a:t>. Available at: National Cancer Institute (Accessed: 12 August 2026). </a:t>
            </a:r>
          </a:p>
          <a:p>
            <a:pPr lvl="0"/>
            <a:r>
              <a:rPr lang="en-GB"/>
              <a:t>NHS (2022) </a:t>
            </a:r>
            <a:r>
              <a:rPr lang="en-GB" i="1"/>
              <a:t>Lung cancer – Symptoms</a:t>
            </a:r>
            <a:r>
              <a:rPr lang="en-GB"/>
              <a:t>. Available at: NHS (Accessed: 12 August 2026). </a:t>
            </a:r>
          </a:p>
          <a:p>
            <a:pPr lvl="0"/>
            <a:r>
              <a:rPr lang="en-GB"/>
              <a:t>NHS (2022) </a:t>
            </a:r>
            <a:r>
              <a:rPr lang="en-GB" i="1"/>
              <a:t>Lung cancer – Living with</a:t>
            </a:r>
            <a:r>
              <a:rPr lang="en-GB"/>
              <a:t>. Available at: NHS (Accessed: 12 August 2026). </a:t>
            </a:r>
          </a:p>
          <a:p>
            <a:pPr lvl="0"/>
            <a:r>
              <a:rPr lang="en-GB"/>
              <a:t>NHS (2025) </a:t>
            </a:r>
            <a:r>
              <a:rPr lang="en-GB" i="1"/>
              <a:t>Lung cancer</a:t>
            </a:r>
            <a:r>
              <a:rPr lang="en-GB"/>
              <a:t>. Available at: NHS (Accessed: 12 August 2026). </a:t>
            </a:r>
          </a:p>
          <a:p>
            <a:pPr lvl="0"/>
            <a:r>
              <a:rPr lang="en-GB"/>
              <a:t>NHS (2026) </a:t>
            </a:r>
            <a:r>
              <a:rPr lang="en-GB" i="1"/>
              <a:t>Lung cancer – Living with</a:t>
            </a:r>
            <a:r>
              <a:rPr lang="en-GB"/>
              <a:t>. Available at: NHS (Accessed: 12 August 2026). </a:t>
            </a:r>
          </a:p>
          <a:p>
            <a:pPr lvl="0"/>
            <a:r>
              <a:rPr lang="en-GB"/>
              <a:t>NICE (2026) </a:t>
            </a:r>
            <a:r>
              <a:rPr lang="en-GB" i="1"/>
              <a:t>Lung cancer: diagnosis and management (NG122)</a:t>
            </a:r>
            <a:r>
              <a:rPr lang="en-GB"/>
              <a:t>. Available at: NICE (Accessed: 12 August 2026).</a:t>
            </a:r>
          </a:p>
          <a:p>
            <a:endParaRPr lang="en-GB"/>
          </a:p>
        </p:txBody>
      </p:sp>
      <p:sp>
        <p:nvSpPr>
          <p:cNvPr id="4" name="Slide Number Placeholder 3"/>
          <p:cNvSpPr>
            <a:spLocks noGrp="1"/>
          </p:cNvSpPr>
          <p:nvPr>
            <p:ph type="sldNum" sz="quarter" idx="5"/>
          </p:nvPr>
        </p:nvSpPr>
        <p:spPr/>
        <p:txBody>
          <a:bodyPr/>
          <a:lstStyle/>
          <a:p>
            <a:fld id="{781A4760-987C-4288-9568-4A57A512C565}" type="slidenum">
              <a:rPr lang="en-GB" smtClean="0"/>
              <a:t>19</a:t>
            </a:fld>
            <a:endParaRPr lang="en-GB"/>
          </a:p>
        </p:txBody>
      </p:sp>
    </p:spTree>
    <p:extLst>
      <p:ext uri="{BB962C8B-B14F-4D97-AF65-F5344CB8AC3E}">
        <p14:creationId xmlns:p14="http://schemas.microsoft.com/office/powerpoint/2010/main" val="376094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8/13/2026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8/13/2026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8/13/2026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24748" y="207586"/>
            <a:ext cx="5968181" cy="769441"/>
          </a:xfrm>
          <a:prstGeom prst="rect">
            <a:avLst/>
          </a:prstGeom>
          <a:noFill/>
        </p:spPr>
        <p:txBody>
          <a:bodyPr wrap="square">
            <a:spAutoFit/>
          </a:bodyPr>
          <a:lstStyle/>
          <a:p>
            <a:pPr>
              <a:defRPr sz="2800" b="1"/>
            </a:pPr>
            <a:r>
              <a:rPr sz="4400"/>
              <a:t>Cancer Care Plan</a:t>
            </a:r>
          </a:p>
        </p:txBody>
      </p:sp>
      <p:sp>
        <p:nvSpPr>
          <p:cNvPr id="3" name="TextBox 2"/>
          <p:cNvSpPr txBox="1"/>
          <p:nvPr/>
        </p:nvSpPr>
        <p:spPr>
          <a:xfrm>
            <a:off x="822960" y="1325880"/>
            <a:ext cx="10515600" cy="4555093"/>
          </a:xfrm>
          <a:prstGeom prst="rect">
            <a:avLst/>
          </a:prstGeom>
          <a:noFill/>
        </p:spPr>
        <p:txBody>
          <a:bodyPr wrap="square">
            <a:spAutoFit/>
          </a:bodyPr>
          <a:lstStyle/>
          <a:p>
            <a:pPr>
              <a:spcAft>
                <a:spcPts val="1200"/>
              </a:spcAft>
              <a:defRPr sz="2000"/>
            </a:pPr>
            <a:r>
              <a:rPr sz="4400" b="1"/>
              <a:t>Specific condition</a:t>
            </a:r>
            <a:r>
              <a:rPr sz="4400"/>
              <a:t>: Lung cancer</a:t>
            </a:r>
          </a:p>
          <a:p>
            <a:pPr>
              <a:spcAft>
                <a:spcPts val="1200"/>
              </a:spcAft>
              <a:defRPr sz="2000"/>
            </a:pPr>
            <a:r>
              <a:rPr sz="4400"/>
              <a:t>Introduction to Physiology – BMHP5023</a:t>
            </a:r>
          </a:p>
          <a:p>
            <a:pPr>
              <a:spcAft>
                <a:spcPts val="1200"/>
              </a:spcAft>
              <a:defRPr sz="2000"/>
            </a:pPr>
            <a:r>
              <a:rPr sz="4400" b="1"/>
              <a:t>Student name</a:t>
            </a:r>
            <a:r>
              <a:rPr sz="4400"/>
              <a:t>: </a:t>
            </a:r>
            <a:r>
              <a:rPr lang="en-GB" sz="4400"/>
              <a:t>BAYRAM DEMIR</a:t>
            </a:r>
            <a:endParaRPr sz="4400"/>
          </a:p>
          <a:p>
            <a:pPr>
              <a:spcAft>
                <a:spcPts val="1200"/>
              </a:spcAft>
              <a:defRPr sz="2000"/>
            </a:pPr>
            <a:r>
              <a:rPr sz="4400" b="1"/>
              <a:t>Student ID</a:t>
            </a:r>
            <a:r>
              <a:rPr sz="4400"/>
              <a:t>: </a:t>
            </a:r>
            <a:r>
              <a:rPr lang="en-GB" sz="4400"/>
              <a:t>2438792</a:t>
            </a:r>
            <a:endParaRPr sz="4400"/>
          </a:p>
          <a:p>
            <a:pPr>
              <a:spcAft>
                <a:spcPts val="1200"/>
              </a:spcAft>
              <a:defRPr sz="2000"/>
            </a:pPr>
            <a:r>
              <a:rPr sz="4400" b="1"/>
              <a:t>Lecturer</a:t>
            </a:r>
            <a:r>
              <a:rPr sz="4400"/>
              <a:t>: </a:t>
            </a:r>
            <a:r>
              <a:rPr lang="en-GB" sz="4400" b="1"/>
              <a:t> </a:t>
            </a:r>
            <a:r>
              <a:rPr lang="en-GB" sz="4400"/>
              <a:t>Shaila Hussain </a:t>
            </a:r>
          </a:p>
          <a:p>
            <a:pPr>
              <a:spcAft>
                <a:spcPts val="1200"/>
              </a:spcAft>
              <a:defRPr sz="2000"/>
            </a:pP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a:t>
            </a:r>
          </a:p>
        </p:txBody>
      </p:sp>
      <p:pic>
        <p:nvPicPr>
          <p:cNvPr id="5" name="lung cancer new">
            <a:hlinkClick r:id="" action="ppaction://media"/>
            <a:extLst>
              <a:ext uri="{FF2B5EF4-FFF2-40B4-BE49-F238E27FC236}">
                <a16:creationId xmlns:a16="http://schemas.microsoft.com/office/drawing/2014/main" id="{D5FE755D-4595-09D0-E6CA-953EBD96B3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00800" y="3837432"/>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10254"/>
    </mc:Choice>
    <mc:Fallback>
      <p:transition spd="slow" advTm="910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02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24E62A-168E-935B-9E27-1D2D8A4BFCBC}"/>
              </a:ext>
            </a:extLst>
          </p:cNvPr>
          <p:cNvSpPr txBox="1"/>
          <p:nvPr/>
        </p:nvSpPr>
        <p:spPr>
          <a:xfrm>
            <a:off x="393700" y="2578437"/>
            <a:ext cx="10426700" cy="1815882"/>
          </a:xfrm>
          <a:prstGeom prst="rect">
            <a:avLst/>
          </a:prstGeom>
          <a:noFill/>
        </p:spPr>
        <p:txBody>
          <a:bodyPr wrap="square">
            <a:spAutoFit/>
          </a:bodyPr>
          <a:lstStyle/>
          <a:p>
            <a:pPr>
              <a:buNone/>
            </a:pPr>
            <a:endParaRPr lang="en-GB" sz="1600"/>
          </a:p>
          <a:p>
            <a:pPr>
              <a:buNone/>
            </a:pPr>
            <a:r>
              <a:rPr lang="en-GB" sz="1600">
                <a:latin typeface="Arial" panose="020B0604020202020204" pitchFamily="34" charset="0"/>
                <a:cs typeface="Arial" panose="020B0604020202020204" pitchFamily="34" charset="0"/>
              </a:rPr>
              <a:t>Mr Brown is a fictional 70-year-old man. He lives at home and gets support from his family. Mr Brown has </a:t>
            </a:r>
            <a:r>
              <a:rPr lang="en-GB" sz="1600" b="1">
                <a:latin typeface="Arial" panose="020B0604020202020204" pitchFamily="34" charset="0"/>
                <a:cs typeface="Arial" panose="020B0604020202020204" pitchFamily="34" charset="0"/>
              </a:rPr>
              <a:t>lung cancer</a:t>
            </a:r>
            <a:r>
              <a:rPr lang="en-GB" sz="1600">
                <a:latin typeface="Arial" panose="020B0604020202020204" pitchFamily="34" charset="0"/>
                <a:cs typeface="Arial" panose="020B0604020202020204" pitchFamily="34" charset="0"/>
              </a:rPr>
              <a:t>, which affects his lungs and makes breathing difficult. He may also feel tired and find some daily activities difficult.</a:t>
            </a:r>
          </a:p>
          <a:p>
            <a:pPr>
              <a:buNone/>
            </a:pPr>
            <a:r>
              <a:rPr lang="en-GB" sz="1600">
                <a:latin typeface="Arial" panose="020B0604020202020204" pitchFamily="34" charset="0"/>
                <a:cs typeface="Arial" panose="020B0604020202020204" pitchFamily="34" charset="0"/>
              </a:rPr>
              <a:t>Lung cancer is an important health and social care issue because it can affect a person's health, daily life and independence. People with lung cancer may need medical treatment, regular check-ups and support from health and social care workers. Staff should provide Mr Brown with safe, respectful and person-centred care.</a:t>
            </a:r>
          </a:p>
        </p:txBody>
      </p:sp>
      <p:sp>
        <p:nvSpPr>
          <p:cNvPr id="4" name="TextBox 3">
            <a:extLst>
              <a:ext uri="{FF2B5EF4-FFF2-40B4-BE49-F238E27FC236}">
                <a16:creationId xmlns:a16="http://schemas.microsoft.com/office/drawing/2014/main" id="{49722129-0434-08C0-4435-AFE3AEBBDE29}"/>
              </a:ext>
            </a:extLst>
          </p:cNvPr>
          <p:cNvSpPr txBox="1"/>
          <p:nvPr/>
        </p:nvSpPr>
        <p:spPr>
          <a:xfrm>
            <a:off x="3329779" y="1237734"/>
            <a:ext cx="3909221" cy="646331"/>
          </a:xfrm>
          <a:prstGeom prst="rect">
            <a:avLst/>
          </a:prstGeom>
          <a:noFill/>
        </p:spPr>
        <p:txBody>
          <a:bodyPr wrap="square" rtlCol="0">
            <a:spAutoFit/>
          </a:bodyPr>
          <a:lstStyle/>
          <a:p>
            <a:pPr algn="r"/>
            <a:r>
              <a:rPr lang="en-GB" sz="3600" b="1"/>
              <a:t>INTRODUCTION</a:t>
            </a:r>
          </a:p>
        </p:txBody>
      </p:sp>
    </p:spTree>
    <p:extLst>
      <p:ext uri="{BB962C8B-B14F-4D97-AF65-F5344CB8AC3E}">
        <p14:creationId xmlns:p14="http://schemas.microsoft.com/office/powerpoint/2010/main" val="777274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3818866" cy="523220"/>
          </a:xfrm>
          <a:prstGeom prst="rect">
            <a:avLst/>
          </a:prstGeom>
          <a:noFill/>
        </p:spPr>
        <p:txBody>
          <a:bodyPr wrap="none">
            <a:spAutoFit/>
          </a:bodyPr>
          <a:lstStyle/>
          <a:p>
            <a:pPr>
              <a:defRPr sz="2800" b="1"/>
            </a:pPr>
            <a:r>
              <a:t> Aim of the presentation</a:t>
            </a:r>
          </a:p>
        </p:txBody>
      </p:sp>
      <p:sp>
        <p:nvSpPr>
          <p:cNvPr id="3" name="TextBox 2"/>
          <p:cNvSpPr txBox="1"/>
          <p:nvPr/>
        </p:nvSpPr>
        <p:spPr>
          <a:xfrm>
            <a:off x="822960" y="1325880"/>
            <a:ext cx="10515600" cy="5078313"/>
          </a:xfrm>
          <a:prstGeom prst="rect">
            <a:avLst/>
          </a:prstGeom>
          <a:noFill/>
        </p:spPr>
        <p:txBody>
          <a:bodyPr wrap="square">
            <a:spAutoFit/>
          </a:bodyPr>
          <a:lstStyle/>
          <a:p>
            <a:r>
              <a:rPr lang="en-GB" b="1"/>
              <a:t>What is lung cancer?</a:t>
            </a:r>
            <a:br>
              <a:rPr lang="en-GB"/>
            </a:br>
            <a:r>
              <a:rPr lang="en-GB"/>
              <a:t>Lung cancer starts in the lungs when cells grow in an uncontrolled way. The cells can form a tumour and affect how the lungs work. It can cause a long-lasting cough, chest pain, tiredness and difficulty breathing </a:t>
            </a:r>
            <a:r>
              <a:rPr lang="en-GB" b="1"/>
              <a:t>(NHS, 2025)</a:t>
            </a:r>
            <a:r>
              <a:rPr lang="en-GB"/>
              <a:t>.</a:t>
            </a:r>
          </a:p>
          <a:p>
            <a:endParaRPr lang="en-GB" b="1"/>
          </a:p>
          <a:p>
            <a:r>
              <a:rPr lang="en-GB" b="1"/>
              <a:t>Body system:</a:t>
            </a:r>
            <a:br>
              <a:rPr lang="en-GB"/>
            </a:br>
            <a:r>
              <a:rPr lang="en-GB"/>
              <a:t>Lung cancer mainly affects the </a:t>
            </a:r>
            <a:r>
              <a:rPr lang="en-GB" b="1"/>
              <a:t>respiratory system</a:t>
            </a:r>
            <a:r>
              <a:rPr lang="en-GB"/>
              <a:t>. This system includes the lungs and airways. It helps the body take in oxygen and remove carbon dioxide </a:t>
            </a:r>
            <a:r>
              <a:rPr lang="en-GB" b="1"/>
              <a:t>(NHS, 2025)</a:t>
            </a:r>
            <a:r>
              <a:rPr lang="en-GB"/>
              <a:t>.</a:t>
            </a:r>
          </a:p>
          <a:p>
            <a:endParaRPr lang="en-GB" b="1"/>
          </a:p>
          <a:p>
            <a:r>
              <a:rPr lang="en-GB" b="1"/>
              <a:t>How it affects normal function:</a:t>
            </a:r>
            <a:br>
              <a:rPr lang="en-GB"/>
            </a:br>
            <a:r>
              <a:rPr lang="en-GB"/>
              <a:t>Lung cancer can make it harder for the lungs to take oxygen into the blood. This can cause breathlessness, coughing and tiredness. Everyday activities, such as walking or using stairs, may become harder </a:t>
            </a:r>
            <a:r>
              <a:rPr lang="en-GB" b="1"/>
              <a:t>(NHS, 2025)</a:t>
            </a:r>
            <a:r>
              <a:rPr lang="en-GB"/>
              <a:t>.</a:t>
            </a:r>
          </a:p>
          <a:p>
            <a:endParaRPr lang="en-GB" b="1"/>
          </a:p>
          <a:p>
            <a:r>
              <a:rPr lang="en-GB" b="1"/>
              <a:t>Simple care plan:</a:t>
            </a:r>
            <a:br>
              <a:rPr lang="en-GB"/>
            </a:br>
            <a:r>
              <a:rPr lang="en-GB"/>
              <a:t>For a fictional patient, the nurse can check breathing, give medicines as prescribed, encourage rest, healthy food and fluids, and provide emotional support. The patient should also be supported to stop smoking if they smoke.</a:t>
            </a:r>
          </a:p>
          <a:p>
            <a:endParaRPr lang="en-GB"/>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2</a:t>
            </a:r>
          </a:p>
        </p:txBody>
      </p:sp>
      <p:pic>
        <p:nvPicPr>
          <p:cNvPr id="5" name="Picture 4" descr="Presenting With Purpose: What's the Aim of Your Presentation?">
            <a:extLst>
              <a:ext uri="{FF2B5EF4-FFF2-40B4-BE49-F238E27FC236}">
                <a16:creationId xmlns:a16="http://schemas.microsoft.com/office/drawing/2014/main" id="{4AF4A6E1-B26C-3156-4777-BD88F4DCBCF1}"/>
              </a:ext>
            </a:extLst>
          </p:cNvPr>
          <p:cNvPicPr>
            <a:picLocks noChangeAspect="1"/>
          </p:cNvPicPr>
          <p:nvPr/>
        </p:nvPicPr>
        <p:blipFill>
          <a:blip r:embed="rId2"/>
          <a:stretch>
            <a:fillRect/>
          </a:stretch>
        </p:blipFill>
        <p:spPr>
          <a:xfrm>
            <a:off x="8386915" y="0"/>
            <a:ext cx="3460955" cy="17304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2691506" cy="523220"/>
          </a:xfrm>
          <a:prstGeom prst="rect">
            <a:avLst/>
          </a:prstGeom>
          <a:noFill/>
        </p:spPr>
        <p:txBody>
          <a:bodyPr wrap="none">
            <a:spAutoFit/>
          </a:bodyPr>
          <a:lstStyle/>
          <a:p>
            <a:pPr>
              <a:defRPr sz="2800" b="1"/>
            </a:pPr>
            <a:r>
              <a:t> Fictional patient</a:t>
            </a:r>
          </a:p>
        </p:txBody>
      </p:sp>
      <p:sp>
        <p:nvSpPr>
          <p:cNvPr id="3" name="TextBox 2"/>
          <p:cNvSpPr txBox="1"/>
          <p:nvPr/>
        </p:nvSpPr>
        <p:spPr>
          <a:xfrm>
            <a:off x="937260" y="1306215"/>
            <a:ext cx="10378440" cy="3447098"/>
          </a:xfrm>
          <a:prstGeom prst="rect">
            <a:avLst/>
          </a:prstGeom>
          <a:noFill/>
        </p:spPr>
        <p:txBody>
          <a:bodyPr wrap="square">
            <a:spAutoFit/>
          </a:bodyPr>
          <a:lstStyle/>
          <a:p>
            <a:pPr>
              <a:spcAft>
                <a:spcPts val="1200"/>
              </a:spcAft>
              <a:defRPr sz="2000"/>
            </a:pPr>
            <a:r>
              <a:rPr sz="2800"/>
              <a:t>Name: </a:t>
            </a:r>
            <a:r>
              <a:rPr lang="en-GB" sz="2800"/>
              <a:t>Mr Brown</a:t>
            </a:r>
            <a:endParaRPr sz="2800"/>
          </a:p>
          <a:p>
            <a:pPr>
              <a:spcAft>
                <a:spcPts val="1200"/>
              </a:spcAft>
              <a:defRPr sz="2000"/>
            </a:pPr>
            <a:r>
              <a:rPr sz="2800"/>
              <a:t>Age: </a:t>
            </a:r>
            <a:r>
              <a:rPr lang="en-GB" sz="2800"/>
              <a:t>70</a:t>
            </a:r>
            <a:endParaRPr sz="2800"/>
          </a:p>
          <a:p>
            <a:pPr>
              <a:spcAft>
                <a:spcPts val="1200"/>
              </a:spcAft>
              <a:defRPr sz="2000"/>
            </a:pPr>
            <a:r>
              <a:rPr sz="2800"/>
              <a:t>Sex: </a:t>
            </a:r>
            <a:r>
              <a:rPr lang="en-GB" sz="2800"/>
              <a:t>male </a:t>
            </a:r>
            <a:endParaRPr sz="2800"/>
          </a:p>
          <a:p>
            <a:pPr>
              <a:spcAft>
                <a:spcPts val="1200"/>
              </a:spcAft>
              <a:defRPr sz="2000"/>
            </a:pPr>
            <a:r>
              <a:rPr sz="2800"/>
              <a:t>Living situation: </a:t>
            </a:r>
            <a:r>
              <a:rPr lang="en-GB" sz="2800"/>
              <a:t>live with wife</a:t>
            </a:r>
            <a:endParaRPr sz="2800"/>
          </a:p>
          <a:p>
            <a:pPr>
              <a:spcAft>
                <a:spcPts val="1200"/>
              </a:spcAft>
              <a:defRPr sz="2000"/>
            </a:pPr>
            <a:r>
              <a:rPr sz="2800"/>
              <a:t>Work / daily life: </a:t>
            </a:r>
            <a:r>
              <a:rPr lang="en-GB" sz="2800"/>
              <a:t>Retired </a:t>
            </a:r>
            <a:endParaRPr sz="2800"/>
          </a:p>
          <a:p>
            <a:pPr>
              <a:spcAft>
                <a:spcPts val="1200"/>
              </a:spcAft>
              <a:defRPr sz="2000"/>
            </a:pPr>
            <a:r>
              <a:rPr sz="2800"/>
              <a:t>Main health concern: Lung cancer</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3122" y="667119"/>
            <a:ext cx="10798277" cy="5139869"/>
          </a:xfrm>
          <a:prstGeom prst="rect">
            <a:avLst/>
          </a:prstGeom>
          <a:noFill/>
        </p:spPr>
        <p:txBody>
          <a:bodyPr wrap="square">
            <a:spAutoFit/>
          </a:bodyPr>
          <a:lstStyle/>
          <a:p>
            <a:pPr>
              <a:defRPr sz="2800" b="1"/>
            </a:pPr>
            <a:r>
              <a:t> What is lung cancer?</a:t>
            </a:r>
            <a:endParaRPr lang="en-GB"/>
          </a:p>
          <a:p>
            <a:pPr>
              <a:defRPr sz="2800" b="1"/>
            </a:pPr>
            <a:endParaRPr lang="en-GB"/>
          </a:p>
          <a:p>
            <a:pPr>
              <a:defRPr sz="2800" b="1"/>
            </a:pPr>
            <a:endParaRPr lang="en-GB"/>
          </a:p>
          <a:p>
            <a:r>
              <a:rPr lang="en-GB"/>
              <a:t>Unusual Cell Growth </a:t>
            </a:r>
            <a:br>
              <a:rPr lang="en-GB"/>
            </a:br>
            <a:r>
              <a:rPr lang="en-GB" b="1"/>
              <a:t>In simple terms:  </a:t>
            </a:r>
            <a:r>
              <a:rPr lang="en-GB"/>
              <a:t>cancer is a disease developed by uncontrolled developing and abnormal cells (National Cancer Institute, 2024). </a:t>
            </a:r>
            <a:br>
              <a:rPr lang="en-GB"/>
            </a:br>
            <a:r>
              <a:rPr lang="en-GB" b="1"/>
              <a:t>What is the outcome of cells? </a:t>
            </a:r>
            <a:br>
              <a:rPr lang="en-GB"/>
            </a:br>
            <a:r>
              <a:rPr lang="en-GB"/>
              <a:t>The body's cells typically grow and multiply when new cells are required. </a:t>
            </a:r>
            <a:br>
              <a:rPr lang="en-GB"/>
            </a:br>
            <a:r>
              <a:rPr lang="en-GB"/>
              <a:t>Usually, damaged or old cells die and get replaced by new cells. </a:t>
            </a:r>
            <a:br>
              <a:rPr lang="en-GB"/>
            </a:br>
            <a:r>
              <a:rPr lang="en-GB"/>
              <a:t>This keeps the body's health. </a:t>
            </a:r>
            <a:br>
              <a:rPr lang="en-GB"/>
            </a:br>
            <a:r>
              <a:rPr lang="en-GB"/>
              <a:t>Cells sometimes behave differently due to changes in their DNA. When they shouldn't, aberrant cells may grow and divide. </a:t>
            </a:r>
            <a:br>
              <a:rPr lang="en-GB"/>
            </a:br>
            <a:r>
              <a:rPr lang="en-GB"/>
              <a:t>They might not cease developing or pass away when they ought to. A </a:t>
            </a:r>
            <a:r>
              <a:rPr lang="en-GB" err="1"/>
              <a:t>tumor</a:t>
            </a:r>
            <a:r>
              <a:rPr lang="en-GB"/>
              <a:t> can grow when more aberrant cells are produced. </a:t>
            </a:r>
            <a:br>
              <a:rPr lang="en-GB"/>
            </a:br>
            <a:r>
              <a:rPr lang="en-GB"/>
              <a:t>Additionally, certain cancer cells have the ability to move to other body areas (National Cancer Institute, 2024). </a:t>
            </a:r>
            <a:br>
              <a:rPr lang="en-GB"/>
            </a:br>
            <a:r>
              <a:rPr lang="en-GB"/>
              <a:t>This indicates that healthy cells proliferate under control, but malignancy</a:t>
            </a: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4</a:t>
            </a:r>
          </a:p>
        </p:txBody>
      </p:sp>
      <p:pic>
        <p:nvPicPr>
          <p:cNvPr id="6" name="Picture 5">
            <a:extLst>
              <a:ext uri="{FF2B5EF4-FFF2-40B4-BE49-F238E27FC236}">
                <a16:creationId xmlns:a16="http://schemas.microsoft.com/office/drawing/2014/main" id="{0E63276B-D7DA-30D8-28B2-FD2458F73EE9}"/>
              </a:ext>
            </a:extLst>
          </p:cNvPr>
          <p:cNvPicPr>
            <a:picLocks noChangeAspect="1"/>
          </p:cNvPicPr>
          <p:nvPr/>
        </p:nvPicPr>
        <p:blipFill>
          <a:blip r:embed="rId2"/>
          <a:stretch>
            <a:fillRect/>
          </a:stretch>
        </p:blipFill>
        <p:spPr>
          <a:xfrm>
            <a:off x="6593271" y="0"/>
            <a:ext cx="5372178" cy="217187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1296382"/>
            <a:ext cx="3655488" cy="523220"/>
          </a:xfrm>
          <a:prstGeom prst="rect">
            <a:avLst/>
          </a:prstGeom>
          <a:noFill/>
        </p:spPr>
        <p:txBody>
          <a:bodyPr wrap="none">
            <a:spAutoFit/>
          </a:bodyPr>
          <a:lstStyle/>
          <a:p>
            <a:pPr>
              <a:defRPr sz="2800" b="1"/>
            </a:pPr>
            <a:r>
              <a:t> The respiratory system</a:t>
            </a:r>
          </a:p>
        </p:txBody>
      </p:sp>
      <p:sp>
        <p:nvSpPr>
          <p:cNvPr id="3" name="TextBox 2"/>
          <p:cNvSpPr txBox="1"/>
          <p:nvPr/>
        </p:nvSpPr>
        <p:spPr>
          <a:xfrm>
            <a:off x="533400" y="2242738"/>
            <a:ext cx="10515600" cy="4247317"/>
          </a:xfrm>
          <a:prstGeom prst="rect">
            <a:avLst/>
          </a:prstGeom>
          <a:noFill/>
        </p:spPr>
        <p:txBody>
          <a:bodyPr wrap="square">
            <a:spAutoFit/>
          </a:bodyPr>
          <a:lstStyle/>
          <a:p>
            <a:endParaRPr lang="en-GB" b="1"/>
          </a:p>
          <a:p>
            <a:endParaRPr lang="en-GB" b="1"/>
          </a:p>
          <a:p>
            <a:endParaRPr lang="en-GB" b="1"/>
          </a:p>
          <a:p>
            <a:r>
              <a:rPr lang="en-GB" b="1"/>
              <a:t>Main parts:</a:t>
            </a:r>
            <a:r>
              <a:rPr lang="en-GB"/>
              <a:t> Nose, mouth, trachea (windpipe), bronchi, bronchioles, lungs, alveoli and diaphragm.</a:t>
            </a:r>
          </a:p>
          <a:p>
            <a:endParaRPr lang="en-GB"/>
          </a:p>
          <a:p>
            <a:r>
              <a:rPr lang="en-GB" b="1"/>
              <a:t>Job of the lungs:</a:t>
            </a:r>
            <a:r>
              <a:rPr lang="en-GB"/>
              <a:t> The lungs' job is to take in oxygen from the air and remove carbon dioxide during exhalation. (Frimley Health NHS Foundation Trust, 2025)</a:t>
            </a:r>
          </a:p>
          <a:p>
            <a:endParaRPr lang="en-GB" b="1"/>
          </a:p>
          <a:p>
            <a:r>
              <a:rPr lang="en-GB" b="1"/>
              <a:t>Role of the airways:</a:t>
            </a:r>
            <a:r>
              <a:rPr lang="en-GB"/>
              <a:t> The trachea, bronchi and bronchioles carry air into and out of the lungs.</a:t>
            </a:r>
          </a:p>
          <a:p>
            <a:endParaRPr lang="en-GB"/>
          </a:p>
          <a:p>
            <a:r>
              <a:rPr lang="en-GB" b="1"/>
              <a:t>How oxygen enters the blood:</a:t>
            </a:r>
            <a:r>
              <a:rPr lang="en-GB"/>
              <a:t> Oxygen reaches the tiny air sacs called </a:t>
            </a:r>
            <a:r>
              <a:rPr lang="en-GB" b="1"/>
              <a:t>alveoli</a:t>
            </a:r>
            <a:r>
              <a:rPr lang="en-GB"/>
              <a:t>. It passes through the thin walls of the alveoli into nearby blood vessels. The blood then carries oxygen around the body.</a:t>
            </a:r>
          </a:p>
          <a:p>
            <a:endParaRPr lang="en-GB"/>
          </a:p>
          <a:p>
            <a:r>
              <a:rPr lang="en-GB" b="1" err="1"/>
              <a:t>Diagram:</a:t>
            </a:r>
            <a:r>
              <a:rPr lang="en-GB" err="1"/>
              <a:t>The</a:t>
            </a:r>
            <a:r>
              <a:rPr lang="en-GB"/>
              <a:t> nose, trachea, bronchi, lungs, bronchioles, alveoli, and diaphragm are depicted in this named respiratory system diagram.</a:t>
            </a: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5</a:t>
            </a:r>
          </a:p>
        </p:txBody>
      </p:sp>
      <p:pic>
        <p:nvPicPr>
          <p:cNvPr id="6" name="Picture 5">
            <a:extLst>
              <a:ext uri="{FF2B5EF4-FFF2-40B4-BE49-F238E27FC236}">
                <a16:creationId xmlns:a16="http://schemas.microsoft.com/office/drawing/2014/main" id="{A8308B01-207C-768F-9173-588DC964A006}"/>
              </a:ext>
            </a:extLst>
          </p:cNvPr>
          <p:cNvPicPr>
            <a:picLocks noChangeAspect="1"/>
          </p:cNvPicPr>
          <p:nvPr/>
        </p:nvPicPr>
        <p:blipFill>
          <a:blip r:embed="rId2"/>
          <a:stretch>
            <a:fillRect/>
          </a:stretch>
        </p:blipFill>
        <p:spPr>
          <a:xfrm>
            <a:off x="6756400" y="182880"/>
            <a:ext cx="5267633" cy="257278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5760" y="457200"/>
            <a:ext cx="3435556" cy="523220"/>
          </a:xfrm>
          <a:prstGeom prst="rect">
            <a:avLst/>
          </a:prstGeom>
          <a:noFill/>
        </p:spPr>
        <p:txBody>
          <a:bodyPr wrap="none">
            <a:spAutoFit/>
          </a:bodyPr>
          <a:lstStyle/>
          <a:p>
            <a:pPr>
              <a:defRPr sz="2800" b="1"/>
            </a:pPr>
            <a:r>
              <a:t> Normal lung function</a:t>
            </a:r>
          </a:p>
        </p:txBody>
      </p:sp>
      <p:sp>
        <p:nvSpPr>
          <p:cNvPr id="3" name="TextBox 2"/>
          <p:cNvSpPr txBox="1"/>
          <p:nvPr/>
        </p:nvSpPr>
        <p:spPr>
          <a:xfrm>
            <a:off x="459167" y="1476748"/>
            <a:ext cx="10515600" cy="1200329"/>
          </a:xfrm>
          <a:prstGeom prst="rect">
            <a:avLst/>
          </a:prstGeom>
          <a:noFill/>
        </p:spPr>
        <p:txBody>
          <a:bodyPr wrap="square">
            <a:spAutoFit/>
          </a:bodyPr>
          <a:lstStyle/>
          <a:p>
            <a:pPr lvl="0"/>
            <a:r>
              <a:rPr lang="en-GB"/>
              <a:t>Air enters the body thru the mouth or nose when we breathe in. It enters the lungs thru the airways. The air enters tiny air sacs called alveoli. Here, carbon dioxide leaves the blood to be take and oxygen enters the blood (Frimley Health NHS Foundation Trust, 2025).</a:t>
            </a: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6</a:t>
            </a:r>
          </a:p>
        </p:txBody>
      </p:sp>
      <p:pic>
        <p:nvPicPr>
          <p:cNvPr id="6" name="Picture 5">
            <a:extLst>
              <a:ext uri="{FF2B5EF4-FFF2-40B4-BE49-F238E27FC236}">
                <a16:creationId xmlns:a16="http://schemas.microsoft.com/office/drawing/2014/main" id="{6F8654DB-2C6F-BABF-AA64-C83D34210AF0}"/>
              </a:ext>
            </a:extLst>
          </p:cNvPr>
          <p:cNvPicPr>
            <a:picLocks noChangeAspect="1"/>
          </p:cNvPicPr>
          <p:nvPr/>
        </p:nvPicPr>
        <p:blipFill>
          <a:blip r:embed="rId2"/>
          <a:stretch>
            <a:fillRect/>
          </a:stretch>
        </p:blipFill>
        <p:spPr>
          <a:xfrm>
            <a:off x="6438900" y="2850484"/>
            <a:ext cx="4381500" cy="286702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0965" y="567813"/>
            <a:ext cx="11033760" cy="523220"/>
          </a:xfrm>
          <a:prstGeom prst="rect">
            <a:avLst/>
          </a:prstGeom>
          <a:noFill/>
        </p:spPr>
        <p:txBody>
          <a:bodyPr wrap="square">
            <a:spAutoFit/>
          </a:bodyPr>
          <a:lstStyle/>
          <a:p>
            <a:pPr>
              <a:defRPr sz="2800" b="1"/>
            </a:pPr>
            <a:r>
              <a:t>What changes in lung cancer?</a:t>
            </a:r>
          </a:p>
        </p:txBody>
      </p:sp>
      <p:sp>
        <p:nvSpPr>
          <p:cNvPr id="3" name="TextBox 2"/>
          <p:cNvSpPr txBox="1"/>
          <p:nvPr/>
        </p:nvSpPr>
        <p:spPr>
          <a:xfrm>
            <a:off x="470965" y="1237389"/>
            <a:ext cx="10515600" cy="2862322"/>
          </a:xfrm>
          <a:prstGeom prst="rect">
            <a:avLst/>
          </a:prstGeom>
          <a:noFill/>
        </p:spPr>
        <p:txBody>
          <a:bodyPr wrap="square">
            <a:spAutoFit/>
          </a:bodyPr>
          <a:lstStyle/>
          <a:p>
            <a:r>
              <a:rPr lang="en-GB"/>
              <a:t>The lung develops abnormal cells as a result of lung cancer.</a:t>
            </a:r>
          </a:p>
          <a:p>
            <a:r>
              <a:rPr lang="en-GB"/>
              <a:t> These cells have the potential to develop into </a:t>
            </a:r>
            <a:r>
              <a:rPr lang="en-GB" err="1"/>
              <a:t>tumors</a:t>
            </a:r>
            <a:r>
              <a:rPr lang="en-GB"/>
              <a:t> that obstruct or harm lung tissue and airways (National Cancer Institute, 2025). </a:t>
            </a:r>
          </a:p>
          <a:p>
            <a:r>
              <a:rPr lang="en-GB"/>
              <a:t>The flow of air into and out of the lungs may become more difficult as a result. Additionally, it may interfere with gas exchange, making it more difficult for the body to eliminate carbon dioxide and obtain adequate oxygen (National Cancer Institute, 2026). Symptoms can show up when breathing is limited. A persistent cough, drowsiness wheezing, chest pain, and blood in the cough are typical symptoms (NHS, 2022).</a:t>
            </a: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7</a:t>
            </a:r>
          </a:p>
        </p:txBody>
      </p:sp>
      <p:pic>
        <p:nvPicPr>
          <p:cNvPr id="6" name="Picture 5">
            <a:extLst>
              <a:ext uri="{FF2B5EF4-FFF2-40B4-BE49-F238E27FC236}">
                <a16:creationId xmlns:a16="http://schemas.microsoft.com/office/drawing/2014/main" id="{395381B3-2955-F853-B8B8-1AE7E5EE1FAD}"/>
              </a:ext>
            </a:extLst>
          </p:cNvPr>
          <p:cNvPicPr>
            <a:picLocks noChangeAspect="1"/>
          </p:cNvPicPr>
          <p:nvPr/>
        </p:nvPicPr>
        <p:blipFill>
          <a:blip r:embed="rId2"/>
          <a:stretch>
            <a:fillRect/>
          </a:stretch>
        </p:blipFill>
        <p:spPr>
          <a:xfrm>
            <a:off x="6376195" y="4099711"/>
            <a:ext cx="4610370" cy="243624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3293722" cy="523220"/>
          </a:xfrm>
          <a:prstGeom prst="rect">
            <a:avLst/>
          </a:prstGeom>
          <a:noFill/>
        </p:spPr>
        <p:txBody>
          <a:bodyPr wrap="none">
            <a:spAutoFit/>
          </a:bodyPr>
          <a:lstStyle/>
          <a:p>
            <a:pPr>
              <a:defRPr sz="2800" b="1"/>
            </a:pPr>
            <a:r>
              <a:t> Signs and symptoms</a:t>
            </a:r>
          </a:p>
        </p:txBody>
      </p:sp>
      <p:sp>
        <p:nvSpPr>
          <p:cNvPr id="3" name="TextBox 2"/>
          <p:cNvSpPr txBox="1"/>
          <p:nvPr/>
        </p:nvSpPr>
        <p:spPr>
          <a:xfrm>
            <a:off x="1019605" y="1463531"/>
            <a:ext cx="10515600" cy="4278094"/>
          </a:xfrm>
          <a:prstGeom prst="rect">
            <a:avLst/>
          </a:prstGeom>
          <a:noFill/>
        </p:spPr>
        <p:txBody>
          <a:bodyPr wrap="square">
            <a:spAutoFit/>
          </a:bodyPr>
          <a:lstStyle/>
          <a:p>
            <a:r>
              <a:rPr lang="en-GB" b="1"/>
              <a:t>The main symptoms of lung cancer include:</a:t>
            </a:r>
          </a:p>
          <a:p>
            <a:pPr marL="285750" lvl="0" indent="-285750">
              <a:buFont typeface="Arial" panose="020B0604020202020204" pitchFamily="34" charset="0"/>
              <a:buChar char="•"/>
            </a:pPr>
            <a:r>
              <a:rPr lang="en-GB"/>
              <a:t>A cough that lasts more than 3 weeks </a:t>
            </a:r>
          </a:p>
          <a:p>
            <a:pPr marL="285750" lvl="0" indent="-285750">
              <a:buFont typeface="Arial" panose="020B0604020202020204" pitchFamily="34" charset="0"/>
              <a:buChar char="•"/>
            </a:pPr>
            <a:r>
              <a:rPr lang="en-GB"/>
              <a:t>Breathlessness </a:t>
            </a:r>
          </a:p>
          <a:p>
            <a:pPr marL="285750" lvl="0" indent="-285750">
              <a:buFont typeface="Arial" panose="020B0604020202020204" pitchFamily="34" charset="0"/>
              <a:buChar char="•"/>
            </a:pPr>
            <a:r>
              <a:rPr lang="en-GB"/>
              <a:t>Chest pain, especially when breathing or coughing </a:t>
            </a:r>
          </a:p>
          <a:p>
            <a:pPr marL="285750" lvl="0" indent="-285750">
              <a:buFont typeface="Arial" panose="020B0604020202020204" pitchFamily="34" charset="0"/>
              <a:buChar char="•"/>
            </a:pPr>
            <a:r>
              <a:rPr lang="en-GB"/>
              <a:t>Coughing up blood </a:t>
            </a:r>
          </a:p>
          <a:p>
            <a:pPr marL="285750" lvl="0" indent="-285750">
              <a:buFont typeface="Arial" panose="020B0604020202020204" pitchFamily="34" charset="0"/>
              <a:buChar char="•"/>
            </a:pPr>
            <a:r>
              <a:rPr lang="en-GB"/>
              <a:t>Repeated chest infections </a:t>
            </a:r>
          </a:p>
          <a:p>
            <a:pPr marL="285750" lvl="0" indent="-285750">
              <a:buFont typeface="Arial" panose="020B0604020202020204" pitchFamily="34" charset="0"/>
              <a:buChar char="•"/>
            </a:pPr>
            <a:r>
              <a:rPr lang="en-GB"/>
              <a:t>Feeling very tired </a:t>
            </a:r>
          </a:p>
          <a:p>
            <a:pPr marL="285750" lvl="0" indent="-285750">
              <a:buFont typeface="Arial" panose="020B0604020202020204" pitchFamily="34" charset="0"/>
              <a:buChar char="•"/>
            </a:pPr>
            <a:r>
              <a:rPr lang="en-GB"/>
              <a:t>Unexplained weight loss (NHS, 2022). </a:t>
            </a:r>
          </a:p>
          <a:p>
            <a:r>
              <a:rPr lang="en-GB"/>
              <a:t>These symptoms can make daily activities harder. For example, breathlessness may make walking, climbing stairs or doing housework very hard . Tiredness can also make it harder to work or take part in normal activities (NHS, 2022). </a:t>
            </a:r>
          </a:p>
          <a:p>
            <a:r>
              <a:rPr lang="en-GB"/>
              <a:t>When to seek medical help</a:t>
            </a:r>
          </a:p>
          <a:p>
            <a:r>
              <a:rPr lang="en-GB"/>
              <a:t>A person should see a GP if they have a cough for more than 3 weeks, ongoing breathlessness, coughing up blood, or other symptoms that are worrying them. Early checking is important (NHS, 2022)</a:t>
            </a:r>
          </a:p>
          <a:p>
            <a:pPr>
              <a:spcAft>
                <a:spcPts val="1200"/>
              </a:spcAft>
              <a:defRPr sz="2000"/>
            </a:pP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8</a:t>
            </a:r>
          </a:p>
        </p:txBody>
      </p:sp>
      <p:pic>
        <p:nvPicPr>
          <p:cNvPr id="5" name="Picture 4" descr="HealthyWomen | #LungCancer can have different symptoms depending on whether it's early stage, late stage or metastatic. You probably won't be surprised... | Instagram">
            <a:extLst>
              <a:ext uri="{FF2B5EF4-FFF2-40B4-BE49-F238E27FC236}">
                <a16:creationId xmlns:a16="http://schemas.microsoft.com/office/drawing/2014/main" id="{0D6B9AC8-AC82-4510-ACD5-EB016FBD189C}"/>
              </a:ext>
            </a:extLst>
          </p:cNvPr>
          <p:cNvPicPr>
            <a:picLocks noChangeAspect="1"/>
          </p:cNvPicPr>
          <p:nvPr/>
        </p:nvPicPr>
        <p:blipFill>
          <a:blip r:embed="rId2"/>
          <a:stretch>
            <a:fillRect/>
          </a:stretch>
        </p:blipFill>
        <p:spPr>
          <a:xfrm>
            <a:off x="6277405" y="0"/>
            <a:ext cx="5914595" cy="361750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889428" cy="523220"/>
          </a:xfrm>
          <a:prstGeom prst="rect">
            <a:avLst/>
          </a:prstGeom>
          <a:noFill/>
        </p:spPr>
        <p:txBody>
          <a:bodyPr wrap="none">
            <a:spAutoFit/>
          </a:bodyPr>
          <a:lstStyle/>
          <a:p>
            <a:pPr>
              <a:defRPr sz="2800" b="1"/>
            </a:pPr>
            <a:r>
              <a:t>Risk factors</a:t>
            </a:r>
          </a:p>
        </p:txBody>
      </p:sp>
      <p:sp>
        <p:nvSpPr>
          <p:cNvPr id="3" name="TextBox 2"/>
          <p:cNvSpPr txBox="1"/>
          <p:nvPr/>
        </p:nvSpPr>
        <p:spPr>
          <a:xfrm>
            <a:off x="640080" y="1741021"/>
            <a:ext cx="10515600" cy="4524315"/>
          </a:xfrm>
          <a:prstGeom prst="rect">
            <a:avLst/>
          </a:prstGeom>
          <a:noFill/>
        </p:spPr>
        <p:txBody>
          <a:bodyPr wrap="square">
            <a:spAutoFit/>
          </a:bodyPr>
          <a:lstStyle/>
          <a:p>
            <a:r>
              <a:rPr lang="en-GB"/>
              <a:t>Risk factors are parts that can make lung cancer more likely to happen. They don't guaranty that someone will get cancer.</a:t>
            </a:r>
          </a:p>
          <a:p>
            <a:endParaRPr lang="en-GB"/>
          </a:p>
          <a:p>
            <a:r>
              <a:rPr lang="en-GB" b="1"/>
              <a:t>Changeable risk factors</a:t>
            </a:r>
          </a:p>
          <a:p>
            <a:pPr marL="285750" lvl="0" indent="-285750">
              <a:buFont typeface="Arial" panose="020B0604020202020204" pitchFamily="34" charset="0"/>
              <a:buChar char="•"/>
            </a:pPr>
            <a:r>
              <a:rPr lang="en-GB"/>
              <a:t>Smoking and tobacco use – smoking is the biggest risk factor for lung cancer. </a:t>
            </a:r>
          </a:p>
          <a:p>
            <a:pPr marL="285750" lvl="0" indent="-285750">
              <a:buFont typeface="Arial" panose="020B0604020202020204" pitchFamily="34" charset="0"/>
              <a:buChar char="•"/>
            </a:pPr>
            <a:r>
              <a:rPr lang="en-GB"/>
              <a:t>Second-hand smoke – breathing in other people’s tobacco smoke can also increase risk. </a:t>
            </a:r>
          </a:p>
          <a:p>
            <a:pPr marL="285750" lvl="0" indent="-285750">
              <a:buFont typeface="Arial" panose="020B0604020202020204" pitchFamily="34" charset="0"/>
              <a:buChar char="•"/>
            </a:pPr>
            <a:r>
              <a:rPr lang="en-GB"/>
              <a:t>Workplace exposure – breathing in substances such as asbestos, arsenic, silica and diesel fumes can increase risk. </a:t>
            </a:r>
          </a:p>
          <a:p>
            <a:pPr lvl="0"/>
            <a:r>
              <a:rPr lang="en-GB"/>
              <a:t>Environmental exposure – exposure to radon gas can damage the lungs and increase risk (NHS, 2022). </a:t>
            </a:r>
          </a:p>
          <a:p>
            <a:endParaRPr lang="en-GB" b="1"/>
          </a:p>
          <a:p>
            <a:r>
              <a:rPr lang="en-GB" b="1"/>
              <a:t>Non-changeable risk factors</a:t>
            </a:r>
          </a:p>
          <a:p>
            <a:pPr marL="285750" lvl="0" indent="-285750">
              <a:buFont typeface="Arial" panose="020B0604020202020204" pitchFamily="34" charset="0"/>
              <a:buChar char="•"/>
            </a:pPr>
            <a:r>
              <a:rPr lang="en-GB"/>
              <a:t>Age – lung cancer is more common in older people. </a:t>
            </a:r>
          </a:p>
          <a:p>
            <a:pPr marL="285750" lvl="0" indent="-285750">
              <a:buFont typeface="Arial" panose="020B0604020202020204" pitchFamily="34" charset="0"/>
              <a:buChar char="•"/>
            </a:pPr>
            <a:r>
              <a:rPr lang="en-GB"/>
              <a:t>Family history – having a family history of lung cancer may increase risk. </a:t>
            </a:r>
          </a:p>
          <a:p>
            <a:pPr marL="285750" lvl="0" indent="-285750">
              <a:buFont typeface="Arial" panose="020B0604020202020204" pitchFamily="34" charset="0"/>
              <a:buChar char="•"/>
            </a:pPr>
            <a:r>
              <a:rPr lang="en-GB"/>
              <a:t>Previous lung disease can also be linked with increased risk (NHS England, 2025). </a:t>
            </a:r>
          </a:p>
          <a:p>
            <a:r>
              <a:rPr lang="en-GB" b="1"/>
              <a:t>Important</a:t>
            </a:r>
            <a:r>
              <a:rPr lang="en-GB"/>
              <a:t>: Having a risk factor does not mean the person is to blame. People who have never smoked can also develop lung cancer (NHS, 2022).</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9</a:t>
            </a:r>
          </a:p>
        </p:txBody>
      </p:sp>
      <p:pic>
        <p:nvPicPr>
          <p:cNvPr id="5" name="Picture 4" descr="Surprising risk factors of lung cancer | Blog | Loyola Medicine">
            <a:extLst>
              <a:ext uri="{FF2B5EF4-FFF2-40B4-BE49-F238E27FC236}">
                <a16:creationId xmlns:a16="http://schemas.microsoft.com/office/drawing/2014/main" id="{211A2898-0F4D-026F-B941-60CC939AB1B6}"/>
              </a:ext>
            </a:extLst>
          </p:cNvPr>
          <p:cNvPicPr>
            <a:picLocks noChangeAspect="1"/>
          </p:cNvPicPr>
          <p:nvPr/>
        </p:nvPicPr>
        <p:blipFill>
          <a:blip r:embed="rId2"/>
          <a:stretch>
            <a:fillRect/>
          </a:stretch>
        </p:blipFill>
        <p:spPr>
          <a:xfrm>
            <a:off x="7791671" y="53474"/>
            <a:ext cx="4211058" cy="268563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3508589" cy="523220"/>
          </a:xfrm>
          <a:prstGeom prst="rect">
            <a:avLst/>
          </a:prstGeom>
          <a:noFill/>
        </p:spPr>
        <p:txBody>
          <a:bodyPr wrap="none">
            <a:spAutoFit/>
          </a:bodyPr>
          <a:lstStyle/>
          <a:p>
            <a:pPr>
              <a:defRPr sz="2800" b="1"/>
            </a:pPr>
            <a:r>
              <a:rPr lang="en-GB"/>
              <a:t>     </a:t>
            </a:r>
            <a:r>
              <a:t>Lifestyle and health</a:t>
            </a:r>
          </a:p>
        </p:txBody>
      </p:sp>
      <p:sp>
        <p:nvSpPr>
          <p:cNvPr id="3" name="TextBox 2"/>
          <p:cNvSpPr txBox="1"/>
          <p:nvPr/>
        </p:nvSpPr>
        <p:spPr>
          <a:xfrm>
            <a:off x="1097280" y="1303020"/>
            <a:ext cx="10515600" cy="4247317"/>
          </a:xfrm>
          <a:prstGeom prst="rect">
            <a:avLst/>
          </a:prstGeom>
          <a:noFill/>
        </p:spPr>
        <p:txBody>
          <a:bodyPr wrap="square">
            <a:spAutoFit/>
          </a:bodyPr>
          <a:lstStyle/>
          <a:p>
            <a:r>
              <a:rPr lang="en-GB"/>
              <a:t>A person's breathing, health, and quality of life can all be impacted by their lifestyle. Making healthy decisions can support the body's continued strength and may make managing lung cancer and its treatment easier (NHS, 2022). </a:t>
            </a:r>
          </a:p>
          <a:p>
            <a:endParaRPr lang="en-GB" b="1"/>
          </a:p>
          <a:p>
            <a:pPr lvl="0"/>
            <a:r>
              <a:rPr lang="en-GB" b="1"/>
              <a:t>Stopping smoking:</a:t>
            </a:r>
            <a:r>
              <a:rPr lang="en-GB"/>
              <a:t> One of the best things a smoker can do for their health is to quit or give up smoking. They can receive assistance in quitting from NHS Stop Smoking Services (NHS, 2022). </a:t>
            </a:r>
          </a:p>
          <a:p>
            <a:pPr lvl="0"/>
            <a:endParaRPr lang="en-GB" b="1"/>
          </a:p>
          <a:p>
            <a:pPr lvl="0"/>
            <a:r>
              <a:rPr lang="en-GB" b="1"/>
              <a:t>Physical activity:</a:t>
            </a:r>
            <a:r>
              <a:rPr lang="en-GB"/>
              <a:t> Walking is a gentle form of exercise that can boost wellbeing, fatigue, and fitness. The activity should be suitable for the individual's capacity and state of health (NHS, 2022). </a:t>
            </a:r>
          </a:p>
          <a:p>
            <a:pPr lvl="0"/>
            <a:endParaRPr lang="en-GB" b="1"/>
          </a:p>
          <a:p>
            <a:pPr lvl="0"/>
            <a:r>
              <a:rPr lang="en-GB" b="1"/>
              <a:t>Nutrition:</a:t>
            </a:r>
            <a:r>
              <a:rPr lang="en-GB"/>
              <a:t> Eating a balanced diet with fruit, vegetables and wholegrains can help support the body and maintain strength </a:t>
            </a:r>
            <a:r>
              <a:rPr lang="en-GB" b="1"/>
              <a:t>(NHS, 2022)</a:t>
            </a:r>
            <a:r>
              <a:rPr lang="en-GB"/>
              <a:t>. </a:t>
            </a:r>
          </a:p>
          <a:p>
            <a:pPr lvl="0"/>
            <a:endParaRPr lang="en-GB" b="1"/>
          </a:p>
          <a:p>
            <a:pPr lvl="0"/>
            <a:r>
              <a:rPr lang="en-GB" b="1"/>
              <a:t>Emotional and social support:</a:t>
            </a:r>
            <a:r>
              <a:rPr lang="en-GB"/>
              <a:t> Talking to family, friends, support groups or healthcare professionals can help a person manage stress, anxiety and other feelings linked to cancer </a:t>
            </a:r>
            <a:r>
              <a:rPr lang="en-GB" b="1"/>
              <a:t>(NHS, 2022)</a:t>
            </a:r>
            <a:endParaRPr lang="en-GB"/>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855764" cy="523220"/>
          </a:xfrm>
          <a:prstGeom prst="rect">
            <a:avLst/>
          </a:prstGeom>
          <a:noFill/>
        </p:spPr>
        <p:txBody>
          <a:bodyPr wrap="none">
            <a:spAutoFit/>
          </a:bodyPr>
          <a:lstStyle/>
          <a:p>
            <a:pPr>
              <a:defRPr sz="2800" b="1"/>
            </a:pPr>
            <a:r>
              <a:t>Care plan</a:t>
            </a:r>
            <a:r>
              <a:rPr lang="en-GB"/>
              <a:t> 1</a:t>
            </a:r>
            <a:endParaRPr/>
          </a:p>
        </p:txBody>
      </p:sp>
      <p:sp>
        <p:nvSpPr>
          <p:cNvPr id="3" name="TextBox 2"/>
          <p:cNvSpPr txBox="1"/>
          <p:nvPr/>
        </p:nvSpPr>
        <p:spPr>
          <a:xfrm>
            <a:off x="479323" y="1320226"/>
            <a:ext cx="10515600" cy="3447098"/>
          </a:xfrm>
          <a:prstGeom prst="rect">
            <a:avLst/>
          </a:prstGeom>
          <a:noFill/>
        </p:spPr>
        <p:txBody>
          <a:bodyPr wrap="square">
            <a:spAutoFit/>
          </a:bodyPr>
          <a:lstStyle/>
          <a:p>
            <a:r>
              <a:rPr lang="en-GB" b="1"/>
              <a:t>Main care </a:t>
            </a:r>
            <a:r>
              <a:rPr lang="en-GB" b="1" err="1"/>
              <a:t>need:</a:t>
            </a:r>
            <a:r>
              <a:rPr lang="en-GB" err="1"/>
              <a:t>Help</a:t>
            </a:r>
            <a:r>
              <a:rPr lang="en-GB"/>
              <a:t> with breathlessness and tiredness so the person can manage daily activities better </a:t>
            </a:r>
          </a:p>
          <a:p>
            <a:endParaRPr lang="en-GB" b="1"/>
          </a:p>
          <a:p>
            <a:r>
              <a:rPr lang="en-GB" b="1" err="1"/>
              <a:t>Goal:</a:t>
            </a:r>
            <a:r>
              <a:rPr lang="en-GB" err="1"/>
              <a:t>The</a:t>
            </a:r>
            <a:r>
              <a:rPr lang="en-GB"/>
              <a:t> person will have easier breathing and be able to do daily activities safely.</a:t>
            </a:r>
          </a:p>
          <a:p>
            <a:endParaRPr lang="en-GB" b="1"/>
          </a:p>
          <a:p>
            <a:r>
              <a:rPr lang="en-GB" b="1"/>
              <a:t>Care </a:t>
            </a:r>
            <a:r>
              <a:rPr lang="en-GB" b="1" err="1"/>
              <a:t>action:</a:t>
            </a:r>
            <a:r>
              <a:rPr lang="en-GB" err="1"/>
              <a:t>Encourage</a:t>
            </a:r>
            <a:r>
              <a:rPr lang="en-GB"/>
              <a:t> gentle activity, rest when needed, and teach slow breathing techniques. Monitor breathing and report any worsening symptoms to the healthcare team (NHS, 2022). </a:t>
            </a:r>
          </a:p>
          <a:p>
            <a:endParaRPr lang="en-GB" b="1"/>
          </a:p>
          <a:p>
            <a:r>
              <a:rPr lang="en-GB" b="1"/>
              <a:t>Who will </a:t>
            </a:r>
            <a:r>
              <a:rPr lang="en-GB" b="1" err="1"/>
              <a:t>help:</a:t>
            </a:r>
            <a:r>
              <a:rPr lang="en-GB" err="1"/>
              <a:t>The</a:t>
            </a:r>
            <a:r>
              <a:rPr lang="en-GB"/>
              <a:t> nurse, doctor, physiotherapist, family or carer can provide support.</a:t>
            </a:r>
          </a:p>
          <a:p>
            <a:endParaRPr lang="en-GB" b="1"/>
          </a:p>
          <a:p>
            <a:r>
              <a:rPr lang="en-GB" b="1"/>
              <a:t>How progress will be </a:t>
            </a:r>
            <a:r>
              <a:rPr lang="en-GB" b="1" err="1"/>
              <a:t>checked:</a:t>
            </a:r>
            <a:r>
              <a:rPr lang="en-GB" err="1"/>
              <a:t>Check</a:t>
            </a:r>
            <a:r>
              <a:rPr lang="en-GB"/>
              <a:t> the person's breathing, tiredness and ability to complete daily activities. Review regularly and change the care plan if needed.</a:t>
            </a:r>
          </a:p>
          <a:p>
            <a:pPr>
              <a:spcAft>
                <a:spcPts val="1200"/>
              </a:spcAft>
              <a:defRPr sz="2000"/>
            </a:pPr>
            <a:endParaRP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11</a:t>
            </a:r>
          </a:p>
        </p:txBody>
      </p:sp>
      <p:pic>
        <p:nvPicPr>
          <p:cNvPr id="5" name="Picture 4" descr="Lung Cancer Facts and Statistics | MyLungCancerTeam">
            <a:extLst>
              <a:ext uri="{FF2B5EF4-FFF2-40B4-BE49-F238E27FC236}">
                <a16:creationId xmlns:a16="http://schemas.microsoft.com/office/drawing/2014/main" id="{D72DDB81-DE5B-3E58-F282-9F3C19F124C1}"/>
              </a:ext>
            </a:extLst>
          </p:cNvPr>
          <p:cNvPicPr>
            <a:picLocks noChangeAspect="1"/>
          </p:cNvPicPr>
          <p:nvPr/>
        </p:nvPicPr>
        <p:blipFill>
          <a:blip r:embed="rId2"/>
          <a:stretch>
            <a:fillRect/>
          </a:stretch>
        </p:blipFill>
        <p:spPr>
          <a:xfrm>
            <a:off x="6206054" y="4269904"/>
            <a:ext cx="5223946" cy="253574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17FCB4-9A24-D42A-067C-BC3D613A0B46}"/>
              </a:ext>
            </a:extLst>
          </p:cNvPr>
          <p:cNvSpPr txBox="1"/>
          <p:nvPr/>
        </p:nvSpPr>
        <p:spPr>
          <a:xfrm>
            <a:off x="1577133" y="432619"/>
            <a:ext cx="6529352" cy="523220"/>
          </a:xfrm>
          <a:prstGeom prst="rect">
            <a:avLst/>
          </a:prstGeom>
          <a:noFill/>
        </p:spPr>
        <p:txBody>
          <a:bodyPr wrap="none" rtlCol="0">
            <a:spAutoFit/>
          </a:bodyPr>
          <a:lstStyle/>
          <a:p>
            <a:r>
              <a:rPr lang="en-GB" sz="2800" b="1"/>
              <a:t>                                                      CARE PLAN 2</a:t>
            </a:r>
          </a:p>
        </p:txBody>
      </p:sp>
      <p:sp>
        <p:nvSpPr>
          <p:cNvPr id="6" name="TextBox 5">
            <a:extLst>
              <a:ext uri="{FF2B5EF4-FFF2-40B4-BE49-F238E27FC236}">
                <a16:creationId xmlns:a16="http://schemas.microsoft.com/office/drawing/2014/main" id="{1F719785-41A8-4BD1-F170-61DF8EC1BEA3}"/>
              </a:ext>
            </a:extLst>
          </p:cNvPr>
          <p:cNvSpPr txBox="1"/>
          <p:nvPr/>
        </p:nvSpPr>
        <p:spPr>
          <a:xfrm>
            <a:off x="482600" y="0"/>
            <a:ext cx="7313151" cy="7017306"/>
          </a:xfrm>
          <a:prstGeom prst="rect">
            <a:avLst/>
          </a:prstGeom>
          <a:noFill/>
        </p:spPr>
        <p:txBody>
          <a:bodyPr wrap="square">
            <a:spAutoFit/>
          </a:bodyPr>
          <a:lstStyle/>
          <a:p>
            <a:pPr>
              <a:buNone/>
            </a:pPr>
            <a:r>
              <a:rPr lang="en-GB" b="1"/>
              <a:t>Everyday Routine – Mr Brown</a:t>
            </a:r>
          </a:p>
          <a:p>
            <a:pPr>
              <a:buNone/>
            </a:pPr>
            <a:r>
              <a:rPr lang="en-GB" b="1"/>
              <a:t>Morning</a:t>
            </a:r>
            <a:endParaRPr lang="en-GB"/>
          </a:p>
          <a:p>
            <a:pPr marL="342900" lvl="0" indent="-342900">
              <a:buFont typeface="Arial" panose="020B0604020202020204" pitchFamily="34" charset="0"/>
              <a:buChar char="•"/>
            </a:pPr>
            <a:r>
              <a:rPr lang="en-GB"/>
              <a:t>Mr Brown wakes up and washes. </a:t>
            </a:r>
          </a:p>
          <a:p>
            <a:pPr marL="342900" lvl="0" indent="-342900">
              <a:buFont typeface="Arial" panose="020B0604020202020204" pitchFamily="34" charset="0"/>
              <a:buChar char="•"/>
            </a:pPr>
            <a:r>
              <a:rPr lang="en-GB"/>
              <a:t>He takes his prescribed medicine. </a:t>
            </a:r>
          </a:p>
          <a:p>
            <a:pPr marL="342900" lvl="0" indent="-342900">
              <a:buFont typeface="Arial" panose="020B0604020202020204" pitchFamily="34" charset="0"/>
              <a:buChar char="•"/>
            </a:pPr>
            <a:r>
              <a:rPr lang="en-GB"/>
              <a:t>He eats breakfast and drinks water. </a:t>
            </a:r>
          </a:p>
          <a:p>
            <a:pPr marL="342900" lvl="0" indent="-342900">
              <a:buFont typeface="Arial" panose="020B0604020202020204" pitchFamily="34" charset="0"/>
              <a:buChar char="•"/>
            </a:pPr>
            <a:r>
              <a:rPr lang="en-GB"/>
              <a:t>A nurse checks his breathing if needed. </a:t>
            </a:r>
          </a:p>
          <a:p>
            <a:pPr>
              <a:buNone/>
            </a:pPr>
            <a:r>
              <a:rPr lang="en-GB" b="1"/>
              <a:t>Afternoon</a:t>
            </a:r>
            <a:endParaRPr lang="en-GB"/>
          </a:p>
          <a:p>
            <a:pPr marL="342900" lvl="0" indent="-342900">
              <a:buFont typeface="Arial" panose="020B0604020202020204" pitchFamily="34" charset="0"/>
              <a:buChar char="•"/>
            </a:pPr>
            <a:r>
              <a:rPr lang="en-GB"/>
              <a:t>Mr Brown has lunch and rests. </a:t>
            </a:r>
          </a:p>
          <a:p>
            <a:pPr marL="342900" lvl="0" indent="-342900">
              <a:buFont typeface="Arial" panose="020B0604020202020204" pitchFamily="34" charset="0"/>
              <a:buChar char="•"/>
            </a:pPr>
            <a:r>
              <a:rPr lang="en-GB"/>
              <a:t>He may do light activities, such as walking around the house. </a:t>
            </a:r>
          </a:p>
          <a:p>
            <a:pPr marL="342900" lvl="0" indent="-342900">
              <a:buFont typeface="Arial" panose="020B0604020202020204" pitchFamily="34" charset="0"/>
              <a:buChar char="•"/>
            </a:pPr>
            <a:r>
              <a:rPr lang="en-GB"/>
              <a:t>He may need help with cooking, cleaning or shopping because he gets tired easily. </a:t>
            </a:r>
          </a:p>
          <a:p>
            <a:pPr>
              <a:buNone/>
            </a:pPr>
            <a:r>
              <a:rPr lang="en-GB" b="1"/>
              <a:t>Evening</a:t>
            </a:r>
            <a:endParaRPr lang="en-GB"/>
          </a:p>
          <a:p>
            <a:pPr marL="342900" lvl="0" indent="-342900">
              <a:buFont typeface="Arial" panose="020B0604020202020204" pitchFamily="34" charset="0"/>
              <a:buChar char="•"/>
            </a:pPr>
            <a:r>
              <a:rPr lang="en-GB"/>
              <a:t>Mr Brown eats dinner and takes his evening medicine. </a:t>
            </a:r>
          </a:p>
          <a:p>
            <a:pPr marL="342900" lvl="0" indent="-342900">
              <a:buFont typeface="Arial" panose="020B0604020202020204" pitchFamily="34" charset="0"/>
              <a:buChar char="•"/>
            </a:pPr>
            <a:r>
              <a:rPr lang="en-GB"/>
              <a:t>He rests and spends time with family. </a:t>
            </a:r>
          </a:p>
          <a:p>
            <a:pPr marL="342900" lvl="0" indent="-342900">
              <a:buFont typeface="Arial" panose="020B0604020202020204" pitchFamily="34" charset="0"/>
              <a:buChar char="•"/>
            </a:pPr>
            <a:r>
              <a:rPr lang="en-GB"/>
              <a:t>He gets ready for bed early if he feels tired. </a:t>
            </a:r>
          </a:p>
          <a:p>
            <a:pPr>
              <a:buNone/>
            </a:pPr>
            <a:r>
              <a:rPr lang="en-GB" b="1"/>
              <a:t>How lung cancer affects his day</a:t>
            </a:r>
            <a:endParaRPr lang="en-GB"/>
          </a:p>
          <a:p>
            <a:pPr marL="342900" lvl="0" indent="-342900">
              <a:buFont typeface="Arial" panose="020B0604020202020204" pitchFamily="34" charset="0"/>
              <a:buChar char="•"/>
            </a:pPr>
            <a:r>
              <a:rPr lang="en-GB"/>
              <a:t>Mr Brown can feel </a:t>
            </a:r>
            <a:r>
              <a:rPr lang="en-GB" b="1"/>
              <a:t>short of breath and tired</a:t>
            </a:r>
            <a:r>
              <a:rPr lang="en-GB"/>
              <a:t>. </a:t>
            </a:r>
          </a:p>
          <a:p>
            <a:pPr marL="342900" lvl="0" indent="-342900">
              <a:buFont typeface="Arial" panose="020B0604020202020204" pitchFamily="34" charset="0"/>
              <a:buChar char="•"/>
            </a:pPr>
            <a:r>
              <a:rPr lang="en-GB"/>
              <a:t>Walking, climbing stairs and doing housework can be difficult. </a:t>
            </a:r>
          </a:p>
          <a:p>
            <a:pPr marL="342900" lvl="0" indent="-342900">
              <a:buFont typeface="Arial" panose="020B0604020202020204" pitchFamily="34" charset="0"/>
              <a:buChar char="•"/>
            </a:pPr>
            <a:r>
              <a:rPr lang="en-GB"/>
              <a:t>He needs regular rest and may need help with some daily tasks. </a:t>
            </a:r>
          </a:p>
          <a:p>
            <a:pPr>
              <a:buNone/>
            </a:pPr>
            <a:r>
              <a:rPr lang="en-GB" b="1"/>
              <a:t>Support he needs</a:t>
            </a:r>
            <a:endParaRPr lang="en-GB"/>
          </a:p>
          <a:p>
            <a:pPr marL="342900" lvl="0" indent="-342900">
              <a:buFont typeface="Arial" panose="020B0604020202020204" pitchFamily="34" charset="0"/>
              <a:buChar char="•"/>
            </a:pPr>
            <a:r>
              <a:rPr lang="en-GB"/>
              <a:t>Help from family or a nurse. </a:t>
            </a:r>
          </a:p>
          <a:p>
            <a:pPr marL="342900" lvl="0" indent="-342900">
              <a:buFont typeface="Arial" panose="020B0604020202020204" pitchFamily="34" charset="0"/>
              <a:buChar char="•"/>
            </a:pPr>
            <a:r>
              <a:rPr lang="en-GB"/>
              <a:t>Medicines given at the correct time. </a:t>
            </a:r>
          </a:p>
          <a:p>
            <a:pPr marL="342900" lvl="0" indent="-342900">
              <a:buFont typeface="Arial" panose="020B0604020202020204" pitchFamily="34" charset="0"/>
              <a:buChar char="•"/>
            </a:pPr>
            <a:r>
              <a:rPr lang="en-GB"/>
              <a:t>Help with daily tasks when he is tired. </a:t>
            </a:r>
          </a:p>
          <a:p>
            <a:pPr marL="342900" lvl="0" indent="-342900">
              <a:buFont typeface="Arial" panose="020B0604020202020204" pitchFamily="34" charset="0"/>
              <a:buChar char="•"/>
            </a:pPr>
            <a:r>
              <a:rPr lang="en-GB"/>
              <a:t>Emotional support and someone to talk to. </a:t>
            </a:r>
          </a:p>
          <a:p>
            <a:pPr marL="342900" lvl="0" indent="-342900">
              <a:buFont typeface="Arial" panose="020B0604020202020204" pitchFamily="34" charset="0"/>
              <a:buChar char="•"/>
            </a:pPr>
            <a:r>
              <a:rPr lang="en-GB"/>
              <a:t>Support to stop smoking if he smokes.</a:t>
            </a:r>
          </a:p>
        </p:txBody>
      </p:sp>
      <p:sp>
        <p:nvSpPr>
          <p:cNvPr id="8" name="TextBox 7">
            <a:extLst>
              <a:ext uri="{FF2B5EF4-FFF2-40B4-BE49-F238E27FC236}">
                <a16:creationId xmlns:a16="http://schemas.microsoft.com/office/drawing/2014/main" id="{B10A4E41-BEE0-A0FE-9568-934C2D44FE3C}"/>
              </a:ext>
            </a:extLst>
          </p:cNvPr>
          <p:cNvSpPr txBox="1"/>
          <p:nvPr/>
        </p:nvSpPr>
        <p:spPr>
          <a:xfrm>
            <a:off x="9537290" y="396114"/>
            <a:ext cx="2281084" cy="5632311"/>
          </a:xfrm>
          <a:prstGeom prst="rect">
            <a:avLst/>
          </a:prstGeom>
          <a:noFill/>
        </p:spPr>
        <p:txBody>
          <a:bodyPr wrap="square">
            <a:spAutoFit/>
          </a:bodyPr>
          <a:lstStyle/>
          <a:p>
            <a:r>
              <a:rPr lang="en-GB"/>
              <a:t> MR BROWN'S DAILY ROUTINE🌅 MORNING   ↓Wake up &amp; wash   ↓Take medicine   ↓Breakfast &amp; drink   ↓Check breathing☀️ AFTERNOON   ↓Eat lunch   ↓Rest   ↓Light walk   ↓Daily tasks🌙 EVENING   ↓Eat dinner   ↓Take medicine   ↓Relax with family   ↓Go to </a:t>
            </a:r>
            <a:r>
              <a:rPr lang="en-GB" err="1"/>
              <a:t>bedFigure</a:t>
            </a:r>
            <a:r>
              <a:rPr lang="en-GB"/>
              <a:t> 1. Mr Brown's Daily </a:t>
            </a:r>
            <a:r>
              <a:rPr lang="en-GB" err="1"/>
              <a:t>RoutineSource</a:t>
            </a:r>
            <a:r>
              <a:rPr lang="en-GB"/>
              <a:t>: Created by author (2026).This version is co</a:t>
            </a:r>
          </a:p>
        </p:txBody>
      </p:sp>
    </p:spTree>
    <p:extLst>
      <p:ext uri="{BB962C8B-B14F-4D97-AF65-F5344CB8AC3E}">
        <p14:creationId xmlns:p14="http://schemas.microsoft.com/office/powerpoint/2010/main" val="3225343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EE4A44-6BD4-A52D-389D-119A08A3876F}"/>
              </a:ext>
            </a:extLst>
          </p:cNvPr>
          <p:cNvSpPr txBox="1"/>
          <p:nvPr/>
        </p:nvSpPr>
        <p:spPr>
          <a:xfrm>
            <a:off x="1327355" y="481780"/>
            <a:ext cx="8917859" cy="4401205"/>
          </a:xfrm>
          <a:prstGeom prst="rect">
            <a:avLst/>
          </a:prstGeom>
          <a:noFill/>
        </p:spPr>
        <p:txBody>
          <a:bodyPr wrap="square">
            <a:spAutoFit/>
          </a:bodyPr>
          <a:lstStyle/>
          <a:p>
            <a:pPr>
              <a:buNone/>
            </a:pPr>
            <a:r>
              <a:rPr lang="en-GB" sz="2800" b="1"/>
              <a:t>CARE PLAN 3</a:t>
            </a:r>
          </a:p>
          <a:p>
            <a:pPr>
              <a:buNone/>
            </a:pPr>
            <a:endParaRPr lang="en-GB" b="1"/>
          </a:p>
          <a:p>
            <a:pPr>
              <a:buNone/>
            </a:pPr>
            <a:endParaRPr lang="en-GB" b="1"/>
          </a:p>
          <a:p>
            <a:pPr>
              <a:buNone/>
            </a:pPr>
            <a:r>
              <a:rPr lang="en-GB" b="1"/>
              <a:t>Communication and Ethical Considerations for Mr Brown</a:t>
            </a:r>
          </a:p>
          <a:p>
            <a:pPr>
              <a:buNone/>
            </a:pPr>
            <a:r>
              <a:rPr lang="en-GB" b="1"/>
              <a:t>Communication with Mr Brown and His Family</a:t>
            </a:r>
          </a:p>
          <a:p>
            <a:pPr>
              <a:buNone/>
            </a:pPr>
            <a:endParaRPr lang="en-GB" b="1"/>
          </a:p>
          <a:p>
            <a:pPr>
              <a:buNone/>
            </a:pPr>
            <a:r>
              <a:rPr lang="en-GB" b="1"/>
              <a:t>Communication</a:t>
            </a:r>
            <a:r>
              <a:rPr lang="en-GB"/>
              <a:t>: Be calm, courteous, and clear in your speech. Give Mr. Brown time to reply and speak in plain terms.</a:t>
            </a:r>
            <a:br>
              <a:rPr lang="en-GB"/>
            </a:br>
            <a:r>
              <a:rPr lang="en-GB" b="1"/>
              <a:t>Family involvement</a:t>
            </a:r>
            <a:r>
              <a:rPr lang="en-GB"/>
              <a:t>: Only include family members or caregivers with Mr. Brown's consent.</a:t>
            </a:r>
            <a:br>
              <a:rPr lang="en-GB"/>
            </a:br>
            <a:r>
              <a:rPr lang="en-GB" b="1"/>
              <a:t>Consent</a:t>
            </a:r>
            <a:r>
              <a:rPr lang="en-GB"/>
              <a:t>: Before giving care or disclosing information, get consent.</a:t>
            </a:r>
            <a:br>
              <a:rPr lang="en-GB"/>
            </a:br>
            <a:r>
              <a:rPr lang="en-GB"/>
              <a:t>Maintain the privacy of Mr. Brown's medical and personal information.</a:t>
            </a:r>
            <a:br>
              <a:rPr lang="en-GB"/>
            </a:br>
            <a:r>
              <a:rPr lang="en-GB" b="1"/>
              <a:t>Dignity: </a:t>
            </a:r>
            <a:r>
              <a:rPr lang="en-GB"/>
              <a:t>When providing care, respect his preferences, wishes, and privacy.</a:t>
            </a:r>
            <a:br>
              <a:rPr lang="en-GB"/>
            </a:br>
            <a:r>
              <a:rPr lang="en-GB" b="1"/>
              <a:t>Autonomy</a:t>
            </a:r>
            <a:r>
              <a:rPr lang="en-GB"/>
              <a:t>: Whenever feasible, let Mr. Brown make his own decisions.</a:t>
            </a:r>
            <a:br>
              <a:rPr lang="en-GB"/>
            </a:br>
            <a:r>
              <a:rPr lang="en-GB" b="1"/>
              <a:t>NHS and NICE</a:t>
            </a:r>
            <a:r>
              <a:rPr lang="en-GB"/>
              <a:t>: Encourage patient-</a:t>
            </a:r>
            <a:r>
              <a:rPr lang="en-GB" err="1"/>
              <a:t>centered</a:t>
            </a:r>
            <a:r>
              <a:rPr lang="en-GB"/>
              <a:t> treatment, transparent communication, collaborative decision-making, and respect for the patient's choices.</a:t>
            </a:r>
            <a:endParaRPr lang="en-GB" b="1"/>
          </a:p>
        </p:txBody>
      </p:sp>
    </p:spTree>
    <p:extLst>
      <p:ext uri="{BB962C8B-B14F-4D97-AF65-F5344CB8AC3E}">
        <p14:creationId xmlns:p14="http://schemas.microsoft.com/office/powerpoint/2010/main" val="1258813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0972800" cy="640080"/>
          </a:xfrm>
          <a:prstGeom prst="rect">
            <a:avLst/>
          </a:prstGeom>
          <a:noFill/>
        </p:spPr>
        <p:txBody>
          <a:bodyPr wrap="none">
            <a:spAutoFit/>
          </a:bodyPr>
          <a:lstStyle/>
          <a:p>
            <a:pPr>
              <a:defRPr sz="2800" b="1"/>
            </a:pPr>
            <a:r>
              <a:t>11. Monitoring and communication</a:t>
            </a:r>
          </a:p>
        </p:txBody>
      </p:sp>
      <p:sp>
        <p:nvSpPr>
          <p:cNvPr id="3" name="TextBox 2"/>
          <p:cNvSpPr txBox="1"/>
          <p:nvPr/>
        </p:nvSpPr>
        <p:spPr>
          <a:xfrm>
            <a:off x="410005" y="1178396"/>
            <a:ext cx="10515600" cy="3416320"/>
          </a:xfrm>
          <a:prstGeom prst="rect">
            <a:avLst/>
          </a:prstGeom>
          <a:noFill/>
        </p:spPr>
        <p:txBody>
          <a:bodyPr wrap="square">
            <a:spAutoFit/>
          </a:bodyPr>
          <a:lstStyle/>
          <a:p>
            <a:pPr lvl="0"/>
            <a:r>
              <a:rPr lang="en-GB" b="1"/>
              <a:t>Monitor </a:t>
            </a:r>
            <a:r>
              <a:rPr lang="en-GB" b="1" err="1"/>
              <a:t>symptoms:</a:t>
            </a:r>
            <a:r>
              <a:rPr lang="en-GB" err="1"/>
              <a:t>Examine</a:t>
            </a:r>
            <a:r>
              <a:rPr lang="en-GB"/>
              <a:t> any changes in breathing, coughing, pain, fatigue, and overall health. Inform the medical staff of any new or worsening symptoms (NHS, 2022). </a:t>
            </a:r>
          </a:p>
          <a:p>
            <a:pPr lvl="0"/>
            <a:endParaRPr lang="en-GB" b="1"/>
          </a:p>
          <a:p>
            <a:pPr lvl="0"/>
            <a:r>
              <a:rPr lang="en-GB" b="1"/>
              <a:t>Record information:</a:t>
            </a:r>
            <a:r>
              <a:rPr lang="en-GB"/>
              <a:t> Write down important changes clearly, including symptoms, treatments and any concerns. </a:t>
            </a:r>
          </a:p>
          <a:p>
            <a:pPr lvl="0"/>
            <a:endParaRPr lang="en-GB" b="1"/>
          </a:p>
          <a:p>
            <a:pPr lvl="0"/>
            <a:r>
              <a:rPr lang="en-GB" b="1"/>
              <a:t>Communicate respectfully:</a:t>
            </a:r>
            <a:r>
              <a:rPr lang="en-GB"/>
              <a:t> Give the person time to ask questions and speak in plain, uncomplicated terms. </a:t>
            </a:r>
          </a:p>
          <a:p>
            <a:pPr lvl="0"/>
            <a:endParaRPr lang="en-GB"/>
          </a:p>
          <a:p>
            <a:pPr lvl="0"/>
            <a:r>
              <a:rPr lang="en-GB" b="1"/>
              <a:t>Listen to the patient:</a:t>
            </a:r>
            <a:r>
              <a:rPr lang="en-GB"/>
              <a:t> Listen to their worries and involve them when making decisions about their care. </a:t>
            </a:r>
          </a:p>
          <a:p>
            <a:pPr lvl="0"/>
            <a:endParaRPr lang="en-GB"/>
          </a:p>
          <a:p>
            <a:pPr lvl="0"/>
            <a:r>
              <a:rPr lang="en-GB" b="1"/>
              <a:t> </a:t>
            </a:r>
            <a:r>
              <a:rPr lang="en-GB" b="1" err="1"/>
              <a:t>Reportconcerns:</a:t>
            </a:r>
            <a:r>
              <a:rPr lang="en-GB" err="1"/>
              <a:t>If</a:t>
            </a:r>
            <a:r>
              <a:rPr lang="en-GB"/>
              <a:t> symptoms worsen, particularly increasing breathing difficulties chest pain, or blood in the cough, notify the nurse or physician (NHS, 2022)</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12</a:t>
            </a:r>
          </a:p>
        </p:txBody>
      </p:sp>
      <p:pic>
        <p:nvPicPr>
          <p:cNvPr id="6" name="Picture 5" descr="Diagnosis and treatment of lung cancer - Siemens Healthineers Finland">
            <a:extLst>
              <a:ext uri="{FF2B5EF4-FFF2-40B4-BE49-F238E27FC236}">
                <a16:creationId xmlns:a16="http://schemas.microsoft.com/office/drawing/2014/main" id="{812598CE-7DD3-C9EB-3C1D-80FEE8527DE0}"/>
              </a:ext>
            </a:extLst>
          </p:cNvPr>
          <p:cNvPicPr>
            <a:picLocks noChangeAspect="1"/>
          </p:cNvPicPr>
          <p:nvPr/>
        </p:nvPicPr>
        <p:blipFill>
          <a:blip r:embed="rId2"/>
          <a:stretch>
            <a:fillRect/>
          </a:stretch>
        </p:blipFill>
        <p:spPr>
          <a:xfrm>
            <a:off x="7161571" y="4198836"/>
            <a:ext cx="4914900" cy="265916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7483139" cy="523220"/>
          </a:xfrm>
          <a:prstGeom prst="rect">
            <a:avLst/>
          </a:prstGeom>
          <a:noFill/>
        </p:spPr>
        <p:txBody>
          <a:bodyPr wrap="none">
            <a:spAutoFit/>
          </a:bodyPr>
          <a:lstStyle/>
          <a:p>
            <a:pPr>
              <a:defRPr sz="2800" b="1"/>
            </a:pPr>
            <a:r>
              <a:rPr lang="en-GB"/>
              <a:t>                                             </a:t>
            </a:r>
            <a:r>
              <a:t>12. NHS / NICE guidance</a:t>
            </a:r>
          </a:p>
        </p:txBody>
      </p:sp>
      <p:sp>
        <p:nvSpPr>
          <p:cNvPr id="3" name="TextBox 2"/>
          <p:cNvSpPr txBox="1"/>
          <p:nvPr/>
        </p:nvSpPr>
        <p:spPr>
          <a:xfrm>
            <a:off x="822960" y="1303020"/>
            <a:ext cx="10515600" cy="5355312"/>
          </a:xfrm>
          <a:prstGeom prst="rect">
            <a:avLst/>
          </a:prstGeom>
          <a:noFill/>
        </p:spPr>
        <p:txBody>
          <a:bodyPr wrap="square">
            <a:spAutoFit/>
          </a:bodyPr>
          <a:lstStyle/>
          <a:p>
            <a:r>
              <a:rPr lang="en-GB"/>
              <a:t>For the fictional patient with lung cancer, these recommendations are suitable:</a:t>
            </a:r>
          </a:p>
          <a:p>
            <a:pPr lvl="0"/>
            <a:endParaRPr lang="en-GB" b="1"/>
          </a:p>
          <a:p>
            <a:pPr lvl="0"/>
            <a:r>
              <a:rPr lang="en-GB" b="1"/>
              <a:t>Stop smoking</a:t>
            </a:r>
            <a:r>
              <a:rPr lang="en-GB"/>
              <a:t> If the patient smokes, assistance in quitting should be provided. To assist people in quitting, NHS Stop Smoking Services can offer guidance and therapy (NHS, 2026). This is appropriate as quitting smoking can enhance general health and lung health. </a:t>
            </a:r>
          </a:p>
          <a:p>
            <a:pPr lvl="0"/>
            <a:endParaRPr lang="en-GB"/>
          </a:p>
          <a:p>
            <a:pPr lvl="0"/>
            <a:r>
              <a:rPr lang="en-GB" b="1"/>
              <a:t>Manage breathlessness:</a:t>
            </a:r>
            <a:r>
              <a:rPr lang="en-GB"/>
              <a:t> The patient can be asked to manage everyday activities, learn how to breathe slowly, and get regular rest. These can assist in controlling breathlessness (NHS, 2026). This is appropriate since lung cancer patients often suffer from breathlessness. </a:t>
            </a:r>
          </a:p>
          <a:p>
            <a:pPr lvl="0"/>
            <a:endParaRPr lang="en-GB"/>
          </a:p>
          <a:p>
            <a:pPr lvl="0"/>
            <a:r>
              <a:rPr lang="en-GB" b="1"/>
              <a:t>Individual treatment plan:</a:t>
            </a:r>
            <a:r>
              <a:rPr lang="en-GB"/>
              <a:t> Treatment should be chosen based on the </a:t>
            </a:r>
            <a:r>
              <a:rPr lang="en-GB" b="1"/>
              <a:t>type and stage of lung cancer and the </a:t>
            </a:r>
          </a:p>
          <a:p>
            <a:pPr lvl="0"/>
            <a:endParaRPr lang="en-GB" b="1"/>
          </a:p>
          <a:p>
            <a:pPr lvl="0"/>
            <a:r>
              <a:rPr lang="en-GB" b="1"/>
              <a:t>Person's general health</a:t>
            </a:r>
            <a:r>
              <a:rPr lang="en-GB"/>
              <a:t>. The patient should be involved in decisions about their treatment </a:t>
            </a:r>
            <a:r>
              <a:rPr lang="en-GB" b="1"/>
              <a:t>(NICE, 2026)</a:t>
            </a:r>
            <a:r>
              <a:rPr lang="en-GB"/>
              <a:t>. This is suitable because care should match the patient's individual needs and preferences. </a:t>
            </a:r>
          </a:p>
          <a:p>
            <a:pPr lvl="0"/>
            <a:endParaRPr lang="en-GB" b="1"/>
          </a:p>
          <a:p>
            <a:pPr lvl="0"/>
            <a:r>
              <a:rPr lang="en-GB" b="1"/>
              <a:t>Emotional support:</a:t>
            </a:r>
            <a:r>
              <a:rPr lang="en-GB"/>
              <a:t> The patient should be offered support from their </a:t>
            </a:r>
            <a:r>
              <a:rPr lang="en-GB" b="1"/>
              <a:t>lung cancer nurse, family, friends or </a:t>
            </a:r>
          </a:p>
          <a:p>
            <a:pPr lvl="0"/>
            <a:endParaRPr lang="en-GB" b="1"/>
          </a:p>
          <a:p>
            <a:pPr lvl="0"/>
            <a:r>
              <a:rPr lang="en-GB" b="1"/>
              <a:t>Support groups</a:t>
            </a:r>
            <a:r>
              <a:rPr lang="en-GB"/>
              <a:t>. This is suitable because cancer can affect emotional wellbeing and daily life </a:t>
            </a:r>
            <a:r>
              <a:rPr lang="en-GB" b="1"/>
              <a:t>(NHS, 2026)</a:t>
            </a:r>
            <a:r>
              <a:rPr lang="en-GB"/>
              <a:t>. </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13</a:t>
            </a:r>
          </a:p>
        </p:txBody>
      </p:sp>
      <p:pic>
        <p:nvPicPr>
          <p:cNvPr id="5" name="Picture 4" descr="NICE guidelines for neurorehabilitation - Gray Matter">
            <a:extLst>
              <a:ext uri="{FF2B5EF4-FFF2-40B4-BE49-F238E27FC236}">
                <a16:creationId xmlns:a16="http://schemas.microsoft.com/office/drawing/2014/main" id="{75DF25D4-D501-4A5A-5E1B-A72495888B1A}"/>
              </a:ext>
            </a:extLst>
          </p:cNvPr>
          <p:cNvPicPr>
            <a:picLocks noChangeAspect="1"/>
          </p:cNvPicPr>
          <p:nvPr/>
        </p:nvPicPr>
        <p:blipFill>
          <a:blip r:embed="rId2"/>
          <a:stretch>
            <a:fillRect/>
          </a:stretch>
        </p:blipFill>
        <p:spPr>
          <a:xfrm>
            <a:off x="9379974" y="67517"/>
            <a:ext cx="2659380" cy="1218715"/>
          </a:xfrm>
          <a:prstGeom prst="rect">
            <a:avLst/>
          </a:prstGeom>
        </p:spPr>
      </p:pic>
      <p:pic>
        <p:nvPicPr>
          <p:cNvPr id="7" name="Picture 6">
            <a:extLst>
              <a:ext uri="{FF2B5EF4-FFF2-40B4-BE49-F238E27FC236}">
                <a16:creationId xmlns:a16="http://schemas.microsoft.com/office/drawing/2014/main" id="{EAA11340-9840-8880-402F-99BEFC4563C5}"/>
              </a:ext>
            </a:extLst>
          </p:cNvPr>
          <p:cNvPicPr>
            <a:picLocks noChangeAspect="1"/>
          </p:cNvPicPr>
          <p:nvPr/>
        </p:nvPicPr>
        <p:blipFill>
          <a:blip r:embed="rId3"/>
          <a:stretch>
            <a:fillRect/>
          </a:stretch>
        </p:blipFill>
        <p:spPr>
          <a:xfrm>
            <a:off x="1" y="0"/>
            <a:ext cx="3008670" cy="138914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0972800" cy="640080"/>
          </a:xfrm>
          <a:prstGeom prst="rect">
            <a:avLst/>
          </a:prstGeom>
          <a:noFill/>
        </p:spPr>
        <p:txBody>
          <a:bodyPr wrap="none">
            <a:spAutoFit/>
          </a:bodyPr>
          <a:lstStyle/>
          <a:p>
            <a:pPr>
              <a:defRPr sz="2800" b="1"/>
            </a:pPr>
            <a:r>
              <a:t>13. Ethical considerations</a:t>
            </a:r>
          </a:p>
        </p:txBody>
      </p:sp>
      <p:sp>
        <p:nvSpPr>
          <p:cNvPr id="3" name="TextBox 2"/>
          <p:cNvSpPr txBox="1"/>
          <p:nvPr/>
        </p:nvSpPr>
        <p:spPr>
          <a:xfrm>
            <a:off x="331347" y="1051560"/>
            <a:ext cx="10515600" cy="4247317"/>
          </a:xfrm>
          <a:prstGeom prst="rect">
            <a:avLst/>
          </a:prstGeom>
          <a:noFill/>
        </p:spPr>
        <p:txBody>
          <a:bodyPr wrap="square">
            <a:spAutoFit/>
          </a:bodyPr>
          <a:lstStyle/>
          <a:p>
            <a:pPr lvl="0"/>
            <a:r>
              <a:rPr lang="en-GB" b="1"/>
              <a:t>Respect the person's choices:</a:t>
            </a:r>
            <a:r>
              <a:rPr lang="en-GB"/>
              <a:t> Allowing the patient to make decisions about their care and treatment is important. They ought to make an educated and voluntary choice </a:t>
            </a:r>
            <a:r>
              <a:rPr lang="en-GB" b="1"/>
              <a:t>(NHS, 2026). </a:t>
            </a:r>
          </a:p>
          <a:p>
            <a:pPr lvl="0"/>
            <a:endParaRPr lang="en-GB" b="1"/>
          </a:p>
          <a:p>
            <a:pPr lvl="0"/>
            <a:r>
              <a:rPr lang="en-GB" b="1"/>
              <a:t>Protect privacy and confidentiality:</a:t>
            </a:r>
            <a:r>
              <a:rPr lang="en-GB"/>
              <a:t> Medical and personal data should be kept confidential and shared only when necessary (NHS England, 2026). </a:t>
            </a:r>
          </a:p>
          <a:p>
            <a:pPr lvl="0"/>
            <a:endParaRPr lang="en-GB" b="1"/>
          </a:p>
          <a:p>
            <a:pPr lvl="0"/>
            <a:r>
              <a:rPr lang="en-GB" b="1"/>
              <a:t>Treat the person with dignity:</a:t>
            </a:r>
            <a:r>
              <a:rPr lang="en-GB"/>
              <a:t> Speak politely, listen to their concerns and respect their feelings. </a:t>
            </a:r>
          </a:p>
          <a:p>
            <a:pPr lvl="0"/>
            <a:endParaRPr lang="en-GB"/>
          </a:p>
          <a:p>
            <a:pPr lvl="0"/>
            <a:r>
              <a:rPr lang="en-GB" b="1"/>
              <a:t>Support informed decisions </a:t>
            </a:r>
            <a:r>
              <a:rPr lang="en-GB"/>
              <a:t>To allow the patient to make their own decisions, provide clear information about treatment, dangers, and options (NHS England, 2025). </a:t>
            </a:r>
          </a:p>
          <a:p>
            <a:pPr lvl="0"/>
            <a:endParaRPr lang="en-GB" b="1"/>
          </a:p>
          <a:p>
            <a:pPr lvl="0"/>
            <a:r>
              <a:rPr lang="en-GB" b="1"/>
              <a:t>Use a fictional patient:</a:t>
            </a:r>
            <a:r>
              <a:rPr lang="en-GB"/>
              <a:t> This work should not include names, photographs or other information that could identify a real patient.</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580F69-D2E6-82A2-7C6F-87EC4C69812B}"/>
              </a:ext>
            </a:extLst>
          </p:cNvPr>
          <p:cNvSpPr txBox="1"/>
          <p:nvPr/>
        </p:nvSpPr>
        <p:spPr>
          <a:xfrm>
            <a:off x="806245" y="334297"/>
            <a:ext cx="10205884" cy="4185761"/>
          </a:xfrm>
          <a:prstGeom prst="rect">
            <a:avLst/>
          </a:prstGeom>
          <a:noFill/>
        </p:spPr>
        <p:txBody>
          <a:bodyPr wrap="square">
            <a:spAutoFit/>
          </a:bodyPr>
          <a:lstStyle/>
          <a:p>
            <a:endParaRPr lang="en-GB"/>
          </a:p>
          <a:p>
            <a:pPr algn="just"/>
            <a:r>
              <a:rPr lang="en-GB" sz="3200" b="1"/>
              <a:t>                                           conclusion</a:t>
            </a:r>
          </a:p>
          <a:p>
            <a:endParaRPr lang="en-GB"/>
          </a:p>
          <a:p>
            <a:endParaRPr lang="en-GB"/>
          </a:p>
          <a:p>
            <a:endParaRPr lang="en-GB"/>
          </a:p>
          <a:p>
            <a:endParaRPr lang="en-GB"/>
          </a:p>
          <a:p>
            <a:r>
              <a:rPr lang="en-GB"/>
              <a:t>In conclusion, lung cancer alters how the lungs normally operate. Breathing and gas exchange might become more challenging as cancer cells proliferate and impact lung tissue and airways (NHS, 2022). Symptoms including coughing, </a:t>
            </a:r>
            <a:r>
              <a:rPr lang="en-GB" err="1"/>
              <a:t>dyspnea</a:t>
            </a:r>
            <a:r>
              <a:rPr lang="en-GB"/>
              <a:t>, chest pain, and fatigue may result from this.</a:t>
            </a:r>
          </a:p>
          <a:p>
            <a:endParaRPr lang="en-GB"/>
          </a:p>
          <a:p>
            <a:r>
              <a:rPr lang="en-GB"/>
              <a:t>Monitoring symptoms, encouraging breathing, encouraging healthy lifestyle choices, providing emotional support, and </a:t>
            </a:r>
            <a:r>
              <a:rPr lang="en-GB" err="1"/>
              <a:t>honoring</a:t>
            </a:r>
            <a:r>
              <a:rPr lang="en-GB"/>
              <a:t> the individual's choices should all be key components of good care. Early diagnosis can enhance treatment possibilities, which is why early medical assistance and adequate therapy are crucial (NICE, 2026).</a:t>
            </a:r>
          </a:p>
        </p:txBody>
      </p:sp>
      <p:pic>
        <p:nvPicPr>
          <p:cNvPr id="4" name="Picture 3" descr="5,035 Conclusion Presentation Royalty-Free Images, Stock Photos &amp; Pictures  | Shutterstock">
            <a:extLst>
              <a:ext uri="{FF2B5EF4-FFF2-40B4-BE49-F238E27FC236}">
                <a16:creationId xmlns:a16="http://schemas.microsoft.com/office/drawing/2014/main" id="{54CEFA7B-4DDB-E95F-2ADD-5FBCEF472B46}"/>
              </a:ext>
            </a:extLst>
          </p:cNvPr>
          <p:cNvPicPr>
            <a:picLocks noChangeAspect="1"/>
          </p:cNvPicPr>
          <p:nvPr/>
        </p:nvPicPr>
        <p:blipFill>
          <a:blip r:embed="rId2"/>
          <a:stretch>
            <a:fillRect/>
          </a:stretch>
        </p:blipFill>
        <p:spPr>
          <a:xfrm>
            <a:off x="7294768" y="0"/>
            <a:ext cx="4421842" cy="2153265"/>
          </a:xfrm>
          <a:prstGeom prst="rect">
            <a:avLst/>
          </a:prstGeom>
        </p:spPr>
      </p:pic>
    </p:spTree>
    <p:extLst>
      <p:ext uri="{BB962C8B-B14F-4D97-AF65-F5344CB8AC3E}">
        <p14:creationId xmlns:p14="http://schemas.microsoft.com/office/powerpoint/2010/main" val="1290137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0080" y="411480"/>
            <a:ext cx="10972800" cy="640080"/>
          </a:xfrm>
          <a:prstGeom prst="rect">
            <a:avLst/>
          </a:prstGeom>
          <a:noFill/>
        </p:spPr>
        <p:txBody>
          <a:bodyPr wrap="none">
            <a:spAutoFit/>
          </a:bodyPr>
          <a:lstStyle/>
          <a:p>
            <a:pPr>
              <a:defRPr sz="2800" b="1"/>
            </a:pPr>
            <a:r>
              <a:t>References</a:t>
            </a:r>
          </a:p>
        </p:txBody>
      </p:sp>
      <p:sp>
        <p:nvSpPr>
          <p:cNvPr id="4" name="TextBox 3"/>
          <p:cNvSpPr txBox="1"/>
          <p:nvPr/>
        </p:nvSpPr>
        <p:spPr>
          <a:xfrm>
            <a:off x="11201400" y="6400800"/>
            <a:ext cx="457200" cy="274320"/>
          </a:xfrm>
          <a:prstGeom prst="rect">
            <a:avLst/>
          </a:prstGeom>
          <a:noFill/>
        </p:spPr>
        <p:txBody>
          <a:bodyPr wrap="none">
            <a:spAutoFit/>
          </a:bodyPr>
          <a:lstStyle/>
          <a:p>
            <a:pPr algn="r">
              <a:defRPr sz="1000"/>
            </a:pPr>
            <a:r>
              <a:t>15</a:t>
            </a:r>
          </a:p>
        </p:txBody>
      </p:sp>
      <p:sp>
        <p:nvSpPr>
          <p:cNvPr id="6" name="TextBox 5">
            <a:extLst>
              <a:ext uri="{FF2B5EF4-FFF2-40B4-BE49-F238E27FC236}">
                <a16:creationId xmlns:a16="http://schemas.microsoft.com/office/drawing/2014/main" id="{877A9E05-9DAE-A779-37F1-773E4B6895E8}"/>
              </a:ext>
            </a:extLst>
          </p:cNvPr>
          <p:cNvSpPr txBox="1"/>
          <p:nvPr/>
        </p:nvSpPr>
        <p:spPr>
          <a:xfrm>
            <a:off x="442452" y="943896"/>
            <a:ext cx="10589342" cy="4247317"/>
          </a:xfrm>
          <a:prstGeom prst="rect">
            <a:avLst/>
          </a:prstGeom>
          <a:noFill/>
        </p:spPr>
        <p:txBody>
          <a:bodyPr wrap="square">
            <a:spAutoFit/>
          </a:bodyPr>
          <a:lstStyle/>
          <a:p>
            <a:pPr marL="342900" lvl="0" indent="-342900">
              <a:buFont typeface="Arial" panose="020B0604020202020204" pitchFamily="34" charset="0"/>
              <a:buChar char="•"/>
            </a:pPr>
            <a:r>
              <a:rPr lang="en-GB"/>
              <a:t>Frimley Health NHS Foundation Trust (2025) </a:t>
            </a:r>
            <a:r>
              <a:rPr lang="en-GB" i="1"/>
              <a:t>How your lungs work</a:t>
            </a:r>
            <a:r>
              <a:rPr lang="en-GB"/>
              <a:t>. Available at: Frimley Health NHS Foundation Trust (Accessed: 12 August 2026). </a:t>
            </a:r>
          </a:p>
          <a:p>
            <a:pPr lvl="0"/>
            <a:endParaRPr lang="en-GB"/>
          </a:p>
          <a:p>
            <a:pPr marL="342900" lvl="0" indent="-342900">
              <a:buFont typeface="Arial" panose="020B0604020202020204" pitchFamily="34" charset="0"/>
              <a:buChar char="•"/>
            </a:pPr>
            <a:r>
              <a:rPr lang="en-GB"/>
              <a:t>National Cancer Institute (2024) </a:t>
            </a:r>
            <a:r>
              <a:rPr lang="en-GB" i="1"/>
              <a:t>What is cancer?</a:t>
            </a:r>
            <a:r>
              <a:rPr lang="en-GB"/>
              <a:t> Available at: National Cancer Institute (Accessed: 12 August 2026). </a:t>
            </a:r>
          </a:p>
          <a:p>
            <a:pPr lvl="0"/>
            <a:endParaRPr lang="en-GB"/>
          </a:p>
          <a:p>
            <a:pPr marL="342900" lvl="0" indent="-342900">
              <a:buFont typeface="Arial" panose="020B0604020202020204" pitchFamily="34" charset="0"/>
              <a:buChar char="•"/>
            </a:pPr>
            <a:r>
              <a:rPr lang="en-GB"/>
              <a:t>National Cancer Institute (2025) </a:t>
            </a:r>
            <a:r>
              <a:rPr lang="en-GB" i="1"/>
              <a:t>Lung cancer</a:t>
            </a:r>
            <a:r>
              <a:rPr lang="en-GB"/>
              <a:t>. Available at: National Cancer Institute (Accessed: 12 August 2026)</a:t>
            </a:r>
          </a:p>
          <a:p>
            <a:pPr lvl="0"/>
            <a:endParaRPr lang="en-GB"/>
          </a:p>
          <a:p>
            <a:pPr marL="342900" lvl="0" indent="-342900">
              <a:buFont typeface="Arial" panose="020B0604020202020204" pitchFamily="34" charset="0"/>
              <a:buChar char="•"/>
            </a:pPr>
            <a:r>
              <a:rPr lang="en-GB"/>
              <a:t>NHS (2022) </a:t>
            </a:r>
            <a:r>
              <a:rPr lang="en-GB" i="1"/>
              <a:t>Lung cancer – Symptoms</a:t>
            </a:r>
            <a:r>
              <a:rPr lang="en-GB"/>
              <a:t>. Available at: NHS (Accessed: 12 August 2026). </a:t>
            </a:r>
          </a:p>
          <a:p>
            <a:pPr marL="342900" lvl="0" indent="-342900">
              <a:buFont typeface="Arial" panose="020B0604020202020204" pitchFamily="34" charset="0"/>
              <a:buChar char="•"/>
            </a:pPr>
            <a:r>
              <a:rPr lang="en-GB"/>
              <a:t>NHS (2022) </a:t>
            </a:r>
            <a:r>
              <a:rPr lang="en-GB" i="1"/>
              <a:t>Lung cancer – Living with</a:t>
            </a:r>
            <a:r>
              <a:rPr lang="en-GB"/>
              <a:t>. Available at: NHS (Accessed: 12 August 2026). </a:t>
            </a:r>
          </a:p>
          <a:p>
            <a:pPr marL="342900" lvl="0" indent="-342900">
              <a:buFont typeface="Arial" panose="020B0604020202020204" pitchFamily="34" charset="0"/>
              <a:buChar char="•"/>
            </a:pPr>
            <a:r>
              <a:rPr lang="en-GB"/>
              <a:t>NHS (2025) </a:t>
            </a:r>
            <a:r>
              <a:rPr lang="en-GB" i="1"/>
              <a:t>Lung cancer</a:t>
            </a:r>
            <a:r>
              <a:rPr lang="en-GB"/>
              <a:t>. Available at: NHS (Accessed: 12 August 2026). </a:t>
            </a:r>
          </a:p>
          <a:p>
            <a:pPr marL="342900" lvl="0" indent="-342900">
              <a:buFont typeface="Arial" panose="020B0604020202020204" pitchFamily="34" charset="0"/>
              <a:buChar char="•"/>
            </a:pPr>
            <a:r>
              <a:rPr lang="en-GB"/>
              <a:t>NHS (2026) </a:t>
            </a:r>
            <a:r>
              <a:rPr lang="en-GB" i="1"/>
              <a:t>Lung cancer – Living with</a:t>
            </a:r>
            <a:r>
              <a:rPr lang="en-GB"/>
              <a:t>. Available at: NHS (Accessed: 12 August 2026). </a:t>
            </a:r>
          </a:p>
          <a:p>
            <a:pPr marL="342900" lvl="0" indent="-342900">
              <a:buFont typeface="Arial" panose="020B0604020202020204" pitchFamily="34" charset="0"/>
              <a:buChar char="•"/>
            </a:pPr>
            <a:r>
              <a:rPr lang="en-GB"/>
              <a:t>NICE (2026) </a:t>
            </a:r>
            <a:r>
              <a:rPr lang="en-GB" i="1"/>
              <a:t>Lung cancer: diagnosis and management (NG122)</a:t>
            </a:r>
            <a:r>
              <a:rPr lang="en-GB"/>
              <a:t>. Available at: NICE (Accessed: 12 August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19</Slides>
  <Notes>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demir demir</dc:creator>
  <cp:keywords/>
  <dc:description>generated using python-pptx</dc:description>
  <cp:revision>1</cp:revision>
  <dcterms:created xsi:type="dcterms:W3CDTF">2013-01-27T09:14:16Z</dcterms:created>
  <dcterms:modified xsi:type="dcterms:W3CDTF">2026-08-13T21:30:01Z</dcterms:modified>
  <cp:category/>
</cp:coreProperties>
</file>