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5" r:id="rId6"/>
    <p:sldId id="262" r:id="rId7"/>
    <p:sldId id="263" r:id="rId8"/>
    <p:sldId id="264"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CF9323-0CEA-0D5E-9346-421DCD2699E5}" v="715" dt="2024-01-26T00:43:49.901"/>
    <p1510:client id="{1791EEB6-3472-F642-A694-D04243D1695D}" v="956" dt="2024-01-26T13:00:38.001"/>
    <p1510:client id="{7A3DF691-7B35-4516-8766-FE7C4152A361}" v="46" dt="2024-01-25T21:02:00.793"/>
    <p1510:client id="{83F945BE-6E57-27EA-E574-37C16D4773FC}" v="585" dt="2024-01-26T12:06:59.172"/>
    <p1510:client id="{B095A947-7105-BB1F-4B53-8919BB2EDEB9}" v="1772" dt="2024-01-26T00:02:50.2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15B88F-167F-49F9-B527-E25F0509331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1B37FA4-B184-43C7-9932-F58FC6B343FF}">
      <dgm:prSet/>
      <dgm:spPr/>
      <dgm:t>
        <a:bodyPr/>
        <a:lstStyle/>
        <a:p>
          <a:r>
            <a:rPr lang="en-US"/>
            <a:t>This shows us the physical and mental benefits wich comes along with children being active through forms of creative movement it says that children develop certain pathways of confidence and winning.  "Exercise improves learning on three levels: first, it optimizes your mind-set to improve alertness, attention, and motivation; second, it prepares and encourages nerve cells to bind to one another, which is the cellular basis for logging in new information; and third, it spurs the development of new nerve cells from stem cells in the hippocampus" Dow, C.B., 2010. Young children and movement: The power of creative dance. </a:t>
          </a:r>
          <a:r>
            <a:rPr lang="en-US" i="1"/>
            <a:t>YC Young Children</a:t>
          </a:r>
          <a:r>
            <a:rPr lang="en-US"/>
            <a:t>, </a:t>
          </a:r>
          <a:r>
            <a:rPr lang="en-US" i="1"/>
            <a:t>65</a:t>
          </a:r>
          <a:r>
            <a:rPr lang="en-US"/>
            <a:t>(2), p.30. </a:t>
          </a:r>
        </a:p>
      </dgm:t>
    </dgm:pt>
    <dgm:pt modelId="{2F75392A-8C2C-4751-ADF8-CE6C52292A19}" type="parTrans" cxnId="{4C6FC35F-9608-4B83-9F45-5067618FB94B}">
      <dgm:prSet/>
      <dgm:spPr/>
      <dgm:t>
        <a:bodyPr/>
        <a:lstStyle/>
        <a:p>
          <a:endParaRPr lang="en-US"/>
        </a:p>
      </dgm:t>
    </dgm:pt>
    <dgm:pt modelId="{616B5FD1-915C-499F-ADF8-F40D88525316}" type="sibTrans" cxnId="{4C6FC35F-9608-4B83-9F45-5067618FB94B}">
      <dgm:prSet/>
      <dgm:spPr/>
      <dgm:t>
        <a:bodyPr/>
        <a:lstStyle/>
        <a:p>
          <a:endParaRPr lang="en-US"/>
        </a:p>
      </dgm:t>
    </dgm:pt>
    <dgm:pt modelId="{3BB0370B-7DD5-4115-B0A8-8CA1DAD6978F}">
      <dgm:prSet/>
      <dgm:spPr/>
      <dgm:t>
        <a:bodyPr/>
        <a:lstStyle/>
        <a:p>
          <a:r>
            <a:rPr lang="en-US"/>
            <a:t>This shows us that if we ingrain creative movement into children at an earlier age that we can improve there quality of mental health and allow children to express themselves through movement instead of blocking everything out and keeping it bottled up inside"Two-way ANOVAs (group x time) found significant reductions in stress (p &lt; .001) and negative affect (p &lt; .001), in addition to increases in positive affect (p = .007) for both groups from pre- to post-intervention. Our results suggest that briefly partaking in creative movement or art can psychologically help college students in the short-term."Zimmermann, N. and Mangelsdorf, H.H., 2020. Emotional benefits of brief creative movement and art interventions. </a:t>
          </a:r>
          <a:r>
            <a:rPr lang="en-US" i="1"/>
            <a:t>The Arts in Psychotherapy</a:t>
          </a:r>
          <a:r>
            <a:rPr lang="en-US"/>
            <a:t>, </a:t>
          </a:r>
          <a:r>
            <a:rPr lang="en-US" i="1"/>
            <a:t>70</a:t>
          </a:r>
          <a:r>
            <a:rPr lang="en-US"/>
            <a:t>, p.101686.</a:t>
          </a:r>
        </a:p>
      </dgm:t>
    </dgm:pt>
    <dgm:pt modelId="{4D05F1CF-72C3-4123-985D-E24E01BC8648}" type="parTrans" cxnId="{E8AA5C13-00D8-40EB-8CAB-E451EC99152A}">
      <dgm:prSet/>
      <dgm:spPr/>
      <dgm:t>
        <a:bodyPr/>
        <a:lstStyle/>
        <a:p>
          <a:endParaRPr lang="en-US"/>
        </a:p>
      </dgm:t>
    </dgm:pt>
    <dgm:pt modelId="{137088C1-366C-404D-8EEF-360F9654BB97}" type="sibTrans" cxnId="{E8AA5C13-00D8-40EB-8CAB-E451EC99152A}">
      <dgm:prSet/>
      <dgm:spPr/>
      <dgm:t>
        <a:bodyPr/>
        <a:lstStyle/>
        <a:p>
          <a:endParaRPr lang="en-US"/>
        </a:p>
      </dgm:t>
    </dgm:pt>
    <dgm:pt modelId="{A3626627-3C04-4075-94D1-E9931AD9400B}">
      <dgm:prSet/>
      <dgm:spPr/>
      <dgm:t>
        <a:bodyPr/>
        <a:lstStyle/>
        <a:p>
          <a:r>
            <a:rPr lang="en-US"/>
            <a:t>This tells us that most children find it easier to express themselves through gestures and motions this tells us the importance of expressive development through a childs early life "It is through movement that the child very often finds the only means to manifest deeply felt emotions (Liselott, 1991)."Wang, J.H.T., 2003. The Effects of a Creative Movement Program on Motor Creativity of Children Ages Three to Five.</a:t>
          </a:r>
        </a:p>
      </dgm:t>
    </dgm:pt>
    <dgm:pt modelId="{90099A54-38C0-4C26-A04F-49766F691C20}" type="parTrans" cxnId="{E519CFA3-9817-4EBA-9162-3E057A4A9902}">
      <dgm:prSet/>
      <dgm:spPr/>
      <dgm:t>
        <a:bodyPr/>
        <a:lstStyle/>
        <a:p>
          <a:endParaRPr lang="en-US"/>
        </a:p>
      </dgm:t>
    </dgm:pt>
    <dgm:pt modelId="{5964D3D3-321B-4711-8F18-03B7C90BE657}" type="sibTrans" cxnId="{E519CFA3-9817-4EBA-9162-3E057A4A9902}">
      <dgm:prSet/>
      <dgm:spPr/>
      <dgm:t>
        <a:bodyPr/>
        <a:lstStyle/>
        <a:p>
          <a:endParaRPr lang="en-US"/>
        </a:p>
      </dgm:t>
    </dgm:pt>
    <dgm:pt modelId="{94F27DFD-08B1-4E64-81EC-643AF7AF843B}" type="pres">
      <dgm:prSet presAssocID="{7B15B88F-167F-49F9-B527-E25F05093310}" presName="linear" presStyleCnt="0">
        <dgm:presLayoutVars>
          <dgm:animLvl val="lvl"/>
          <dgm:resizeHandles val="exact"/>
        </dgm:presLayoutVars>
      </dgm:prSet>
      <dgm:spPr/>
    </dgm:pt>
    <dgm:pt modelId="{5A43097A-0648-459B-8315-4AD6C28448F8}" type="pres">
      <dgm:prSet presAssocID="{61B37FA4-B184-43C7-9932-F58FC6B343FF}" presName="parentText" presStyleLbl="node1" presStyleIdx="0" presStyleCnt="3">
        <dgm:presLayoutVars>
          <dgm:chMax val="0"/>
          <dgm:bulletEnabled val="1"/>
        </dgm:presLayoutVars>
      </dgm:prSet>
      <dgm:spPr/>
    </dgm:pt>
    <dgm:pt modelId="{9FE34C92-E0F2-4EBF-BED4-277ADA4A8349}" type="pres">
      <dgm:prSet presAssocID="{616B5FD1-915C-499F-ADF8-F40D88525316}" presName="spacer" presStyleCnt="0"/>
      <dgm:spPr/>
    </dgm:pt>
    <dgm:pt modelId="{6F934B26-6814-4451-B08D-78F626307A3C}" type="pres">
      <dgm:prSet presAssocID="{3BB0370B-7DD5-4115-B0A8-8CA1DAD6978F}" presName="parentText" presStyleLbl="node1" presStyleIdx="1" presStyleCnt="3">
        <dgm:presLayoutVars>
          <dgm:chMax val="0"/>
          <dgm:bulletEnabled val="1"/>
        </dgm:presLayoutVars>
      </dgm:prSet>
      <dgm:spPr/>
    </dgm:pt>
    <dgm:pt modelId="{7336FA63-1BF9-456B-BEB7-036795291A27}" type="pres">
      <dgm:prSet presAssocID="{137088C1-366C-404D-8EEF-360F9654BB97}" presName="spacer" presStyleCnt="0"/>
      <dgm:spPr/>
    </dgm:pt>
    <dgm:pt modelId="{5D37F458-779D-4ED4-B6A0-E7EDAEDD55A8}" type="pres">
      <dgm:prSet presAssocID="{A3626627-3C04-4075-94D1-E9931AD9400B}" presName="parentText" presStyleLbl="node1" presStyleIdx="2" presStyleCnt="3">
        <dgm:presLayoutVars>
          <dgm:chMax val="0"/>
          <dgm:bulletEnabled val="1"/>
        </dgm:presLayoutVars>
      </dgm:prSet>
      <dgm:spPr/>
    </dgm:pt>
  </dgm:ptLst>
  <dgm:cxnLst>
    <dgm:cxn modelId="{E8AA5C13-00D8-40EB-8CAB-E451EC99152A}" srcId="{7B15B88F-167F-49F9-B527-E25F05093310}" destId="{3BB0370B-7DD5-4115-B0A8-8CA1DAD6978F}" srcOrd="1" destOrd="0" parTransId="{4D05F1CF-72C3-4123-985D-E24E01BC8648}" sibTransId="{137088C1-366C-404D-8EEF-360F9654BB97}"/>
    <dgm:cxn modelId="{4027AE5E-BEB0-45B8-914F-E29D819FE926}" type="presOf" srcId="{7B15B88F-167F-49F9-B527-E25F05093310}" destId="{94F27DFD-08B1-4E64-81EC-643AF7AF843B}" srcOrd="0" destOrd="0" presId="urn:microsoft.com/office/officeart/2005/8/layout/vList2"/>
    <dgm:cxn modelId="{4C6FC35F-9608-4B83-9F45-5067618FB94B}" srcId="{7B15B88F-167F-49F9-B527-E25F05093310}" destId="{61B37FA4-B184-43C7-9932-F58FC6B343FF}" srcOrd="0" destOrd="0" parTransId="{2F75392A-8C2C-4751-ADF8-CE6C52292A19}" sibTransId="{616B5FD1-915C-499F-ADF8-F40D88525316}"/>
    <dgm:cxn modelId="{81E3D05F-CDFB-4342-A357-23C1F0A593F0}" type="presOf" srcId="{3BB0370B-7DD5-4115-B0A8-8CA1DAD6978F}" destId="{6F934B26-6814-4451-B08D-78F626307A3C}" srcOrd="0" destOrd="0" presId="urn:microsoft.com/office/officeart/2005/8/layout/vList2"/>
    <dgm:cxn modelId="{58D24C57-61FA-4BF8-8028-518F8375040A}" type="presOf" srcId="{A3626627-3C04-4075-94D1-E9931AD9400B}" destId="{5D37F458-779D-4ED4-B6A0-E7EDAEDD55A8}" srcOrd="0" destOrd="0" presId="urn:microsoft.com/office/officeart/2005/8/layout/vList2"/>
    <dgm:cxn modelId="{9FB94858-7124-4EFB-85F4-484A8E7E7097}" type="presOf" srcId="{61B37FA4-B184-43C7-9932-F58FC6B343FF}" destId="{5A43097A-0648-459B-8315-4AD6C28448F8}" srcOrd="0" destOrd="0" presId="urn:microsoft.com/office/officeart/2005/8/layout/vList2"/>
    <dgm:cxn modelId="{E519CFA3-9817-4EBA-9162-3E057A4A9902}" srcId="{7B15B88F-167F-49F9-B527-E25F05093310}" destId="{A3626627-3C04-4075-94D1-E9931AD9400B}" srcOrd="2" destOrd="0" parTransId="{90099A54-38C0-4C26-A04F-49766F691C20}" sibTransId="{5964D3D3-321B-4711-8F18-03B7C90BE657}"/>
    <dgm:cxn modelId="{B0564718-8983-48A4-AD22-DDA6B2374DEF}" type="presParOf" srcId="{94F27DFD-08B1-4E64-81EC-643AF7AF843B}" destId="{5A43097A-0648-459B-8315-4AD6C28448F8}" srcOrd="0" destOrd="0" presId="urn:microsoft.com/office/officeart/2005/8/layout/vList2"/>
    <dgm:cxn modelId="{5B800985-E5DF-4F9D-BF3A-6E9A004A7827}" type="presParOf" srcId="{94F27DFD-08B1-4E64-81EC-643AF7AF843B}" destId="{9FE34C92-E0F2-4EBF-BED4-277ADA4A8349}" srcOrd="1" destOrd="0" presId="urn:microsoft.com/office/officeart/2005/8/layout/vList2"/>
    <dgm:cxn modelId="{197AA928-B549-484E-AF0C-182087803042}" type="presParOf" srcId="{94F27DFD-08B1-4E64-81EC-643AF7AF843B}" destId="{6F934B26-6814-4451-B08D-78F626307A3C}" srcOrd="2" destOrd="0" presId="urn:microsoft.com/office/officeart/2005/8/layout/vList2"/>
    <dgm:cxn modelId="{E6708E86-3886-4FF8-96F2-C83C0F97B360}" type="presParOf" srcId="{94F27DFD-08B1-4E64-81EC-643AF7AF843B}" destId="{7336FA63-1BF9-456B-BEB7-036795291A27}" srcOrd="3" destOrd="0" presId="urn:microsoft.com/office/officeart/2005/8/layout/vList2"/>
    <dgm:cxn modelId="{6B8C6D8C-8B9E-4496-89E7-A729AFF45317}" type="presParOf" srcId="{94F27DFD-08B1-4E64-81EC-643AF7AF843B}" destId="{5D37F458-779D-4ED4-B6A0-E7EDAEDD55A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3097A-0648-459B-8315-4AD6C28448F8}">
      <dsp:nvSpPr>
        <dsp:cNvPr id="0" name=""/>
        <dsp:cNvSpPr/>
      </dsp:nvSpPr>
      <dsp:spPr>
        <a:xfrm>
          <a:off x="0" y="218899"/>
          <a:ext cx="10260106" cy="95680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This shows us the physical and mental benefits wich comes along with children being active through forms of creative movement it says that children develop certain pathways of confidence and winning.  "Exercise improves learning on three levels: first, it optimizes your mind-set to improve alertness, attention, and motivation; second, it prepares and encourages nerve cells to bind to one another, which is the cellular basis for logging in new information; and third, it spurs the development of new nerve cells from stem cells in the hippocampus" Dow, C.B., 2010. Young children and movement: The power of creative dance. </a:t>
          </a:r>
          <a:r>
            <a:rPr lang="en-US" sz="1100" i="1" kern="1200"/>
            <a:t>YC Young Children</a:t>
          </a:r>
          <a:r>
            <a:rPr lang="en-US" sz="1100" kern="1200"/>
            <a:t>, </a:t>
          </a:r>
          <a:r>
            <a:rPr lang="en-US" sz="1100" i="1" kern="1200"/>
            <a:t>65</a:t>
          </a:r>
          <a:r>
            <a:rPr lang="en-US" sz="1100" kern="1200"/>
            <a:t>(2), p.30. </a:t>
          </a:r>
        </a:p>
      </dsp:txBody>
      <dsp:txXfrm>
        <a:off x="46707" y="265606"/>
        <a:ext cx="10166692" cy="863390"/>
      </dsp:txXfrm>
    </dsp:sp>
    <dsp:sp modelId="{6F934B26-6814-4451-B08D-78F626307A3C}">
      <dsp:nvSpPr>
        <dsp:cNvPr id="0" name=""/>
        <dsp:cNvSpPr/>
      </dsp:nvSpPr>
      <dsp:spPr>
        <a:xfrm>
          <a:off x="0" y="1207383"/>
          <a:ext cx="10260106" cy="956804"/>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This shows us that if we ingrain creative movement into children at an earlier age that we can improve there quality of mental health and allow children to express themselves through movement instead of blocking everything out and keeping it bottled up inside"Two-way ANOVAs (group x time) found significant reductions in stress (p &lt; .001) and negative affect (p &lt; .001), in addition to increases in positive affect (p = .007) for both groups from pre- to post-intervention. Our results suggest that briefly partaking in creative movement or art can psychologically help college students in the short-term."Zimmermann, N. and Mangelsdorf, H.H., 2020. Emotional benefits of brief creative movement and art interventions. </a:t>
          </a:r>
          <a:r>
            <a:rPr lang="en-US" sz="1100" i="1" kern="1200"/>
            <a:t>The Arts in Psychotherapy</a:t>
          </a:r>
          <a:r>
            <a:rPr lang="en-US" sz="1100" kern="1200"/>
            <a:t>, </a:t>
          </a:r>
          <a:r>
            <a:rPr lang="en-US" sz="1100" i="1" kern="1200"/>
            <a:t>70</a:t>
          </a:r>
          <a:r>
            <a:rPr lang="en-US" sz="1100" kern="1200"/>
            <a:t>, p.101686.</a:t>
          </a:r>
        </a:p>
      </dsp:txBody>
      <dsp:txXfrm>
        <a:off x="46707" y="1254090"/>
        <a:ext cx="10166692" cy="863390"/>
      </dsp:txXfrm>
    </dsp:sp>
    <dsp:sp modelId="{5D37F458-779D-4ED4-B6A0-E7EDAEDD55A8}">
      <dsp:nvSpPr>
        <dsp:cNvPr id="0" name=""/>
        <dsp:cNvSpPr/>
      </dsp:nvSpPr>
      <dsp:spPr>
        <a:xfrm>
          <a:off x="0" y="2195867"/>
          <a:ext cx="10260106" cy="956804"/>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This tells us that most children find it easier to express themselves through gestures and motions this tells us the importance of expressive development through a childs early life "It is through movement that the child very often finds the only means to manifest deeply felt emotions (Liselott, 1991)."Wang, J.H.T., 2003. The Effects of a Creative Movement Program on Motor Creativity of Children Ages Three to Five.</a:t>
          </a:r>
        </a:p>
      </dsp:txBody>
      <dsp:txXfrm>
        <a:off x="46707" y="2242574"/>
        <a:ext cx="10166692" cy="86339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1/26/2024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uowtsd-my.sharepoint.com/:w:/r/personal/2306610_student_uwtsd_ac_uk/Documents/Creative%20Movement%20resource.docx?d=wad102b4fa1414d09ac3d641977931fe2&amp;csf=1&amp;web=1&amp;e=2kgut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1314824" y="735106"/>
            <a:ext cx="10053763" cy="2928470"/>
          </a:xfrm>
        </p:spPr>
        <p:txBody>
          <a:bodyPr anchor="b">
            <a:normAutofit/>
          </a:bodyPr>
          <a:lstStyle/>
          <a:p>
            <a:pPr algn="l"/>
            <a:r>
              <a:rPr lang="en-US" sz="4800">
                <a:solidFill>
                  <a:srgbClr val="FFFFFF"/>
                </a:solidFill>
              </a:rPr>
              <a:t>Creative movement </a:t>
            </a:r>
          </a:p>
        </p:txBody>
      </p:sp>
      <p:sp>
        <p:nvSpPr>
          <p:cNvPr id="3" name="Subtitle 2"/>
          <p:cNvSpPr>
            <a:spLocks noGrp="1"/>
          </p:cNvSpPr>
          <p:nvPr>
            <p:ph type="subTitle" idx="1"/>
          </p:nvPr>
        </p:nvSpPr>
        <p:spPr>
          <a:xfrm>
            <a:off x="1350682" y="4870824"/>
            <a:ext cx="10005951" cy="1458258"/>
          </a:xfrm>
        </p:spPr>
        <p:txBody>
          <a:bodyPr vert="horz" lIns="91440" tIns="45720" rIns="91440" bIns="45720" rtlCol="0" anchor="ctr">
            <a:normAutofit/>
          </a:bodyPr>
          <a:lstStyle/>
          <a:p>
            <a:pPr algn="l"/>
            <a:r>
              <a:rPr lang="en-US" dirty="0"/>
              <a:t>Brychan Thomas</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487932-1D8D-D0BF-7D9A-3D36D0A559BA}"/>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Why is teaching creative movement important</a:t>
            </a:r>
          </a:p>
        </p:txBody>
      </p:sp>
      <p:sp>
        <p:nvSpPr>
          <p:cNvPr id="3" name="Content Placeholder 2">
            <a:extLst>
              <a:ext uri="{FF2B5EF4-FFF2-40B4-BE49-F238E27FC236}">
                <a16:creationId xmlns:a16="http://schemas.microsoft.com/office/drawing/2014/main" id="{B821E9F5-EB0D-9AB4-E93B-8193F0D09B41}"/>
              </a:ext>
            </a:extLst>
          </p:cNvPr>
          <p:cNvSpPr>
            <a:spLocks/>
          </p:cNvSpPr>
          <p:nvPr/>
        </p:nvSpPr>
        <p:spPr>
          <a:xfrm>
            <a:off x="2068538" y="2314055"/>
            <a:ext cx="8350291" cy="891654"/>
          </a:xfrm>
          <a:prstGeom prst="rect">
            <a:avLst/>
          </a:prstGeom>
          <a:solidFill>
            <a:schemeClr val="accent1"/>
          </a:solidFill>
        </p:spPr>
        <p:txBody>
          <a:bodyPr vert="horz" lIns="91440" tIns="45720" rIns="91440" bIns="45720" rtlCol="0" anchor="t">
            <a:normAutofit fontScale="92500" lnSpcReduction="10000"/>
          </a:bodyPr>
          <a:lstStyle/>
          <a:p>
            <a:pPr defTabSz="630936">
              <a:spcAft>
                <a:spcPts val="600"/>
              </a:spcAft>
            </a:pPr>
            <a:r>
              <a:rPr lang="en-US" sz="1200" dirty="0"/>
              <a:t>"</a:t>
            </a:r>
            <a:r>
              <a:rPr lang="en-US" sz="1200" dirty="0">
                <a:ea typeface="+mn-lt"/>
                <a:cs typeface="+mn-lt"/>
              </a:rPr>
              <a:t>When using holistic methods of teaching and learning, one of them being the creative movement method, children develop in the physical, motor, intellectual, emotional, and social fields. Holistic learning means understanding with both the body and mind."</a:t>
            </a:r>
            <a:r>
              <a:rPr lang="en-US" sz="1200" err="1">
                <a:solidFill>
                  <a:srgbClr val="222222"/>
                </a:solidFill>
                <a:latin typeface="Arial"/>
                <a:ea typeface="+mn-lt"/>
                <a:cs typeface="Arial"/>
              </a:rPr>
              <a:t>Geršak</a:t>
            </a:r>
            <a:r>
              <a:rPr lang="en-US" sz="1200" dirty="0">
                <a:solidFill>
                  <a:srgbClr val="222222"/>
                </a:solidFill>
                <a:latin typeface="Arial"/>
                <a:ea typeface="+mn-lt"/>
                <a:cs typeface="Arial"/>
              </a:rPr>
              <a:t>, V., 2012. Creative movement–An opportunity for affective education. </a:t>
            </a:r>
            <a:r>
              <a:rPr lang="en-US" sz="1200" i="1" err="1">
                <a:solidFill>
                  <a:srgbClr val="222222"/>
                </a:solidFill>
                <a:latin typeface="Arial"/>
                <a:ea typeface="+mn-lt"/>
                <a:cs typeface="Arial"/>
              </a:rPr>
              <a:t>Preuzeto</a:t>
            </a:r>
            <a:r>
              <a:rPr lang="en-US" sz="1200" i="1" dirty="0">
                <a:solidFill>
                  <a:srgbClr val="222222"/>
                </a:solidFill>
                <a:latin typeface="Arial"/>
                <a:ea typeface="+mn-lt"/>
                <a:cs typeface="Arial"/>
              </a:rPr>
              <a:t> s: https://ausdance. org. au/uploads/content/publications/2012-global-summit/</a:t>
            </a:r>
            <a:r>
              <a:rPr lang="en-US" sz="1200" i="1" err="1">
                <a:solidFill>
                  <a:srgbClr val="222222"/>
                </a:solidFill>
                <a:latin typeface="Arial"/>
                <a:ea typeface="+mn-lt"/>
                <a:cs typeface="Arial"/>
              </a:rPr>
              <a:t>dancelearning-rp</a:t>
            </a:r>
            <a:r>
              <a:rPr lang="en-US" sz="1200" i="1" dirty="0">
                <a:solidFill>
                  <a:srgbClr val="222222"/>
                </a:solidFill>
                <a:latin typeface="Arial"/>
                <a:ea typeface="+mn-lt"/>
                <a:cs typeface="Arial"/>
              </a:rPr>
              <a:t>/creative-movement-an-opportunity-for-affective-education. pdf (10. </a:t>
            </a:r>
            <a:r>
              <a:rPr lang="en-US" sz="1200" i="1" err="1">
                <a:solidFill>
                  <a:srgbClr val="222222"/>
                </a:solidFill>
                <a:latin typeface="Arial"/>
                <a:ea typeface="+mn-lt"/>
                <a:cs typeface="Arial"/>
              </a:rPr>
              <a:t>rujna</a:t>
            </a:r>
            <a:r>
              <a:rPr lang="en-US" sz="1200" i="1" dirty="0">
                <a:solidFill>
                  <a:srgbClr val="222222"/>
                </a:solidFill>
                <a:latin typeface="Arial"/>
                <a:ea typeface="+mn-lt"/>
                <a:cs typeface="Arial"/>
              </a:rPr>
              <a:t> 2019.)</a:t>
            </a:r>
            <a:r>
              <a:rPr lang="en-US" sz="1200" dirty="0">
                <a:solidFill>
                  <a:srgbClr val="222222"/>
                </a:solidFill>
                <a:latin typeface="Arial"/>
                <a:ea typeface="+mn-lt"/>
                <a:cs typeface="Arial"/>
              </a:rPr>
              <a:t>.</a:t>
            </a:r>
            <a:endParaRPr lang="en-US" sz="1200" dirty="0"/>
          </a:p>
        </p:txBody>
      </p:sp>
      <p:sp>
        <p:nvSpPr>
          <p:cNvPr id="4" name="TextBox 3">
            <a:extLst>
              <a:ext uri="{FF2B5EF4-FFF2-40B4-BE49-F238E27FC236}">
                <a16:creationId xmlns:a16="http://schemas.microsoft.com/office/drawing/2014/main" id="{876C2449-8062-E45B-9D37-552C3E4D2E19}"/>
              </a:ext>
            </a:extLst>
          </p:cNvPr>
          <p:cNvSpPr txBox="1"/>
          <p:nvPr/>
        </p:nvSpPr>
        <p:spPr>
          <a:xfrm>
            <a:off x="4027095" y="3486087"/>
            <a:ext cx="1904004" cy="2701252"/>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30936">
              <a:spcAft>
                <a:spcPts val="600"/>
              </a:spcAft>
            </a:pPr>
            <a:r>
              <a:rPr lang="en-US" sz="966" kern="1200">
                <a:solidFill>
                  <a:schemeClr val="tx1"/>
                </a:solidFill>
                <a:latin typeface="+mn-lt"/>
                <a:ea typeface="+mn-ea"/>
                <a:cs typeface="+mn-cs"/>
              </a:rPr>
              <a:t>Physical development-</a:t>
            </a:r>
          </a:p>
          <a:p>
            <a:pPr defTabSz="630936">
              <a:spcAft>
                <a:spcPts val="600"/>
              </a:spcAft>
            </a:pPr>
            <a:r>
              <a:rPr lang="en-US" sz="966" kern="1200">
                <a:solidFill>
                  <a:schemeClr val="tx1"/>
                </a:solidFill>
                <a:latin typeface="+mn-lt"/>
                <a:ea typeface="+mn-ea"/>
                <a:cs typeface="+mn-cs"/>
              </a:rPr>
              <a:t>It improves balance, Strength and coordination.</a:t>
            </a:r>
          </a:p>
          <a:p>
            <a:pPr defTabSz="630936">
              <a:spcAft>
                <a:spcPts val="600"/>
              </a:spcAft>
            </a:pPr>
            <a:r>
              <a:rPr lang="en-US" sz="966" kern="1200">
                <a:solidFill>
                  <a:schemeClr val="tx1"/>
                </a:solidFill>
                <a:latin typeface="+mn-lt"/>
                <a:ea typeface="+mn-ea"/>
                <a:cs typeface="+mn-cs"/>
              </a:rPr>
              <a:t>Helps activate a </a:t>
            </a:r>
            <a:r>
              <a:rPr lang="en-US" sz="966" kern="1200" err="1">
                <a:solidFill>
                  <a:schemeClr val="tx1"/>
                </a:solidFill>
                <a:latin typeface="+mn-lt"/>
                <a:ea typeface="+mn-ea"/>
                <a:cs typeface="+mn-cs"/>
              </a:rPr>
              <a:t>childs</a:t>
            </a:r>
            <a:r>
              <a:rPr lang="en-US" sz="966" kern="1200">
                <a:solidFill>
                  <a:schemeClr val="tx1"/>
                </a:solidFill>
                <a:latin typeface="+mn-lt"/>
                <a:ea typeface="+mn-ea"/>
                <a:cs typeface="+mn-cs"/>
              </a:rPr>
              <a:t> muscle and keep them physically active.</a:t>
            </a:r>
          </a:p>
          <a:p>
            <a:pPr defTabSz="630936">
              <a:spcAft>
                <a:spcPts val="600"/>
              </a:spcAft>
            </a:pPr>
            <a:r>
              <a:rPr lang="en-US" sz="966" kern="1200">
                <a:solidFill>
                  <a:schemeClr val="tx1"/>
                </a:solidFill>
                <a:latin typeface="+mn-lt"/>
                <a:ea typeface="+mn-ea"/>
                <a:cs typeface="+mn-cs"/>
              </a:rPr>
              <a:t>"</a:t>
            </a:r>
            <a:r>
              <a:rPr lang="en-US" sz="966" kern="1200">
                <a:solidFill>
                  <a:schemeClr val="tx1"/>
                </a:solidFill>
                <a:latin typeface="+mn-lt"/>
                <a:ea typeface="+mn-lt"/>
                <a:cs typeface="+mn-lt"/>
              </a:rPr>
              <a:t>Preschool age is considered crucial for the development of </a:t>
            </a:r>
            <a:r>
              <a:rPr lang="en-US" sz="966" kern="1200" err="1">
                <a:solidFill>
                  <a:schemeClr val="tx1"/>
                </a:solidFill>
                <a:latin typeface="+mn-lt"/>
                <a:ea typeface="+mn-lt"/>
                <a:cs typeface="+mn-lt"/>
              </a:rPr>
              <a:t>balance</a:t>
            </a:r>
            <a:r>
              <a:rPr lang="en-US" sz="966" kern="1200" err="1">
                <a:solidFill>
                  <a:schemeClr val="tx1"/>
                </a:solidFill>
                <a:latin typeface="+mn-lt"/>
                <a:ea typeface="+mn-ea"/>
                <a:cs typeface="+mn-cs"/>
              </a:rPr>
              <a:t>"</a:t>
            </a:r>
            <a:r>
              <a:rPr lang="en-US" sz="966" kern="1200" err="1">
                <a:solidFill>
                  <a:srgbClr val="222222"/>
                </a:solidFill>
                <a:latin typeface="Arial"/>
                <a:ea typeface="+mn-ea"/>
                <a:cs typeface="Arial"/>
              </a:rPr>
              <a:t>Tiktampanidi</a:t>
            </a:r>
            <a:r>
              <a:rPr lang="en-US" sz="966" kern="1200">
                <a:solidFill>
                  <a:srgbClr val="222222"/>
                </a:solidFill>
                <a:latin typeface="Arial"/>
                <a:ea typeface="+mn-ea"/>
                <a:cs typeface="Arial"/>
              </a:rPr>
              <a:t>, E., </a:t>
            </a:r>
            <a:r>
              <a:rPr lang="en-US" sz="966" kern="1200" err="1">
                <a:solidFill>
                  <a:srgbClr val="222222"/>
                </a:solidFill>
                <a:latin typeface="Arial"/>
                <a:ea typeface="+mn-ea"/>
                <a:cs typeface="Arial"/>
              </a:rPr>
              <a:t>Lykesas</a:t>
            </a:r>
            <a:r>
              <a:rPr lang="en-US" sz="966" kern="1200">
                <a:solidFill>
                  <a:srgbClr val="222222"/>
                </a:solidFill>
                <a:latin typeface="Arial"/>
                <a:ea typeface="+mn-ea"/>
                <a:cs typeface="Arial"/>
              </a:rPr>
              <a:t>, G., Lola, A., </a:t>
            </a:r>
            <a:r>
              <a:rPr lang="en-US" sz="966" kern="1200" err="1">
                <a:solidFill>
                  <a:srgbClr val="222222"/>
                </a:solidFill>
                <a:latin typeface="Arial"/>
                <a:ea typeface="+mn-ea"/>
                <a:cs typeface="Arial"/>
              </a:rPr>
              <a:t>Bakirtzoglou</a:t>
            </a:r>
            <a:r>
              <a:rPr lang="en-US" sz="966" kern="1200">
                <a:solidFill>
                  <a:srgbClr val="222222"/>
                </a:solidFill>
                <a:latin typeface="Arial"/>
                <a:ea typeface="+mn-ea"/>
                <a:cs typeface="Arial"/>
              </a:rPr>
              <a:t>, P. and Chatzopoulos, D., 2021. Effects of a Creative Movement Program on Balance in Young Children. </a:t>
            </a:r>
            <a:r>
              <a:rPr lang="en-US" sz="966" i="1" kern="1200">
                <a:solidFill>
                  <a:srgbClr val="222222"/>
                </a:solidFill>
                <a:latin typeface="Arial"/>
                <a:ea typeface="+mn-ea"/>
                <a:cs typeface="Arial"/>
              </a:rPr>
              <a:t>Journal of Exercise Physiology Online</a:t>
            </a:r>
            <a:r>
              <a:rPr lang="en-US" sz="966" kern="1200">
                <a:solidFill>
                  <a:srgbClr val="222222"/>
                </a:solidFill>
                <a:latin typeface="Arial"/>
                <a:ea typeface="+mn-ea"/>
                <a:cs typeface="Arial"/>
              </a:rPr>
              <a:t>, </a:t>
            </a:r>
            <a:r>
              <a:rPr lang="en-US" sz="966" i="1" kern="1200">
                <a:solidFill>
                  <a:srgbClr val="222222"/>
                </a:solidFill>
                <a:latin typeface="Arial"/>
                <a:ea typeface="+mn-ea"/>
                <a:cs typeface="Arial"/>
              </a:rPr>
              <a:t>24</a:t>
            </a:r>
            <a:r>
              <a:rPr lang="en-US" sz="966" kern="1200">
                <a:solidFill>
                  <a:srgbClr val="222222"/>
                </a:solidFill>
                <a:latin typeface="Arial"/>
                <a:ea typeface="+mn-ea"/>
                <a:cs typeface="Arial"/>
              </a:rPr>
              <a:t>(5).</a:t>
            </a:r>
            <a:endParaRPr lang="en-US" sz="1400">
              <a:solidFill>
                <a:srgbClr val="222222"/>
              </a:solidFill>
              <a:latin typeface="Arial"/>
              <a:cs typeface="Arial"/>
            </a:endParaRPr>
          </a:p>
        </p:txBody>
      </p:sp>
      <p:sp>
        <p:nvSpPr>
          <p:cNvPr id="5" name="TextBox 4">
            <a:extLst>
              <a:ext uri="{FF2B5EF4-FFF2-40B4-BE49-F238E27FC236}">
                <a16:creationId xmlns:a16="http://schemas.microsoft.com/office/drawing/2014/main" id="{52FC06C0-06C8-8ADD-30B8-8D70D1C67B3B}"/>
              </a:ext>
            </a:extLst>
          </p:cNvPr>
          <p:cNvSpPr txBox="1"/>
          <p:nvPr/>
        </p:nvSpPr>
        <p:spPr>
          <a:xfrm>
            <a:off x="5931099" y="3586193"/>
            <a:ext cx="1976574" cy="2255361"/>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30936">
              <a:spcAft>
                <a:spcPts val="600"/>
              </a:spcAft>
            </a:pPr>
            <a:r>
              <a:rPr lang="en-US" sz="966" kern="1200">
                <a:solidFill>
                  <a:schemeClr val="tx1"/>
                </a:solidFill>
                <a:latin typeface="+mn-lt"/>
                <a:ea typeface="+mn-ea"/>
                <a:cs typeface="+mn-cs"/>
              </a:rPr>
              <a:t>Emotional Development-</a:t>
            </a:r>
          </a:p>
          <a:p>
            <a:pPr defTabSz="630936">
              <a:spcAft>
                <a:spcPts val="600"/>
              </a:spcAft>
            </a:pPr>
            <a:r>
              <a:rPr lang="en-US" sz="966" kern="1200">
                <a:solidFill>
                  <a:schemeClr val="tx1"/>
                </a:solidFill>
                <a:latin typeface="+mn-lt"/>
                <a:ea typeface="+mn-ea"/>
                <a:cs typeface="+mn-cs"/>
              </a:rPr>
              <a:t>Helps children express themselves through movement </a:t>
            </a:r>
            <a:r>
              <a:rPr lang="en-US" sz="966" kern="1200" err="1">
                <a:solidFill>
                  <a:schemeClr val="tx1"/>
                </a:solidFill>
                <a:latin typeface="+mn-lt"/>
                <a:ea typeface="+mn-ea"/>
                <a:cs typeface="+mn-cs"/>
              </a:rPr>
              <a:t>wich</a:t>
            </a:r>
            <a:r>
              <a:rPr lang="en-US" sz="966" kern="1200">
                <a:solidFill>
                  <a:schemeClr val="tx1"/>
                </a:solidFill>
                <a:latin typeface="+mn-lt"/>
                <a:ea typeface="+mn-ea"/>
                <a:cs typeface="+mn-cs"/>
              </a:rPr>
              <a:t> gives them a non-verbal outlet to </a:t>
            </a:r>
            <a:r>
              <a:rPr lang="en-US" sz="966" kern="1200" err="1">
                <a:solidFill>
                  <a:schemeClr val="tx1"/>
                </a:solidFill>
                <a:latin typeface="+mn-lt"/>
                <a:ea typeface="+mn-ea"/>
                <a:cs typeface="+mn-cs"/>
              </a:rPr>
              <a:t>emotinally</a:t>
            </a:r>
            <a:r>
              <a:rPr lang="en-US" sz="966" kern="1200">
                <a:solidFill>
                  <a:schemeClr val="tx1"/>
                </a:solidFill>
                <a:latin typeface="+mn-lt"/>
                <a:ea typeface="+mn-ea"/>
                <a:cs typeface="+mn-cs"/>
              </a:rPr>
              <a:t> express themselves.</a:t>
            </a:r>
          </a:p>
          <a:p>
            <a:pPr defTabSz="630936">
              <a:spcAft>
                <a:spcPts val="600"/>
              </a:spcAft>
            </a:pPr>
            <a:r>
              <a:rPr lang="en-US" sz="966" kern="1200">
                <a:solidFill>
                  <a:schemeClr val="tx1"/>
                </a:solidFill>
                <a:latin typeface="+mn-lt"/>
                <a:ea typeface="+mn-ea"/>
                <a:cs typeface="+mn-cs"/>
              </a:rPr>
              <a:t>"Dance has a powerful impact on </a:t>
            </a:r>
            <a:r>
              <a:rPr lang="en-US" sz="966" kern="1200" err="1">
                <a:solidFill>
                  <a:schemeClr val="tx1"/>
                </a:solidFill>
                <a:latin typeface="+mn-lt"/>
                <a:ea typeface="+mn-ea"/>
                <a:cs typeface="+mn-cs"/>
              </a:rPr>
              <a:t>childrens</a:t>
            </a:r>
            <a:r>
              <a:rPr lang="en-US" sz="966" kern="1200">
                <a:solidFill>
                  <a:schemeClr val="tx1"/>
                </a:solidFill>
                <a:latin typeface="+mn-lt"/>
                <a:ea typeface="+mn-ea"/>
                <a:cs typeface="+mn-cs"/>
              </a:rPr>
              <a:t> lives because it is a </a:t>
            </a:r>
            <a:r>
              <a:rPr lang="en-US" sz="966" kern="1200" err="1">
                <a:solidFill>
                  <a:schemeClr val="tx1"/>
                </a:solidFill>
                <a:latin typeface="+mn-lt"/>
                <a:ea typeface="+mn-ea"/>
                <a:cs typeface="+mn-cs"/>
              </a:rPr>
              <a:t>veichle</a:t>
            </a:r>
            <a:r>
              <a:rPr lang="en-US" sz="966" kern="1200">
                <a:solidFill>
                  <a:schemeClr val="tx1"/>
                </a:solidFill>
                <a:latin typeface="+mn-lt"/>
                <a:ea typeface="+mn-ea"/>
                <a:cs typeface="+mn-cs"/>
              </a:rPr>
              <a:t> for self expression" </a:t>
            </a:r>
          </a:p>
          <a:p>
            <a:pPr defTabSz="630936">
              <a:spcAft>
                <a:spcPts val="600"/>
              </a:spcAft>
            </a:pPr>
            <a:r>
              <a:rPr lang="en-US" sz="966" kern="1200">
                <a:solidFill>
                  <a:srgbClr val="222222"/>
                </a:solidFill>
                <a:latin typeface="Arial"/>
                <a:ea typeface="+mn-ea"/>
                <a:cs typeface="Arial"/>
              </a:rPr>
              <a:t>Dow, C.B., 2010. Young children and movement: The power of creative dance. </a:t>
            </a:r>
            <a:r>
              <a:rPr lang="en-US" sz="966" i="1" kern="1200">
                <a:solidFill>
                  <a:srgbClr val="222222"/>
                </a:solidFill>
                <a:latin typeface="Arial"/>
                <a:ea typeface="+mn-ea"/>
                <a:cs typeface="Arial"/>
              </a:rPr>
              <a:t>YC Young Children</a:t>
            </a:r>
            <a:r>
              <a:rPr lang="en-US" sz="966" kern="1200">
                <a:solidFill>
                  <a:srgbClr val="222222"/>
                </a:solidFill>
                <a:latin typeface="Arial"/>
                <a:ea typeface="+mn-ea"/>
                <a:cs typeface="Arial"/>
              </a:rPr>
              <a:t>, </a:t>
            </a:r>
            <a:r>
              <a:rPr lang="en-US" sz="966" i="1" kern="1200">
                <a:solidFill>
                  <a:srgbClr val="222222"/>
                </a:solidFill>
                <a:latin typeface="Arial"/>
                <a:ea typeface="+mn-ea"/>
                <a:cs typeface="Arial"/>
              </a:rPr>
              <a:t>65</a:t>
            </a:r>
            <a:r>
              <a:rPr lang="en-US" sz="966" kern="1200">
                <a:solidFill>
                  <a:srgbClr val="222222"/>
                </a:solidFill>
                <a:latin typeface="Arial"/>
                <a:ea typeface="+mn-ea"/>
                <a:cs typeface="Arial"/>
              </a:rPr>
              <a:t>(2), p.30.</a:t>
            </a:r>
            <a:endParaRPr lang="en-US" sz="1400"/>
          </a:p>
        </p:txBody>
      </p:sp>
      <p:sp>
        <p:nvSpPr>
          <p:cNvPr id="6" name="TextBox 5">
            <a:extLst>
              <a:ext uri="{FF2B5EF4-FFF2-40B4-BE49-F238E27FC236}">
                <a16:creationId xmlns:a16="http://schemas.microsoft.com/office/drawing/2014/main" id="{962DF76D-AB32-FE39-F6B4-81230D51A702}"/>
              </a:ext>
            </a:extLst>
          </p:cNvPr>
          <p:cNvSpPr txBox="1"/>
          <p:nvPr/>
        </p:nvSpPr>
        <p:spPr>
          <a:xfrm>
            <a:off x="7912242" y="3597345"/>
            <a:ext cx="2238179" cy="2101473"/>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30936">
              <a:spcAft>
                <a:spcPts val="600"/>
              </a:spcAft>
            </a:pPr>
            <a:r>
              <a:rPr lang="en-US" sz="966" kern="1200">
                <a:solidFill>
                  <a:schemeClr val="tx1"/>
                </a:solidFill>
                <a:latin typeface="+mn-lt"/>
                <a:ea typeface="+mn-ea"/>
                <a:cs typeface="+mn-cs"/>
              </a:rPr>
              <a:t>Social development-</a:t>
            </a:r>
          </a:p>
          <a:p>
            <a:pPr defTabSz="630936">
              <a:spcAft>
                <a:spcPts val="600"/>
              </a:spcAft>
            </a:pPr>
            <a:r>
              <a:rPr lang="en-US" sz="966" kern="1200">
                <a:solidFill>
                  <a:schemeClr val="tx1"/>
                </a:solidFill>
                <a:latin typeface="+mn-lt"/>
                <a:ea typeface="+mn-ea"/>
                <a:cs typeface="+mn-cs"/>
              </a:rPr>
              <a:t>Teaches children to share and develop social interactions and learn to share and take turns. "movement is often used in music class to help achieve goals such as those pertaining to develop </a:t>
            </a:r>
            <a:r>
              <a:rPr lang="en-US" sz="966" kern="1200" err="1">
                <a:solidFill>
                  <a:schemeClr val="tx1"/>
                </a:solidFill>
                <a:latin typeface="+mn-lt"/>
                <a:ea typeface="+mn-ea"/>
                <a:cs typeface="+mn-cs"/>
              </a:rPr>
              <a:t>muscial</a:t>
            </a:r>
            <a:r>
              <a:rPr lang="en-US" sz="966" kern="1200">
                <a:solidFill>
                  <a:schemeClr val="tx1"/>
                </a:solidFill>
                <a:latin typeface="+mn-lt"/>
                <a:ea typeface="+mn-ea"/>
                <a:cs typeface="+mn-cs"/>
              </a:rPr>
              <a:t> concepts and </a:t>
            </a:r>
            <a:r>
              <a:rPr lang="en-US" sz="966" kern="1200" err="1">
                <a:solidFill>
                  <a:schemeClr val="tx1"/>
                </a:solidFill>
                <a:latin typeface="+mn-lt"/>
                <a:ea typeface="+mn-ea"/>
                <a:cs typeface="+mn-cs"/>
              </a:rPr>
              <a:t>skills"</a:t>
            </a:r>
            <a:r>
              <a:rPr lang="en-US" sz="966" kern="1200" err="1">
                <a:solidFill>
                  <a:srgbClr val="222222"/>
                </a:solidFill>
                <a:latin typeface="Arial"/>
                <a:ea typeface="+mn-ea"/>
                <a:cs typeface="Arial"/>
              </a:rPr>
              <a:t>Sims</a:t>
            </a:r>
            <a:r>
              <a:rPr lang="en-US" sz="966" kern="1200">
                <a:solidFill>
                  <a:srgbClr val="222222"/>
                </a:solidFill>
                <a:latin typeface="Arial"/>
                <a:ea typeface="+mn-ea"/>
                <a:cs typeface="Arial"/>
              </a:rPr>
              <a:t>, W.L., 1985. Young children's creative movement to music: Categories of movement, rhythmic characteristics, and reactions to changes. </a:t>
            </a:r>
            <a:r>
              <a:rPr lang="en-US" sz="966" i="1" kern="1200">
                <a:solidFill>
                  <a:srgbClr val="222222"/>
                </a:solidFill>
                <a:latin typeface="Arial"/>
                <a:ea typeface="+mn-ea"/>
                <a:cs typeface="Arial"/>
              </a:rPr>
              <a:t>Contributions to Music Education</a:t>
            </a:r>
            <a:r>
              <a:rPr lang="en-US" sz="966" kern="1200">
                <a:solidFill>
                  <a:srgbClr val="222222"/>
                </a:solidFill>
                <a:latin typeface="Arial"/>
                <a:ea typeface="+mn-ea"/>
                <a:cs typeface="Arial"/>
              </a:rPr>
              <a:t>, (12), pp.42-50.</a:t>
            </a:r>
            <a:endParaRPr lang="en-US" sz="1400">
              <a:solidFill>
                <a:srgbClr val="222222"/>
              </a:solidFill>
              <a:latin typeface="Arial"/>
              <a:cs typeface="Arial"/>
            </a:endParaRPr>
          </a:p>
        </p:txBody>
      </p:sp>
      <p:sp>
        <p:nvSpPr>
          <p:cNvPr id="7" name="TextBox 6">
            <a:extLst>
              <a:ext uri="{FF2B5EF4-FFF2-40B4-BE49-F238E27FC236}">
                <a16:creationId xmlns:a16="http://schemas.microsoft.com/office/drawing/2014/main" id="{0D74EC82-BFF2-2AF0-25B8-6979E6124DB0}"/>
              </a:ext>
            </a:extLst>
          </p:cNvPr>
          <p:cNvSpPr txBox="1"/>
          <p:nvPr/>
        </p:nvSpPr>
        <p:spPr>
          <a:xfrm>
            <a:off x="2065520" y="3266454"/>
            <a:ext cx="1986262" cy="3070199"/>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30936">
              <a:spcAft>
                <a:spcPts val="600"/>
              </a:spcAft>
            </a:pPr>
            <a:r>
              <a:rPr lang="en-US" sz="966" kern="1200">
                <a:solidFill>
                  <a:schemeClr val="tx1"/>
                </a:solidFill>
                <a:latin typeface="+mn-lt"/>
                <a:ea typeface="+mn-ea"/>
                <a:cs typeface="+mn-cs"/>
              </a:rPr>
              <a:t>Building confidence-</a:t>
            </a:r>
          </a:p>
          <a:p>
            <a:pPr defTabSz="630936">
              <a:spcAft>
                <a:spcPts val="600"/>
              </a:spcAft>
            </a:pPr>
            <a:r>
              <a:rPr lang="en-US" sz="966" kern="1200">
                <a:solidFill>
                  <a:schemeClr val="tx1"/>
                </a:solidFill>
                <a:latin typeface="+mn-lt"/>
                <a:ea typeface="+mn-ea"/>
                <a:cs typeface="+mn-cs"/>
              </a:rPr>
              <a:t>Doing well in creative movement gives children confidence and gives them a feeling of accomplishment.</a:t>
            </a:r>
          </a:p>
          <a:p>
            <a:pPr defTabSz="630936">
              <a:spcAft>
                <a:spcPts val="600"/>
              </a:spcAft>
            </a:pPr>
            <a:r>
              <a:rPr lang="en-US" sz="966" kern="1200">
                <a:solidFill>
                  <a:schemeClr val="tx1"/>
                </a:solidFill>
                <a:latin typeface="+mn-lt"/>
                <a:ea typeface="+mn-lt"/>
                <a:cs typeface="+mn-lt"/>
              </a:rPr>
              <a:t>"Through movement study, children become better able to connect their visceral emotional processing to conscious appraisal. It is this integrated system of body and emotion that contributes to a strong sense of the self as an emotional, social, and cognitive </a:t>
            </a:r>
            <a:r>
              <a:rPr lang="en-US" sz="966" kern="1200" err="1">
                <a:solidFill>
                  <a:schemeClr val="tx1"/>
                </a:solidFill>
                <a:latin typeface="+mn-lt"/>
                <a:ea typeface="+mn-lt"/>
                <a:cs typeface="+mn-lt"/>
              </a:rPr>
              <a:t>being."</a:t>
            </a:r>
            <a:r>
              <a:rPr lang="en-US" sz="966" kern="1200" err="1">
                <a:solidFill>
                  <a:srgbClr val="222222"/>
                </a:solidFill>
                <a:latin typeface="+mn-lt"/>
                <a:ea typeface="+mn-lt"/>
                <a:cs typeface="+mn-lt"/>
              </a:rPr>
              <a:t>Thom</a:t>
            </a:r>
            <a:r>
              <a:rPr lang="en-US" sz="966" kern="1200">
                <a:solidFill>
                  <a:srgbClr val="222222"/>
                </a:solidFill>
                <a:latin typeface="+mn-lt"/>
                <a:ea typeface="+mn-lt"/>
                <a:cs typeface="+mn-lt"/>
              </a:rPr>
              <a:t>, L. From Simple Line to Expressive Movement: The Use of Creative Movement to Enhance Socio-Emotional Development in the Preschool Curriculum.</a:t>
            </a:r>
            <a:endParaRPr lang="en-US" sz="1400"/>
          </a:p>
        </p:txBody>
      </p:sp>
      <p:sp>
        <p:nvSpPr>
          <p:cNvPr id="8" name="TextBox 7">
            <a:extLst>
              <a:ext uri="{FF2B5EF4-FFF2-40B4-BE49-F238E27FC236}">
                <a16:creationId xmlns:a16="http://schemas.microsoft.com/office/drawing/2014/main" id="{53084176-831A-C7BE-4F6D-3BA4E152BAFD}"/>
              </a:ext>
            </a:extLst>
          </p:cNvPr>
          <p:cNvSpPr txBox="1"/>
          <p:nvPr/>
        </p:nvSpPr>
        <p:spPr>
          <a:xfrm>
            <a:off x="6642973" y="5659659"/>
            <a:ext cx="2819523" cy="742704"/>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30936">
              <a:spcAft>
                <a:spcPts val="600"/>
              </a:spcAft>
            </a:pPr>
            <a:r>
              <a:rPr lang="en-US" sz="1242" kern="1200">
                <a:solidFill>
                  <a:schemeClr val="tx1"/>
                </a:solidFill>
                <a:latin typeface="+mn-lt"/>
                <a:ea typeface="+mn-ea"/>
                <a:cs typeface="+mn-cs"/>
              </a:rPr>
              <a:t>Creativity-</a:t>
            </a:r>
          </a:p>
          <a:p>
            <a:pPr defTabSz="630936">
              <a:spcAft>
                <a:spcPts val="600"/>
              </a:spcAft>
            </a:pPr>
            <a:r>
              <a:rPr lang="en-US" sz="1242" kern="1200">
                <a:solidFill>
                  <a:schemeClr val="tx1"/>
                </a:solidFill>
                <a:latin typeface="+mn-lt"/>
                <a:ea typeface="+mn-ea"/>
                <a:cs typeface="+mn-cs"/>
              </a:rPr>
              <a:t>Allows a child to </a:t>
            </a:r>
            <a:r>
              <a:rPr lang="en-US" sz="1242" kern="1200" err="1">
                <a:solidFill>
                  <a:schemeClr val="tx1"/>
                </a:solidFill>
                <a:latin typeface="+mn-lt"/>
                <a:ea typeface="+mn-ea"/>
                <a:cs typeface="+mn-cs"/>
              </a:rPr>
              <a:t>experement</a:t>
            </a:r>
            <a:r>
              <a:rPr lang="en-US" sz="1242" kern="1200">
                <a:solidFill>
                  <a:schemeClr val="tx1"/>
                </a:solidFill>
                <a:latin typeface="+mn-lt"/>
                <a:ea typeface="+mn-ea"/>
                <a:cs typeface="+mn-cs"/>
              </a:rPr>
              <a:t> and fail without any </a:t>
            </a:r>
            <a:r>
              <a:rPr lang="en-US" sz="1242" kern="1200" err="1">
                <a:solidFill>
                  <a:schemeClr val="tx1"/>
                </a:solidFill>
                <a:latin typeface="+mn-lt"/>
                <a:ea typeface="+mn-ea"/>
                <a:cs typeface="+mn-cs"/>
              </a:rPr>
              <a:t>reprocusions</a:t>
            </a:r>
            <a:r>
              <a:rPr lang="en-US" sz="1242" kern="1200">
                <a:solidFill>
                  <a:schemeClr val="tx1"/>
                </a:solidFill>
                <a:latin typeface="+mn-lt"/>
                <a:ea typeface="+mn-ea"/>
                <a:cs typeface="+mn-cs"/>
              </a:rPr>
              <a:t>.</a:t>
            </a:r>
            <a:endParaRPr lang="en-US"/>
          </a:p>
        </p:txBody>
      </p:sp>
    </p:spTree>
    <p:extLst>
      <p:ext uri="{BB962C8B-B14F-4D97-AF65-F5344CB8AC3E}">
        <p14:creationId xmlns:p14="http://schemas.microsoft.com/office/powerpoint/2010/main" val="2336337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55A2BF-6B88-0BC6-2AB8-36DB596BDB11}"/>
              </a:ext>
            </a:extLst>
          </p:cNvPr>
          <p:cNvSpPr>
            <a:spLocks noGrp="1"/>
          </p:cNvSpPr>
          <p:nvPr>
            <p:ph type="title"/>
          </p:nvPr>
        </p:nvSpPr>
        <p:spPr>
          <a:xfrm>
            <a:off x="1331088" y="565739"/>
            <a:ext cx="9745883" cy="1124949"/>
          </a:xfrm>
        </p:spPr>
        <p:txBody>
          <a:bodyPr>
            <a:normAutofit/>
          </a:bodyPr>
          <a:lstStyle/>
          <a:p>
            <a:r>
              <a:rPr lang="en-US">
                <a:solidFill>
                  <a:schemeClr val="bg1"/>
                </a:solidFill>
              </a:rPr>
              <a:t>The 4 Pillars</a:t>
            </a:r>
          </a:p>
        </p:txBody>
      </p:sp>
      <p:sp>
        <p:nvSpPr>
          <p:cNvPr id="14" name="Freeform: Shape 13">
            <a:extLst>
              <a:ext uri="{FF2B5EF4-FFF2-40B4-BE49-F238E27FC236}">
                <a16:creationId xmlns:a16="http://schemas.microsoft.com/office/drawing/2014/main" id="{AAD42DD4-86F6-4FD2-869F-32D35E310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6" name="Freeform: Shape 15">
            <a:extLst>
              <a:ext uri="{FF2B5EF4-FFF2-40B4-BE49-F238E27FC236}">
                <a16:creationId xmlns:a16="http://schemas.microsoft.com/office/drawing/2014/main" id="{4C36B8C5-0DEB-41B5-911D-572E2E835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5DC987A-A8C7-4C23-9BF5-33E9F6F21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6766" y="2256427"/>
            <a:ext cx="10855283" cy="3963398"/>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213F2CF-C6DF-4CE1-A6F0-E3B1BFBB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256427"/>
            <a:ext cx="10853849" cy="3955009"/>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4325C15-4820-4911-B66E-A5F917CFA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5106" y="2125615"/>
            <a:ext cx="10855283" cy="3974760"/>
          </a:xfrm>
          <a:prstGeom prst="rect">
            <a:avLst/>
          </a:prstGeom>
          <a:solidFill>
            <a:schemeClr val="bg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3E311D-42A8-6322-3DED-7296C8EDFA5C}"/>
              </a:ext>
            </a:extLst>
          </p:cNvPr>
          <p:cNvSpPr>
            <a:spLocks/>
          </p:cNvSpPr>
          <p:nvPr/>
        </p:nvSpPr>
        <p:spPr>
          <a:xfrm>
            <a:off x="2299358" y="2425605"/>
            <a:ext cx="2007193" cy="3371571"/>
          </a:xfrm>
          <a:prstGeom prst="rect">
            <a:avLst/>
          </a:prstGeom>
          <a:solidFill>
            <a:schemeClr val="accent6"/>
          </a:solidFill>
        </p:spPr>
        <p:txBody>
          <a:bodyPr vert="horz" lIns="91440" tIns="45720" rIns="91440" bIns="45720" rtlCol="0" anchor="t">
            <a:normAutofit/>
          </a:bodyPr>
          <a:lstStyle/>
          <a:p>
            <a:pPr defTabSz="713232">
              <a:spcAft>
                <a:spcPts val="600"/>
              </a:spcAft>
            </a:pPr>
            <a:r>
              <a:rPr lang="en-US" sz="1404" kern="1200">
                <a:solidFill>
                  <a:schemeClr val="tx1"/>
                </a:solidFill>
                <a:latin typeface="+mn-lt"/>
                <a:ea typeface="+mn-ea"/>
                <a:cs typeface="+mn-cs"/>
              </a:rPr>
              <a:t>Space </a:t>
            </a:r>
          </a:p>
          <a:p>
            <a:pPr defTabSz="713232">
              <a:spcAft>
                <a:spcPts val="600"/>
              </a:spcAft>
            </a:pPr>
            <a:r>
              <a:rPr lang="en-US" sz="1404" kern="1200">
                <a:solidFill>
                  <a:schemeClr val="tx1"/>
                </a:solidFill>
                <a:latin typeface="+mn-lt"/>
                <a:ea typeface="+mn-ea"/>
                <a:cs typeface="+mn-cs"/>
              </a:rPr>
              <a:t>Being able to move around and identify space also make space into whatever you want it to be example: anywhere can be a football pitch if you have the imagination to change space.</a:t>
            </a:r>
          </a:p>
          <a:p>
            <a:pPr defTabSz="713232">
              <a:spcAft>
                <a:spcPts val="600"/>
              </a:spcAft>
            </a:pPr>
            <a:endParaRPr lang="en-US" sz="1404" kern="1200">
              <a:solidFill>
                <a:schemeClr val="tx1"/>
              </a:solidFill>
              <a:latin typeface="+mn-lt"/>
              <a:ea typeface="+mn-ea"/>
              <a:cs typeface="+mn-cs"/>
            </a:endParaRPr>
          </a:p>
          <a:p>
            <a:pPr>
              <a:spcAft>
                <a:spcPts val="600"/>
              </a:spcAft>
            </a:pPr>
            <a:endParaRPr lang="en-US"/>
          </a:p>
        </p:txBody>
      </p:sp>
      <p:sp>
        <p:nvSpPr>
          <p:cNvPr id="4" name="TextBox 3">
            <a:extLst>
              <a:ext uri="{FF2B5EF4-FFF2-40B4-BE49-F238E27FC236}">
                <a16:creationId xmlns:a16="http://schemas.microsoft.com/office/drawing/2014/main" id="{10B5D185-0DDB-CB7B-56CE-F78364A194F4}"/>
              </a:ext>
            </a:extLst>
          </p:cNvPr>
          <p:cNvSpPr txBox="1"/>
          <p:nvPr/>
        </p:nvSpPr>
        <p:spPr>
          <a:xfrm>
            <a:off x="4541087" y="2428104"/>
            <a:ext cx="1843562" cy="3856184"/>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13232">
              <a:spcAft>
                <a:spcPts val="600"/>
              </a:spcAft>
            </a:pPr>
            <a:r>
              <a:rPr lang="en-US" sz="1404" kern="1200">
                <a:solidFill>
                  <a:schemeClr val="tx1"/>
                </a:solidFill>
                <a:latin typeface="+mn-lt"/>
                <a:ea typeface="+mn-ea"/>
                <a:cs typeface="+mn-cs"/>
              </a:rPr>
              <a:t>Body</a:t>
            </a:r>
          </a:p>
          <a:p>
            <a:pPr defTabSz="713232">
              <a:spcAft>
                <a:spcPts val="600"/>
              </a:spcAft>
            </a:pPr>
            <a:r>
              <a:rPr lang="en-US" sz="1404" kern="1200">
                <a:solidFill>
                  <a:schemeClr val="tx1"/>
                </a:solidFill>
                <a:latin typeface="+mn-lt"/>
                <a:ea typeface="+mn-ea"/>
                <a:cs typeface="+mn-cs"/>
              </a:rPr>
              <a:t>Movement comes from a number of different areas of the body it is important to understand this and master </a:t>
            </a:r>
            <a:r>
              <a:rPr lang="en-US" sz="1404" kern="1200" err="1">
                <a:solidFill>
                  <a:schemeClr val="tx1"/>
                </a:solidFill>
                <a:latin typeface="+mn-lt"/>
                <a:ea typeface="+mn-ea"/>
                <a:cs typeface="+mn-cs"/>
              </a:rPr>
              <a:t>you'r</a:t>
            </a:r>
            <a:r>
              <a:rPr lang="en-US" sz="1404" kern="1200">
                <a:solidFill>
                  <a:schemeClr val="tx1"/>
                </a:solidFill>
                <a:latin typeface="+mn-lt"/>
                <a:ea typeface="+mn-ea"/>
                <a:cs typeface="+mn-cs"/>
              </a:rPr>
              <a:t> body so that you are able to achieve these different movements.</a:t>
            </a:r>
          </a:p>
          <a:p>
            <a:pPr defTabSz="713232">
              <a:spcAft>
                <a:spcPts val="600"/>
              </a:spcAft>
            </a:pPr>
            <a:endParaRPr lang="en-US" sz="1404" kern="1200">
              <a:solidFill>
                <a:schemeClr val="tx1"/>
              </a:solidFill>
              <a:latin typeface="+mn-lt"/>
              <a:ea typeface="+mn-ea"/>
              <a:cs typeface="+mn-cs"/>
            </a:endParaRPr>
          </a:p>
          <a:p>
            <a:pPr defTabSz="713232">
              <a:spcAft>
                <a:spcPts val="600"/>
              </a:spcAft>
            </a:pPr>
            <a:endParaRPr lang="en-US" sz="1404" kern="1200">
              <a:solidFill>
                <a:schemeClr val="tx1"/>
              </a:solidFill>
              <a:latin typeface="+mn-lt"/>
              <a:ea typeface="+mn-ea"/>
              <a:cs typeface="+mn-cs"/>
            </a:endParaRPr>
          </a:p>
          <a:p>
            <a:pPr defTabSz="713232">
              <a:spcAft>
                <a:spcPts val="600"/>
              </a:spcAft>
            </a:pPr>
            <a:endParaRPr lang="en-US" sz="1404" kern="1200">
              <a:solidFill>
                <a:schemeClr val="tx1"/>
              </a:solidFill>
              <a:latin typeface="+mn-lt"/>
              <a:ea typeface="+mn-ea"/>
              <a:cs typeface="+mn-cs"/>
            </a:endParaRPr>
          </a:p>
          <a:p>
            <a:pPr defTabSz="713232">
              <a:spcAft>
                <a:spcPts val="600"/>
              </a:spcAft>
            </a:pPr>
            <a:endParaRPr lang="en-US" sz="1404" kern="1200">
              <a:solidFill>
                <a:schemeClr val="tx1"/>
              </a:solidFill>
              <a:latin typeface="+mn-lt"/>
              <a:ea typeface="+mn-ea"/>
              <a:cs typeface="+mn-cs"/>
            </a:endParaRPr>
          </a:p>
          <a:p>
            <a:pPr>
              <a:spcAft>
                <a:spcPts val="600"/>
              </a:spcAft>
            </a:pPr>
            <a:endParaRPr lang="en-US"/>
          </a:p>
        </p:txBody>
      </p:sp>
      <p:sp>
        <p:nvSpPr>
          <p:cNvPr id="5" name="TextBox 4">
            <a:extLst>
              <a:ext uri="{FF2B5EF4-FFF2-40B4-BE49-F238E27FC236}">
                <a16:creationId xmlns:a16="http://schemas.microsoft.com/office/drawing/2014/main" id="{2276240A-1C27-77CC-B8D6-D4428BA305DA}"/>
              </a:ext>
            </a:extLst>
          </p:cNvPr>
          <p:cNvSpPr txBox="1"/>
          <p:nvPr/>
        </p:nvSpPr>
        <p:spPr>
          <a:xfrm>
            <a:off x="6591913" y="2449922"/>
            <a:ext cx="1723567" cy="3933128"/>
          </a:xfrm>
          <a:prstGeom prst="rect">
            <a:avLst/>
          </a:prstGeom>
          <a:solidFill>
            <a:schemeClr val="accent4"/>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13232">
              <a:spcAft>
                <a:spcPts val="600"/>
              </a:spcAft>
            </a:pPr>
            <a:r>
              <a:rPr lang="en-US" sz="1404" kern="1200">
                <a:solidFill>
                  <a:schemeClr val="tx1"/>
                </a:solidFill>
                <a:latin typeface="+mn-lt"/>
                <a:ea typeface="+mn-ea"/>
                <a:cs typeface="+mn-cs"/>
              </a:rPr>
              <a:t>Effort</a:t>
            </a:r>
          </a:p>
          <a:p>
            <a:pPr defTabSz="713232">
              <a:spcAft>
                <a:spcPts val="600"/>
              </a:spcAft>
            </a:pPr>
            <a:endParaRPr lang="en-US" sz="1404" kern="1200">
              <a:solidFill>
                <a:schemeClr val="tx1"/>
              </a:solidFill>
              <a:latin typeface="+mn-lt"/>
              <a:ea typeface="+mn-ea"/>
              <a:cs typeface="+mn-cs"/>
            </a:endParaRPr>
          </a:p>
          <a:p>
            <a:pPr marL="222885" indent="-222885" defTabSz="713232">
              <a:spcAft>
                <a:spcPts val="600"/>
              </a:spcAft>
              <a:buFont typeface="Arial"/>
              <a:buChar char="•"/>
            </a:pPr>
            <a:r>
              <a:rPr lang="en-US" sz="1404" kern="1200">
                <a:solidFill>
                  <a:schemeClr val="tx1"/>
                </a:solidFill>
                <a:latin typeface="+mn-lt"/>
                <a:ea typeface="+mn-ea"/>
                <a:cs typeface="+mn-cs"/>
              </a:rPr>
              <a:t>Float, slash, punch and glide</a:t>
            </a:r>
          </a:p>
          <a:p>
            <a:pPr marL="222885" indent="-222885" defTabSz="713232">
              <a:spcAft>
                <a:spcPts val="600"/>
              </a:spcAft>
              <a:buFont typeface="Arial"/>
              <a:buChar char="•"/>
            </a:pPr>
            <a:r>
              <a:rPr lang="en-US" sz="1404" kern="1200">
                <a:solidFill>
                  <a:schemeClr val="tx1"/>
                </a:solidFill>
                <a:latin typeface="+mn-lt"/>
                <a:ea typeface="+mn-ea"/>
                <a:cs typeface="+mn-cs"/>
              </a:rPr>
              <a:t>Space, weight time and flow</a:t>
            </a:r>
          </a:p>
          <a:p>
            <a:pPr defTabSz="713232">
              <a:spcAft>
                <a:spcPts val="600"/>
              </a:spcAft>
            </a:pPr>
            <a:r>
              <a:rPr lang="en-US" sz="1404" kern="1200">
                <a:solidFill>
                  <a:schemeClr val="tx1"/>
                </a:solidFill>
                <a:latin typeface="+mn-lt"/>
                <a:ea typeface="+mn-ea"/>
                <a:cs typeface="+mn-cs"/>
              </a:rPr>
              <a:t>These 8 factors related to </a:t>
            </a:r>
            <a:r>
              <a:rPr lang="en-US" sz="1404" kern="1200" err="1">
                <a:solidFill>
                  <a:schemeClr val="tx1"/>
                </a:solidFill>
                <a:latin typeface="+mn-lt"/>
                <a:ea typeface="+mn-ea"/>
                <a:cs typeface="+mn-cs"/>
              </a:rPr>
              <a:t>labans</a:t>
            </a:r>
            <a:r>
              <a:rPr lang="en-US" sz="1404" kern="1200">
                <a:solidFill>
                  <a:schemeClr val="tx1"/>
                </a:solidFill>
                <a:latin typeface="+mn-lt"/>
                <a:ea typeface="+mn-ea"/>
                <a:cs typeface="+mn-cs"/>
              </a:rPr>
              <a:t> pillars allows a person to create and </a:t>
            </a:r>
            <a:r>
              <a:rPr lang="en-US" sz="1404" kern="1200" err="1">
                <a:solidFill>
                  <a:schemeClr val="tx1"/>
                </a:solidFill>
                <a:latin typeface="+mn-lt"/>
                <a:ea typeface="+mn-ea"/>
                <a:cs typeface="+mn-cs"/>
              </a:rPr>
              <a:t>anylyse</a:t>
            </a:r>
            <a:r>
              <a:rPr lang="en-US" sz="1404" kern="1200">
                <a:solidFill>
                  <a:schemeClr val="tx1"/>
                </a:solidFill>
                <a:latin typeface="+mn-lt"/>
                <a:ea typeface="+mn-ea"/>
                <a:cs typeface="+mn-cs"/>
              </a:rPr>
              <a:t> movement </a:t>
            </a:r>
          </a:p>
          <a:p>
            <a:pPr defTabSz="713232">
              <a:spcAft>
                <a:spcPts val="600"/>
              </a:spcAft>
            </a:pPr>
            <a:endParaRPr lang="en-US" sz="1404" kern="1200">
              <a:solidFill>
                <a:schemeClr val="tx1"/>
              </a:solidFill>
              <a:latin typeface="+mn-lt"/>
              <a:ea typeface="+mn-ea"/>
              <a:cs typeface="+mn-cs"/>
            </a:endParaRPr>
          </a:p>
          <a:p>
            <a:pPr defTabSz="713232">
              <a:spcAft>
                <a:spcPts val="600"/>
              </a:spcAft>
            </a:pPr>
            <a:endParaRPr lang="en-US" sz="1404" kern="1200">
              <a:solidFill>
                <a:schemeClr val="tx1"/>
              </a:solidFill>
              <a:latin typeface="+mn-lt"/>
              <a:ea typeface="+mn-ea"/>
              <a:cs typeface="+mn-cs"/>
            </a:endParaRPr>
          </a:p>
          <a:p>
            <a:pPr>
              <a:spcAft>
                <a:spcPts val="600"/>
              </a:spcAft>
            </a:pPr>
            <a:endParaRPr lang="en-US"/>
          </a:p>
        </p:txBody>
      </p:sp>
      <p:sp>
        <p:nvSpPr>
          <p:cNvPr id="6" name="TextBox 5">
            <a:extLst>
              <a:ext uri="{FF2B5EF4-FFF2-40B4-BE49-F238E27FC236}">
                <a16:creationId xmlns:a16="http://schemas.microsoft.com/office/drawing/2014/main" id="{3D7B0D59-B148-4541-CE23-76EB9DE9329A}"/>
              </a:ext>
            </a:extLst>
          </p:cNvPr>
          <p:cNvSpPr txBox="1"/>
          <p:nvPr/>
        </p:nvSpPr>
        <p:spPr>
          <a:xfrm>
            <a:off x="8424568" y="2428104"/>
            <a:ext cx="1723567" cy="3779240"/>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13232">
              <a:spcAft>
                <a:spcPts val="600"/>
              </a:spcAft>
            </a:pPr>
            <a:r>
              <a:rPr lang="en-US" sz="1404" kern="1200">
                <a:solidFill>
                  <a:schemeClr val="tx1"/>
                </a:solidFill>
                <a:latin typeface="+mn-lt"/>
                <a:ea typeface="+mn-ea"/>
                <a:cs typeface="+mn-cs"/>
              </a:rPr>
              <a:t>Relationships</a:t>
            </a:r>
          </a:p>
          <a:p>
            <a:pPr defTabSz="713232">
              <a:spcAft>
                <a:spcPts val="600"/>
              </a:spcAft>
            </a:pPr>
            <a:r>
              <a:rPr lang="en-US" sz="1404" kern="1200">
                <a:solidFill>
                  <a:schemeClr val="tx1"/>
                </a:solidFill>
                <a:latin typeface="+mn-lt"/>
                <a:ea typeface="+mn-ea"/>
                <a:cs typeface="+mn-cs"/>
              </a:rPr>
              <a:t>Creative movement helps bring children out of there shells and allows them to be themselves and this can spark new friendships and this also comes with developing social skills.</a:t>
            </a:r>
          </a:p>
          <a:p>
            <a:pPr defTabSz="713232">
              <a:spcAft>
                <a:spcPts val="600"/>
              </a:spcAft>
            </a:pPr>
            <a:endParaRPr lang="en-US" sz="1404" kern="1200">
              <a:solidFill>
                <a:schemeClr val="tx1"/>
              </a:solidFill>
              <a:latin typeface="+mn-lt"/>
              <a:ea typeface="+mn-ea"/>
              <a:cs typeface="+mn-cs"/>
            </a:endParaRPr>
          </a:p>
          <a:p>
            <a:pPr defTabSz="713232">
              <a:spcAft>
                <a:spcPts val="600"/>
              </a:spcAft>
            </a:pPr>
            <a:endParaRPr lang="en-US" sz="1404" kern="1200">
              <a:solidFill>
                <a:schemeClr val="tx1"/>
              </a:solidFill>
              <a:latin typeface="+mn-lt"/>
              <a:ea typeface="+mn-ea"/>
              <a:cs typeface="+mn-cs"/>
            </a:endParaRPr>
          </a:p>
          <a:p>
            <a:pPr defTabSz="713232">
              <a:spcAft>
                <a:spcPts val="600"/>
              </a:spcAft>
            </a:pPr>
            <a:endParaRPr lang="en-US" sz="1404" kern="1200">
              <a:solidFill>
                <a:schemeClr val="tx1"/>
              </a:solidFill>
              <a:latin typeface="+mn-lt"/>
              <a:ea typeface="+mn-ea"/>
              <a:cs typeface="+mn-cs"/>
            </a:endParaRPr>
          </a:p>
          <a:p>
            <a:pPr>
              <a:spcAft>
                <a:spcPts val="600"/>
              </a:spcAft>
            </a:pPr>
            <a:endParaRPr lang="en-US"/>
          </a:p>
        </p:txBody>
      </p:sp>
    </p:spTree>
    <p:extLst>
      <p:ext uri="{BB962C8B-B14F-4D97-AF65-F5344CB8AC3E}">
        <p14:creationId xmlns:p14="http://schemas.microsoft.com/office/powerpoint/2010/main" val="27006155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DAF759-3CB9-0354-B462-136A91E02031}"/>
              </a:ext>
            </a:extLst>
          </p:cNvPr>
          <p:cNvSpPr>
            <a:spLocks noGrp="1"/>
          </p:cNvSpPr>
          <p:nvPr>
            <p:ph type="title"/>
          </p:nvPr>
        </p:nvSpPr>
        <p:spPr>
          <a:xfrm>
            <a:off x="1331088" y="565739"/>
            <a:ext cx="9745883" cy="1124949"/>
          </a:xfrm>
        </p:spPr>
        <p:txBody>
          <a:bodyPr>
            <a:normAutofit/>
          </a:bodyPr>
          <a:lstStyle/>
          <a:p>
            <a:r>
              <a:rPr lang="en-US">
                <a:solidFill>
                  <a:schemeClr val="bg1"/>
                </a:solidFill>
              </a:rPr>
              <a:t>Benefits of creative movement in children</a:t>
            </a:r>
          </a:p>
        </p:txBody>
      </p:sp>
      <p:sp>
        <p:nvSpPr>
          <p:cNvPr id="11" name="Freeform: Shape 10">
            <a:extLst>
              <a:ext uri="{FF2B5EF4-FFF2-40B4-BE49-F238E27FC236}">
                <a16:creationId xmlns:a16="http://schemas.microsoft.com/office/drawing/2014/main" id="{AAD42DD4-86F6-4FD2-869F-32D35E310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3" name="Freeform: Shape 12">
            <a:extLst>
              <a:ext uri="{FF2B5EF4-FFF2-40B4-BE49-F238E27FC236}">
                <a16:creationId xmlns:a16="http://schemas.microsoft.com/office/drawing/2014/main" id="{4C36B8C5-0DEB-41B5-911D-572E2E835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5DC987A-A8C7-4C23-9BF5-33E9F6F21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6766" y="2256427"/>
            <a:ext cx="10855283" cy="3963398"/>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213F2CF-C6DF-4CE1-A6F0-E3B1BFBB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256427"/>
            <a:ext cx="10853849" cy="3955009"/>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4325C15-4820-4911-B66E-A5F917CFA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5106" y="2125615"/>
            <a:ext cx="10855283" cy="3974760"/>
          </a:xfrm>
          <a:prstGeom prst="rect">
            <a:avLst/>
          </a:prstGeom>
          <a:solidFill>
            <a:schemeClr val="bg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14133A2-D75F-0CF2-CD13-4A734B48304C}"/>
              </a:ext>
            </a:extLst>
          </p:cNvPr>
          <p:cNvGraphicFramePr>
            <a:graphicFrameLocks noGrp="1"/>
          </p:cNvGraphicFramePr>
          <p:nvPr>
            <p:ph idx="1"/>
            <p:extLst>
              <p:ext uri="{D42A27DB-BD31-4B8C-83A1-F6EECF244321}">
                <p14:modId xmlns:p14="http://schemas.microsoft.com/office/powerpoint/2010/main" val="1960717792"/>
              </p:ext>
            </p:extLst>
          </p:nvPr>
        </p:nvGraphicFramePr>
        <p:xfrm>
          <a:off x="1093694" y="2425605"/>
          <a:ext cx="10260106" cy="33715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2613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85E441-67D6-230F-0FD8-43B75C76C57D}"/>
              </a:ext>
            </a:extLst>
          </p:cNvPr>
          <p:cNvSpPr>
            <a:spLocks noGrp="1"/>
          </p:cNvSpPr>
          <p:nvPr>
            <p:ph type="title"/>
          </p:nvPr>
        </p:nvSpPr>
        <p:spPr>
          <a:xfrm>
            <a:off x="761803" y="350196"/>
            <a:ext cx="4646904" cy="1624520"/>
          </a:xfrm>
        </p:spPr>
        <p:txBody>
          <a:bodyPr anchor="ctr">
            <a:normAutofit/>
          </a:bodyPr>
          <a:lstStyle/>
          <a:p>
            <a:r>
              <a:rPr lang="en-US" sz="4000"/>
              <a:t>Resource</a:t>
            </a:r>
          </a:p>
        </p:txBody>
      </p:sp>
      <p:sp>
        <p:nvSpPr>
          <p:cNvPr id="3" name="Content Placeholder 2">
            <a:extLst>
              <a:ext uri="{FF2B5EF4-FFF2-40B4-BE49-F238E27FC236}">
                <a16:creationId xmlns:a16="http://schemas.microsoft.com/office/drawing/2014/main" id="{05D00DE8-003C-9FAD-2A23-9367129D9028}"/>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ea typeface="+mn-lt"/>
                <a:cs typeface="+mn-lt"/>
                <a:hlinkClick r:id="rId2"/>
              </a:rPr>
              <a:t>Creative Movement resource.docx</a:t>
            </a:r>
          </a:p>
          <a:p>
            <a:pPr marL="0" indent="0">
              <a:buNone/>
            </a:pPr>
            <a:r>
              <a:rPr lang="en-US" sz="2000"/>
              <a:t>Link to my resource</a:t>
            </a:r>
          </a:p>
        </p:txBody>
      </p:sp>
      <p:pic>
        <p:nvPicPr>
          <p:cNvPr id="5" name="Picture 4" descr="One glowing light up arrow among other down arrows on green pastel colour background">
            <a:extLst>
              <a:ext uri="{FF2B5EF4-FFF2-40B4-BE49-F238E27FC236}">
                <a16:creationId xmlns:a16="http://schemas.microsoft.com/office/drawing/2014/main" id="{068413D9-B48B-2F64-255B-E17F4FB93F50}"/>
              </a:ext>
            </a:extLst>
          </p:cNvPr>
          <p:cNvPicPr>
            <a:picLocks noChangeAspect="1"/>
          </p:cNvPicPr>
          <p:nvPr/>
        </p:nvPicPr>
        <p:blipFill rotWithShape="1">
          <a:blip r:embed="rId3"/>
          <a:srcRect l="7763" r="25498" b="3"/>
          <a:stretch/>
        </p:blipFill>
        <p:spPr>
          <a:xfrm>
            <a:off x="6096000" y="1"/>
            <a:ext cx="6102825" cy="6858000"/>
          </a:xfrm>
          <a:prstGeom prst="rect">
            <a:avLst/>
          </a:prstGeom>
        </p:spPr>
      </p:pic>
    </p:spTree>
    <p:extLst>
      <p:ext uri="{BB962C8B-B14F-4D97-AF65-F5344CB8AC3E}">
        <p14:creationId xmlns:p14="http://schemas.microsoft.com/office/powerpoint/2010/main" val="1908062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A09B2A-6AF8-88AF-3910-81A11321DE00}"/>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Explaining resource</a:t>
            </a:r>
          </a:p>
        </p:txBody>
      </p:sp>
      <p:pic>
        <p:nvPicPr>
          <p:cNvPr id="4" name="Picture 3" descr="A screenshot of a computer&#10;&#10;Description automatically generated">
            <a:extLst>
              <a:ext uri="{FF2B5EF4-FFF2-40B4-BE49-F238E27FC236}">
                <a16:creationId xmlns:a16="http://schemas.microsoft.com/office/drawing/2014/main" id="{D6C51E0E-65C1-38EB-F924-DCAA2E0D55D8}"/>
              </a:ext>
            </a:extLst>
          </p:cNvPr>
          <p:cNvPicPr>
            <a:picLocks noChangeAspect="1"/>
          </p:cNvPicPr>
          <p:nvPr/>
        </p:nvPicPr>
        <p:blipFill rotWithShape="1">
          <a:blip r:embed="rId2"/>
          <a:srcRect l="26210" t="30252" r="30815" b="13235"/>
          <a:stretch/>
        </p:blipFill>
        <p:spPr>
          <a:xfrm>
            <a:off x="1620364" y="2255825"/>
            <a:ext cx="3841664" cy="2854521"/>
          </a:xfrm>
          <a:prstGeom prst="rect">
            <a:avLst/>
          </a:prstGeom>
        </p:spPr>
      </p:pic>
      <p:cxnSp>
        <p:nvCxnSpPr>
          <p:cNvPr id="3" name="Straight Arrow Connector 2">
            <a:extLst>
              <a:ext uri="{FF2B5EF4-FFF2-40B4-BE49-F238E27FC236}">
                <a16:creationId xmlns:a16="http://schemas.microsoft.com/office/drawing/2014/main" id="{83A2F101-2A85-26DB-B513-3C3C48770583}"/>
              </a:ext>
            </a:extLst>
          </p:cNvPr>
          <p:cNvCxnSpPr/>
          <p:nvPr/>
        </p:nvCxnSpPr>
        <p:spPr>
          <a:xfrm flipV="1">
            <a:off x="4609416" y="2333096"/>
            <a:ext cx="2056847" cy="102967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62864743-0604-ACB9-EF6F-D292F2B21A8E}"/>
              </a:ext>
            </a:extLst>
          </p:cNvPr>
          <p:cNvSpPr txBox="1"/>
          <p:nvPr/>
        </p:nvSpPr>
        <p:spPr>
          <a:xfrm>
            <a:off x="6865129" y="2112579"/>
            <a:ext cx="3730448" cy="5687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86384">
              <a:spcAft>
                <a:spcPts val="600"/>
              </a:spcAft>
            </a:pPr>
            <a:r>
              <a:rPr lang="en-US" sz="1548" kern="1200">
                <a:solidFill>
                  <a:schemeClr val="tx1"/>
                </a:solidFill>
                <a:latin typeface="+mn-lt"/>
                <a:ea typeface="+mn-ea"/>
                <a:cs typeface="+mn-cs"/>
              </a:rPr>
              <a:t>This uses 3 out of 4 of </a:t>
            </a:r>
            <a:r>
              <a:rPr lang="en-US" sz="1548" kern="1200" err="1">
                <a:solidFill>
                  <a:schemeClr val="tx1"/>
                </a:solidFill>
                <a:latin typeface="+mn-lt"/>
                <a:ea typeface="+mn-ea"/>
                <a:cs typeface="+mn-cs"/>
              </a:rPr>
              <a:t>labans</a:t>
            </a:r>
            <a:r>
              <a:rPr lang="en-US" sz="1548" kern="1200">
                <a:solidFill>
                  <a:schemeClr val="tx1"/>
                </a:solidFill>
                <a:latin typeface="+mn-lt"/>
                <a:ea typeface="+mn-ea"/>
                <a:cs typeface="+mn-cs"/>
              </a:rPr>
              <a:t> pillars witch is Space , Body and relationships </a:t>
            </a:r>
            <a:endParaRPr lang="en-US"/>
          </a:p>
        </p:txBody>
      </p:sp>
      <p:cxnSp>
        <p:nvCxnSpPr>
          <p:cNvPr id="6" name="Straight Arrow Connector 5">
            <a:extLst>
              <a:ext uri="{FF2B5EF4-FFF2-40B4-BE49-F238E27FC236}">
                <a16:creationId xmlns:a16="http://schemas.microsoft.com/office/drawing/2014/main" id="{09978C1D-AD7B-6C7E-8153-4AE9F6122EB4}"/>
              </a:ext>
            </a:extLst>
          </p:cNvPr>
          <p:cNvCxnSpPr/>
          <p:nvPr/>
        </p:nvCxnSpPr>
        <p:spPr>
          <a:xfrm>
            <a:off x="3933070" y="3561144"/>
            <a:ext cx="2306767" cy="6997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EC113C73-2EE8-95C8-0007-437175DE0308}"/>
              </a:ext>
            </a:extLst>
          </p:cNvPr>
          <p:cNvSpPr txBox="1"/>
          <p:nvPr/>
        </p:nvSpPr>
        <p:spPr>
          <a:xfrm>
            <a:off x="6392064" y="3383094"/>
            <a:ext cx="3257384" cy="9608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86384">
              <a:spcAft>
                <a:spcPts val="600"/>
              </a:spcAft>
            </a:pPr>
            <a:r>
              <a:rPr lang="en-US" sz="1548" kern="1200">
                <a:solidFill>
                  <a:schemeClr val="tx1"/>
                </a:solidFill>
                <a:latin typeface="+mn-lt"/>
                <a:ea typeface="+mn-ea"/>
                <a:cs typeface="+mn-cs"/>
              </a:rPr>
              <a:t>Balance=body</a:t>
            </a:r>
          </a:p>
          <a:p>
            <a:pPr defTabSz="786384">
              <a:spcAft>
                <a:spcPts val="600"/>
              </a:spcAft>
            </a:pPr>
            <a:r>
              <a:rPr lang="en-US" sz="1548" kern="1200">
                <a:solidFill>
                  <a:schemeClr val="tx1"/>
                </a:solidFill>
                <a:latin typeface="+mn-lt"/>
                <a:ea typeface="+mn-ea"/>
                <a:cs typeface="+mn-cs"/>
              </a:rPr>
              <a:t>Grid/square=space</a:t>
            </a:r>
          </a:p>
          <a:p>
            <a:pPr defTabSz="786384">
              <a:spcAft>
                <a:spcPts val="600"/>
              </a:spcAft>
            </a:pPr>
            <a:r>
              <a:rPr lang="en-US" sz="1548" kern="1200">
                <a:solidFill>
                  <a:schemeClr val="tx1"/>
                </a:solidFill>
                <a:latin typeface="+mn-lt"/>
                <a:ea typeface="+mn-ea"/>
                <a:cs typeface="+mn-cs"/>
              </a:rPr>
              <a:t>Communication=relationships</a:t>
            </a:r>
            <a:endParaRPr lang="en-US"/>
          </a:p>
        </p:txBody>
      </p:sp>
      <p:cxnSp>
        <p:nvCxnSpPr>
          <p:cNvPr id="8" name="Straight Arrow Connector 7">
            <a:extLst>
              <a:ext uri="{FF2B5EF4-FFF2-40B4-BE49-F238E27FC236}">
                <a16:creationId xmlns:a16="http://schemas.microsoft.com/office/drawing/2014/main" id="{97410BE6-6A52-6BD6-E9A1-5EDC85BDFECA}"/>
              </a:ext>
            </a:extLst>
          </p:cNvPr>
          <p:cNvCxnSpPr/>
          <p:nvPr/>
        </p:nvCxnSpPr>
        <p:spPr>
          <a:xfrm>
            <a:off x="3731569" y="4759201"/>
            <a:ext cx="3406418" cy="108215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0BB0BABB-B2B1-1012-E021-F0960099D851}"/>
              </a:ext>
            </a:extLst>
          </p:cNvPr>
          <p:cNvSpPr txBox="1"/>
          <p:nvPr/>
        </p:nvSpPr>
        <p:spPr>
          <a:xfrm>
            <a:off x="7340164" y="5743627"/>
            <a:ext cx="2704350" cy="5687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86384">
              <a:spcAft>
                <a:spcPts val="600"/>
              </a:spcAft>
            </a:pPr>
            <a:r>
              <a:rPr lang="en-US" sz="1548" kern="1200">
                <a:solidFill>
                  <a:schemeClr val="tx1"/>
                </a:solidFill>
                <a:latin typeface="+mn-lt"/>
                <a:ea typeface="+mn-ea"/>
                <a:cs typeface="+mn-cs"/>
              </a:rPr>
              <a:t>Picture explaining the nature of the drill.</a:t>
            </a:r>
            <a:endParaRPr lang="en-US"/>
          </a:p>
        </p:txBody>
      </p:sp>
    </p:spTree>
    <p:extLst>
      <p:ext uri="{BB962C8B-B14F-4D97-AF65-F5344CB8AC3E}">
        <p14:creationId xmlns:p14="http://schemas.microsoft.com/office/powerpoint/2010/main" val="4134591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ABAA1F-D7E9-2478-F436-FF38A84F327B}"/>
              </a:ext>
            </a:extLst>
          </p:cNvPr>
          <p:cNvSpPr>
            <a:spLocks noGrp="1"/>
          </p:cNvSpPr>
          <p:nvPr>
            <p:ph type="title"/>
          </p:nvPr>
        </p:nvSpPr>
        <p:spPr>
          <a:xfrm>
            <a:off x="1136397" y="502020"/>
            <a:ext cx="5323715" cy="1642970"/>
          </a:xfrm>
        </p:spPr>
        <p:txBody>
          <a:bodyPr vert="horz" lIns="91440" tIns="45720" rIns="91440" bIns="45720" rtlCol="0" anchor="b">
            <a:normAutofit/>
          </a:bodyPr>
          <a:lstStyle/>
          <a:p>
            <a:r>
              <a:rPr lang="en-US" sz="4000" kern="1200">
                <a:solidFill>
                  <a:schemeClr val="tx1"/>
                </a:solidFill>
                <a:latin typeface="+mj-lt"/>
                <a:ea typeface="+mj-ea"/>
                <a:cs typeface="+mj-cs"/>
              </a:rPr>
              <a:t>Explaining resource </a:t>
            </a:r>
          </a:p>
        </p:txBody>
      </p:sp>
      <p:sp>
        <p:nvSpPr>
          <p:cNvPr id="5" name="TextBox 4">
            <a:extLst>
              <a:ext uri="{FF2B5EF4-FFF2-40B4-BE49-F238E27FC236}">
                <a16:creationId xmlns:a16="http://schemas.microsoft.com/office/drawing/2014/main" id="{0C99758B-45F7-4770-EB40-357006DCB715}"/>
              </a:ext>
            </a:extLst>
          </p:cNvPr>
          <p:cNvSpPr txBox="1"/>
          <p:nvPr/>
        </p:nvSpPr>
        <p:spPr>
          <a:xfrm>
            <a:off x="1144923" y="2405894"/>
            <a:ext cx="5315189" cy="353508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300"/>
              <a:t>Explains the drill and explains what the drill will do.</a:t>
            </a:r>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r>
              <a:rPr lang="en-US" sz="1300"/>
              <a:t>Box 1 takes relationships because of the communication it takes to be a lion and it also is a space.</a:t>
            </a:r>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r>
              <a:rPr lang="en-US" sz="1300"/>
              <a:t>Box 2 Kicking drill includes energy because they need to either kick the ball soft or hard for it to make the distance.</a:t>
            </a:r>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r>
              <a:rPr lang="en-US" sz="1300"/>
              <a:t>Box 3</a:t>
            </a:r>
          </a:p>
          <a:p>
            <a:pPr indent="-228600">
              <a:lnSpc>
                <a:spcPct val="90000"/>
              </a:lnSpc>
              <a:spcAft>
                <a:spcPts val="600"/>
              </a:spcAft>
              <a:buFont typeface="Arial" panose="020B0604020202020204" pitchFamily="34" charset="0"/>
              <a:buChar char="•"/>
            </a:pPr>
            <a:r>
              <a:rPr lang="en-US" sz="1300"/>
              <a:t>Ths box includes body because of the usage of balance,</a:t>
            </a:r>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r>
              <a:rPr lang="en-US" sz="1300"/>
              <a:t>Box 4</a:t>
            </a:r>
          </a:p>
          <a:p>
            <a:pPr indent="-228600">
              <a:lnSpc>
                <a:spcPct val="90000"/>
              </a:lnSpc>
              <a:spcAft>
                <a:spcPts val="600"/>
              </a:spcAft>
              <a:buFont typeface="Arial" panose="020B0604020202020204" pitchFamily="34" charset="0"/>
              <a:buChar char="•"/>
            </a:pPr>
            <a:r>
              <a:rPr lang="en-US" sz="1300"/>
              <a:t>Follow the leader includes effort to change power for different animals.</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screenshot of a computer&#10;&#10;Description automatically generated">
            <a:extLst>
              <a:ext uri="{FF2B5EF4-FFF2-40B4-BE49-F238E27FC236}">
                <a16:creationId xmlns:a16="http://schemas.microsoft.com/office/drawing/2014/main" id="{68744CAB-D832-A74D-9C52-FA47D031DC08}"/>
              </a:ext>
            </a:extLst>
          </p:cNvPr>
          <p:cNvPicPr>
            <a:picLocks noChangeAspect="1"/>
          </p:cNvPicPr>
          <p:nvPr/>
        </p:nvPicPr>
        <p:blipFill rotWithShape="1">
          <a:blip r:embed="rId2"/>
          <a:srcRect l="36127" t="40756" r="37662" b="9664"/>
          <a:stretch/>
        </p:blipFill>
        <p:spPr>
          <a:xfrm>
            <a:off x="7075967" y="1226205"/>
            <a:ext cx="4170530" cy="4437482"/>
          </a:xfrm>
          <a:prstGeom prst="rect">
            <a:avLst/>
          </a:prstGeom>
        </p:spPr>
      </p:pic>
    </p:spTree>
    <p:extLst>
      <p:ext uri="{BB962C8B-B14F-4D97-AF65-F5344CB8AC3E}">
        <p14:creationId xmlns:p14="http://schemas.microsoft.com/office/powerpoint/2010/main" val="3757835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1293F9B-599E-4871-A414-757225FA3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1752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77CE42-DE56-BDA7-3A52-B684C2C343D1}"/>
              </a:ext>
            </a:extLst>
          </p:cNvPr>
          <p:cNvSpPr>
            <a:spLocks noGrp="1"/>
          </p:cNvSpPr>
          <p:nvPr>
            <p:ph type="title"/>
          </p:nvPr>
        </p:nvSpPr>
        <p:spPr>
          <a:xfrm>
            <a:off x="838200" y="565739"/>
            <a:ext cx="10515600" cy="1124949"/>
          </a:xfrm>
        </p:spPr>
        <p:txBody>
          <a:bodyPr>
            <a:normAutofit/>
          </a:bodyPr>
          <a:lstStyle/>
          <a:p>
            <a:r>
              <a:rPr lang="en-US">
                <a:solidFill>
                  <a:schemeClr val="bg1"/>
                </a:solidFill>
              </a:rPr>
              <a:t>Explaining resource</a:t>
            </a:r>
          </a:p>
        </p:txBody>
      </p:sp>
      <p:grpSp>
        <p:nvGrpSpPr>
          <p:cNvPr id="15" name="Graphic 190">
            <a:extLst>
              <a:ext uri="{FF2B5EF4-FFF2-40B4-BE49-F238E27FC236}">
                <a16:creationId xmlns:a16="http://schemas.microsoft.com/office/drawing/2014/main" id="{53883AA7-7F86-41F8-A1D8-06E9886E7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36528"/>
            <a:ext cx="1291642" cy="429215"/>
            <a:chOff x="2504802" y="1755501"/>
            <a:chExt cx="1598829" cy="531293"/>
          </a:xfrm>
          <a:solidFill>
            <a:schemeClr val="bg1"/>
          </a:solidFill>
        </p:grpSpPr>
        <p:sp>
          <p:nvSpPr>
            <p:cNvPr id="16" name="Freeform: Shape 15">
              <a:extLst>
                <a:ext uri="{FF2B5EF4-FFF2-40B4-BE49-F238E27FC236}">
                  <a16:creationId xmlns:a16="http://schemas.microsoft.com/office/drawing/2014/main" id="{FC80ACB6-0FE0-4F10-998D-2E8D46375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1C2903D5-FF18-4A00-8E9F-9335FCF1E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19" name="Group 18">
            <a:extLst>
              <a:ext uri="{FF2B5EF4-FFF2-40B4-BE49-F238E27FC236}">
                <a16:creationId xmlns:a16="http://schemas.microsoft.com/office/drawing/2014/main" id="{71A8B53C-ED2D-4081-AC0C-F87A9D4B3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10480" y="681042"/>
            <a:ext cx="1562428" cy="1493465"/>
            <a:chOff x="3121343" y="4864099"/>
            <a:chExt cx="2085971" cy="1993901"/>
          </a:xfrm>
          <a:solidFill>
            <a:schemeClr val="bg1"/>
          </a:solidFill>
        </p:grpSpPr>
        <p:sp>
          <p:nvSpPr>
            <p:cNvPr id="20" name="Freeform: Shape 19">
              <a:extLst>
                <a:ext uri="{FF2B5EF4-FFF2-40B4-BE49-F238E27FC236}">
                  <a16:creationId xmlns:a16="http://schemas.microsoft.com/office/drawing/2014/main" id="{E2C7D52B-9C2A-4BDB-89DC-A89BDB9F8C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C4B951A6-4FAF-4CBA-B55F-3AAD55758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FC4DABFE-3395-46F4-95C0-CA58332AAF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82225D9-CC2C-4D45-B90F-5EC7DD2652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DDC31B28-21ED-494B-BA30-31CD8F9CD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5" name="Freeform: Shape 24">
              <a:extLst>
                <a:ext uri="{FF2B5EF4-FFF2-40B4-BE49-F238E27FC236}">
                  <a16:creationId xmlns:a16="http://schemas.microsoft.com/office/drawing/2014/main" id="{9BD8A01F-C2B9-47B6-977F-15E31A8C1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6" name="Freeform: Shape 25">
              <a:extLst>
                <a:ext uri="{FF2B5EF4-FFF2-40B4-BE49-F238E27FC236}">
                  <a16:creationId xmlns:a16="http://schemas.microsoft.com/office/drawing/2014/main" id="{5D562CCF-082E-4E33-BC25-3C2F3CB261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7" name="Freeform: Shape 26">
              <a:extLst>
                <a:ext uri="{FF2B5EF4-FFF2-40B4-BE49-F238E27FC236}">
                  <a16:creationId xmlns:a16="http://schemas.microsoft.com/office/drawing/2014/main" id="{A91A36DF-6DC9-4C5F-A16E-BC6DC84292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8" name="Freeform: Shape 27">
              <a:extLst>
                <a:ext uri="{FF2B5EF4-FFF2-40B4-BE49-F238E27FC236}">
                  <a16:creationId xmlns:a16="http://schemas.microsoft.com/office/drawing/2014/main" id="{0DEF31D0-A584-489A-B972-966367742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9" name="Freeform: Shape 28">
              <a:extLst>
                <a:ext uri="{FF2B5EF4-FFF2-40B4-BE49-F238E27FC236}">
                  <a16:creationId xmlns:a16="http://schemas.microsoft.com/office/drawing/2014/main" id="{2706B7B1-0776-4349-9782-39E4AD4ED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0" name="Freeform: Shape 29">
              <a:extLst>
                <a:ext uri="{FF2B5EF4-FFF2-40B4-BE49-F238E27FC236}">
                  <a16:creationId xmlns:a16="http://schemas.microsoft.com/office/drawing/2014/main" id="{7ECC02B0-321C-499C-AB67-2DE74D4DED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1" name="Freeform: Shape 30">
              <a:extLst>
                <a:ext uri="{FF2B5EF4-FFF2-40B4-BE49-F238E27FC236}">
                  <a16:creationId xmlns:a16="http://schemas.microsoft.com/office/drawing/2014/main" id="{F5B3F392-AC23-49B8-A36A-D93B0BD76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2" name="Freeform: Shape 31">
              <a:extLst>
                <a:ext uri="{FF2B5EF4-FFF2-40B4-BE49-F238E27FC236}">
                  <a16:creationId xmlns:a16="http://schemas.microsoft.com/office/drawing/2014/main" id="{1A72EA58-66EE-4BA2-923C-2B66CFC42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pic>
        <p:nvPicPr>
          <p:cNvPr id="4" name="Picture 3" descr="A screenshot of a computer&#10;&#10;Description automatically generated">
            <a:extLst>
              <a:ext uri="{FF2B5EF4-FFF2-40B4-BE49-F238E27FC236}">
                <a16:creationId xmlns:a16="http://schemas.microsoft.com/office/drawing/2014/main" id="{C9894C5B-87F5-DCE0-69D5-196687A53B94}"/>
              </a:ext>
            </a:extLst>
          </p:cNvPr>
          <p:cNvPicPr>
            <a:picLocks noChangeAspect="1"/>
          </p:cNvPicPr>
          <p:nvPr/>
        </p:nvPicPr>
        <p:blipFill rotWithShape="1">
          <a:blip r:embed="rId2"/>
          <a:srcRect l="31523" t="27311" r="34120" b="12605"/>
          <a:stretch/>
        </p:blipFill>
        <p:spPr>
          <a:xfrm>
            <a:off x="1864877" y="3287032"/>
            <a:ext cx="2948859" cy="2889931"/>
          </a:xfrm>
          <a:prstGeom prst="rect">
            <a:avLst/>
          </a:prstGeom>
        </p:spPr>
      </p:pic>
      <p:sp>
        <p:nvSpPr>
          <p:cNvPr id="5" name="TextBox 4">
            <a:extLst>
              <a:ext uri="{FF2B5EF4-FFF2-40B4-BE49-F238E27FC236}">
                <a16:creationId xmlns:a16="http://schemas.microsoft.com/office/drawing/2014/main" id="{D1D9C5E5-DDCD-98C5-B823-E99F95A20388}"/>
              </a:ext>
            </a:extLst>
          </p:cNvPr>
          <p:cNvSpPr txBox="1"/>
          <p:nvPr/>
        </p:nvSpPr>
        <p:spPr>
          <a:xfrm>
            <a:off x="6002349" y="2639965"/>
            <a:ext cx="3957703" cy="10075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58952">
              <a:spcAft>
                <a:spcPts val="600"/>
              </a:spcAft>
            </a:pPr>
            <a:r>
              <a:rPr lang="en-US" sz="1494" kern="1200">
                <a:solidFill>
                  <a:schemeClr val="tx1"/>
                </a:solidFill>
                <a:latin typeface="+mn-lt"/>
                <a:ea typeface="+mn-ea"/>
                <a:cs typeface="+mn-cs"/>
              </a:rPr>
              <a:t>Cool down involves every pillar by using space as the pitch. Body as the balance Animals as the energy and communication as the relationships.</a:t>
            </a:r>
            <a:endParaRPr lang="en-US"/>
          </a:p>
        </p:txBody>
      </p:sp>
      <p:sp>
        <p:nvSpPr>
          <p:cNvPr id="6" name="TextBox 5">
            <a:extLst>
              <a:ext uri="{FF2B5EF4-FFF2-40B4-BE49-F238E27FC236}">
                <a16:creationId xmlns:a16="http://schemas.microsoft.com/office/drawing/2014/main" id="{D8DEC631-65BD-A219-3501-EA556716B4FB}"/>
              </a:ext>
            </a:extLst>
          </p:cNvPr>
          <p:cNvSpPr txBox="1"/>
          <p:nvPr/>
        </p:nvSpPr>
        <p:spPr>
          <a:xfrm>
            <a:off x="5855767" y="4825362"/>
            <a:ext cx="4410773" cy="5522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58952">
              <a:spcAft>
                <a:spcPts val="600"/>
              </a:spcAft>
            </a:pPr>
            <a:r>
              <a:rPr lang="en-US" sz="1494" kern="1200">
                <a:solidFill>
                  <a:schemeClr val="tx1"/>
                </a:solidFill>
                <a:latin typeface="+mn-lt"/>
                <a:ea typeface="+mn-ea"/>
                <a:cs typeface="+mn-cs"/>
              </a:rPr>
              <a:t>Explaining my aim to show why and who I made the coaching plan for.</a:t>
            </a:r>
            <a:endParaRPr lang="en-US"/>
          </a:p>
        </p:txBody>
      </p:sp>
    </p:spTree>
    <p:extLst>
      <p:ext uri="{BB962C8B-B14F-4D97-AF65-F5344CB8AC3E}">
        <p14:creationId xmlns:p14="http://schemas.microsoft.com/office/powerpoint/2010/main" val="905431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84D954-B15B-E008-2289-4500133E484F}"/>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Reference list</a:t>
            </a:r>
          </a:p>
        </p:txBody>
      </p:sp>
      <p:sp>
        <p:nvSpPr>
          <p:cNvPr id="3" name="Content Placeholder 2">
            <a:extLst>
              <a:ext uri="{FF2B5EF4-FFF2-40B4-BE49-F238E27FC236}">
                <a16:creationId xmlns:a16="http://schemas.microsoft.com/office/drawing/2014/main" id="{56279D63-776F-63BB-49F7-3037C4C512F2}"/>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US" sz="1200" b="1" dirty="0">
                <a:latin typeface="Calibri"/>
                <a:ea typeface="+mn-lt"/>
                <a:cs typeface="+mn-lt"/>
              </a:rPr>
              <a:t>Thom, L. From Simple Line to Expressive Movement: The Use of Creative Movement to Enhance Socio-Emotional Development in the Preschool Curriculum.</a:t>
            </a:r>
          </a:p>
          <a:p>
            <a:r>
              <a:rPr lang="en-US" sz="1200" b="1" err="1">
                <a:latin typeface="Calibri"/>
                <a:cs typeface="Arial"/>
              </a:rPr>
              <a:t>Tiktampanidi</a:t>
            </a:r>
            <a:r>
              <a:rPr lang="en-US" sz="1200" b="1" dirty="0">
                <a:latin typeface="Calibri"/>
                <a:cs typeface="Arial"/>
              </a:rPr>
              <a:t>, E., </a:t>
            </a:r>
            <a:r>
              <a:rPr lang="en-US" sz="1200" b="1" err="1">
                <a:latin typeface="Calibri"/>
                <a:cs typeface="Arial"/>
              </a:rPr>
              <a:t>Lykesas</a:t>
            </a:r>
            <a:r>
              <a:rPr lang="en-US" sz="1200" b="1" dirty="0">
                <a:latin typeface="Calibri"/>
                <a:cs typeface="Arial"/>
              </a:rPr>
              <a:t>, G., Lola, A., </a:t>
            </a:r>
            <a:r>
              <a:rPr lang="en-US" sz="1200" b="1" err="1">
                <a:latin typeface="Calibri"/>
                <a:cs typeface="Arial"/>
              </a:rPr>
              <a:t>Bakirtzoglou</a:t>
            </a:r>
            <a:r>
              <a:rPr lang="en-US" sz="1200" b="1" dirty="0">
                <a:latin typeface="Calibri"/>
                <a:cs typeface="Arial"/>
              </a:rPr>
              <a:t>, P. and Chatzopoulos, D., 2021. Effects of a Creative Movement Program on Balance in Young Children. </a:t>
            </a:r>
            <a:r>
              <a:rPr lang="en-US" sz="1200" b="1" i="1" dirty="0">
                <a:latin typeface="Calibri"/>
                <a:cs typeface="Arial"/>
              </a:rPr>
              <a:t>Journal of Exercise Physiology Online</a:t>
            </a:r>
            <a:r>
              <a:rPr lang="en-US" sz="1200" b="1" dirty="0">
                <a:latin typeface="Calibri"/>
                <a:cs typeface="Arial"/>
              </a:rPr>
              <a:t>, </a:t>
            </a:r>
            <a:r>
              <a:rPr lang="en-US" sz="1200" b="1" i="1" dirty="0">
                <a:latin typeface="Calibri"/>
                <a:cs typeface="Arial"/>
              </a:rPr>
              <a:t>24</a:t>
            </a:r>
            <a:r>
              <a:rPr lang="en-US" sz="1200" b="1" dirty="0">
                <a:latin typeface="Calibri"/>
                <a:cs typeface="Arial"/>
              </a:rPr>
              <a:t>(5).</a:t>
            </a:r>
          </a:p>
          <a:p>
            <a:r>
              <a:rPr lang="en-US" sz="1200" b="1" dirty="0">
                <a:latin typeface="Calibri"/>
                <a:cs typeface="Arial"/>
              </a:rPr>
              <a:t>Dow, C.B., 2010. Young children and movement: The power of creative dance. </a:t>
            </a:r>
            <a:r>
              <a:rPr lang="en-US" sz="1200" b="1" i="1" dirty="0">
                <a:latin typeface="Calibri"/>
                <a:cs typeface="Arial"/>
              </a:rPr>
              <a:t>YC Young Children</a:t>
            </a:r>
            <a:r>
              <a:rPr lang="en-US" sz="1200" b="1" dirty="0">
                <a:latin typeface="Calibri"/>
                <a:cs typeface="Arial"/>
              </a:rPr>
              <a:t>, </a:t>
            </a:r>
            <a:r>
              <a:rPr lang="en-US" sz="1200" b="1" i="1" dirty="0">
                <a:latin typeface="Calibri"/>
                <a:cs typeface="Arial"/>
              </a:rPr>
              <a:t>65</a:t>
            </a:r>
            <a:r>
              <a:rPr lang="en-US" sz="1200" b="1" dirty="0">
                <a:latin typeface="Calibri"/>
                <a:cs typeface="Arial"/>
              </a:rPr>
              <a:t>(2), p.30.</a:t>
            </a:r>
          </a:p>
          <a:p>
            <a:r>
              <a:rPr lang="en-US" sz="1200" b="1" dirty="0">
                <a:latin typeface="Calibri"/>
                <a:cs typeface="Arial"/>
              </a:rPr>
              <a:t>W.L., 1985. Young children's creative movement to music: Categories of movement, rhythmic characteristics, and reactions to changes. </a:t>
            </a:r>
            <a:r>
              <a:rPr lang="en-US" sz="1200" b="1" i="1" dirty="0">
                <a:latin typeface="Calibri"/>
                <a:cs typeface="Arial"/>
              </a:rPr>
              <a:t>Contributions to Music Education</a:t>
            </a:r>
            <a:r>
              <a:rPr lang="en-US" sz="1200" b="1" dirty="0">
                <a:latin typeface="Calibri"/>
                <a:cs typeface="Arial"/>
              </a:rPr>
              <a:t>, (12), pp.42-50.</a:t>
            </a:r>
          </a:p>
          <a:p>
            <a:r>
              <a:rPr lang="en-US" sz="1200" b="1" dirty="0">
                <a:latin typeface="Calibri"/>
                <a:cs typeface="Arial"/>
              </a:rPr>
              <a:t>Zimmermann, N. and Mangelsdorf, H.H., 2020. Emotional benefits of brief creative movement and art interventions. </a:t>
            </a:r>
            <a:r>
              <a:rPr lang="en-US" sz="1200" b="1" i="1" dirty="0">
                <a:latin typeface="Calibri"/>
                <a:cs typeface="Arial"/>
              </a:rPr>
              <a:t>The Arts in Psychotherapy</a:t>
            </a:r>
            <a:r>
              <a:rPr lang="en-US" sz="1200" b="1" dirty="0">
                <a:latin typeface="Calibri"/>
                <a:cs typeface="Arial"/>
              </a:rPr>
              <a:t>, </a:t>
            </a:r>
            <a:r>
              <a:rPr lang="en-US" sz="1200" b="1" i="1" dirty="0">
                <a:latin typeface="Calibri"/>
                <a:cs typeface="Arial"/>
              </a:rPr>
              <a:t>70</a:t>
            </a:r>
            <a:r>
              <a:rPr lang="en-US" sz="1200" b="1" dirty="0">
                <a:latin typeface="Calibri"/>
                <a:cs typeface="Arial"/>
              </a:rPr>
              <a:t>, p.101686.</a:t>
            </a:r>
          </a:p>
          <a:p>
            <a:r>
              <a:rPr lang="en-US" sz="1200" b="1" dirty="0">
                <a:latin typeface="Calibri"/>
                <a:cs typeface="Arial"/>
              </a:rPr>
              <a:t>Wang, J.H.T., 2003. The Effects of a Creative Movement Program on Motor Creativity of Children Ages Three to Five.</a:t>
            </a:r>
          </a:p>
          <a:p>
            <a:r>
              <a:rPr lang="en-US" sz="1200" b="1" err="1">
                <a:solidFill>
                  <a:srgbClr val="222222"/>
                </a:solidFill>
                <a:latin typeface="Calibri"/>
                <a:cs typeface="Arial"/>
              </a:rPr>
              <a:t>Geršak</a:t>
            </a:r>
            <a:r>
              <a:rPr lang="en-US" sz="1200" b="1" dirty="0">
                <a:solidFill>
                  <a:srgbClr val="222222"/>
                </a:solidFill>
                <a:latin typeface="Calibri"/>
                <a:cs typeface="Arial"/>
              </a:rPr>
              <a:t>, V., 2012. Creative movement–An opportunity for affective education. </a:t>
            </a:r>
            <a:r>
              <a:rPr lang="en-US" sz="1200" b="1" i="1" err="1">
                <a:solidFill>
                  <a:srgbClr val="222222"/>
                </a:solidFill>
                <a:latin typeface="Calibri"/>
                <a:cs typeface="Arial"/>
              </a:rPr>
              <a:t>Preuzeto</a:t>
            </a:r>
            <a:r>
              <a:rPr lang="en-US" sz="1200" b="1" i="1" dirty="0">
                <a:solidFill>
                  <a:srgbClr val="222222"/>
                </a:solidFill>
                <a:latin typeface="Calibri"/>
                <a:cs typeface="Arial"/>
              </a:rPr>
              <a:t> s: https://ausdance. org. au/uploads/content/publications/2012-global-summit/</a:t>
            </a:r>
            <a:r>
              <a:rPr lang="en-US" sz="1200" b="1" i="1" err="1">
                <a:solidFill>
                  <a:srgbClr val="222222"/>
                </a:solidFill>
                <a:latin typeface="Calibri"/>
                <a:cs typeface="Arial"/>
              </a:rPr>
              <a:t>dancelearning-rp</a:t>
            </a:r>
            <a:r>
              <a:rPr lang="en-US" sz="1200" b="1" i="1" dirty="0">
                <a:solidFill>
                  <a:srgbClr val="222222"/>
                </a:solidFill>
                <a:latin typeface="Calibri"/>
                <a:cs typeface="Arial"/>
              </a:rPr>
              <a:t>/creative-movement-an-opportunity-for-affective-education. pdf (10. </a:t>
            </a:r>
            <a:r>
              <a:rPr lang="en-US" sz="1200" b="1" i="1" err="1">
                <a:solidFill>
                  <a:srgbClr val="222222"/>
                </a:solidFill>
                <a:latin typeface="Calibri"/>
                <a:cs typeface="Arial"/>
              </a:rPr>
              <a:t>rujna</a:t>
            </a:r>
            <a:r>
              <a:rPr lang="en-US" sz="1200" b="1" i="1" dirty="0">
                <a:solidFill>
                  <a:srgbClr val="222222"/>
                </a:solidFill>
                <a:latin typeface="Calibri"/>
                <a:cs typeface="Arial"/>
              </a:rPr>
              <a:t> 2019.)</a:t>
            </a:r>
            <a:r>
              <a:rPr lang="en-US" sz="1200" b="1" dirty="0">
                <a:solidFill>
                  <a:srgbClr val="222222"/>
                </a:solidFill>
                <a:latin typeface="Calibri"/>
                <a:cs typeface="Arial"/>
              </a:rPr>
              <a:t>.</a:t>
            </a:r>
            <a:endParaRPr lang="en-US" sz="1200" b="1" dirty="0">
              <a:latin typeface="Calibri"/>
              <a:cs typeface="Arial"/>
            </a:endParaRPr>
          </a:p>
          <a:p>
            <a:endParaRPr lang="en-US" sz="1400">
              <a:latin typeface="Arial"/>
              <a:cs typeface="Arial"/>
            </a:endParaRPr>
          </a:p>
          <a:p>
            <a:endParaRPr lang="en-US" sz="1400">
              <a:latin typeface="Arial"/>
              <a:cs typeface="Arial"/>
            </a:endParaRPr>
          </a:p>
          <a:p>
            <a:endParaRPr lang="en-US" sz="1400">
              <a:latin typeface="Arial"/>
              <a:cs typeface="Arial"/>
            </a:endParaRPr>
          </a:p>
          <a:p>
            <a:endParaRPr lang="en-US" sz="1400">
              <a:latin typeface="Arial"/>
              <a:cs typeface="Arial"/>
            </a:endParaRPr>
          </a:p>
          <a:p>
            <a:endParaRPr lang="en-US" sz="1400"/>
          </a:p>
        </p:txBody>
      </p:sp>
    </p:spTree>
    <p:extLst>
      <p:ext uri="{BB962C8B-B14F-4D97-AF65-F5344CB8AC3E}">
        <p14:creationId xmlns:p14="http://schemas.microsoft.com/office/powerpoint/2010/main" val="42074607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Creative movement </vt:lpstr>
      <vt:lpstr>Why is teaching creative movement important</vt:lpstr>
      <vt:lpstr>The 4 Pillars</vt:lpstr>
      <vt:lpstr>Benefits of creative movement in children</vt:lpstr>
      <vt:lpstr>Resource</vt:lpstr>
      <vt:lpstr>Explaining resource</vt:lpstr>
      <vt:lpstr>Explaining resource </vt:lpstr>
      <vt:lpstr>Explaining resource</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229</cp:revision>
  <dcterms:created xsi:type="dcterms:W3CDTF">2024-01-25T20:55:55Z</dcterms:created>
  <dcterms:modified xsi:type="dcterms:W3CDTF">2024-01-26T13:06:59Z</dcterms:modified>
</cp:coreProperties>
</file>