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70" r:id="rId14"/>
    <p:sldId id="271" r:id="rId15"/>
    <p:sldId id="272" r:id="rId16"/>
    <p:sldId id="274" r:id="rId17"/>
    <p:sldId id="275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0562"/>
    <a:srgbClr val="FCF9A8"/>
    <a:srgbClr val="60FCDE"/>
    <a:srgbClr val="A6FCDE"/>
    <a:srgbClr val="FF79DE"/>
    <a:srgbClr val="BFE6FF"/>
    <a:srgbClr val="9398FF"/>
    <a:srgbClr val="FF998A"/>
    <a:srgbClr val="F5B3CD"/>
    <a:srgbClr val="CBFF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171"/>
    <p:restoredTop sz="94650"/>
  </p:normalViewPr>
  <p:slideViewPr>
    <p:cSldViewPr snapToGrid="0" snapToObjects="1">
      <p:cViewPr>
        <p:scale>
          <a:sx n="61" d="100"/>
          <a:sy n="61" d="100"/>
        </p:scale>
        <p:origin x="2696" y="1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ie Jones (2508409)" userId="fda77181-c0cf-462d-9466-cdda1b3f38f4" providerId="ADAL" clId="{9A3A874F-4592-BC4E-9447-CA84447E05B2}"/>
    <pc:docChg chg="modSld">
      <pc:chgData name="Katie Jones (2508409)" userId="fda77181-c0cf-462d-9466-cdda1b3f38f4" providerId="ADAL" clId="{9A3A874F-4592-BC4E-9447-CA84447E05B2}" dt="2026-01-17T09:12:47.017" v="1" actId="1076"/>
      <pc:docMkLst>
        <pc:docMk/>
      </pc:docMkLst>
      <pc:sldChg chg="modSp mod">
        <pc:chgData name="Katie Jones (2508409)" userId="fda77181-c0cf-462d-9466-cdda1b3f38f4" providerId="ADAL" clId="{9A3A874F-4592-BC4E-9447-CA84447E05B2}" dt="2026-01-17T09:12:47.017" v="1" actId="1076"/>
        <pc:sldMkLst>
          <pc:docMk/>
          <pc:sldMk cId="1195290870" sldId="260"/>
        </pc:sldMkLst>
        <pc:spChg chg="mod">
          <ac:chgData name="Katie Jones (2508409)" userId="fda77181-c0cf-462d-9466-cdda1b3f38f4" providerId="ADAL" clId="{9A3A874F-4592-BC4E-9447-CA84447E05B2}" dt="2026-01-17T09:12:42.839" v="0" actId="1076"/>
          <ac:spMkLst>
            <pc:docMk/>
            <pc:sldMk cId="1195290870" sldId="260"/>
            <ac:spMk id="2" creationId="{901A05EA-427B-4B41-B105-6F3C099EC033}"/>
          </ac:spMkLst>
        </pc:spChg>
        <pc:spChg chg="mod">
          <ac:chgData name="Katie Jones (2508409)" userId="fda77181-c0cf-462d-9466-cdda1b3f38f4" providerId="ADAL" clId="{9A3A874F-4592-BC4E-9447-CA84447E05B2}" dt="2026-01-17T09:12:47.017" v="1" actId="1076"/>
          <ac:spMkLst>
            <pc:docMk/>
            <pc:sldMk cId="1195290870" sldId="260"/>
            <ac:spMk id="3" creationId="{926C81F8-3A1E-7F4C-971C-3B0FA653CE7D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275AAB-E892-5241-8CC6-0987A4A392E2}" type="datetimeFigureOut">
              <a:rPr lang="en-US" smtClean="0"/>
              <a:t>1/17/26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71D3F2-4F8B-254E-BB1A-E67E4957CDE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7502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71D3F2-4F8B-254E-BB1A-E67E4957CDEC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89070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D0289-4582-5F4C-B28C-B3C609FA86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396525-C034-414A-A7DC-832CD6E16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FF509C-94D6-5B42-A91A-E9B5AF1CA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FC6A-F164-4B41-BF5C-FFACE6778B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DE6A6-AA68-174F-A398-7EDAB5450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80772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85898-6E3A-8A4D-A237-0C48DE9FA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F5A6A-02B3-E64C-815B-D0DCD8CE44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EA7D2B-756C-4E48-81BD-9A8C809A93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F037E-0CED-1946-A00B-B3D08C1D5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794D7-ED1A-2548-8DD6-17D4BC5C36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1755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F0DDF-9B8A-5E4A-BB04-9E68BCEEB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D21C6-632B-D849-923A-3D11938095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21FF9-AC40-A04A-B8DD-3131D61122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65203-046C-D24D-84D1-2EAEB56390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23E7A1-A64B-5F48-B53E-C94E21960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2578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E970F-45BF-A642-B3FD-C41E7F99C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8E2073-68C9-8E4A-BC83-FB0A206473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9E3B34-81B5-5849-A70E-A1C6F3D8F16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CA6B7B-C191-9749-A72D-F22043A7B1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C5B031-9201-3744-8C5B-CD128EA2E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A3EBD3-5ED5-7341-A672-42FB166DB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682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FF63FA-EFB6-D642-83A0-96F58042B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AA8A35-8356-B047-836B-2FEB343AB5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6DD98-2722-3145-818D-F40BBD09D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DE5F77-1049-0043-9449-A6A19E10E9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2E00DC-C240-534B-9FE1-DA6D6ACBDC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4A8343-C482-0B4D-A3B4-6DB76F1D6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97B11E-8F3F-FC49-9EF0-58F667AE5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C19A0C-1260-E945-AC2E-49FDFF500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8213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82E80-2A21-C64F-A7D3-C05B90300A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F94676-F354-BF4C-8B16-1825FBC63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8E0FA4-DA38-CF4D-B7A3-300EF2356D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D8891A-259F-1241-B98D-70B2FD3CA1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8660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A95312-9AC6-0540-AE19-4BC911D1F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1282919-986D-244B-A792-636AB34A8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F2B44F-3B85-3F48-AF71-B0843AC76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254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5601F-5458-634E-A234-0EA04BF9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1FE79-DA3C-CB46-A0B4-0E2D3C9F43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9A5041-38AE-8A4F-8CBB-1F32B86DC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8B78F-B574-5E49-B965-A485B1BC98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3A71C7-F316-1B4C-8AF0-FA4572A982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E779BC-910B-0246-A253-F4DF49526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75142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770EE-AD16-0041-BDF5-02713B1F6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AE9B27-D89D-DC40-9E26-EE10C558C8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E6FCFB-70B8-3440-86DC-26650B6EEE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0B1C0B-725F-6448-B6AE-46BA57E10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9FC3FE-D148-F940-86B5-C909B7BC9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2F5F8F-4E8D-5045-90AB-225DB99D4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87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4CE7B-A0CF-FE4B-A515-7FC47EF4AC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86CA5-4185-AB48-B790-3905A93D7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E5940-BBA4-F246-A945-D608F975B6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1A7784-606D-A04C-B24A-BFBD936C2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D81C8E-28DE-5749-B9E7-C3230B53C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733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BCA9D9-3EC4-644A-8064-D92DE4BCC2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3509F1-E44B-174B-B537-F84F94107F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1B405D-17E9-E14D-838F-0DF08F41C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7C5334-5DBB-D24B-9421-715C0D2EF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1FD4BC-B589-A741-B03D-D9DC2B4828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30549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B5B80C-3693-3440-8B76-7C0260795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70EA8D-BF83-1442-B661-95A2AD717E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9386D5-A9D7-544C-9836-5328777207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1ABCE-3690-1F43-8F18-D47E00912FF1}" type="datetimeFigureOut">
              <a:rPr lang="en-US" smtClean="0"/>
              <a:t>1/17/26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670B8-08E4-3443-BC87-447161A8D9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2F7D73-13F9-2D44-A17D-F58FB3D8DF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A318A8-073F-B649-9D4E-44BC032393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756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R37KWSk2K4&amp;utm_source=chatgpt.com" TargetMode="External"/><Relationship Id="rId7" Type="http://schemas.openxmlformats.org/officeDocument/2006/relationships/hyperlink" Target="https://www.frontiersin.org/journals/nutrition/articles/10.3389/fnut.2025.1673003/full" TargetMode="External"/><Relationship Id="rId2" Type="http://schemas.openxmlformats.org/officeDocument/2006/relationships/hyperlink" Target="https://online.artisfoundation.org.uk/news/the-power-of-sensory-play-in-early-childhood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publications/send-code-of-practice-0-to-25" TargetMode="External"/><Relationship Id="rId5" Type="http://schemas.openxmlformats.org/officeDocument/2006/relationships/hyperlink" Target="https://www.gov.uk/government/publications/early-years-foundation-stage-framework--2" TargetMode="External"/><Relationship Id="rId4" Type="http://schemas.openxmlformats.org/officeDocument/2006/relationships/hyperlink" Target="https://www.simplypsychology.org/bronfenbrenner.html?utm_source=chatgpt.com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phw.nhs.wales/services-and-teams/local-public-health1/cwm-taf-morgannwg-public-health-team/cwm-taf-morgannwg-public-health-documents/cwm-taf-annual-report-of-the-director-of-public-health-2011-first-1000-days-foundations-for-life/" TargetMode="External"/><Relationship Id="rId3" Type="http://schemas.openxmlformats.org/officeDocument/2006/relationships/hyperlink" Target="https://nurturing-care.org/lancet-series-ecd-and-the-next-1000-days" TargetMode="External"/><Relationship Id="rId7" Type="http://schemas.openxmlformats.org/officeDocument/2006/relationships/hyperlink" Target="https://thevoiceofearlychildhood.com/an-introduction-to-emmi-pikler/?utm_source=chatgpt.com" TargetMode="External"/><Relationship Id="rId2" Type="http://schemas.openxmlformats.org/officeDocument/2006/relationships/hyperlink" Target="https://itascaproject.org/first-1000-day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nk.springer.com/article/10.1186/s12889-022-14701-9" TargetMode="External"/><Relationship Id="rId5" Type="http://schemas.openxmlformats.org/officeDocument/2006/relationships/hyperlink" Target="https://www.northatlanticbooks.com/blog/developmental-movement-in-your-babys-first-six-months/?utm_source=chatgpt.com" TargetMode="External"/><Relationship Id="rId4" Type="http://schemas.openxmlformats.org/officeDocument/2006/relationships/hyperlink" Target="https://www.mdpi.com/2227-7099/13/4/105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winkl.com/resources/home-early-years-birth-to-twos/home-early-years-birth-to-twos-sensory-play" TargetMode="External"/><Relationship Id="rId13" Type="http://schemas.openxmlformats.org/officeDocument/2006/relationships/hyperlink" Target="https://hsph.harvard.edu/news/childrens-next-1000-days/" TargetMode="External"/><Relationship Id="rId3" Type="http://schemas.openxmlformats.org/officeDocument/2006/relationships/hyperlink" Target="https://phw.nhs.wales/services-and-teams/the-first-1000-days-programme/foundations-for-a-happy-healthy-future/?utm_source=chatgpt.com" TargetMode="External"/><Relationship Id="rId7" Type="http://schemas.openxmlformats.org/officeDocument/2006/relationships/hyperlink" Target="https://www.twinkl.com/resources/home-early-years" TargetMode="External"/><Relationship Id="rId12" Type="http://schemas.openxmlformats.org/officeDocument/2006/relationships/hyperlink" Target="https://www.youtube.com/watch?v=XCscN4zuvd4&amp;utm_source=chatgpt.com" TargetMode="External"/><Relationship Id="rId2" Type="http://schemas.openxmlformats.org/officeDocument/2006/relationships/hyperlink" Target="https://phw.nhs.wales/news/priority-areas-for-early-years-action-identified-to-help-support-young-families-in-wales/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thousanddays.org/why-1000-days/?utm_source=chatgpt.com" TargetMode="External"/><Relationship Id="rId11" Type="http://schemas.openxmlformats.org/officeDocument/2006/relationships/hyperlink" Target="https://pubmed.ncbi.nlm.nih.gov/39492292/" TargetMode="External"/><Relationship Id="rId5" Type="http://schemas.openxmlformats.org/officeDocument/2006/relationships/hyperlink" Target="https://www.youtube.com/watch?v=KR37KWSk2K4&amp;utm_source=chatgpt.com" TargetMode="External"/><Relationship Id="rId10" Type="http://schemas.openxmlformats.org/officeDocument/2006/relationships/hyperlink" Target="https://www.unicef.org/early-moments" TargetMode="External"/><Relationship Id="rId4" Type="http://schemas.openxmlformats.org/officeDocument/2006/relationships/hyperlink" Target="https://www.simplypsychology.org/bowlby.html" TargetMode="External"/><Relationship Id="rId9" Type="http://schemas.openxmlformats.org/officeDocument/2006/relationships/hyperlink" Target="https://www.unicef.org/early-moments?utm_source=chatgpt.com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odhousekeeping.com/childrens-products/toy-reviews/g44960293/best-building-toys-for-kids/" TargetMode="External"/><Relationship Id="rId13" Type="http://schemas.openxmlformats.org/officeDocument/2006/relationships/hyperlink" Target="https://www.simplypsychology.org/bronfenbrenner.html" TargetMode="External"/><Relationship Id="rId3" Type="http://schemas.openxmlformats.org/officeDocument/2006/relationships/hyperlink" Target="https://cmcp.ca/events/infant-drop-in-circletime-with-local-librarian-marnie-woodstra/" TargetMode="External"/><Relationship Id="rId7" Type="http://schemas.openxmlformats.org/officeDocument/2006/relationships/hyperlink" Target="https://kids.frontiersin.org/articles/10.3389/frym.2024.1386240" TargetMode="External"/><Relationship Id="rId12" Type="http://schemas.openxmlformats.org/officeDocument/2006/relationships/hyperlink" Target="https://www.parents.com/pregnancy/signs/symptoms/a-pregnancy-symptom-timeline/" TargetMode="External"/><Relationship Id="rId17" Type="http://schemas.openxmlformats.org/officeDocument/2006/relationships/hyperlink" Target="https://www.theguardian.com/money/2013/jan/29/how-cut-childcare-costs" TargetMode="External"/><Relationship Id="rId2" Type="http://schemas.openxmlformats.org/officeDocument/2006/relationships/hyperlink" Target="https://cdn.who.int/media/docs/default-source/mca-documents/child/ecd/sr_caregivin_interventions__ecd___jeong___final____05mar2020___rev.pdf?sfvrsn=5d74c5ac_7" TargetMode="External"/><Relationship Id="rId16" Type="http://schemas.openxmlformats.org/officeDocument/2006/relationships/hyperlink" Target="applewebdata://7A5F8825-38DC-491D-90E0-72B2CD74EC9E/%20https:/www.teachearlyyears.com/learning-and-development/view/promoting-physical-developmen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irstdiscoverers.co.uk/increasing-physical-activity-setting/" TargetMode="External"/><Relationship Id="rId11" Type="http://schemas.openxmlformats.org/officeDocument/2006/relationships/hyperlink" Target="https://www.littlebrightexplorers.com.au/childcare/nursery" TargetMode="External"/><Relationship Id="rId5" Type="http://schemas.openxmlformats.org/officeDocument/2006/relationships/hyperlink" Target="https://familyfirstnurseries.co.uk/who-we-are/our-story" TargetMode="External"/><Relationship Id="rId15" Type="http://schemas.openxmlformats.org/officeDocument/2006/relationships/hyperlink" Target="https://www.teachearlyyears.com/cpd/view/sustained-shared-thinking-part-1" TargetMode="External"/><Relationship Id="rId10" Type="http://schemas.openxmlformats.org/officeDocument/2006/relationships/hyperlink" Target="https://www.idsmed.com/sg-vn/news/what-is-the-first-1000-days-of-life/462.html" TargetMode="External"/><Relationship Id="rId4" Type="http://schemas.openxmlformats.org/officeDocument/2006/relationships/hyperlink" Target="https://eyfs.info/news.html/eyfs/welcome-to-the-coffee-break-r265/" TargetMode="External"/><Relationship Id="rId9" Type="http://schemas.openxmlformats.org/officeDocument/2006/relationships/hyperlink" Target="https://www.happiestbaby.com/blogs/baby/montessori-treasure-basket-babies" TargetMode="External"/><Relationship Id="rId14" Type="http://schemas.openxmlformats.org/officeDocument/2006/relationships/hyperlink" Target="https://speechandlanguage.org.uk/about-us/news-and-blogs/early-years-professional-development-program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3">
            <a:extLst>
              <a:ext uri="{FF2B5EF4-FFF2-40B4-BE49-F238E27FC236}">
                <a16:creationId xmlns:a16="http://schemas.microsoft.com/office/drawing/2014/main" id="{6DBF50F6-DD88-4D9F-B7D3-79B989980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5">
            <a:extLst>
              <a:ext uri="{FF2B5EF4-FFF2-40B4-BE49-F238E27FC236}">
                <a16:creationId xmlns:a16="http://schemas.microsoft.com/office/drawing/2014/main" id="{916BBDC2-6929-469E-B7C4-A03E77BF9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E3E78C-9C87-1F49-B587-279AC37F77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672" y="5434228"/>
            <a:ext cx="10640754" cy="775845"/>
          </a:xfrm>
        </p:spPr>
        <p:txBody>
          <a:bodyPr anchor="ctr">
            <a:normAutofit/>
          </a:bodyPr>
          <a:lstStyle/>
          <a:p>
            <a:pPr algn="l"/>
            <a:r>
              <a:rPr lang="en-US" sz="4000" b="1" dirty="0">
                <a:solidFill>
                  <a:srgbClr val="0070C0"/>
                </a:solidFill>
                <a:latin typeface="+mn-lt"/>
              </a:rPr>
              <a:t>Y 1000 </a:t>
            </a:r>
            <a:r>
              <a:rPr lang="en-US" sz="4000" b="1" dirty="0" err="1">
                <a:solidFill>
                  <a:srgbClr val="0070C0"/>
                </a:solidFill>
                <a:latin typeface="+mn-lt"/>
              </a:rPr>
              <a:t>diwrnod</a:t>
            </a:r>
            <a:r>
              <a:rPr lang="en-US" sz="4000" b="1" dirty="0">
                <a:solidFill>
                  <a:srgbClr val="0070C0"/>
                </a:solidFill>
                <a:latin typeface="+mn-lt"/>
              </a:rPr>
              <a:t> </a:t>
            </a:r>
            <a:r>
              <a:rPr lang="en-US" sz="4000" b="1" dirty="0" err="1">
                <a:solidFill>
                  <a:srgbClr val="0070C0"/>
                </a:solidFill>
                <a:latin typeface="+mn-lt"/>
              </a:rPr>
              <a:t>cyntaf</a:t>
            </a:r>
            <a:endParaRPr lang="en-US" sz="4000" b="1" dirty="0">
              <a:solidFill>
                <a:srgbClr val="0070C0"/>
              </a:solidFill>
              <a:latin typeface="+mn-lt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8416DF-AA01-994C-A540-7B0CBD80C2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4672" y="4980231"/>
            <a:ext cx="9163757" cy="450447"/>
          </a:xfrm>
        </p:spPr>
        <p:txBody>
          <a:bodyPr anchor="ctr">
            <a:normAutofit/>
          </a:bodyPr>
          <a:lstStyle/>
          <a:p>
            <a:pPr algn="l"/>
            <a:r>
              <a:rPr lang="en-US" sz="2000" dirty="0">
                <a:solidFill>
                  <a:schemeClr val="tx2"/>
                </a:solidFill>
              </a:rPr>
              <a:t>(</a:t>
            </a:r>
            <a:r>
              <a:rPr lang="en-US" sz="2000" dirty="0" err="1">
                <a:solidFill>
                  <a:schemeClr val="tx2"/>
                </a:solidFill>
              </a:rPr>
              <a:t>IdsMED</a:t>
            </a:r>
            <a:r>
              <a:rPr lang="en-US" sz="2000" dirty="0">
                <a:solidFill>
                  <a:schemeClr val="tx2"/>
                </a:solidFill>
              </a:rPr>
              <a:t>, 2019)</a:t>
            </a:r>
          </a:p>
        </p:txBody>
      </p:sp>
      <p:grpSp>
        <p:nvGrpSpPr>
          <p:cNvPr id="13" name="Group 17">
            <a:extLst>
              <a:ext uri="{FF2B5EF4-FFF2-40B4-BE49-F238E27FC236}">
                <a16:creationId xmlns:a16="http://schemas.microsoft.com/office/drawing/2014/main" id="{C344E6B5-C9F5-4338-9E33-003B123731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176402" y="170309"/>
            <a:ext cx="2514948" cy="2174333"/>
            <a:chOff x="-305" y="-4155"/>
            <a:chExt cx="2514948" cy="2174333"/>
          </a:xfrm>
        </p:grpSpPr>
        <p:sp>
          <p:nvSpPr>
            <p:cNvPr id="15" name="Freeform: Shape 18">
              <a:extLst>
                <a:ext uri="{FF2B5EF4-FFF2-40B4-BE49-F238E27FC236}">
                  <a16:creationId xmlns:a16="http://schemas.microsoft.com/office/drawing/2014/main" id="{C90B0F8D-9E81-4DE8-95D5-1A26E9390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9">
              <a:extLst>
                <a:ext uri="{FF2B5EF4-FFF2-40B4-BE49-F238E27FC236}">
                  <a16:creationId xmlns:a16="http://schemas.microsoft.com/office/drawing/2014/main" id="{830BA43A-83E9-4C67-92A6-F247FB3700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0">
              <a:extLst>
                <a:ext uri="{FF2B5EF4-FFF2-40B4-BE49-F238E27FC236}">
                  <a16:creationId xmlns:a16="http://schemas.microsoft.com/office/drawing/2014/main" id="{92F3A0CC-EBFE-405D-B0C0-27DE361ED5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DF2E853E-B55A-4FFD-B90E-6FB4F31BD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F4F3385-6A91-0842-A2B8-3E7E4558AE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4263" y="445076"/>
            <a:ext cx="8023473" cy="4112030"/>
          </a:xfrm>
          <a:prstGeom prst="rect">
            <a:avLst/>
          </a:prstGeom>
        </p:spPr>
      </p:pic>
      <p:grpSp>
        <p:nvGrpSpPr>
          <p:cNvPr id="24" name="Group 23">
            <a:extLst>
              <a:ext uri="{FF2B5EF4-FFF2-40B4-BE49-F238E27FC236}">
                <a16:creationId xmlns:a16="http://schemas.microsoft.com/office/drawing/2014/main" id="{FDFEDBF7-8E2C-46B8-9095-AE1D77E21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130554" y="4560733"/>
            <a:ext cx="3061445" cy="2297266"/>
            <a:chOff x="-305" y="-1"/>
            <a:chExt cx="3832880" cy="2876136"/>
          </a:xfrm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0202872-FBB0-4F11-BC49-9FB400B212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0DEB2F40-D411-4D44-9638-AE0342C7F8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507F7D91-A991-4196-AF73-327E04B562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178739A9-E67C-40E5-9468-0A68AEC54E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4C0C0080-C680-7640-8F46-353E862F4E9F}"/>
              </a:ext>
            </a:extLst>
          </p:cNvPr>
          <p:cNvSpPr txBox="1"/>
          <p:nvPr/>
        </p:nvSpPr>
        <p:spPr>
          <a:xfrm>
            <a:off x="18057" y="56376"/>
            <a:ext cx="2163283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/>
              <a:t>2508409 </a:t>
            </a:r>
          </a:p>
          <a:p>
            <a:pPr>
              <a:spcAft>
                <a:spcPts val="600"/>
              </a:spcAft>
            </a:pPr>
            <a:r>
              <a:rPr lang="en-US" sz="1200"/>
              <a:t>ECEY4005/C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666CB0F-C60D-EC48-878B-A527EFD04DDF}"/>
              </a:ext>
            </a:extLst>
          </p:cNvPr>
          <p:cNvSpPr txBox="1"/>
          <p:nvPr/>
        </p:nvSpPr>
        <p:spPr>
          <a:xfrm>
            <a:off x="9768193" y="99534"/>
            <a:ext cx="1965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1200" dirty="0" err="1"/>
              <a:t>Cyfrif</a:t>
            </a:r>
            <a:r>
              <a:rPr lang="en-US" sz="1200" dirty="0"/>
              <a:t> </a:t>
            </a:r>
            <a:r>
              <a:rPr lang="en-US" sz="1200" dirty="0" err="1"/>
              <a:t>geiriau</a:t>
            </a:r>
            <a:r>
              <a:rPr lang="en-US" sz="1200" dirty="0"/>
              <a:t>: 3295</a:t>
            </a:r>
          </a:p>
        </p:txBody>
      </p:sp>
    </p:spTree>
    <p:extLst>
      <p:ext uri="{BB962C8B-B14F-4D97-AF65-F5344CB8AC3E}">
        <p14:creationId xmlns:p14="http://schemas.microsoft.com/office/powerpoint/2010/main" val="19852048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781C3A-AAF4-C441-A579-2142D69AE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40126" cy="698131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rgbClr val="92D050"/>
                </a:solidFill>
                <a:latin typeface="+mn-lt"/>
              </a:rPr>
              <a:t>Beth </a:t>
            </a:r>
            <a:r>
              <a:rPr lang="en-US" sz="2000" b="1" dirty="0" err="1">
                <a:solidFill>
                  <a:srgbClr val="92D050"/>
                </a:solidFill>
                <a:latin typeface="+mn-lt"/>
              </a:rPr>
              <a:t>yw’r</a:t>
            </a:r>
            <a:r>
              <a:rPr lang="en-US" sz="2000" b="1" dirty="0">
                <a:solidFill>
                  <a:srgbClr val="92D050"/>
                </a:solidFill>
                <a:latin typeface="+mn-lt"/>
              </a:rPr>
              <a:t> 1000 </a:t>
            </a:r>
            <a:r>
              <a:rPr lang="en-US" sz="2000" b="1" dirty="0" err="1">
                <a:solidFill>
                  <a:srgbClr val="92D050"/>
                </a:solidFill>
                <a:latin typeface="+mn-lt"/>
              </a:rPr>
              <a:t>diwrnod</a:t>
            </a:r>
            <a:r>
              <a:rPr lang="en-US" sz="2000" b="1" dirty="0">
                <a:solidFill>
                  <a:srgbClr val="92D050"/>
                </a:solidFill>
                <a:latin typeface="+mn-lt"/>
              </a:rPr>
              <a:t> </a:t>
            </a:r>
            <a:r>
              <a:rPr lang="en-US" sz="2000" b="1" dirty="0" err="1">
                <a:solidFill>
                  <a:srgbClr val="92D050"/>
                </a:solidFill>
                <a:latin typeface="+mn-lt"/>
              </a:rPr>
              <a:t>cyntaf</a:t>
            </a:r>
            <a:r>
              <a:rPr lang="en-US" sz="2000" b="1" dirty="0">
                <a:solidFill>
                  <a:srgbClr val="92D050"/>
                </a:solidFill>
                <a:latin typeface="+mn-lt"/>
              </a:rPr>
              <a:t>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96FB6-A073-0943-BB23-08E035C59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279" y="1063257"/>
            <a:ext cx="10014765" cy="25348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Mae’r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1000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diwrnod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cyntaf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cyfeirio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at y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cyfnod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o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genhedlu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hyd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at ail pen-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blwydd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plentyn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cyfnod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gydnabyddir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eang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fel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y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ffenestr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bwysicaf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gyfer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llunio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iechyd,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datblygiad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lles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gydol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oes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(Thousand Days, 2025). </a:t>
            </a:r>
          </a:p>
          <a:p>
            <a:pPr marL="0" indent="0">
              <a:buNone/>
            </a:pP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ystod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y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cyfnod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hwn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mae’r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ymennydd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a’r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corff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tyfu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ac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datblygu’n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eithriadol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o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gyflym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gan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ffurfio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llwybrau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niwral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sylfaenol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systemau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ffisiolegol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sy’n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dylanwadu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ganlyniadau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gwybyddol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emosiynol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chorfforol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(Thousand Days, 2025; UNICEF, 2025). </a:t>
            </a:r>
          </a:p>
          <a:p>
            <a:pPr marL="0" indent="0">
              <a:buNone/>
            </a:pP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Mae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maeth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digonol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ystod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beichiogrwydd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phlentyndod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cynnar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hollbwysig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gan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gall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diffygion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mewn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maetholion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hanfodol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arwain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at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grebachu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nam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swyddogaeth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wybyddol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imiwnedd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gwan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mwy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dueddol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gael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effeithiau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clefydau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all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barahau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drwy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gydol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oes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(Thousand Days, 2025; MDPI, 2025).</a:t>
            </a:r>
          </a:p>
          <a:p>
            <a:pPr marL="0" indent="0">
              <a:buNone/>
            </a:pP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Y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tu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hwnt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faeth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mae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gofalu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ymatebol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amgylcheddau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diogel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ac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ysgogiad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cynnar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hanfodol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hyrwyddo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datblygiad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cymdeithasol-emosiynol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a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gallu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dysgu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gorau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posibl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(Frontiers in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Nutrtion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, 2025). Mae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tystiolaeth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tanlinellu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y gall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methu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â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darparu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amodau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cefnogol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ystod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y 1000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diwrnod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cyntaf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. 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gall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waethygu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anfantais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barhau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cylchoedd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o iechyd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gwael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chynhyrchiant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economaidd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is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draws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cenedlaethau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(Thousand Days, 2025; UNICEF, 2025).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Oherwydd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polisi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iechyd a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datblygu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byd-eang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ymyrraeth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gynnar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gynnwys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mamol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bwydo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fron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unig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meithrin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wneud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mwyaf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botensial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lleihau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costau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6">
                    <a:lumMod val="75000"/>
                  </a:schemeClr>
                </a:solidFill>
                <a:effectLst/>
              </a:rPr>
              <a:t>hirdymor</a:t>
            </a:r>
            <a:r>
              <a:rPr lang="en-GB" sz="1200" b="0" i="0" u="none" strike="noStrike" dirty="0">
                <a:solidFill>
                  <a:schemeClr val="accent6">
                    <a:lumMod val="75000"/>
                  </a:schemeClr>
                </a:solidFill>
                <a:effectLst/>
              </a:rPr>
              <a:t> (Thousand Days, 2025; UNICEF, 2025).</a:t>
            </a:r>
          </a:p>
          <a:p>
            <a:pPr marL="0" indent="0">
              <a:buNone/>
            </a:pPr>
            <a:endParaRPr lang="en-GB" sz="1200" b="0" i="0" u="none" strike="noStrike" dirty="0"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403E25-216C-4F40-A5D2-3D17D3C072EC}"/>
              </a:ext>
            </a:extLst>
          </p:cNvPr>
          <p:cNvSpPr txBox="1"/>
          <p:nvPr/>
        </p:nvSpPr>
        <p:spPr>
          <a:xfrm>
            <a:off x="10057043" y="180459"/>
            <a:ext cx="12549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chemeClr val="accent6">
                    <a:lumMod val="75000"/>
                  </a:schemeClr>
                </a:solidFill>
              </a:rPr>
              <a:t>Cyfrif</a:t>
            </a:r>
            <a:r>
              <a:rPr lang="en-US" sz="1200" dirty="0">
                <a:solidFill>
                  <a:schemeClr val="accent6">
                    <a:lumMod val="75000"/>
                  </a:schemeClr>
                </a:solidFill>
              </a:rPr>
              <a:t> geiriau:237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66C32A-F1A6-194C-AA0C-9A900B14E45B}"/>
              </a:ext>
            </a:extLst>
          </p:cNvPr>
          <p:cNvSpPr txBox="1"/>
          <p:nvPr/>
        </p:nvSpPr>
        <p:spPr>
          <a:xfrm>
            <a:off x="7747611" y="5656243"/>
            <a:ext cx="230943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92D050"/>
                </a:solidFill>
              </a:rPr>
              <a:t>(Frontiers, 2024)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2D13EE8-1C0B-3A47-A4BC-CE6982358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511" y="3802145"/>
            <a:ext cx="6456977" cy="1711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7398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3C6AE5-0B45-9E46-9ABF-0A3BF74DB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3772" y="141842"/>
            <a:ext cx="4914014" cy="942680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rgbClr val="FF0000"/>
                </a:solidFill>
                <a:latin typeface="+mn-lt"/>
              </a:rPr>
              <a:t>Pam </a:t>
            </a:r>
            <a:r>
              <a:rPr lang="en-US" sz="2000" b="1" dirty="0" err="1">
                <a:solidFill>
                  <a:srgbClr val="FF0000"/>
                </a:solidFill>
                <a:latin typeface="+mn-lt"/>
              </a:rPr>
              <a:t>mae’r</a:t>
            </a:r>
            <a:r>
              <a:rPr lang="en-US" sz="2000" b="1" dirty="0">
                <a:solidFill>
                  <a:srgbClr val="FF0000"/>
                </a:solidFill>
                <a:latin typeface="+mn-lt"/>
              </a:rPr>
              <a:t> 1000 </a:t>
            </a:r>
            <a:r>
              <a:rPr lang="en-US" sz="2000" b="1" dirty="0" err="1">
                <a:solidFill>
                  <a:srgbClr val="FF0000"/>
                </a:solidFill>
                <a:latin typeface="+mn-lt"/>
              </a:rPr>
              <a:t>diwrnod</a:t>
            </a:r>
            <a:r>
              <a:rPr lang="en-US" sz="20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+mn-lt"/>
              </a:rPr>
              <a:t>gyntaf</a:t>
            </a:r>
            <a:r>
              <a:rPr lang="en-US" sz="20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+mn-lt"/>
              </a:rPr>
              <a:t>yn</a:t>
            </a:r>
            <a:r>
              <a:rPr lang="en-US" sz="2000" b="1" dirty="0">
                <a:solidFill>
                  <a:srgbClr val="FF0000"/>
                </a:solidFill>
                <a:latin typeface="+mn-lt"/>
              </a:rPr>
              <a:t> </a:t>
            </a:r>
            <a:r>
              <a:rPr lang="en-US" sz="2000" b="1" dirty="0" err="1">
                <a:solidFill>
                  <a:srgbClr val="FF0000"/>
                </a:solidFill>
                <a:latin typeface="+mn-lt"/>
              </a:rPr>
              <a:t>bwysig</a:t>
            </a:r>
            <a:r>
              <a:rPr lang="en-US" sz="2000" b="1" dirty="0">
                <a:solidFill>
                  <a:srgbClr val="FF0000"/>
                </a:solidFill>
                <a:latin typeface="+mn-lt"/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7D091D-7B76-A147-9A47-A911ECEF5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447" y="1084520"/>
            <a:ext cx="6063988" cy="552056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Mae'r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1,000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diwrnod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cyntaf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hollbwysig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oherwydd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bod y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cyfnod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hwn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cynrychioli'r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cyfnod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cyflymaf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o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ddatblygiad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corfforol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niwrolegol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chymdeithasol-emosiynol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draws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cwrs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bywyd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(Britto </a:t>
            </a:r>
            <a:r>
              <a:rPr lang="en-GB" sz="1600" b="0" i="1" u="none" strike="noStrike" dirty="0">
                <a:solidFill>
                  <a:srgbClr val="FF0000"/>
                </a:solidFill>
                <a:effectLst/>
              </a:rPr>
              <a:t>et al., 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2017).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ystod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amser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hwn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mae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sylfeini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pensaernïaeth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ymennydd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cael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ffurfio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gyda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chysylltiadau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niwral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datblygu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gyflymder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na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fydd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byth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cael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ailadrodd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wneud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profiadau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cynnar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arbennig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o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ddylanwadol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ganlyniadau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gwybyddol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ieithyddol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ac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emosiynol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(UNICEF, 2019). </a:t>
            </a: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Mae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digonol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i'r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fam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ystod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beichiogrwydd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ac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arferion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bwydo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priodol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gyfer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babanod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phlant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bach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hanfodol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fod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diffyg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y 1,000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diwrnod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cyntaf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gysylltiedig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gryf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â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chryfhau'r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twf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mewn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babanod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nam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datblygiad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gwybyddol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cyrhaeddiad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addysgol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is,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chynhyrchiant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economaidd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is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ystod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oedolaeth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(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Victora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1" u="none" strike="noStrike" dirty="0">
                <a:solidFill>
                  <a:srgbClr val="FF0000"/>
                </a:solidFill>
                <a:effectLst/>
              </a:rPr>
              <a:t>et 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., 2021).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I'r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gwrthwyneb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mae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tystiolaeth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dangos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bod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ymyriadau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sy'n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targedu'r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cyfnod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hwn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—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megis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gofal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cynenedigol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o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ansawdd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uchel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bwydo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dirty="0" err="1">
                <a:solidFill>
                  <a:srgbClr val="FF0000"/>
                </a:solidFill>
              </a:rPr>
              <a:t>o’r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fron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unig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am y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chwe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mis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cyntaf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rhoi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gofal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ymatebol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—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gwella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goroesiad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plant,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gallu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ddysgu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chanlyniadau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iechyd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hirdymor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sylweddol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(WHO, 2016; Britto </a:t>
            </a:r>
            <a:r>
              <a:rPr lang="en-GB" sz="1600" b="0" i="1" u="none" strike="noStrike" dirty="0">
                <a:solidFill>
                  <a:srgbClr val="FF0000"/>
                </a:solidFill>
                <a:effectLst/>
              </a:rPr>
              <a:t>et 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., 2017).</a:t>
            </a:r>
            <a:endParaRPr lang="en-GB" sz="16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Mae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pwysigrwydd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y 1,000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diwrnod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cyntaf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ymestyn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tu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hwnt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ganlyniadau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unigol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y gall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anfantais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gynnar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barhau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cylchoedd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rhyng-genhedlaeth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o iechyd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gwael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thlodi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tra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bod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buddsoddiad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cynnar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cynhyrchu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enillion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cymdeithasol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ac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economaidd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sylweddol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(UNICEF, 2019). O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ganlyniad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mae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polisïau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iechyd a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phlentyndod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cynnar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byd-eang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blaenoriaethu'r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ffenestr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hon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fel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cyfle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unigryw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gyfer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atal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ac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ymyrraeth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gynnar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gan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gydnabod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bod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oedi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neu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ddiffygion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sy'n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digwydd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ystod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y 1,000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diwrnod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cyntaf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aml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anodd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eu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gwrthdroi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ddiweddarach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mewn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bywyd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(</a:t>
            </a:r>
            <a:r>
              <a:rPr lang="en-GB" sz="1600" b="0" i="0" u="none" strike="noStrike" dirty="0" err="1">
                <a:solidFill>
                  <a:srgbClr val="FF0000"/>
                </a:solidFill>
                <a:effectLst/>
              </a:rPr>
              <a:t>Victora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 </a:t>
            </a:r>
            <a:r>
              <a:rPr lang="en-GB" sz="1600" b="0" i="1" u="none" strike="noStrike" dirty="0">
                <a:solidFill>
                  <a:srgbClr val="FF0000"/>
                </a:solidFill>
                <a:effectLst/>
              </a:rPr>
              <a:t>et al</a:t>
            </a:r>
            <a:r>
              <a:rPr lang="en-GB" sz="1600" b="0" i="0" u="none" strike="noStrike" dirty="0">
                <a:solidFill>
                  <a:srgbClr val="FF0000"/>
                </a:solidFill>
                <a:effectLst/>
              </a:rPr>
              <a:t>., 2021).</a:t>
            </a:r>
          </a:p>
          <a:p>
            <a:pPr marL="0" indent="0">
              <a:buNone/>
            </a:pPr>
            <a:endParaRPr lang="en-US" sz="16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3F130D-5787-A44A-B04B-18FAE603150E}"/>
              </a:ext>
            </a:extLst>
          </p:cNvPr>
          <p:cNvSpPr txBox="1"/>
          <p:nvPr/>
        </p:nvSpPr>
        <p:spPr>
          <a:xfrm>
            <a:off x="10229743" y="132773"/>
            <a:ext cx="131715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0000"/>
                </a:solidFill>
              </a:rPr>
              <a:t>Cyfrif</a:t>
            </a:r>
            <a:r>
              <a:rPr lang="en-US" sz="1200" dirty="0">
                <a:solidFill>
                  <a:srgbClr val="FF0000"/>
                </a:solidFill>
              </a:rPr>
              <a:t> </a:t>
            </a:r>
            <a:r>
              <a:rPr lang="en-US" sz="1200" dirty="0" err="1">
                <a:solidFill>
                  <a:srgbClr val="FF0000"/>
                </a:solidFill>
              </a:rPr>
              <a:t>Geiriau</a:t>
            </a:r>
            <a:r>
              <a:rPr lang="en-US" sz="1200" dirty="0">
                <a:solidFill>
                  <a:srgbClr val="FF0000"/>
                </a:solidFill>
              </a:rPr>
              <a:t>: 282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18D075-0047-244E-98F4-7FEA26372E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93953" y="1084522"/>
            <a:ext cx="4107269" cy="3213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DCC7568-6BEF-744B-8041-F4AAD932A2EB}"/>
              </a:ext>
            </a:extLst>
          </p:cNvPr>
          <p:cNvSpPr txBox="1"/>
          <p:nvPr/>
        </p:nvSpPr>
        <p:spPr>
          <a:xfrm>
            <a:off x="10412036" y="4418374"/>
            <a:ext cx="1134862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0000"/>
                </a:solidFill>
              </a:rPr>
              <a:t>(Parents, 2025)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72475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4243E0-37FD-D245-AC9E-635D241BA9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86257"/>
            <a:ext cx="6926703" cy="80416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 err="1">
                <a:solidFill>
                  <a:srgbClr val="FF79DE"/>
                </a:solidFill>
              </a:rPr>
              <a:t>Gofalu</a:t>
            </a:r>
            <a:r>
              <a:rPr lang="en-US" sz="3200" b="1" dirty="0">
                <a:solidFill>
                  <a:srgbClr val="FF79DE"/>
                </a:solidFill>
              </a:rPr>
              <a:t> </a:t>
            </a:r>
            <a:r>
              <a:rPr lang="en-US" sz="3200" b="1" dirty="0" err="1">
                <a:solidFill>
                  <a:srgbClr val="FF79DE"/>
                </a:solidFill>
              </a:rPr>
              <a:t>eithriadol</a:t>
            </a:r>
            <a:endParaRPr lang="en-US" sz="3200" b="1" dirty="0">
              <a:solidFill>
                <a:srgbClr val="FF79DE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B0DBE270-7D40-C34A-91CF-5A637ECD98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t="9270" b="18552"/>
          <a:stretch>
            <a:fillRect/>
          </a:stretch>
        </p:blipFill>
        <p:spPr>
          <a:xfrm>
            <a:off x="20" y="10"/>
            <a:ext cx="12191980" cy="5279933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0E76F6F3-F5F0-B26D-1B63-73AD0299B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5193518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BC84BA2-BCC1-89D4-5592-8B2364E6B8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39C4FA24-7C12-A16B-31C2-891750171B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TextBox 7">
            <a:extLst>
              <a:ext uri="{FF2B5EF4-FFF2-40B4-BE49-F238E27FC236}">
                <a16:creationId xmlns:a16="http://schemas.microsoft.com/office/drawing/2014/main" id="{60813723-36B8-194E-A0FF-6ED0CB306837}"/>
              </a:ext>
            </a:extLst>
          </p:cNvPr>
          <p:cNvSpPr txBox="1"/>
          <p:nvPr/>
        </p:nvSpPr>
        <p:spPr>
          <a:xfrm>
            <a:off x="9405215" y="4824186"/>
            <a:ext cx="2169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(The Guardian, 2013)</a:t>
            </a:r>
          </a:p>
        </p:txBody>
      </p:sp>
    </p:spTree>
    <p:extLst>
      <p:ext uri="{BB962C8B-B14F-4D97-AF65-F5344CB8AC3E}">
        <p14:creationId xmlns:p14="http://schemas.microsoft.com/office/powerpoint/2010/main" val="3473339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A05EA-427B-4B41-B105-6F3C099EC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004706"/>
            <a:ext cx="5791199" cy="534140"/>
          </a:xfrm>
        </p:spPr>
        <p:txBody>
          <a:bodyPr anchor="t">
            <a:normAutofit/>
          </a:bodyPr>
          <a:lstStyle/>
          <a:p>
            <a:r>
              <a:rPr lang="en-US" sz="3200" b="1" dirty="0">
                <a:solidFill>
                  <a:srgbClr val="7030A0"/>
                </a:solidFill>
                <a:latin typeface="+mn-lt"/>
              </a:rPr>
              <a:t>Beth </a:t>
            </a:r>
            <a:r>
              <a:rPr lang="en-US" sz="3200" b="1" dirty="0" err="1">
                <a:solidFill>
                  <a:srgbClr val="7030A0"/>
                </a:solidFill>
                <a:latin typeface="+mn-lt"/>
              </a:rPr>
              <a:t>yw</a:t>
            </a:r>
            <a:r>
              <a:rPr lang="en-US" sz="32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en-US" sz="3200" b="1" dirty="0" err="1">
                <a:solidFill>
                  <a:srgbClr val="7030A0"/>
                </a:solidFill>
                <a:latin typeface="+mn-lt"/>
              </a:rPr>
              <a:t>gofal</a:t>
            </a:r>
            <a:r>
              <a:rPr lang="en-US" sz="3200" b="1" dirty="0">
                <a:solidFill>
                  <a:srgbClr val="7030A0"/>
                </a:solidFill>
                <a:latin typeface="+mn-lt"/>
              </a:rPr>
              <a:t> </a:t>
            </a:r>
            <a:r>
              <a:rPr lang="en-US" sz="3200" b="1" dirty="0" err="1">
                <a:solidFill>
                  <a:srgbClr val="7030A0"/>
                </a:solidFill>
                <a:latin typeface="+mn-lt"/>
              </a:rPr>
              <a:t>eithriadol</a:t>
            </a:r>
            <a:r>
              <a:rPr lang="en-US" sz="3200" b="1" dirty="0">
                <a:solidFill>
                  <a:srgbClr val="7030A0"/>
                </a:solidFill>
                <a:latin typeface="+mn-lt"/>
              </a:rPr>
              <a:t>? </a:t>
            </a:r>
          </a:p>
        </p:txBody>
      </p:sp>
      <p:cxnSp>
        <p:nvCxnSpPr>
          <p:cNvPr id="1030" name="Straight Connector 1029">
            <a:extLst>
              <a:ext uri="{FF2B5EF4-FFF2-40B4-BE49-F238E27FC236}">
                <a16:creationId xmlns:a16="http://schemas.microsoft.com/office/drawing/2014/main" id="{FC23E3B9-5ABF-58B3-E2B0-E9A5DAA900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6C81F8-3A1E-7F4C-971C-3B0FA653C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482808"/>
            <a:ext cx="6403860" cy="518559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Mae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eithriadol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cael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gydnabod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eang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cyfnod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sylfaenol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sy'n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llunio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datblygiad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chanlyniadau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cymdeithasol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oes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.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Nodweddir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y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cyfnod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hollbwysig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hwn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gan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niwroddatblygiad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cyflym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lle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mae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mwy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nag un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filiwn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o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gysylltiadau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niwral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ffurfio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bob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eiliad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gan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danlinellu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pwysigrwydd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maeth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gorau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posibl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ymatebol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ac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amgylchedd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diogel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gyfer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twf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gwybyddol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emosiynol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chorfforol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(UNICEF, 2025; Yousafzai, 2024). </a:t>
            </a:r>
          </a:p>
          <a:p>
            <a:pPr marL="0" indent="0">
              <a:buNone/>
            </a:pP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Mae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fframweithiau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cyhoeddus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pwysleisio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bod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profiadau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cynnar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cadarnhaol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o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gan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gynnwys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cefnogaeth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mamau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bwydo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y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fron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imiwneiddio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rhyngweithiadau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meithrin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meithrin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gwydnwch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ac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lleihau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risgiau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hirdymor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tyfu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plant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llai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gordewdra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ac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oedi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wrth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ddatblygu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gwybyddol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(Frontiers Editorial, 2025; MDPI, 2025). Mae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adroddiad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Sylfeini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er </a:t>
            </a:r>
            <a:r>
              <a:rPr lang="en-GB" sz="1400" dirty="0" err="1">
                <a:solidFill>
                  <a:srgbClr val="7030A0"/>
                </a:solidFill>
              </a:rPr>
              <a:t>b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ywyd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GIG Cymru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hefyd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tynnu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sylw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at y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ffaith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bod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amodau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bywyd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cynnar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dylanwadu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nid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unig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 plant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ond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ganlyniadau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rhyng-genhedlaeth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chydraddoldeb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cymdeithasol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gydag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ymyrraeth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gynnar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helpu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leihau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bylchau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 ac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anghydraddoldeb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draws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cwrs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bywyd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(Public Health Wales, 2012 [cited 2025). </a:t>
            </a:r>
          </a:p>
          <a:p>
            <a:pPr marL="0" indent="0">
              <a:buNone/>
            </a:pP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Mae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tystiolaeth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o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adolygiadau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systematig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dangos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y gall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ymyriadau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maeth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wedi'u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targedu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ystod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y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misoedd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cyntaf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wella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llwybrau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cardio-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metabolaidd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ac iechyd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meddwl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gan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osod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cynnar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o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ansawdd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buddsoddiad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cyhoeddus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effaith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uchel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(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Pediatric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Research 2025; Pérez-Muñoz </a:t>
            </a:r>
            <a:r>
              <a:rPr lang="en-GB" sz="1400" b="0" i="1" u="none" strike="noStrike" dirty="0">
                <a:solidFill>
                  <a:srgbClr val="7030A0"/>
                </a:solidFill>
                <a:effectLst/>
              </a:rPr>
              <a:t>et 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., 2022).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ben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hynny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mae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meithringar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sy'n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integreiddio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ymatebol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diogelwch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dysgu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cynnar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hanfodol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gyflawni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potensial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datblygiadol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mynd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i'r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afael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ag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anghydraddoldebau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economaidd-gymdeithasol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sy'n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i'r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amlwg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mor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gynnar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â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18 mis (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Prosiect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Itasca, 2025;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Cyfres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Lancet, 2024).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Drwy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flaenoriaethu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polisïau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iechyd,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cymorth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cymdeithasol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a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theulu-gyfeillgar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integredig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, gall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systemau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sicrhau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bod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pob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plentyn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derbyn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gofal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eithriadol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yn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ystod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y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ffenestr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gyfle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</a:t>
            </a:r>
            <a:r>
              <a:rPr lang="en-GB" sz="1400" b="0" i="0" u="none" strike="noStrike" dirty="0" err="1">
                <a:solidFill>
                  <a:srgbClr val="7030A0"/>
                </a:solidFill>
                <a:effectLst/>
              </a:rPr>
              <a:t>ddiffiniol</a:t>
            </a:r>
            <a:r>
              <a:rPr lang="en-GB" sz="1400" b="0" i="0" u="none" strike="noStrike" dirty="0">
                <a:solidFill>
                  <a:srgbClr val="7030A0"/>
                </a:solidFill>
                <a:effectLst/>
              </a:rPr>
              <a:t> hon</a:t>
            </a:r>
            <a:r>
              <a:rPr lang="en-GB" sz="1600" b="0" i="0" u="none" strike="noStrike" dirty="0">
                <a:solidFill>
                  <a:srgbClr val="7030A0"/>
                </a:solidFill>
                <a:effectLst/>
              </a:rPr>
              <a:t>.</a:t>
            </a:r>
            <a:endParaRPr lang="en-US" sz="16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rgbClr val="7030A0"/>
              </a:solidFill>
            </a:endParaRPr>
          </a:p>
        </p:txBody>
      </p:sp>
      <p:sp>
        <p:nvSpPr>
          <p:cNvPr id="1032" name="Rectangle 1031">
            <a:extLst>
              <a:ext uri="{FF2B5EF4-FFF2-40B4-BE49-F238E27FC236}">
                <a16:creationId xmlns:a16="http://schemas.microsoft.com/office/drawing/2014/main" id="{DF8BC164-E230-753F-2C7E-B4EE7BA77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88086" y="0"/>
            <a:ext cx="4803913" cy="6858000"/>
          </a:xfrm>
          <a:prstGeom prst="rect">
            <a:avLst/>
          </a:prstGeom>
          <a:solidFill>
            <a:schemeClr val="bg1">
              <a:lumMod val="95000"/>
              <a:alpha val="6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5" name="Picture 1" descr="page7image2172173232">
            <a:extLst>
              <a:ext uri="{FF2B5EF4-FFF2-40B4-BE49-F238E27FC236}">
                <a16:creationId xmlns:a16="http://schemas.microsoft.com/office/drawing/2014/main" id="{26FC0DE4-C84D-3A47-A97C-3C29B4CFA4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024191" y="1672406"/>
            <a:ext cx="3452192" cy="3507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27F514B-4351-184C-9653-CDAF2514FE72}"/>
              </a:ext>
            </a:extLst>
          </p:cNvPr>
          <p:cNvSpPr txBox="1"/>
          <p:nvPr/>
        </p:nvSpPr>
        <p:spPr>
          <a:xfrm>
            <a:off x="10015869" y="5180279"/>
            <a:ext cx="123828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7030A0"/>
                </a:solidFill>
              </a:rPr>
              <a:t>(</a:t>
            </a:r>
            <a:r>
              <a:rPr lang="en-US" sz="1200" dirty="0" err="1">
                <a:solidFill>
                  <a:srgbClr val="7030A0"/>
                </a:solidFill>
              </a:rPr>
              <a:t>Cdn</a:t>
            </a:r>
            <a:r>
              <a:rPr lang="en-US" sz="1200" dirty="0">
                <a:solidFill>
                  <a:srgbClr val="7030A0"/>
                </a:solidFill>
              </a:rPr>
              <a:t> Who, 2018)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557025-4360-7F4D-A57A-82AB59EFF770}"/>
              </a:ext>
            </a:extLst>
          </p:cNvPr>
          <p:cNvSpPr txBox="1"/>
          <p:nvPr/>
        </p:nvSpPr>
        <p:spPr>
          <a:xfrm>
            <a:off x="10367159" y="38064"/>
            <a:ext cx="12902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7030A0"/>
                </a:solidFill>
              </a:rPr>
              <a:t>Cyfrif</a:t>
            </a:r>
            <a:r>
              <a:rPr lang="en-US" sz="1200" dirty="0">
                <a:solidFill>
                  <a:srgbClr val="7030A0"/>
                </a:solidFill>
              </a:rPr>
              <a:t> </a:t>
            </a:r>
            <a:r>
              <a:rPr lang="en-US" sz="1200" dirty="0" err="1">
                <a:solidFill>
                  <a:srgbClr val="7030A0"/>
                </a:solidFill>
              </a:rPr>
              <a:t>geiriau</a:t>
            </a:r>
            <a:r>
              <a:rPr lang="en-US" sz="1200" dirty="0">
                <a:solidFill>
                  <a:srgbClr val="7030A0"/>
                </a:solidFill>
              </a:rPr>
              <a:t>: 289</a:t>
            </a:r>
          </a:p>
        </p:txBody>
      </p:sp>
    </p:spTree>
    <p:extLst>
      <p:ext uri="{BB962C8B-B14F-4D97-AF65-F5344CB8AC3E}">
        <p14:creationId xmlns:p14="http://schemas.microsoft.com/office/powerpoint/2010/main" val="1195290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B19A4C-8907-224F-8B44-2200DFAD7C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191" y="173687"/>
            <a:ext cx="8687552" cy="769563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00B0F0"/>
                </a:solidFill>
                <a:latin typeface="+mn-lt"/>
              </a:rPr>
              <a:t>Pam </a:t>
            </a:r>
            <a:r>
              <a:rPr lang="en-US" b="1" dirty="0" err="1">
                <a:solidFill>
                  <a:srgbClr val="00B0F0"/>
                </a:solidFill>
                <a:latin typeface="+mn-lt"/>
              </a:rPr>
              <a:t>mae</a:t>
            </a:r>
            <a:r>
              <a:rPr lang="en-US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B0F0"/>
                </a:solidFill>
                <a:latin typeface="+mn-lt"/>
              </a:rPr>
              <a:t>gofal</a:t>
            </a:r>
            <a:r>
              <a:rPr lang="en-US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B0F0"/>
                </a:solidFill>
                <a:latin typeface="+mn-lt"/>
              </a:rPr>
              <a:t>eithriadol</a:t>
            </a:r>
            <a:r>
              <a:rPr lang="en-US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B0F0"/>
                </a:solidFill>
                <a:latin typeface="+mn-lt"/>
              </a:rPr>
              <a:t>yn</a:t>
            </a:r>
            <a:r>
              <a:rPr lang="en-US" b="1" dirty="0">
                <a:solidFill>
                  <a:srgbClr val="00B0F0"/>
                </a:solidFill>
                <a:latin typeface="+mn-lt"/>
              </a:rPr>
              <a:t> </a:t>
            </a:r>
            <a:r>
              <a:rPr lang="en-US" b="1" dirty="0" err="1">
                <a:solidFill>
                  <a:srgbClr val="00B0F0"/>
                </a:solidFill>
                <a:latin typeface="+mn-lt"/>
              </a:rPr>
              <a:t>bwysig</a:t>
            </a:r>
            <a:r>
              <a:rPr lang="en-US" b="1" dirty="0">
                <a:solidFill>
                  <a:srgbClr val="00B0F0"/>
                </a:solidFill>
                <a:latin typeface="+mn-lt"/>
              </a:rPr>
              <a:t>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9079E-B2CD-0645-8B70-8587F52256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872" y="1180257"/>
            <a:ext cx="6188931" cy="54928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Mae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eithriadol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oherwydd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bod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cynrychioli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ffenestr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unigryw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ddatblygiad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biolegol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niwral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cyflym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llunio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iechyd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oes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gwybyddiaeth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galluoedd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synhwyraidd-modur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ymennydd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babi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ffurfio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nifer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fawr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gysylltiadau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synaptig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gyflymder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na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chaiff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ailadrodd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ddiweddarach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bywyd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golygu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rhyngweithiadau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meithrin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ysgogiad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amgylcheddol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llythrennol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adeiladu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pensaernïaeth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ymennydd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integreiddio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systemau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modur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gwybyddol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(UNICEF, 2025). </a:t>
            </a: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Mae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rhaglenni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iechyd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cyhoeddus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fenter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1000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dan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arweiniad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Iechyd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Cyhoeddus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Cymru,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nad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cefnogaeth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gynnar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unig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gwella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iechyd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lles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unwaith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ond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lleihau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anghydraddoldebau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gwella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canlyniadau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hirdymor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gost-effeithiol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lefel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boblogaeth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(Public Health Wales, 2024; Public Health Wales, 2024a).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ben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hynny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symudiad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ymwybyddiaeth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o'r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corff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cyfrannu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ddatblygu'r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systemau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cinesthetig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phropioceptive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galluogi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babanod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ddeall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cyrff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hunain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gofod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; Mae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synhwyraidd-modur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o'r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fath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babandod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gosod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sylfaen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cydlyniad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modur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cydbwysedd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sgiliau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symud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cymhleth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ddiweddarach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(North Atlantic Books, 2014; Valdes </a:t>
            </a:r>
            <a:r>
              <a:rPr lang="en-GB" sz="1200" b="0" i="1" u="none" strike="noStrike" dirty="0">
                <a:solidFill>
                  <a:srgbClr val="00B0F0"/>
                </a:solidFill>
                <a:effectLst/>
              </a:rPr>
              <a:t>et 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., 2023). </a:t>
            </a:r>
          </a:p>
          <a:p>
            <a:pPr marL="0" indent="0">
              <a:buNone/>
            </a:pP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synnwyr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cinesthetig</a:t>
            </a:r>
            <a:r>
              <a:rPr lang="en-GB" sz="1200" dirty="0">
                <a:solidFill>
                  <a:srgbClr val="00B0F0"/>
                </a:solidFill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ymwybyddiaeth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safle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symudiad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aelodau</a:t>
            </a:r>
            <a:r>
              <a:rPr lang="en-GB" sz="1200" dirty="0">
                <a:solidFill>
                  <a:srgbClr val="00B0F0"/>
                </a:solidFill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i'r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amlwg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archwilio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gweithredol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rhwng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gofalwr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a'r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chyfleoedd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corfforol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mae'n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gysylltiedig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gynhenid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​​​​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canfyddiadol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gwybyddol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(UNICEF, 2025; Valdes </a:t>
            </a:r>
            <a:r>
              <a:rPr lang="en-GB" sz="1200" b="0" i="1" u="none" strike="noStrike" dirty="0">
                <a:solidFill>
                  <a:srgbClr val="00B0F0"/>
                </a:solidFill>
                <a:effectLst/>
              </a:rPr>
              <a:t>et 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., 2023).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Heb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ofal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eithriadol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perygl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o golli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arwain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effeithiau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oes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iechyd,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gwydnwch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seicolegol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.  </a:t>
            </a: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Mae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damcaniaeth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Emmi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Pikler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tynnu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sylw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at pam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eithriadol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parchus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rhyddid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symud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sylfeini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iach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Dadleuodd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Pikler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fod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rhyngweithiadau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cyson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sensitif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arferol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meithrin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diogelwch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tra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symudiadau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hunangychwynnol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ymwybyddiaeth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ginesthetig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phropioceptive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 (</a:t>
            </a:r>
            <a:r>
              <a:rPr lang="en-GB" sz="1200" b="0" i="0" u="none" strike="noStrike" dirty="0" err="1">
                <a:solidFill>
                  <a:srgbClr val="00B0F0"/>
                </a:solidFill>
                <a:effectLst/>
              </a:rPr>
              <a:t>Pikler</a:t>
            </a:r>
            <a:r>
              <a:rPr lang="en-GB" sz="1200" b="0" i="0" u="none" strike="noStrike" dirty="0">
                <a:solidFill>
                  <a:srgbClr val="00B0F0"/>
                </a:solidFill>
                <a:effectLst/>
              </a:rPr>
              <a:t>, 2018). </a:t>
            </a:r>
            <a:endParaRPr lang="en-US" sz="1200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rgbClr val="00B0F0"/>
              </a:solidFill>
            </a:endParaRPr>
          </a:p>
        </p:txBody>
      </p:sp>
      <p:pic>
        <p:nvPicPr>
          <p:cNvPr id="4" name="Picture 3" descr="A diagram of a key principles&#10;&#10;Description automatically generated">
            <a:extLst>
              <a:ext uri="{FF2B5EF4-FFF2-40B4-BE49-F238E27FC236}">
                <a16:creationId xmlns:a16="http://schemas.microsoft.com/office/drawing/2014/main" id="{13935063-DE10-FD4D-A008-731F27ABE72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344" r="6407" b="1"/>
          <a:stretch>
            <a:fillRect/>
          </a:stretch>
        </p:blipFill>
        <p:spPr>
          <a:xfrm>
            <a:off x="6749763" y="935462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27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443138C-8ACC-0945-8FEF-9A3A8A356EAC}"/>
              </a:ext>
            </a:extLst>
          </p:cNvPr>
          <p:cNvSpPr txBox="1"/>
          <p:nvPr/>
        </p:nvSpPr>
        <p:spPr>
          <a:xfrm>
            <a:off x="8535867" y="6278668"/>
            <a:ext cx="188128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00B0F0"/>
                </a:solidFill>
              </a:rPr>
              <a:t>(Little bright explorers, </a:t>
            </a:r>
            <a:r>
              <a:rPr lang="en-US" sz="1200" dirty="0" err="1">
                <a:solidFill>
                  <a:srgbClr val="00B0F0"/>
                </a:solidFill>
              </a:rPr>
              <a:t>n.d</a:t>
            </a:r>
            <a:r>
              <a:rPr lang="en-US" sz="1200" dirty="0">
                <a:solidFill>
                  <a:srgbClr val="00B0F0"/>
                </a:solidFill>
              </a:rPr>
              <a:t>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32ECE9-0306-7142-A365-1EA13FCFD617}"/>
              </a:ext>
            </a:extLst>
          </p:cNvPr>
          <p:cNvSpPr txBox="1"/>
          <p:nvPr/>
        </p:nvSpPr>
        <p:spPr>
          <a:xfrm>
            <a:off x="10177153" y="178130"/>
            <a:ext cx="12902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00B0F0"/>
                </a:solidFill>
              </a:rPr>
              <a:t>Cyfrif</a:t>
            </a:r>
            <a:r>
              <a:rPr lang="en-US" sz="1200" dirty="0">
                <a:solidFill>
                  <a:srgbClr val="00B0F0"/>
                </a:solidFill>
              </a:rPr>
              <a:t> </a:t>
            </a:r>
            <a:r>
              <a:rPr lang="en-US" sz="1200" dirty="0" err="1">
                <a:solidFill>
                  <a:srgbClr val="00B0F0"/>
                </a:solidFill>
              </a:rPr>
              <a:t>geiriau</a:t>
            </a:r>
            <a:r>
              <a:rPr lang="en-US" sz="1200" dirty="0">
                <a:solidFill>
                  <a:srgbClr val="00B0F0"/>
                </a:solidFill>
              </a:rPr>
              <a:t>: 341</a:t>
            </a:r>
          </a:p>
        </p:txBody>
      </p:sp>
    </p:spTree>
    <p:extLst>
      <p:ext uri="{BB962C8B-B14F-4D97-AF65-F5344CB8AC3E}">
        <p14:creationId xmlns:p14="http://schemas.microsoft.com/office/powerpoint/2010/main" val="27438039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D2A25-1631-D94D-B2FB-8E54FA4F2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99989" y="2543604"/>
            <a:ext cx="1690256" cy="1066495"/>
          </a:xfrm>
          <a:solidFill>
            <a:srgbClr val="BFE6FF"/>
          </a:solidFill>
        </p:spPr>
        <p:txBody>
          <a:bodyPr>
            <a:normAutofit fontScale="90000"/>
          </a:bodyPr>
          <a:lstStyle/>
          <a:p>
            <a:r>
              <a:rPr lang="en-GB" sz="1800" b="1" dirty="0" err="1">
                <a:latin typeface="+mn-lt"/>
              </a:rPr>
              <a:t>H</a:t>
            </a:r>
            <a:r>
              <a:rPr lang="en-GB" sz="1800" b="1" i="0" u="none" strike="noStrike" dirty="0" err="1">
                <a:effectLst/>
                <a:latin typeface="+mn-lt"/>
              </a:rPr>
              <a:t>eriau</a:t>
            </a:r>
            <a:r>
              <a:rPr lang="en-GB" sz="1800" b="1" i="0" u="none" strike="noStrike" dirty="0">
                <a:effectLst/>
                <a:latin typeface="+mn-lt"/>
              </a:rPr>
              <a:t> </a:t>
            </a:r>
            <a:r>
              <a:rPr lang="en-GB" sz="1800" b="1" i="0" u="none" strike="noStrike" dirty="0" err="1">
                <a:effectLst/>
                <a:latin typeface="+mn-lt"/>
              </a:rPr>
              <a:t>wrth</a:t>
            </a:r>
            <a:r>
              <a:rPr lang="en-GB" sz="1800" b="1" i="0" u="none" strike="noStrike" dirty="0">
                <a:effectLst/>
                <a:latin typeface="+mn-lt"/>
              </a:rPr>
              <a:t> </a:t>
            </a:r>
            <a:r>
              <a:rPr lang="en-GB" sz="1800" b="1" i="0" u="none" strike="noStrike" dirty="0" err="1">
                <a:effectLst/>
                <a:latin typeface="+mn-lt"/>
              </a:rPr>
              <a:t>ddarparu</a:t>
            </a:r>
            <a:r>
              <a:rPr lang="en-GB" sz="1800" b="1" i="0" u="none" strike="noStrike" dirty="0">
                <a:effectLst/>
                <a:latin typeface="+mn-lt"/>
              </a:rPr>
              <a:t> </a:t>
            </a:r>
            <a:r>
              <a:rPr lang="en-GB" sz="1800" b="1" i="0" u="none" strike="noStrike" dirty="0" err="1">
                <a:effectLst/>
                <a:latin typeface="+mn-lt"/>
              </a:rPr>
              <a:t>gofal</a:t>
            </a:r>
            <a:r>
              <a:rPr lang="en-GB" sz="1800" b="1" i="0" u="none" strike="noStrike" dirty="0">
                <a:effectLst/>
                <a:latin typeface="+mn-lt"/>
              </a:rPr>
              <a:t> o </a:t>
            </a:r>
            <a:r>
              <a:rPr lang="en-GB" sz="1800" b="1" i="0" u="none" strike="noStrike" dirty="0" err="1">
                <a:effectLst/>
                <a:latin typeface="+mn-lt"/>
              </a:rPr>
              <a:t>ansawdd</a:t>
            </a:r>
            <a:r>
              <a:rPr lang="en-GB" sz="1800" b="1" i="0" u="none" strike="noStrike" dirty="0">
                <a:effectLst/>
                <a:latin typeface="+mn-lt"/>
              </a:rPr>
              <a:t> </a:t>
            </a:r>
            <a:r>
              <a:rPr lang="en-GB" sz="1800" b="1" i="0" u="none" strike="noStrike" dirty="0" err="1">
                <a:effectLst/>
                <a:latin typeface="+mn-lt"/>
              </a:rPr>
              <a:t>uchel</a:t>
            </a:r>
            <a:endParaRPr lang="en-US" sz="18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CB802-15D8-3647-A403-56E63B4593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5249" y="4569423"/>
            <a:ext cx="8763463" cy="1066495"/>
          </a:xfrm>
          <a:solidFill>
            <a:srgbClr val="D0C8FF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Trydedd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her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diwallu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anghenion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amrywiol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chymhleth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plant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theuluoedd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gynnwys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rhai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ag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anghenion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addysgol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arbennig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anableddau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(AAA), plant o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gefndiroedd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difreintiedig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theuluoedd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profi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caledi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neu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economaidd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ymarfer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cynhwysol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am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wybodaeth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arbenigol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cydweithrediad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amlasiantaethol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phartneriaethau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cryf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theuluoedd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(Nutbrown a Clough, 2015).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Fodd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bynnag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nodi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mynediad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cyfyngedig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wasanaethau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cymorth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hyfforddiant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allanol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gwneud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hi'n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anodd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ymyriadau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amserol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(DfE, 2022).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Heb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gefnogaeth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ddigonol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efallai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na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fydd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derbyn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chynhwysol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angenrheidiol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hollbwysig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1F1F1F"/>
              </a:solidFill>
              <a:effectLst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ACF7FE-9391-6E46-9004-A4FC0DD7E60D}"/>
              </a:ext>
            </a:extLst>
          </p:cNvPr>
          <p:cNvSpPr txBox="1"/>
          <p:nvPr/>
        </p:nvSpPr>
        <p:spPr>
          <a:xfrm>
            <a:off x="10726320" y="0"/>
            <a:ext cx="12902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5B3CD"/>
                </a:solidFill>
              </a:rPr>
              <a:t>Cyfrif</a:t>
            </a:r>
            <a:r>
              <a:rPr lang="en-US" sz="1200" dirty="0">
                <a:solidFill>
                  <a:srgbClr val="F5B3CD"/>
                </a:solidFill>
              </a:rPr>
              <a:t> </a:t>
            </a:r>
            <a:r>
              <a:rPr lang="en-US" sz="1200" dirty="0" err="1">
                <a:solidFill>
                  <a:srgbClr val="F5B3CD"/>
                </a:solidFill>
              </a:rPr>
              <a:t>geiriau</a:t>
            </a:r>
            <a:r>
              <a:rPr lang="en-US" sz="1200" dirty="0">
                <a:solidFill>
                  <a:srgbClr val="F5B3CD"/>
                </a:solidFill>
              </a:rPr>
              <a:t>: 499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3664A2-7796-B743-ACAD-4748A95899C6}"/>
              </a:ext>
            </a:extLst>
          </p:cNvPr>
          <p:cNvSpPr txBox="1"/>
          <p:nvPr/>
        </p:nvSpPr>
        <p:spPr>
          <a:xfrm>
            <a:off x="309286" y="360994"/>
            <a:ext cx="11271662" cy="646331"/>
          </a:xfrm>
          <a:prstGeom prst="rect">
            <a:avLst/>
          </a:prstGeom>
          <a:solidFill>
            <a:srgbClr val="BFE6FF"/>
          </a:solidFill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effectLst/>
              </a:rPr>
              <a:t>Mae </a:t>
            </a:r>
            <a:r>
              <a:rPr lang="en-GB" sz="1200" b="0" i="0" u="none" strike="noStrike" dirty="0" err="1">
                <a:effectLst/>
              </a:rPr>
              <a:t>darparu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gofal</a:t>
            </a:r>
            <a:r>
              <a:rPr lang="en-GB" sz="1200" b="0" i="0" u="none" strike="noStrike" dirty="0">
                <a:effectLst/>
              </a:rPr>
              <a:t> o </a:t>
            </a:r>
            <a:r>
              <a:rPr lang="en-GB" sz="1200" b="0" i="0" u="none" strike="noStrike" dirty="0" err="1">
                <a:effectLst/>
              </a:rPr>
              <a:t>ansawdd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uchel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y </a:t>
            </a:r>
            <a:r>
              <a:rPr lang="en-GB" sz="1200" b="0" i="0" u="none" strike="noStrike" dirty="0" err="1">
                <a:effectLst/>
              </a:rPr>
              <a:t>blynyddoedd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cynnar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cael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ei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gydnabod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eang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fel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hanfodol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gyfer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datblygiad</a:t>
            </a:r>
            <a:r>
              <a:rPr lang="en-GB" sz="1200" b="0" i="0" u="none" strike="noStrike" dirty="0">
                <a:effectLst/>
              </a:rPr>
              <a:t> plant a </a:t>
            </a:r>
            <a:r>
              <a:rPr lang="en-GB" sz="1200" b="0" i="0" u="none" strike="noStrike" dirty="0" err="1">
                <a:effectLst/>
              </a:rPr>
              <a:t>chanlyniadau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hirdymor</a:t>
            </a:r>
            <a:r>
              <a:rPr lang="en-GB" sz="1200" b="0" i="0" u="none" strike="noStrike" dirty="0">
                <a:effectLst/>
              </a:rPr>
              <a:t>; </a:t>
            </a:r>
            <a:r>
              <a:rPr lang="en-GB" sz="1200" b="0" i="0" u="none" strike="noStrike" dirty="0" err="1">
                <a:effectLst/>
              </a:rPr>
              <a:t>fodd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bynnag</a:t>
            </a:r>
            <a:r>
              <a:rPr lang="en-GB" sz="1200" b="0" i="0" u="none" strike="noStrike" dirty="0">
                <a:effectLst/>
              </a:rPr>
              <a:t>, </a:t>
            </a:r>
            <a:r>
              <a:rPr lang="en-GB" sz="1200" b="0" i="0" u="none" strike="noStrike" dirty="0" err="1">
                <a:effectLst/>
              </a:rPr>
              <a:t>mae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ymarferwyr</a:t>
            </a:r>
            <a:r>
              <a:rPr lang="en-GB" sz="1200" b="0" i="0" u="none" strike="noStrike" dirty="0">
                <a:effectLst/>
              </a:rPr>
              <a:t> a </a:t>
            </a:r>
            <a:r>
              <a:rPr lang="en-GB" sz="1200" b="0" i="0" u="none" strike="noStrike" dirty="0" err="1">
                <a:effectLst/>
              </a:rPr>
              <a:t>lleoliadau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blynyddoedd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cynnar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wynebu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sawl</a:t>
            </a:r>
            <a:r>
              <a:rPr lang="en-GB" sz="1200" b="0" i="0" u="none" strike="noStrike" dirty="0">
                <a:effectLst/>
              </a:rPr>
              <a:t> her </a:t>
            </a:r>
            <a:r>
              <a:rPr lang="en-GB" sz="1200" b="0" i="0" u="none" strike="noStrike" dirty="0" err="1">
                <a:effectLst/>
              </a:rPr>
              <a:t>sylweddol</a:t>
            </a:r>
            <a:r>
              <a:rPr lang="en-GB" sz="1200" b="0" i="0" u="none" strike="noStrike" dirty="0">
                <a:effectLst/>
              </a:rPr>
              <a:t> a all </a:t>
            </a:r>
            <a:r>
              <a:rPr lang="en-GB" sz="1200" b="0" i="0" u="none" strike="noStrike" dirty="0" err="1">
                <a:effectLst/>
              </a:rPr>
              <a:t>effeithio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ansawdd</a:t>
            </a:r>
            <a:r>
              <a:rPr lang="en-GB" sz="1200" b="0" i="0" u="none" strike="noStrike" dirty="0">
                <a:effectLst/>
              </a:rPr>
              <a:t> y </a:t>
            </a:r>
            <a:r>
              <a:rPr lang="en-GB" sz="1200" b="0" i="0" u="none" strike="noStrike" dirty="0" err="1">
                <a:effectLst/>
              </a:rPr>
              <a:t>ddarpariaeth</a:t>
            </a:r>
            <a:r>
              <a:rPr lang="en-GB" sz="1200" b="0" i="0" u="none" strike="noStrike" dirty="0">
                <a:effectLst/>
              </a:rPr>
              <a:t>. Mae </a:t>
            </a:r>
            <a:r>
              <a:rPr lang="en-GB" sz="1200" b="0" i="0" u="none" strike="noStrike" dirty="0" err="1">
                <a:effectLst/>
              </a:rPr>
              <a:t>tair</a:t>
            </a:r>
            <a:r>
              <a:rPr lang="en-GB" sz="1200" b="0" i="0" u="none" strike="noStrike" dirty="0">
                <a:effectLst/>
              </a:rPr>
              <a:t> her </a:t>
            </a:r>
            <a:r>
              <a:rPr lang="en-GB" sz="1200" b="0" i="0" u="none" strike="noStrike" dirty="0" err="1">
                <a:effectLst/>
              </a:rPr>
              <a:t>allweddol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cynnwys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capasiti</a:t>
            </a:r>
            <a:r>
              <a:rPr lang="en-GB" sz="1200" b="0" i="0" u="none" strike="noStrike" dirty="0">
                <a:effectLst/>
              </a:rPr>
              <a:t> a </a:t>
            </a:r>
            <a:r>
              <a:rPr lang="en-GB" sz="1200" b="0" i="0" u="none" strike="noStrike" dirty="0" err="1">
                <a:effectLst/>
              </a:rPr>
              <a:t>chymwysterau'r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gweithlu</a:t>
            </a:r>
            <a:r>
              <a:rPr lang="en-GB" sz="1200" b="0" i="0" u="none" strike="noStrike" dirty="0">
                <a:effectLst/>
              </a:rPr>
              <a:t>, </a:t>
            </a:r>
            <a:r>
              <a:rPr lang="en-GB" sz="1200" b="0" i="0" u="none" strike="noStrike" dirty="0" err="1">
                <a:effectLst/>
              </a:rPr>
              <a:t>cyfyngiadau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gyllid</a:t>
            </a:r>
            <a:r>
              <a:rPr lang="en-GB" sz="1200" b="0" i="0" u="none" strike="noStrike" dirty="0">
                <a:effectLst/>
              </a:rPr>
              <a:t> ac </a:t>
            </a:r>
            <a:r>
              <a:rPr lang="en-GB" sz="1200" b="0" i="0" u="none" strike="noStrike" dirty="0" err="1">
                <a:effectLst/>
              </a:rPr>
              <a:t>adnoddau</a:t>
            </a:r>
            <a:r>
              <a:rPr lang="en-GB" sz="1200" b="0" i="0" u="none" strike="noStrike" dirty="0">
                <a:effectLst/>
              </a:rPr>
              <a:t>, a </a:t>
            </a:r>
            <a:r>
              <a:rPr lang="en-GB" sz="1200" b="0" i="0" u="none" strike="noStrike" dirty="0" err="1">
                <a:effectLst/>
              </a:rPr>
              <a:t>diwallu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anghenion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amrywiol</a:t>
            </a:r>
            <a:r>
              <a:rPr lang="en-GB" sz="1200" b="0" i="0" u="none" strike="noStrike" dirty="0">
                <a:effectLst/>
              </a:rPr>
              <a:t> plant a </a:t>
            </a:r>
            <a:r>
              <a:rPr lang="en-GB" sz="1200" b="0" i="0" u="none" strike="noStrike" dirty="0" err="1">
                <a:effectLst/>
              </a:rPr>
              <a:t>theuluoedd</a:t>
            </a:r>
            <a:r>
              <a:rPr lang="en-GB" sz="1200" b="0" i="0" u="none" strike="noStrike" dirty="0">
                <a:effectLst/>
              </a:rPr>
              <a:t>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0F3FB4-5951-0F40-9159-34C72FF5188C}"/>
              </a:ext>
            </a:extLst>
          </p:cNvPr>
          <p:cNvSpPr txBox="1"/>
          <p:nvPr/>
        </p:nvSpPr>
        <p:spPr>
          <a:xfrm>
            <a:off x="112096" y="1314457"/>
            <a:ext cx="4337796" cy="2862322"/>
          </a:xfrm>
          <a:prstGeom prst="rect">
            <a:avLst/>
          </a:prstGeom>
          <a:solidFill>
            <a:srgbClr val="CBFF95"/>
          </a:solidFill>
        </p:spPr>
        <p:txBody>
          <a:bodyPr wrap="square">
            <a:spAutoFit/>
          </a:bodyPr>
          <a:lstStyle/>
          <a:p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Un her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fawr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capasiti'r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gweithlu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enwedig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recriwtio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cadw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chymwysterau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staff. Mae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ymchwil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dangos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gyson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darpariaeth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ansawdd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uchel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dibynnu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medrus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gwybodus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(OECD, 2019).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Fodd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bynnag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sector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profi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cyflog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isel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trosiant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staff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uchel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gyrfa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cyfyngedig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a all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effeithio'n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negyddol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barhad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ymlyniadau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blant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ifanc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(UNICEF, 2019).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Nghymru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er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gwaethaf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ffaith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Sylfaen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(EYFS)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staff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cymwys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rhyngweithiadau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rhwng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oedolion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phlant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lleoliadau'n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cael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trafferth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gymhareb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argymhellir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gydag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profiadol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oherwydd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prinder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staff (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  <a:latin typeface="Helvetica Neue" panose="02000503000000020004" pitchFamily="2" charset="0"/>
              </a:rPr>
              <a:t>Department of Education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2021). Gall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leihau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cyfleoedd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meddwl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rennir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barhaus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rhoi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sydd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ill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ansawdd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uchel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BBDAE8-43A1-4943-8E10-1747E69C1DFD}"/>
              </a:ext>
            </a:extLst>
          </p:cNvPr>
          <p:cNvSpPr txBox="1"/>
          <p:nvPr/>
        </p:nvSpPr>
        <p:spPr>
          <a:xfrm>
            <a:off x="7772202" y="1268494"/>
            <a:ext cx="3734035" cy="2677656"/>
          </a:xfrm>
          <a:prstGeom prst="rect">
            <a:avLst/>
          </a:prstGeom>
          <a:solidFill>
            <a:srgbClr val="F5B3CD"/>
          </a:solidFill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Her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arall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diffyg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cyllid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adnoddau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cyfyngedig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ansawdd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uchel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am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amgylcheddau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priodol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mynediad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hyfforddiant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amser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digonol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arsylwi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chynllunio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Fodd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bynnag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astudiaethau'n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dangos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nad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lefelau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cyllido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aml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adlewyrchu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gwir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gost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darpariaeth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ansawdd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enwedig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blant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(OECD, 2017). Gall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pwysau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ariannol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arwain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lai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fuddsoddiad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proffesiynol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deunyddiau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cyfyngedig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llwythi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gwaith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cynyddol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staff, a all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beryglu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arfer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myfyriol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unigol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(Pascal et al., 2020).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cyfyngiadau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effeithio'n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anghymesur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leoliadau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ardaloedd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difreintiedig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waethygu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anghydraddoldebau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ymhellach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plentyndod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1F1F1F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1F1F1F"/>
                </a:solidFill>
                <a:effectLst/>
              </a:rPr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E6B9506-9D5B-3444-858C-888D8D6774F3}"/>
              </a:ext>
            </a:extLst>
          </p:cNvPr>
          <p:cNvSpPr txBox="1"/>
          <p:nvPr/>
        </p:nvSpPr>
        <p:spPr>
          <a:xfrm>
            <a:off x="546331" y="5923140"/>
            <a:ext cx="10776856" cy="646331"/>
          </a:xfrm>
          <a:prstGeom prst="rect">
            <a:avLst/>
          </a:prstGeom>
          <a:solidFill>
            <a:srgbClr val="BFE6FF"/>
          </a:solidFill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effectLst/>
              </a:rPr>
              <a:t>Mae </a:t>
            </a:r>
            <a:r>
              <a:rPr lang="en-GB" sz="1200" b="0" i="0" u="none" strike="noStrike" dirty="0" err="1">
                <a:effectLst/>
              </a:rPr>
              <a:t>pwysigrwydd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gofal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blynyddoedd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cynnar</a:t>
            </a:r>
            <a:r>
              <a:rPr lang="en-GB" sz="1200" b="0" i="0" u="none" strike="noStrike" dirty="0">
                <a:effectLst/>
              </a:rPr>
              <a:t> o </a:t>
            </a:r>
            <a:r>
              <a:rPr lang="en-GB" sz="1200" b="0" i="0" u="none" strike="noStrike" dirty="0" err="1">
                <a:effectLst/>
              </a:rPr>
              <a:t>ansawdd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uchel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wedi'i</a:t>
            </a:r>
            <a:r>
              <a:rPr lang="en-GB" sz="1200" b="0" i="0" u="none" strike="noStrike" dirty="0">
                <a:effectLst/>
              </a:rPr>
              <a:t> hen </a:t>
            </a:r>
            <a:r>
              <a:rPr lang="en-GB" sz="1200" b="0" i="0" u="none" strike="noStrike" dirty="0" err="1">
                <a:effectLst/>
              </a:rPr>
              <a:t>sefydlu</a:t>
            </a:r>
            <a:r>
              <a:rPr lang="en-GB" sz="1200" b="0" i="0" u="none" strike="noStrike" dirty="0">
                <a:effectLst/>
              </a:rPr>
              <a:t>, </a:t>
            </a:r>
            <a:r>
              <a:rPr lang="en-GB" sz="1200" b="0" i="0" u="none" strike="noStrike" dirty="0" err="1">
                <a:effectLst/>
              </a:rPr>
              <a:t>mae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heriau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sy'n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gysylltiedig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â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chynaliadwyedd</a:t>
            </a:r>
            <a:r>
              <a:rPr lang="en-GB" sz="1200" b="0" i="0" u="none" strike="noStrike" dirty="0">
                <a:effectLst/>
              </a:rPr>
              <a:t> y </a:t>
            </a:r>
            <a:r>
              <a:rPr lang="en-GB" sz="1200" b="0" i="0" u="none" strike="noStrike" dirty="0" err="1">
                <a:effectLst/>
              </a:rPr>
              <a:t>gweithlu</a:t>
            </a:r>
            <a:r>
              <a:rPr lang="en-GB" sz="1200" b="0" i="0" u="none" strike="noStrike" dirty="0">
                <a:effectLst/>
              </a:rPr>
              <a:t>, </a:t>
            </a:r>
            <a:r>
              <a:rPr lang="en-GB" sz="1200" b="0" i="0" u="none" strike="noStrike" dirty="0" err="1">
                <a:effectLst/>
              </a:rPr>
              <a:t>cyllid</a:t>
            </a:r>
            <a:r>
              <a:rPr lang="en-GB" sz="1200" b="0" i="0" u="none" strike="noStrike" dirty="0">
                <a:effectLst/>
              </a:rPr>
              <a:t> a </a:t>
            </a:r>
            <a:r>
              <a:rPr lang="en-GB" sz="1200" b="0" i="0" u="none" strike="noStrike" dirty="0" err="1">
                <a:effectLst/>
              </a:rPr>
              <a:t>chynhwysiant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parhau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i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effeithio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ar</a:t>
            </a:r>
            <a:r>
              <a:rPr lang="en-GB" sz="1200" b="0" i="0" u="none" strike="noStrike" dirty="0">
                <a:effectLst/>
              </a:rPr>
              <a:t> y </a:t>
            </a:r>
            <a:r>
              <a:rPr lang="en-GB" sz="1200" b="0" i="0" u="none" strike="noStrike" dirty="0" err="1">
                <a:effectLst/>
              </a:rPr>
              <a:t>ddarpariaeth</a:t>
            </a:r>
            <a:r>
              <a:rPr lang="en-GB" sz="1200" b="0" i="0" u="none" strike="noStrike" dirty="0">
                <a:effectLst/>
              </a:rPr>
              <a:t>. Mae </a:t>
            </a:r>
            <a:r>
              <a:rPr lang="en-GB" sz="1200" b="0" i="0" u="none" strike="noStrike" dirty="0" err="1">
                <a:effectLst/>
              </a:rPr>
              <a:t>mynd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i'r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afael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â'r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materion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hyn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trwy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fuddsoddi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mewn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polisi</a:t>
            </a:r>
            <a:r>
              <a:rPr lang="en-GB" sz="1200" b="0" i="0" u="none" strike="noStrike" dirty="0">
                <a:effectLst/>
              </a:rPr>
              <a:t>, </a:t>
            </a:r>
            <a:r>
              <a:rPr lang="en-GB" sz="1200" b="0" i="0" u="none" strike="noStrike" dirty="0" err="1">
                <a:effectLst/>
              </a:rPr>
              <a:t>datblygiad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proffesiynol</a:t>
            </a:r>
            <a:r>
              <a:rPr lang="en-GB" sz="1200" b="0" i="0" u="none" strike="noStrike" dirty="0">
                <a:effectLst/>
              </a:rPr>
              <a:t> a </a:t>
            </a:r>
            <a:r>
              <a:rPr lang="en-GB" sz="1200" b="0" i="0" u="none" strike="noStrike" dirty="0" err="1">
                <a:effectLst/>
              </a:rPr>
              <a:t>gwasanaethau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cymorth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integredig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hanfodol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i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sicrhau</a:t>
            </a:r>
            <a:r>
              <a:rPr lang="en-GB" sz="1200" b="0" i="0" u="none" strike="noStrike" dirty="0">
                <a:effectLst/>
              </a:rPr>
              <a:t> bod </a:t>
            </a:r>
            <a:r>
              <a:rPr lang="en-GB" sz="1200" b="0" i="0" u="none" strike="noStrike" dirty="0" err="1">
                <a:effectLst/>
              </a:rPr>
              <a:t>pob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plentyn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yn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elwa</a:t>
            </a:r>
            <a:r>
              <a:rPr lang="en-GB" sz="1200" b="0" i="0" u="none" strike="noStrike" dirty="0">
                <a:effectLst/>
              </a:rPr>
              <a:t> o </a:t>
            </a:r>
            <a:r>
              <a:rPr lang="en-GB" sz="1200" b="0" i="0" u="none" strike="noStrike" dirty="0" err="1">
                <a:effectLst/>
              </a:rPr>
              <a:t>ofal</a:t>
            </a:r>
            <a:r>
              <a:rPr lang="en-GB" sz="1200" b="0" i="0" u="none" strike="noStrike" dirty="0">
                <a:effectLst/>
              </a:rPr>
              <a:t> a </a:t>
            </a:r>
            <a:r>
              <a:rPr lang="en-GB" sz="1200" b="0" i="0" u="none" strike="noStrike" dirty="0" err="1">
                <a:effectLst/>
              </a:rPr>
              <a:t>addysg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gynnar</a:t>
            </a:r>
            <a:r>
              <a:rPr lang="en-GB" sz="1200" b="0" i="0" u="none" strike="noStrike" dirty="0">
                <a:effectLst/>
              </a:rPr>
              <a:t> o </a:t>
            </a:r>
            <a:r>
              <a:rPr lang="en-GB" sz="1200" b="0" i="0" u="none" strike="noStrike" dirty="0" err="1">
                <a:effectLst/>
              </a:rPr>
              <a:t>ansawdd</a:t>
            </a:r>
            <a:r>
              <a:rPr lang="en-GB" sz="1200" b="0" i="0" u="none" strike="noStrike" dirty="0">
                <a:effectLst/>
              </a:rPr>
              <a:t> </a:t>
            </a:r>
            <a:r>
              <a:rPr lang="en-GB" sz="1200" b="0" i="0" u="none" strike="noStrike" dirty="0" err="1">
                <a:effectLst/>
              </a:rPr>
              <a:t>uchel</a:t>
            </a:r>
            <a:r>
              <a:rPr lang="en-GB" sz="1200" b="0" i="0" u="none" strike="noStrike" dirty="0">
                <a:effectLst/>
              </a:rPr>
              <a:t>.</a:t>
            </a:r>
            <a:endParaRPr lang="en-US" sz="1200" dirty="0"/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DBA55E2-2340-4049-9FE1-4EE3437C7292}"/>
              </a:ext>
            </a:extLst>
          </p:cNvPr>
          <p:cNvCxnSpPr>
            <a:cxnSpLocks/>
            <a:stCxn id="2" idx="1"/>
          </p:cNvCxnSpPr>
          <p:nvPr/>
        </p:nvCxnSpPr>
        <p:spPr>
          <a:xfrm flipH="1">
            <a:off x="4449892" y="3076852"/>
            <a:ext cx="650097" cy="8180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9FF4733A-BC58-B141-8AE0-99C2884B57BD}"/>
              </a:ext>
            </a:extLst>
          </p:cNvPr>
          <p:cNvCxnSpPr>
            <a:cxnSpLocks/>
            <a:stCxn id="2" idx="3"/>
            <a:endCxn id="10" idx="1"/>
          </p:cNvCxnSpPr>
          <p:nvPr/>
        </p:nvCxnSpPr>
        <p:spPr>
          <a:xfrm flipV="1">
            <a:off x="6790245" y="2607322"/>
            <a:ext cx="981957" cy="46953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F8B37B8D-E65D-EC49-9B15-F40B8A2596CB}"/>
              </a:ext>
            </a:extLst>
          </p:cNvPr>
          <p:cNvCxnSpPr>
            <a:cxnSpLocks/>
          </p:cNvCxnSpPr>
          <p:nvPr/>
        </p:nvCxnSpPr>
        <p:spPr>
          <a:xfrm>
            <a:off x="5924401" y="3605109"/>
            <a:ext cx="20716" cy="9643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453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D880886B-02ED-4317-9236-CB60C22CF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9F4AD7-DA0A-C345-B223-A8CEC0AC8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825" y="4573979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i="0" u="none" strike="noStrike" kern="1200" dirty="0" err="1">
                <a:solidFill>
                  <a:srgbClr val="D0C8FF"/>
                </a:solidFill>
                <a:effectLst/>
                <a:latin typeface="+mn-lt"/>
                <a:ea typeface="+mj-ea"/>
                <a:cs typeface="+mj-cs"/>
              </a:rPr>
              <a:t>Partneriaethau</a:t>
            </a:r>
            <a:r>
              <a:rPr lang="en-US" sz="6600" b="1" i="0" u="none" strike="noStrike" kern="1200" dirty="0">
                <a:solidFill>
                  <a:srgbClr val="D0C8FF"/>
                </a:solidFill>
                <a:effectLst/>
                <a:latin typeface="+mn-lt"/>
                <a:ea typeface="+mj-ea"/>
                <a:cs typeface="+mj-cs"/>
              </a:rPr>
              <a:t> </a:t>
            </a:r>
            <a:r>
              <a:rPr lang="en-US" sz="6600" b="1" i="0" u="none" strike="noStrike" kern="1200" dirty="0" err="1">
                <a:solidFill>
                  <a:srgbClr val="D0C8FF"/>
                </a:solidFill>
                <a:effectLst/>
                <a:latin typeface="+mn-lt"/>
                <a:ea typeface="+mj-ea"/>
                <a:cs typeface="+mj-cs"/>
              </a:rPr>
              <a:t>proffesiynol</a:t>
            </a:r>
            <a:endParaRPr lang="en-US" sz="6600" b="1" kern="1200" dirty="0">
              <a:solidFill>
                <a:srgbClr val="D0C8FF"/>
              </a:solidFill>
              <a:latin typeface="+mn-lt"/>
              <a:ea typeface="+mj-ea"/>
              <a:cs typeface="+mj-cs"/>
            </a:endParaRP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F05BEBD-435F-374F-A889-6E6402F71B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997" r="1" b="1"/>
          <a:stretch>
            <a:fillRect/>
          </a:stretch>
        </p:blipFill>
        <p:spPr>
          <a:xfrm>
            <a:off x="0" y="0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77A0BA4-412F-3347-BCA6-BEDC26C1DE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1948" b="-3"/>
          <a:stretch>
            <a:fillRect/>
          </a:stretch>
        </p:blipFill>
        <p:spPr>
          <a:xfrm>
            <a:off x="6055912" y="0"/>
            <a:ext cx="6173122" cy="4186800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</p:spPr>
      </p:pic>
      <p:sp>
        <p:nvSpPr>
          <p:cNvPr id="19" name="sketch line">
            <a:extLst>
              <a:ext uri="{FF2B5EF4-FFF2-40B4-BE49-F238E27FC236}">
                <a16:creationId xmlns:a16="http://schemas.microsoft.com/office/drawing/2014/main" id="{28C31856-6ABF-41FD-B683-B06E5FFF92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8439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94F3F01-E9E7-A040-B4BD-C3B80CCC0BE3}"/>
              </a:ext>
            </a:extLst>
          </p:cNvPr>
          <p:cNvSpPr txBox="1"/>
          <p:nvPr/>
        </p:nvSpPr>
        <p:spPr>
          <a:xfrm>
            <a:off x="124005" y="4175545"/>
            <a:ext cx="95513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D0C8FF"/>
                </a:solidFill>
              </a:rPr>
              <a:t>(EYFS, 2019)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17C84464-B915-084B-980C-8BD590BC9725}"/>
              </a:ext>
            </a:extLst>
          </p:cNvPr>
          <p:cNvSpPr txBox="1"/>
          <p:nvPr/>
        </p:nvSpPr>
        <p:spPr>
          <a:xfrm>
            <a:off x="9953547" y="4177731"/>
            <a:ext cx="21983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D0C8FF"/>
                </a:solidFill>
              </a:rPr>
              <a:t>(Speech and Language </a:t>
            </a:r>
            <a:r>
              <a:rPr lang="en-US" sz="1200" dirty="0" err="1">
                <a:solidFill>
                  <a:srgbClr val="D0C8FF"/>
                </a:solidFill>
              </a:rPr>
              <a:t>uk</a:t>
            </a:r>
            <a:r>
              <a:rPr lang="en-US" sz="1200" dirty="0">
                <a:solidFill>
                  <a:srgbClr val="D0C8FF"/>
                </a:solidFill>
              </a:rPr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4003280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2A127-17B4-CC4D-A0F7-9C1EFA698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004" y="58386"/>
            <a:ext cx="10665031" cy="858033"/>
          </a:xfrm>
        </p:spPr>
        <p:txBody>
          <a:bodyPr>
            <a:normAutofit/>
          </a:bodyPr>
          <a:lstStyle/>
          <a:p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Rôl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Ymarferydd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y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Blynyddoedd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Cynnar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wrth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Gefnogi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Plant a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Theuluoedd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yn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y 1000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Diwrnod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Cyntaf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a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Phwysigrwydd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Partneriaeth</a:t>
            </a:r>
            <a:r>
              <a:rPr lang="en-GB" sz="1600" b="1" i="0" u="none" strike="noStrike" dirty="0">
                <a:solidFill>
                  <a:srgbClr val="FF79DE"/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rgbClr val="FF79DE"/>
                </a:solidFill>
                <a:effectLst/>
                <a:latin typeface="+mn-lt"/>
              </a:rPr>
              <a:t>Effeithiol</a:t>
            </a:r>
            <a:endParaRPr lang="en-US" sz="1600" b="1" dirty="0">
              <a:solidFill>
                <a:srgbClr val="FF79DE"/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7B4DAB-5C34-AF43-BE6C-1B811A23B1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49164"/>
            <a:ext cx="8718467" cy="595044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1,000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fywyd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genhedlu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ail ben-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blwydd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cynrychioli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hollbwysig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ddatblygiad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cyflym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ymennydd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thwf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biolegol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llunio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iechyd,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lles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oes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(UNICEF, 2025).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allweddol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ddarparu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maethlon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thrwy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greu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amgylcheddau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chyson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hyrwyddo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canlyniadau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cadarnhaol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gwaith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ymestyn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hwnt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ofal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uniongyrchol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gynnwys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cydweithio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gofalwyr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gweithwyr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proffesiynol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eraill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sicrhau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cefnogaeth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gyfannol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Un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gyfrifoldebau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allweddol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partneriaethau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gyda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theuluoedd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partneriaethau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cryf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rhwng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helpu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greu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parhad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rhwng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cartref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lleoliadau'r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diogelwch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ffurfio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ymlyniad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ymchwil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tynnu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sylw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at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ffaith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partneriaethau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llwyddiannus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cael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hadeiladu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barch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cydfuddiannol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cyfathrebu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agored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gwneud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penderfyniadau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alluogi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deimlo'n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hyderus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ddatblygiad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(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Kambouri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et al., 2021).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rannu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arsylwadau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arweiniad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gwerthfawrogi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gwybodaeth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gydnabod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addysgwyr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mwyaf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dylanwadol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</a:t>
            </a:r>
            <a:endParaRPr lang="en-GB" sz="1200" dirty="0">
              <a:solidFill>
                <a:srgbClr val="FF79DE"/>
              </a:solidFill>
            </a:endParaRPr>
          </a:p>
          <a:p>
            <a:pPr marL="0" indent="0">
              <a:buNone/>
            </a:pP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ogystal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cyfathrebu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iaith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hyder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ymchwil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dangos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rhyngweithiadau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siarad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canu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darllen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ymennydd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cryfhau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cysylltiadau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rhiant-plentyn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(UNICEF, 2019). Gall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fodelu'r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rhyngweithiadau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arferion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bob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annog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i'w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hymgorffori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mywyd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beunyddiol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helpu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ddeall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sut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eiliadau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cyffredin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cyfrannu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ddysgu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diogelwch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arbennig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bwysig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allai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brin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hyder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neu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wybodaeth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am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ddatblygiad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plant.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gweithio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partneriaeth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galluogi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deilwra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cefnogaeth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amgylchiadau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pob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hyrwyddo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cynhwysiant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lleihau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anghydraddoldebau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canlyniadau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ben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hynny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cydweithio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ag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ymwelwyr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iechyd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therapyddion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lleferydd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iaith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caniatáu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nodi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oediadau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cefnogaeth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dargedig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angen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rymuso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rhieni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arweiniad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sicrwydd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dealltwriaeth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rennir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helpu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greu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amgylcheddau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cartref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cyfoethog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ategu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proffesiynol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atgyfnerthu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hollbwysig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(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Kambouri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et al., 2021; UNICEF, 2025). </a:t>
            </a:r>
            <a:endParaRPr lang="en-GB" sz="1200" dirty="0">
              <a:solidFill>
                <a:srgbClr val="FF79DE"/>
              </a:solidFill>
            </a:endParaRP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hefyd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wynebu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heriau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gynnwys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anfantais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gymdeithasol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anawsterau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iechyd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meddwl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neu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fynediad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cyfyngedig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wasanaethau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tystiolaeth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dangos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elwa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pan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fydd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mabwysiadu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dull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seiliedig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gryfderau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gynnig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arweiniad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barchu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amgylchiadau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gwerthoedd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diwylliannol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(UNICEF, 2019).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nodi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pryderon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chydweithio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gweithwyr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proffesiynol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allanol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helpu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sicrhau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bod plant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derbyn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cefnogaeth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amserol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sensitif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I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gloi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ganolog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plant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theuluoedd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drwy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feithrin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perthnasoedd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adeiladu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partneriaethau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gweithio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fewn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fframweithiau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ecolegol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seiliedig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ymlyniad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cydweithio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cryf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rhwng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ymarferwyr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teuluoedd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gwasanaethau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ehangach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sicrhau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bod plant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profi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gofal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maethlon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chyson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gosod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sylfaen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lles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gydol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F79DE"/>
                </a:solidFill>
                <a:effectLst/>
              </a:rPr>
              <a:t>oes</a:t>
            </a:r>
            <a:r>
              <a:rPr lang="en-GB" sz="1200" b="0" i="0" u="none" strike="noStrike" dirty="0">
                <a:solidFill>
                  <a:srgbClr val="FF79DE"/>
                </a:solidFill>
                <a:effectLst/>
              </a:rPr>
              <a:t>.</a:t>
            </a:r>
            <a:r>
              <a:rPr lang="en-GB" sz="1200" dirty="0">
                <a:solidFill>
                  <a:srgbClr val="FF79DE"/>
                </a:solidFill>
              </a:rPr>
              <a:t> </a:t>
            </a:r>
            <a:endParaRPr lang="en-GB" sz="1200" b="0" i="0" u="none" strike="noStrike" dirty="0">
              <a:solidFill>
                <a:srgbClr val="FF79DE"/>
              </a:solidFill>
              <a:effectLst/>
            </a:endParaRP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FF79DE"/>
              </a:solidFill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809739-C0E2-EB4D-9401-DF757FDFAEAD}"/>
              </a:ext>
            </a:extLst>
          </p:cNvPr>
          <p:cNvSpPr txBox="1"/>
          <p:nvPr/>
        </p:nvSpPr>
        <p:spPr>
          <a:xfrm>
            <a:off x="10456328" y="88126"/>
            <a:ext cx="12902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79DE"/>
                </a:solidFill>
              </a:rPr>
              <a:t>Cyfrif</a:t>
            </a:r>
            <a:r>
              <a:rPr lang="en-US" sz="1200" dirty="0">
                <a:solidFill>
                  <a:srgbClr val="FF79DE"/>
                </a:solidFill>
              </a:rPr>
              <a:t> </a:t>
            </a:r>
            <a:r>
              <a:rPr lang="en-US" sz="1200" dirty="0" err="1">
                <a:solidFill>
                  <a:srgbClr val="FF79DE"/>
                </a:solidFill>
              </a:rPr>
              <a:t>geiriau</a:t>
            </a:r>
            <a:r>
              <a:rPr lang="en-US" sz="1200" dirty="0">
                <a:solidFill>
                  <a:srgbClr val="FF79DE"/>
                </a:solidFill>
              </a:rPr>
              <a:t>: 587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810F6A5-F8D7-4B46-9308-89FC655F22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4552" t="19890" r="4130" b="6870"/>
          <a:stretch/>
        </p:blipFill>
        <p:spPr>
          <a:xfrm>
            <a:off x="8718467" y="1575429"/>
            <a:ext cx="3251860" cy="336077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451734F-554F-C04D-BA60-565A29DA99C0}"/>
              </a:ext>
            </a:extLst>
          </p:cNvPr>
          <p:cNvSpPr txBox="1"/>
          <p:nvPr/>
        </p:nvSpPr>
        <p:spPr>
          <a:xfrm>
            <a:off x="10360075" y="5005572"/>
            <a:ext cx="12550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79DE"/>
                </a:solidFill>
              </a:rPr>
              <a:t>(Family First, </a:t>
            </a:r>
            <a:r>
              <a:rPr lang="en-US" sz="1200" dirty="0" err="1">
                <a:solidFill>
                  <a:srgbClr val="FF79DE"/>
                </a:solidFill>
              </a:rPr>
              <a:t>n.d</a:t>
            </a:r>
            <a:r>
              <a:rPr lang="en-US" sz="1200" dirty="0">
                <a:solidFill>
                  <a:srgbClr val="FF79DE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11048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BA464-5A3B-E849-8981-776DC20FA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US" b="1" dirty="0" err="1">
                <a:solidFill>
                  <a:srgbClr val="FFC000"/>
                </a:solidFill>
                <a:latin typeface="+mn-lt"/>
              </a:rPr>
              <a:t>Damcaniaeth</a:t>
            </a:r>
            <a:r>
              <a:rPr lang="en-US" b="1" dirty="0">
                <a:solidFill>
                  <a:srgbClr val="FFC000"/>
                </a:solidFill>
                <a:latin typeface="+mn-lt"/>
              </a:rPr>
              <a:t> Bronfenbrenner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2DDBD-F982-E848-9823-88DFE2DAF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Mae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Damcaniaeth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Systemau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Ecolegol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Bronfenbrenner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darparu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fframwaith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defnyddiol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gyfer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deall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pam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mae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gweithio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mewn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partneriaeth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mor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bwysig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ystod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y 1,000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diwrnod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cyntaf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.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Mae'r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ddamcaniaeth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egluro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bod plant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datblygu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o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fewn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systemau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cydgysylltiedig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gan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gynnwys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teulu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lleoliad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blynyddoedd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cynnar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, y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gymuned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, a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chymdeithas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ehangach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, a bod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perthnasoedd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rhwng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systemau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hyn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dylanwadu'n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sylweddol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ar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chemeClr val="accent4"/>
                </a:solidFill>
                <a:effectLst/>
              </a:rPr>
              <a:t>ddatblygiad</a:t>
            </a:r>
            <a:r>
              <a:rPr lang="en-GB" sz="1600" b="0" i="0" u="none" strike="noStrike" dirty="0">
                <a:solidFill>
                  <a:schemeClr val="accent4"/>
                </a:solidFill>
                <a:effectLst/>
              </a:rPr>
              <a:t> (Bronfenbrenner, 1979; contemporary interpretations 2018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). Mae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ymarferwyr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blynyddoedd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cynnar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gweithredu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o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fewn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microsystem a mesosystem y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plentyn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gan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gefnogi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rhyngweithiadau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cadarnhaol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rhwng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cartref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a'r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lleoliad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.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Drwy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gysylltu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teuluoedd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ag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ymwelwyr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iechyd,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gwasanaethau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cymunedol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, a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chymorth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arbenigol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,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mae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ymarferwyr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yn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cryfhau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rhwydwaith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datblygiadol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ehangach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 y </a:t>
            </a:r>
            <a:r>
              <a:rPr lang="en-GB" sz="1600" b="0" i="0" u="none" strike="noStrike" dirty="0" err="1">
                <a:solidFill>
                  <a:srgbClr val="FFC000"/>
                </a:solidFill>
                <a:effectLst/>
              </a:rPr>
              <a:t>plentyn</a:t>
            </a:r>
            <a:r>
              <a:rPr lang="en-GB" sz="1600" b="0" i="0" u="none" strike="noStrike" dirty="0">
                <a:solidFill>
                  <a:srgbClr val="FFC000"/>
                </a:solidFill>
                <a:effectLst/>
              </a:rPr>
              <a:t>. </a:t>
            </a:r>
          </a:p>
          <a:p>
            <a:pPr marL="0" indent="0">
              <a:buNone/>
            </a:pPr>
            <a:endParaRPr lang="en-US" sz="1600" dirty="0"/>
          </a:p>
        </p:txBody>
      </p:sp>
      <p:pic>
        <p:nvPicPr>
          <p:cNvPr id="4" name="Picture 3" descr="A diagram of different types of life cycle&#10;&#10;Description automatically generated">
            <a:extLst>
              <a:ext uri="{FF2B5EF4-FFF2-40B4-BE49-F238E27FC236}">
                <a16:creationId xmlns:a16="http://schemas.microsoft.com/office/drawing/2014/main" id="{1A90F2E8-30FF-D74B-BEB6-6FA244B155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3034" y="2067346"/>
            <a:ext cx="3755915" cy="3755915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8F2CC86-6F2C-5C4B-A970-E73304923E2A}"/>
              </a:ext>
            </a:extLst>
          </p:cNvPr>
          <p:cNvSpPr txBox="1"/>
          <p:nvPr/>
        </p:nvSpPr>
        <p:spPr>
          <a:xfrm>
            <a:off x="8234404" y="5885775"/>
            <a:ext cx="179369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FC000"/>
                </a:solidFill>
              </a:rPr>
              <a:t>(Simply psychology, 2025)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5198E8A-48E1-F240-AD78-085F9C1388FD}"/>
              </a:ext>
            </a:extLst>
          </p:cNvPr>
          <p:cNvSpPr txBox="1"/>
          <p:nvPr/>
        </p:nvSpPr>
        <p:spPr>
          <a:xfrm>
            <a:off x="9358009" y="178726"/>
            <a:ext cx="12902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rgbClr val="FFC000"/>
                </a:solidFill>
              </a:rPr>
              <a:t>Cyfrif</a:t>
            </a:r>
            <a:r>
              <a:rPr lang="en-US" sz="1200" dirty="0">
                <a:solidFill>
                  <a:srgbClr val="FFC000"/>
                </a:solidFill>
              </a:rPr>
              <a:t> </a:t>
            </a:r>
            <a:r>
              <a:rPr lang="en-US" sz="1200" dirty="0" err="1">
                <a:solidFill>
                  <a:srgbClr val="FFC000"/>
                </a:solidFill>
              </a:rPr>
              <a:t>geiriau</a:t>
            </a:r>
            <a:r>
              <a:rPr lang="en-US" sz="1200" dirty="0">
                <a:solidFill>
                  <a:srgbClr val="FFC000"/>
                </a:solidFill>
              </a:rPr>
              <a:t>: 115</a:t>
            </a:r>
          </a:p>
        </p:txBody>
      </p:sp>
    </p:spTree>
    <p:extLst>
      <p:ext uri="{BB962C8B-B14F-4D97-AF65-F5344CB8AC3E}">
        <p14:creationId xmlns:p14="http://schemas.microsoft.com/office/powerpoint/2010/main" val="27417644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16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B302C6-4735-6B48-AC4D-0B363B20C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b="1" dirty="0" err="1">
                <a:solidFill>
                  <a:srgbClr val="BFE6FF"/>
                </a:solidFill>
                <a:latin typeface="+mn-lt"/>
              </a:rPr>
              <a:t>Gweithgareddau</a:t>
            </a:r>
            <a:endParaRPr lang="en-US" sz="6600" b="1" dirty="0">
              <a:solidFill>
                <a:srgbClr val="BFE6FF"/>
              </a:solidFill>
              <a:latin typeface="+mn-lt"/>
            </a:endParaRPr>
          </a:p>
        </p:txBody>
      </p:sp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58FD6E49-7791-8048-9D4B-3CB5C10A64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235" t="30780" r="25414" b="19997"/>
          <a:stretch/>
        </p:blipFill>
        <p:spPr>
          <a:xfrm>
            <a:off x="382726" y="320040"/>
            <a:ext cx="5489045" cy="3895344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E677B427-5408-414F-8CB2-1E51E763D4F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1147" t="20142" r="25502" b="29078"/>
          <a:stretch/>
        </p:blipFill>
        <p:spPr>
          <a:xfrm>
            <a:off x="6401333" y="320040"/>
            <a:ext cx="5320741" cy="3895344"/>
          </a:xfrm>
          <a:prstGeom prst="rect">
            <a:avLst/>
          </a:prstGeom>
        </p:spPr>
      </p:pic>
      <p:sp>
        <p:nvSpPr>
          <p:cNvPr id="27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35EB7A9-0570-D640-9FDD-A08CA919219D}"/>
              </a:ext>
            </a:extLst>
          </p:cNvPr>
          <p:cNvSpPr txBox="1"/>
          <p:nvPr/>
        </p:nvSpPr>
        <p:spPr>
          <a:xfrm>
            <a:off x="722246" y="4224454"/>
            <a:ext cx="161563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BFE6FF"/>
                </a:solidFill>
              </a:rPr>
              <a:t>(Teach early years, </a:t>
            </a:r>
            <a:r>
              <a:rPr lang="en-US" sz="1200" dirty="0" err="1">
                <a:solidFill>
                  <a:srgbClr val="BFE6FF"/>
                </a:solidFill>
              </a:rPr>
              <a:t>n.d</a:t>
            </a:r>
            <a:r>
              <a:rPr lang="en-US" sz="1200" dirty="0">
                <a:solidFill>
                  <a:srgbClr val="BFE6FF"/>
                </a:solidFill>
              </a:rPr>
              <a:t>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0FADA0F-EFCA-444E-A1B5-B69CFDE427FE}"/>
              </a:ext>
            </a:extLst>
          </p:cNvPr>
          <p:cNvSpPr txBox="1"/>
          <p:nvPr/>
        </p:nvSpPr>
        <p:spPr>
          <a:xfrm>
            <a:off x="9854119" y="4224454"/>
            <a:ext cx="1615635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BFE6FF"/>
                </a:solidFill>
              </a:rPr>
              <a:t>(Teach early years, </a:t>
            </a:r>
            <a:r>
              <a:rPr lang="en-US" sz="1200" dirty="0" err="1">
                <a:solidFill>
                  <a:srgbClr val="BFE6FF"/>
                </a:solidFill>
              </a:rPr>
              <a:t>n.d</a:t>
            </a:r>
            <a:r>
              <a:rPr lang="en-US" sz="1200" dirty="0">
                <a:solidFill>
                  <a:srgbClr val="BFE6FF"/>
                </a:solidFill>
              </a:rPr>
              <a:t>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39350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C1C9C-F5A1-0248-88B9-75084A8F6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271" y="229965"/>
            <a:ext cx="7731868" cy="580104"/>
          </a:xfrm>
        </p:spPr>
        <p:txBody>
          <a:bodyPr>
            <a:normAutofit/>
          </a:bodyPr>
          <a:lstStyle/>
          <a:p>
            <a:r>
              <a:rPr lang="en-GB" sz="1600" b="1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Pwysigrwydd</a:t>
            </a:r>
            <a:r>
              <a:rPr lang="en-GB" sz="16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Gweithgareddau</a:t>
            </a:r>
            <a:r>
              <a:rPr lang="en-GB" sz="16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yn</a:t>
            </a:r>
            <a:r>
              <a:rPr lang="en-GB" sz="16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 y </a:t>
            </a:r>
            <a:r>
              <a:rPr lang="en-GB" sz="1600" b="1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Blynyddoedd</a:t>
            </a:r>
            <a:r>
              <a:rPr lang="en-GB" sz="1600" b="1" i="0" u="none" strike="noStrike" dirty="0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 </a:t>
            </a:r>
            <a:r>
              <a:rPr lang="en-GB" sz="1600" b="1" i="0" u="none" strike="noStrike" dirty="0" err="1">
                <a:solidFill>
                  <a:schemeClr val="accent2">
                    <a:lumMod val="75000"/>
                  </a:schemeClr>
                </a:solidFill>
                <a:effectLst/>
                <a:latin typeface="+mn-lt"/>
              </a:rPr>
              <a:t>Cynnar</a:t>
            </a:r>
            <a:endParaRPr lang="en-US" sz="1600" b="1" dirty="0">
              <a:solidFill>
                <a:schemeClr val="accent2">
                  <a:lumMod val="75000"/>
                </a:schemeClr>
              </a:solidFill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CA945-B032-B84C-B0E8-BB309523A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272" y="873952"/>
            <a:ext cx="11525655" cy="551191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Mae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ganolog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ddysgu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ifanc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plentyndod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gyfnod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hollbwysig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lle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profiadau'n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llunio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gwybyddol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corfforol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ieithyddol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hytrach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na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chyfarwyddyd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ffurfiol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unig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fwyaf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effeithiol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ystyrlon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caniatáu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iddynt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archwilio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rhyngweithio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ymgysylltu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ag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eraill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a'u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hamgylchedd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traethawd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trafod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rôl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lleoliadau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y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manteision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nhw'n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cynnig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ydyn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nhw'n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ystyrlon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gyfeirio'n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fyr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at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syniadau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dylanwadol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Montessori, Froebel,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a'r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cysyniad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ryngweithiadau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gwasanaethu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-a-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dychwelyd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</a:t>
            </a:r>
          </a:p>
          <a:p>
            <a:pPr marL="0" indent="0">
              <a:buNone/>
            </a:pP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Mae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blynyddoedd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cynnwys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seiliedig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tasgau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creadigol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symudiad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corfforol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archwilio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rhyngweithiadau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alluogi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adeiladu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gwybodaeth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weithredol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hytrach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na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derbyn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gwybodaeth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oddefol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ôl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Gymdeithas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Genedlaethol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Addysg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Ifanc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(NAEYC, 2020),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briodol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ddatblygiad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hyrwyddo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gydweddu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camau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datblygiadol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diddordebau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anghenion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unigol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plant. Pan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fydd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cymryd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weithredol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gweithgareddau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maent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fwy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brwdfrydig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ymgysylltu'n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fwy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gallu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gwneud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cysylltiadau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rhwng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newydd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gwybodaeth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2"/>
                </a:solidFill>
                <a:effectLst/>
              </a:rPr>
              <a:t>flaenorol</a:t>
            </a:r>
            <a:r>
              <a:rPr lang="en-GB" sz="1200" b="0" i="0" u="none" strike="noStrike" dirty="0">
                <a:solidFill>
                  <a:schemeClr val="accent2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1200" dirty="0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1DB6-C198-3549-B880-66E8877B37D0}"/>
              </a:ext>
            </a:extLst>
          </p:cNvPr>
          <p:cNvSpPr txBox="1"/>
          <p:nvPr/>
        </p:nvSpPr>
        <p:spPr>
          <a:xfrm>
            <a:off x="9786026" y="117568"/>
            <a:ext cx="125495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chemeClr val="accent2">
                    <a:lumMod val="75000"/>
                  </a:schemeClr>
                </a:solidFill>
              </a:rPr>
              <a:t>Cyfrif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 geiriau:208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21945A-D9E6-CB4D-821F-8956DF08AA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4103" y="2887106"/>
            <a:ext cx="4191000" cy="254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CE1EF5B-C725-8A41-9191-D9E88FB6FE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996" y="2579596"/>
            <a:ext cx="3517901" cy="351790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CE1D57F-DA0F-D346-A542-86F70F416EE1}"/>
              </a:ext>
            </a:extLst>
          </p:cNvPr>
          <p:cNvSpPr txBox="1"/>
          <p:nvPr/>
        </p:nvSpPr>
        <p:spPr>
          <a:xfrm>
            <a:off x="7212864" y="6108871"/>
            <a:ext cx="192713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(Good Housekeeping, 2023)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FB24B8-DA52-A040-A543-3AD8EA37381F}"/>
              </a:ext>
            </a:extLst>
          </p:cNvPr>
          <p:cNvSpPr txBox="1"/>
          <p:nvPr/>
        </p:nvSpPr>
        <p:spPr>
          <a:xfrm>
            <a:off x="1591462" y="5490989"/>
            <a:ext cx="149611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(First </a:t>
            </a:r>
            <a:r>
              <a:rPr lang="en-US" sz="1200" dirty="0" err="1">
                <a:solidFill>
                  <a:schemeClr val="accent2">
                    <a:lumMod val="75000"/>
                  </a:schemeClr>
                </a:solidFill>
              </a:rPr>
              <a:t>Discovrers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US" sz="1200" dirty="0" err="1">
                <a:solidFill>
                  <a:schemeClr val="accent2">
                    <a:lumMod val="75000"/>
                  </a:schemeClr>
                </a:solidFill>
              </a:rPr>
              <a:t>n.d</a:t>
            </a:r>
            <a:r>
              <a:rPr lang="en-US" sz="1200" dirty="0">
                <a:solidFill>
                  <a:schemeClr val="accent2">
                    <a:lumMod val="75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656543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9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51841-F98A-5546-B2BF-2BFB72703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470" y="114476"/>
            <a:ext cx="5251316" cy="567563"/>
          </a:xfrm>
        </p:spPr>
        <p:txBody>
          <a:bodyPr>
            <a:normAutofit fontScale="90000"/>
          </a:bodyPr>
          <a:lstStyle/>
          <a:p>
            <a:r>
              <a:rPr lang="en-US" b="1" dirty="0" err="1">
                <a:solidFill>
                  <a:srgbClr val="FC0562"/>
                </a:solidFill>
              </a:rPr>
              <a:t>Chwarae</a:t>
            </a:r>
            <a:r>
              <a:rPr lang="en-US" b="1" dirty="0">
                <a:solidFill>
                  <a:srgbClr val="FC0562"/>
                </a:solidFill>
              </a:rPr>
              <a:t> </a:t>
            </a:r>
            <a:r>
              <a:rPr lang="en-US" b="1" dirty="0" err="1">
                <a:solidFill>
                  <a:srgbClr val="FC0562"/>
                </a:solidFill>
              </a:rPr>
              <a:t>Synhwyraidd</a:t>
            </a:r>
            <a:endParaRPr lang="en-US" b="1" dirty="0">
              <a:solidFill>
                <a:srgbClr val="FC056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824781-9A32-4241-AF70-19F374B52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181" y="796514"/>
            <a:ext cx="5380075" cy="59470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1" dirty="0" err="1">
                <a:solidFill>
                  <a:srgbClr val="FC0562"/>
                </a:solidFill>
              </a:rPr>
              <a:t>F</a:t>
            </a:r>
            <a:r>
              <a:rPr lang="en-GB" sz="1200" b="1" i="0" u="none" strike="noStrike" dirty="0" err="1">
                <a:solidFill>
                  <a:srgbClr val="FC0562"/>
                </a:solidFill>
                <a:effectLst/>
              </a:rPr>
              <a:t>lwch</a:t>
            </a:r>
            <a:r>
              <a:rPr lang="en-GB" sz="1200" b="1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1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1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1" dirty="0">
                <a:solidFill>
                  <a:srgbClr val="FC0562"/>
                </a:solidFill>
              </a:rPr>
              <a:t>:</a:t>
            </a:r>
            <a:r>
              <a:rPr lang="en-GB" sz="1200" dirty="0">
                <a:solidFill>
                  <a:srgbClr val="FC0562"/>
                </a:solidFill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Blwch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blwch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sy’n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cynnwys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amrywiaeth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ddeunyddiau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bob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dydd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naturiol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gynnwys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reis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ffa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ffabrigau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meddal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rhubanau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gweadog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gwrthrychau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silicon,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ochr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ochr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sawl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potel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wedi'u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gwneud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boteli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plastig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clir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wedi'u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llenwi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dŵr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gliter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gleiniau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gwrthrychau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bach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arnofiol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</a:t>
            </a:r>
            <a:endParaRPr lang="en-GB" sz="1200" i="0" u="none" strike="noStrike" dirty="0">
              <a:solidFill>
                <a:srgbClr val="FC0562"/>
              </a:solidFill>
              <a:effectLst/>
            </a:endParaRPr>
          </a:p>
          <a:p>
            <a:pPr marL="0" indent="0">
              <a:buNone/>
            </a:pPr>
            <a:r>
              <a:rPr lang="en-GB" sz="1200" b="1" i="0" u="none" strike="noStrike" dirty="0" err="1">
                <a:solidFill>
                  <a:srgbClr val="FC0562"/>
                </a:solidFill>
                <a:effectLst/>
              </a:rPr>
              <a:t>Oedran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: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Tua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3–24 mis (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addasadwy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draws y 1,000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)</a:t>
            </a:r>
            <a:endParaRPr lang="en-GB" sz="1200" i="0" u="none" strike="noStrike" dirty="0">
              <a:solidFill>
                <a:srgbClr val="FC0562"/>
              </a:solidFill>
              <a:effectLst/>
            </a:endParaRPr>
          </a:p>
          <a:p>
            <a:pPr marL="0" indent="0">
              <a:buNone/>
            </a:pP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arbennig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fuddiol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fywyd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hollbwysig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ddatblygiad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cyflym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ymennydd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pan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cysylltiadau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niwral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cael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ffurfio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brofiadau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dro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ôl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tro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 O gyn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gynted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thri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mis,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babanod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dechrau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archwilio'r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byd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cyfleoedd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cyfoethog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prosesau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gwybyddol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sylw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cof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dealltwriaeth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achos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-ac-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effaith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(Shonkoff a Phillips, 2000).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blwch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caniatáu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fabanod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phlant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bach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ifanc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gymryd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archwiliad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hunangychwynnol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dull Emmi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Pikler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ymddiried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chwilfrydedd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naturiol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chaniatáu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chwarae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di-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dor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amgylchedd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(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Pikler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2021).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Drwy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ddewis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deunyddiau’n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annibynnol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gafael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gwrthrychau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archwilio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gwahanol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weadau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datblygu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sgiliau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echddygol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manwl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cydlyniad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llaw-llygad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integreiddio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Mae’r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poteli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gwella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ymhellach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drwy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annog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olrhain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gweledol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datrys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problemau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fabanod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arsylwi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sut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gwrthrychau’n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symud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pan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gaiff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botel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hysgwyd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neu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throi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ddangos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meddwl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gwyddonol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chanolbwyntio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(Artis Foundation, 2026).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Mae’r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hefyd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fewn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pan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gaiff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gyflwyno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drwy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ryngweithiadau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cynnes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ôl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damcaniaeth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ymlyniad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Bowlby,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babanod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orau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pan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fyddant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teimlo’n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ddiogel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cael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ofalwr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cyson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(Bowlby, 1988).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rôl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oedolyn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yw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arsylwi’n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agos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ymateb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sensitif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giwiau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defnyddio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iaith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ddisgrifiadol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syml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helpu’r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deimlo’n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ddiogel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archwilio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Mae’r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rhyngweithio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ymatebol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cryfhau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ymlyniad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diogel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hyrwyddo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cyfathrebu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rheoleiddio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 At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gilydd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mae’r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blwch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a’r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poteli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ystyrlon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bod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integreiddio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synhwyraidd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gwybyddol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emosiynol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osod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sylfeini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cryf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gydol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oes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lles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cyfnod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hollbwysig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rgbClr val="FC0562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rgbClr val="FC0562"/>
                </a:solidFill>
                <a:effectLst/>
              </a:rPr>
              <a:t>.</a:t>
            </a:r>
            <a:endParaRPr lang="en-GB" sz="1200" i="0" u="none" strike="noStrike" dirty="0">
              <a:solidFill>
                <a:srgbClr val="FC0562"/>
              </a:solidFill>
              <a:effectLst/>
            </a:endParaRPr>
          </a:p>
          <a:p>
            <a:pPr marL="0" indent="0">
              <a:buNone/>
            </a:pPr>
            <a:endParaRPr lang="en-GB" sz="1200" i="0" u="none" strike="noStrike" dirty="0">
              <a:solidFill>
                <a:srgbClr val="FC0562"/>
              </a:solidFill>
              <a:effectLst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CA5413-1B4B-A24A-B42C-1A979CC66B0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716"/>
          <a:stretch>
            <a:fillRect/>
          </a:stretch>
        </p:blipFill>
        <p:spPr>
          <a:xfrm>
            <a:off x="6229216" y="0"/>
            <a:ext cx="5962794" cy="6858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5692575-0AF1-FA49-9247-A64BA3A400DD}"/>
              </a:ext>
            </a:extLst>
          </p:cNvPr>
          <p:cNvSpPr txBox="1"/>
          <p:nvPr/>
        </p:nvSpPr>
        <p:spPr>
          <a:xfrm>
            <a:off x="10636752" y="6466525"/>
            <a:ext cx="143276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rgbClr val="FC0562"/>
                </a:solidFill>
              </a:rPr>
              <a:t>(Happiest Baby, </a:t>
            </a:r>
            <a:r>
              <a:rPr lang="en-US" sz="1200" dirty="0" err="1">
                <a:solidFill>
                  <a:srgbClr val="FC0562"/>
                </a:solidFill>
              </a:rPr>
              <a:t>n.d</a:t>
            </a:r>
            <a:r>
              <a:rPr lang="en-US" sz="1200" dirty="0">
                <a:solidFill>
                  <a:srgbClr val="FC0562"/>
                </a:solidFill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ACB9941-0E9D-CC42-9CC4-0D25C5125A2A}"/>
              </a:ext>
            </a:extLst>
          </p:cNvPr>
          <p:cNvSpPr txBox="1"/>
          <p:nvPr/>
        </p:nvSpPr>
        <p:spPr>
          <a:xfrm>
            <a:off x="10589154" y="114476"/>
            <a:ext cx="15523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 err="1">
                <a:solidFill>
                  <a:srgbClr val="FC0562"/>
                </a:solidFill>
              </a:rPr>
              <a:t>Cyfrif</a:t>
            </a:r>
            <a:r>
              <a:rPr lang="en-US" sz="1200" dirty="0">
                <a:solidFill>
                  <a:srgbClr val="FC0562"/>
                </a:solidFill>
              </a:rPr>
              <a:t> </a:t>
            </a:r>
            <a:r>
              <a:rPr lang="en-US" sz="1200" dirty="0" err="1">
                <a:solidFill>
                  <a:srgbClr val="FC0562"/>
                </a:solidFill>
              </a:rPr>
              <a:t>Geiriau</a:t>
            </a:r>
            <a:r>
              <a:rPr lang="en-US" sz="1200" dirty="0">
                <a:solidFill>
                  <a:srgbClr val="FC0562"/>
                </a:solidFill>
              </a:rPr>
              <a:t>: 387</a:t>
            </a:r>
          </a:p>
        </p:txBody>
      </p:sp>
    </p:spTree>
    <p:extLst>
      <p:ext uri="{BB962C8B-B14F-4D97-AF65-F5344CB8AC3E}">
        <p14:creationId xmlns:p14="http://schemas.microsoft.com/office/powerpoint/2010/main" val="29690094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F3F8B-4573-6543-B470-B2C69FCE2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4916" y="111079"/>
            <a:ext cx="2568331" cy="602154"/>
          </a:xfrm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accent5"/>
                </a:solidFill>
              </a:rPr>
              <a:t>Amser</a:t>
            </a:r>
            <a:r>
              <a:rPr lang="en-US" sz="3600" b="1" dirty="0">
                <a:solidFill>
                  <a:schemeClr val="accent5"/>
                </a:solidFill>
              </a:rPr>
              <a:t> </a:t>
            </a:r>
            <a:r>
              <a:rPr lang="en-US" sz="3600" b="1" dirty="0" err="1">
                <a:solidFill>
                  <a:schemeClr val="accent5"/>
                </a:solidFill>
              </a:rPr>
              <a:t>Cylch</a:t>
            </a:r>
            <a:r>
              <a:rPr lang="en-US" sz="3600" b="1" dirty="0">
                <a:solidFill>
                  <a:schemeClr val="accent5"/>
                </a:solidFill>
              </a:rPr>
              <a:t> </a:t>
            </a:r>
          </a:p>
        </p:txBody>
      </p:sp>
      <p:pic>
        <p:nvPicPr>
          <p:cNvPr id="4" name="Picture 3" descr="A person reading a book to children&#10;&#10;Description automatically generated">
            <a:extLst>
              <a:ext uri="{FF2B5EF4-FFF2-40B4-BE49-F238E27FC236}">
                <a16:creationId xmlns:a16="http://schemas.microsoft.com/office/drawing/2014/main" id="{A67A2120-288C-8643-B34F-0AB0C1BB05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9506" b="-1"/>
          <a:stretch>
            <a:fillRect/>
          </a:stretch>
        </p:blipFill>
        <p:spPr>
          <a:xfrm>
            <a:off x="0" y="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DE03A-58C9-974B-AC94-35E5DC51E4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4916" y="824312"/>
            <a:ext cx="5044228" cy="532023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200" b="1" i="0" u="none" strike="noStrike" dirty="0" err="1">
                <a:solidFill>
                  <a:schemeClr val="accent5"/>
                </a:solidFill>
                <a:effectLst/>
              </a:rPr>
              <a:t>Amser</a:t>
            </a:r>
            <a:r>
              <a:rPr lang="en-GB" sz="1200" b="1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1" i="0" u="none" strike="noStrike" dirty="0" err="1">
                <a:solidFill>
                  <a:schemeClr val="accent5"/>
                </a:solidFill>
                <a:effectLst/>
              </a:rPr>
              <a:t>cylch</a:t>
            </a:r>
            <a:r>
              <a:rPr lang="en-GB" sz="1200" b="1" i="0" u="none" strike="noStrike" dirty="0">
                <a:solidFill>
                  <a:schemeClr val="accent5"/>
                </a:solidFill>
                <a:effectLst/>
              </a:rPr>
              <a:t>: </a:t>
            </a:r>
            <a:r>
              <a:rPr lang="en-GB" sz="1200" dirty="0" err="1">
                <a:solidFill>
                  <a:schemeClr val="accent5"/>
                </a:solidFill>
              </a:rPr>
              <a:t>Amser</a:t>
            </a:r>
            <a:r>
              <a:rPr lang="en-GB" sz="1200" dirty="0">
                <a:solidFill>
                  <a:schemeClr val="accent5"/>
                </a:solidFill>
              </a:rPr>
              <a:t> </a:t>
            </a:r>
            <a:r>
              <a:rPr lang="en-GB" sz="1200" dirty="0" err="1">
                <a:solidFill>
                  <a:schemeClr val="accent5"/>
                </a:solidFill>
              </a:rPr>
              <a:t>cylch</a:t>
            </a:r>
            <a:r>
              <a:rPr lang="en-GB" sz="1200" dirty="0">
                <a:solidFill>
                  <a:schemeClr val="accent5"/>
                </a:solidFill>
              </a:rPr>
              <a:t> </a:t>
            </a:r>
            <a:r>
              <a:rPr lang="en-GB" sz="1200" dirty="0" err="1">
                <a:solidFill>
                  <a:schemeClr val="accent5"/>
                </a:solidFill>
              </a:rPr>
              <a:t>yw</a:t>
            </a:r>
            <a:r>
              <a:rPr lang="en-GB" sz="1200" dirty="0">
                <a:solidFill>
                  <a:schemeClr val="accent5"/>
                </a:solidFill>
              </a:rPr>
              <a:t> pam </a:t>
            </a:r>
            <a:r>
              <a:rPr lang="en-GB" sz="1200" dirty="0" err="1">
                <a:solidFill>
                  <a:schemeClr val="accent5"/>
                </a:solidFill>
              </a:rPr>
              <a:t>mae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plant </a:t>
            </a:r>
            <a:r>
              <a:rPr lang="en-GB" sz="1200" dirty="0" err="1">
                <a:solidFill>
                  <a:schemeClr val="accent5"/>
                </a:solidFill>
              </a:rPr>
              <a:t>yn</a:t>
            </a:r>
            <a:r>
              <a:rPr lang="en-GB" sz="1200" dirty="0">
                <a:solidFill>
                  <a:schemeClr val="accent5"/>
                </a:solidFill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eistedd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grŵp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bach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gydag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ymarferydd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cyfarwydd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chymryd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mewn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“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Cân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Helo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” </a:t>
            </a:r>
            <a:r>
              <a:rPr lang="en-GB" sz="1200" dirty="0" err="1">
                <a:solidFill>
                  <a:schemeClr val="accent5"/>
                </a:solidFill>
              </a:rPr>
              <a:t>sydd</a:t>
            </a:r>
            <a:r>
              <a:rPr lang="en-GB" sz="1200" dirty="0">
                <a:solidFill>
                  <a:schemeClr val="accent5"/>
                </a:solidFill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cynnwys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enw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pob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plentyn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gweithred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syml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chwifio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neu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glapio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Modelodd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oedolyn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y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gân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araf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glir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hailadrodd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bob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drefn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gyson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. </a:t>
            </a:r>
            <a:endParaRPr lang="en-GB" sz="1200" b="1" i="0" u="none" strike="noStrike" dirty="0">
              <a:solidFill>
                <a:schemeClr val="accent5"/>
              </a:solidFill>
              <a:effectLst/>
            </a:endParaRPr>
          </a:p>
          <a:p>
            <a:pPr marL="0" indent="0">
              <a:buNone/>
            </a:pPr>
            <a:r>
              <a:rPr lang="en-GB" sz="1200" b="1" i="0" u="none" strike="noStrike" dirty="0" err="1">
                <a:solidFill>
                  <a:schemeClr val="accent5"/>
                </a:solidFill>
                <a:effectLst/>
              </a:rPr>
              <a:t>Oedran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: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Tua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9–24 mis (o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fewn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) </a:t>
            </a:r>
          </a:p>
          <a:p>
            <a:pPr marL="0" indent="0">
              <a:buNone/>
            </a:pP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blant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ifanc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ddechrau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adnabod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lleisiau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patrymau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chiwiau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cyfarwydd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hanfodol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cyfathrebu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dealltwriaeth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gymdeithasol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. Mae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ailadrodd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rhagweladwyedd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helpu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deimlo'n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ddiogel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hyderus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galluogi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gymryd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lefel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ddatblygiadol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hunain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(Department of Education 2024).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cyd-fynd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â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damcaniaeth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gymdeithasegol-ddiwylliannol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Vygotsky,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pwysleisio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bod plant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ryngweithio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phrofiadau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rennir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gydag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eraill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gwybodus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(Vygotsky, 1978).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ystod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amser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cylch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ymarferydd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cefnogi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fodelu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iaith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gweithredoedd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chymryd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tro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ganiatáu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blant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ymuno'n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raddol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efelychu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profiad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rennir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hefyd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adlewyrchu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damcaniaeth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Bruner o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sgaffaldio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oedolyn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cefnogaeth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strwythuredig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—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fel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ailadrodd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enwau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gweithredoedd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— ac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lleihau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cymorth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raddol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blant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ddod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hyderus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chyfarwydd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â'r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drefn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(Bruner, 1986).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ogystal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damcaniaeth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Bandura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amlwg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wrth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blant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arsylwi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cyfoedion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oedolion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cymryd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rhan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yna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dechrau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copïo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gweithredoedd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ystumiau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synau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gan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hyder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(Bandura, 1977). At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gilydd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mae'r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gweithgaredd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amser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cylch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hwn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darparu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ystyrlon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y 1,000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diwrnod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cyntaf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gefnogi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datblygiad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iaith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rhyngweithio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cymdeithasol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ymdeimlad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o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berthyn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.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Trwy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wrando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henw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arsylwi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eraill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ac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ymuno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pan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fyddant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barod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mae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plant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yn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datblygu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sgiliau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sylw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hunanymwybyddiaeth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a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chyfathrebu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cynnar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,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sy'n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ffurfio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sylfeini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pwysig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ar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gyfer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profiadau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dysgu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grŵp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 </a:t>
            </a:r>
            <a:r>
              <a:rPr lang="en-GB" sz="1200" b="0" i="0" u="none" strike="noStrike" dirty="0" err="1">
                <a:solidFill>
                  <a:schemeClr val="accent5"/>
                </a:solidFill>
                <a:effectLst/>
              </a:rPr>
              <a:t>diweddarach</a:t>
            </a:r>
            <a:r>
              <a:rPr lang="en-GB" sz="1200" b="0" i="0" u="none" strike="noStrike" dirty="0">
                <a:solidFill>
                  <a:schemeClr val="accent5"/>
                </a:solidFill>
                <a:effectLst/>
              </a:rPr>
              <a:t>.</a:t>
            </a:r>
            <a:endParaRPr lang="en-US" sz="1200" dirty="0">
              <a:solidFill>
                <a:schemeClr val="accent5"/>
              </a:solidFill>
            </a:endParaRPr>
          </a:p>
          <a:p>
            <a:pPr marL="0" indent="0">
              <a:buNone/>
            </a:pPr>
            <a:endParaRPr lang="en-US" sz="1200" dirty="0">
              <a:solidFill>
                <a:schemeClr val="accent5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CA5C5B-FBE4-2E41-8B84-5AB566529562}"/>
              </a:ext>
            </a:extLst>
          </p:cNvPr>
          <p:cNvSpPr txBox="1"/>
          <p:nvPr/>
        </p:nvSpPr>
        <p:spPr>
          <a:xfrm>
            <a:off x="3567623" y="0"/>
            <a:ext cx="149868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>
                <a:solidFill>
                  <a:schemeClr val="accent5"/>
                </a:solidFill>
              </a:rPr>
              <a:t>(</a:t>
            </a:r>
            <a:r>
              <a:rPr lang="en-US" sz="1200" dirty="0" err="1">
                <a:solidFill>
                  <a:schemeClr val="accent5"/>
                </a:solidFill>
              </a:rPr>
              <a:t>Childrens</a:t>
            </a:r>
            <a:r>
              <a:rPr lang="en-US" sz="1200" dirty="0">
                <a:solidFill>
                  <a:schemeClr val="accent5"/>
                </a:solidFill>
              </a:rPr>
              <a:t> place, </a:t>
            </a:r>
            <a:r>
              <a:rPr lang="en-US" sz="1200" dirty="0" err="1">
                <a:solidFill>
                  <a:schemeClr val="accent5"/>
                </a:solidFill>
              </a:rPr>
              <a:t>n.d</a:t>
            </a:r>
            <a:r>
              <a:rPr lang="en-US" sz="1200" dirty="0">
                <a:solidFill>
                  <a:schemeClr val="accent5"/>
                </a:solidFill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438FC2-168F-4943-8EED-0B534FB27758}"/>
              </a:ext>
            </a:extLst>
          </p:cNvPr>
          <p:cNvSpPr txBox="1"/>
          <p:nvPr/>
        </p:nvSpPr>
        <p:spPr>
          <a:xfrm>
            <a:off x="10600661" y="104976"/>
            <a:ext cx="1281889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err="1">
                <a:solidFill>
                  <a:schemeClr val="accent5"/>
                </a:solidFill>
              </a:rPr>
              <a:t>Cyfrif</a:t>
            </a:r>
            <a:r>
              <a:rPr lang="en-US" sz="1200" dirty="0">
                <a:solidFill>
                  <a:schemeClr val="accent5"/>
                </a:solidFill>
              </a:rPr>
              <a:t> Geiriau:325</a:t>
            </a:r>
          </a:p>
        </p:txBody>
      </p:sp>
    </p:spTree>
    <p:extLst>
      <p:ext uri="{BB962C8B-B14F-4D97-AF65-F5344CB8AC3E}">
        <p14:creationId xmlns:p14="http://schemas.microsoft.com/office/powerpoint/2010/main" val="27122880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0C30C-E6D9-D640-982B-D59FEED5D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768" y="109943"/>
            <a:ext cx="4419600" cy="571094"/>
          </a:xfrm>
        </p:spPr>
        <p:txBody>
          <a:bodyPr>
            <a:normAutofit/>
          </a:bodyPr>
          <a:lstStyle/>
          <a:p>
            <a:r>
              <a:rPr lang="en-US" sz="2800" b="1" u="sng" dirty="0" err="1"/>
              <a:t>Rhestr</a:t>
            </a:r>
            <a:r>
              <a:rPr lang="en-US" sz="2800" b="1" u="sng" dirty="0"/>
              <a:t> </a:t>
            </a:r>
            <a:r>
              <a:rPr lang="en-US" sz="2800" b="1" u="sng" dirty="0" err="1"/>
              <a:t>cyfeirnodi</a:t>
            </a:r>
            <a:r>
              <a:rPr lang="en-US" sz="2800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05CEE-B8D6-6449-83BB-A976A1934A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68" y="681036"/>
            <a:ext cx="10515600" cy="6067021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Artis Foundation (2026)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power of sensory play in early childhood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2"/>
              </a:rPr>
              <a:t>https://online.artisfoundation.org.uk/news/the-power-of-sensory-play-in-early-childhood/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(Accessed: 12 January 2026).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Bandura, A. (1977)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Social Learning Theory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Englewood Cliffs, NJ: Prentice Hall.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Berry, G. (2025)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Power of Nurturing Babies in the First 1001 Days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</a:t>
            </a:r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TEDxBrighton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[YouTube video]. Available at: 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3"/>
              </a:rPr>
              <a:t>https://www.youtube.com/watch?v=KR37KWSk2K4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11 January 2026).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Britto, P.R., Lye, S.J., Proulx, K., Yousafzai, A.K., Matthews, S.G., </a:t>
            </a:r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Vaivada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T., Perez-Escamilla, R., Rao, N. and Yoshikawa, H. (2017) ‘Nurturing care: promoting early childhood development’,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Lancet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389(10064), pp. 91–102.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Bronfenbrenner, U. (1979)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Ecology of Human Development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Cambridge, MA: Harvard University Press.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(Contemporary interpretation referenced from)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Simply Psychology (2018)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Bronfenbrenner’s ecological systems theory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4"/>
              </a:rPr>
              <a:t>https://www.simplypsychology.org/bronfenbrenner.html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11 January 2026).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Bruner, J.S. (1986) </a:t>
            </a:r>
            <a:r>
              <a:rPr lang="en-GB" sz="1200" i="1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Actual Minds, Possible Worlds</a:t>
            </a:r>
            <a:r>
              <a:rPr lang="en-GB" sz="12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. Cambridge, MA: Harvard University Press.</a:t>
            </a:r>
            <a:r>
              <a:rPr lang="en-GB" sz="1200" dirty="0">
                <a:effectLst/>
              </a:rPr>
              <a:t> </a:t>
            </a:r>
            <a:endParaRPr lang="en-GB" sz="1200" dirty="0"/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Bowlby, J. (1988)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 Secure Base: Parent–Child Attachment and Healthy Human Development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Routledge.</a:t>
            </a:r>
          </a:p>
          <a:p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Center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on the Developing Child at Harvard University. (2021).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Serve and Return Interaction Shapes Brain Architecture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Department for Education (2024)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Statutory framework for the early years foundation stage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5"/>
              </a:rPr>
              <a:t>https://www.gov.uk/government/publications/early-years-foundation-stage-framework--2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(Accessed: 12 January 2026).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Department for Education (2022)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SEND code of practice: 0 to 25 years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DfE. Available at: 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6"/>
              </a:rPr>
              <a:t>https://www.gov.uk/government/publications/send-code-of-practice-0-to-25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11 January 2026).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Department for Education (2021)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Statutory framework for the Early Years Foundation Stage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DfE. Available at: 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5"/>
              </a:rPr>
              <a:t>https://www.gov.uk/government/publications/early-years-foundation-stage-framework--2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11 January 2026).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Frontiers in Nutrition (2025)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Editorial: The first 1000 days: window of opportunity for child health and development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Frontiers.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Frontiers Editorial (2025)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The first 1000 days: window of opportunity for child health and development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Frontiers in Nutrition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 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7"/>
              </a:rPr>
              <a:t>https://www.frontiersin.org/journals/nutrition/articles/10.3389/fnut.2025.1673003/full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(Accessed 10 January 2026)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2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0193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CFCF82-3FB0-DE48-B06C-46579E8CC7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4968" y="255639"/>
            <a:ext cx="11058832" cy="5921324"/>
          </a:xfrm>
        </p:spPr>
        <p:txBody>
          <a:bodyPr>
            <a:normAutofit/>
          </a:bodyPr>
          <a:lstStyle/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Itasca Project (2025)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First 1000 Days: brain development research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2"/>
              </a:rPr>
              <a:t>https://itascaproject.org/first-1000-days/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 10 January 2026) </a:t>
            </a:r>
          </a:p>
          <a:p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Kambouri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M., Wilson, T., </a:t>
            </a:r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Pieridou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M., Quinn, S.F. and Liu, J. (2021) ‘Making partnerships work: proposing a model to support parent–practitioner partnerships in the early years’,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Early Childhood Education Journal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50(4), pp. 639–661.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Lancet Series (2024)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Early Childhood Development &amp; the Next 1000 Days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3"/>
              </a:rPr>
              <a:t>https://nurturing-care.org/lancet-series-ecd-and-the-next-1000-days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 10 January 2026) 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MDPI (2025)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Importance of Investing in the First 1000 Days of Life: Evidence and Policy Options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Economies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4"/>
              </a:rPr>
              <a:t>https://www.mdpi.com/2227-7099/13/4/105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 10 January 2026) 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MDPI (2025)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importance of investing in the first 1000 days of life: Evidence and policy options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Economies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13(4).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NAEYC. (2020).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Developmentally Appropriate Practice Position Statement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Washington, DC.</a:t>
            </a:r>
            <a:endParaRPr lang="en-GB" sz="1200" dirty="0">
              <a:solidFill>
                <a:srgbClr val="000000"/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effectLst/>
                <a:ea typeface="Times New Roman" panose="02020603050405020304" pitchFamily="18" charset="0"/>
              </a:rPr>
              <a:t> North Atlantic Books (2014) </a:t>
            </a:r>
            <a:r>
              <a:rPr lang="en-GB" sz="1200" i="1" dirty="0">
                <a:effectLst/>
                <a:ea typeface="Times New Roman" panose="02020603050405020304" pitchFamily="18" charset="0"/>
              </a:rPr>
              <a:t>Developmental Movement in Your Baby’s First Six Months</a:t>
            </a:r>
            <a:r>
              <a:rPr lang="en-GB" sz="1200" dirty="0">
                <a:effectLst/>
                <a:ea typeface="Times New Roman" panose="02020603050405020304" pitchFamily="18" charset="0"/>
              </a:rPr>
              <a:t>. Available at: 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5"/>
              </a:rPr>
              <a:t>https://www.northatlanticbooks.com/blog/developmental-movement-in-your-babys-first-six-months/</a:t>
            </a:r>
            <a:r>
              <a:rPr lang="en-GB" sz="1200" dirty="0">
                <a:effectLst/>
                <a:ea typeface="Times New Roman" panose="02020603050405020304" pitchFamily="18" charset="0"/>
              </a:rPr>
              <a:t> (Accessed 10 January 2026).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Nutbrown, C. and Clough, P. (2015)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Inclusion in the Early Years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Sage.</a:t>
            </a: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OECD (2017)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Starting Strong V: Transitions from Early Childhood Education and Care to Primary Education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Paris: OECD Publishing.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OECD (2019)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Providing Quality Early Childhood Education and Care: Results from the Starting Strong Survey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Paris: OECD Publishing.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Pascal, C., Bertram, T., Cullinane, C. and Holt-White, E. (2020)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Early Years Workforce Development in England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Education Policy Institute.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Pérez-Muñoz, C. et al. (2022)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Interventions in the first 1000 days to prevent childhood obesity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BMC Public Health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  <a:hlinkClick r:id="rId6"/>
              </a:rPr>
              <a:t>https://link.springer.com/article/10.1186/s12889-022-14701-9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(Accessed 10 January 2026)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Pikler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E. (2021)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</a:t>
            </a:r>
            <a:r>
              <a:rPr lang="en-GB" sz="1200" i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Pikler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approach to infant and toddler education and care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7"/>
              </a:rPr>
              <a:t>https://thevoiceofearlychildhood.com/an-introduction-to-emmi-pikler/</a:t>
            </a:r>
            <a:b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(Accessed: 12 January 2026).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Pikler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E. (2018)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Peaceful Babies – Contented Mothers: A Guide for Working with Infants and Toddlers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London: Hawthorn Press. 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Public Health Wales (2012) </a:t>
            </a:r>
            <a:r>
              <a:rPr lang="en-GB" sz="12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First 1000 Days: Foundations for life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Available at: </a:t>
            </a:r>
            <a:r>
              <a:rPr lang="en-GB" sz="12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8"/>
              </a:rPr>
              <a:t>https://phw.nhs.wales/services-and-teams/local-public-health1/cwm-taf-morgannwg-public-health-team/cwm-taf-morgannwg-public-health-documents/cwm-taf-annual-report-of-the-director-of-public-health-2011-first-1000-days-foundations-for-life/</a:t>
            </a:r>
            <a:r>
              <a:rPr lang="en-GB" sz="12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 10 January 2026) </a:t>
            </a:r>
            <a:endParaRPr lang="en-GB" sz="1200" dirty="0">
              <a:effectLst/>
              <a:ea typeface="Times New Roman" panose="02020603050405020304" pitchFamily="18" charset="0"/>
            </a:endParaRPr>
          </a:p>
          <a:p>
            <a:endParaRPr lang="en-GB" sz="1200" dirty="0">
              <a:effectLst/>
              <a:ea typeface="Times New Roman" panose="02020603050405020304" pitchFamily="18" charset="0"/>
            </a:endParaRPr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3815028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3868A-E29B-A24E-9552-E6FDA66D28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6304" y="118872"/>
            <a:ext cx="11207496" cy="6058091"/>
          </a:xfrm>
        </p:spPr>
        <p:txBody>
          <a:bodyPr>
            <a:normAutofit fontScale="92500" lnSpcReduction="20000"/>
          </a:bodyPr>
          <a:lstStyle/>
          <a:p>
            <a:r>
              <a:rPr lang="en-GB" sz="1300" dirty="0">
                <a:effectLst/>
                <a:ea typeface="Calibri" panose="020F0502020204030204" pitchFamily="34" charset="0"/>
              </a:rPr>
              <a:t>Public Health Wales (2024a) </a:t>
            </a:r>
            <a:r>
              <a:rPr lang="en-GB" sz="1300" i="1" dirty="0">
                <a:effectLst/>
                <a:ea typeface="Calibri" panose="020F0502020204030204" pitchFamily="34" charset="0"/>
              </a:rPr>
              <a:t>Priority areas for early years action identified to help support young families in Wales</a:t>
            </a:r>
            <a:r>
              <a:rPr lang="en-GB" sz="1300" dirty="0">
                <a:effectLst/>
                <a:ea typeface="Calibri" panose="020F0502020204030204" pitchFamily="34" charset="0"/>
              </a:rPr>
              <a:t>. Public Health Wales.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hlinkClick r:id="rId2"/>
              </a:rPr>
              <a:t>https://phw.nhs.wales/news/priority-areas-for-early-years-action-identified-to-help-support-young-families-in-wales/</a:t>
            </a:r>
            <a:r>
              <a:rPr lang="en-GB" sz="1300" dirty="0">
                <a:effectLst/>
                <a:ea typeface="Calibri" panose="020F0502020204030204" pitchFamily="34" charset="0"/>
              </a:rPr>
              <a:t> (Accessed: 10 January 2026). </a:t>
            </a:r>
            <a:r>
              <a:rPr lang="en-GB" sz="1300" dirty="0">
                <a:effectLst/>
              </a:rPr>
              <a:t> </a:t>
            </a:r>
          </a:p>
          <a:p>
            <a:r>
              <a:rPr lang="en-GB" sz="1300" dirty="0">
                <a:effectLst/>
                <a:ea typeface="Calibri" panose="020F0502020204030204" pitchFamily="34" charset="0"/>
              </a:rPr>
              <a:t>Public Health Wales (2024) </a:t>
            </a:r>
            <a:r>
              <a:rPr lang="en-GB" sz="1300" i="1" dirty="0">
                <a:effectLst/>
                <a:ea typeface="Calibri" panose="020F0502020204030204" pitchFamily="34" charset="0"/>
              </a:rPr>
              <a:t>Foundations for a happy healthy future: The First 1000 Days</a:t>
            </a:r>
            <a:r>
              <a:rPr lang="en-GB" sz="1300" dirty="0">
                <a:effectLst/>
                <a:ea typeface="Calibri" panose="020F0502020204030204" pitchFamily="34" charset="0"/>
              </a:rPr>
              <a:t>. Public Health Wales.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Calibri" panose="020F0502020204030204" pitchFamily="34" charset="0"/>
                <a:hlinkClick r:id="rId3"/>
              </a:rPr>
              <a:t>https://phw.nhs.wales/services-and-teams/the-first-1000-days-programme/foundations-for-a-happy-healthy-future/</a:t>
            </a:r>
            <a:r>
              <a:rPr lang="en-GB" sz="1300" dirty="0">
                <a:effectLst/>
                <a:ea typeface="Calibri" panose="020F0502020204030204" pitchFamily="34" charset="0"/>
              </a:rPr>
              <a:t> (Accessed 10 January 2026). </a:t>
            </a:r>
            <a:r>
              <a:rPr lang="en-GB" sz="1300" dirty="0">
                <a:effectLst/>
              </a:rPr>
              <a:t> </a:t>
            </a:r>
            <a:endParaRPr lang="en-GB" sz="1300" dirty="0"/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Shonkoff, J.P. and Phillips, D.A. (eds.) (2000)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From Neurons to </a:t>
            </a:r>
            <a:r>
              <a:rPr lang="en-GB" sz="1300" i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Neighborhoods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: The Science of Early Childhood Development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Washington, DC: National Academy Press.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Simply Psychology (2025)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John Bowlby’s attachment theory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 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4"/>
              </a:rPr>
              <a:t>https://www.simplypsychology.org/bowlby.html</a:t>
            </a:r>
            <a:r>
              <a:rPr lang="en-GB" sz="1300" u="sng" dirty="0">
                <a:solidFill>
                  <a:srgbClr val="000000"/>
                </a:solidFill>
                <a:ea typeface="Times New Roman" panose="02020603050405020304" pitchFamily="18" charset="0"/>
              </a:rPr>
              <a:t> 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(Accessed: 12 January 2026).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TEDxBrighton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[YouTube video].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5"/>
              </a:rPr>
              <a:t>https://www.youtube.com/watch?v=KR37KWSk2K4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11 January 2026).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Thousand Days (2025)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Why 1,000 Days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Thousand Days.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6"/>
              </a:rPr>
              <a:t>https://thousanddays.org/why-1000-days/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(Accessed: 20  </a:t>
            </a:r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december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2025).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Twinkl (2025)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Circle time ideas for babies and toddlers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</a:t>
            </a:r>
            <a:b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7"/>
              </a:rPr>
              <a:t>https://www.twinkl.com/resources/home-early-years</a:t>
            </a:r>
            <a:b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(Accessed: 12 January 2026).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Twinkl (2026)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Sensory bottles for babies and toddlers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Available at:</a:t>
            </a:r>
            <a:b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</a:br>
            <a:r>
              <a:rPr lang="en-GB" sz="1300" u="sng" dirty="0">
                <a:solidFill>
                  <a:srgbClr val="000000"/>
                </a:solidFill>
                <a:effectLst/>
                <a:ea typeface="Times New Roman" panose="02020603050405020304" pitchFamily="18" charset="0"/>
                <a:hlinkClick r:id="rId8"/>
              </a:rPr>
              <a:t>https://www.twinkl.com/resources/home-early-years-birth-to-twos/home-early-years-birth-to-twos-sensory-play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(Accessed: 12 January 2026).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UNICEF (2019)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A World Ready to Learn: Prioritising quality early childhood education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New York: UNICEF. Available at: https://</a:t>
            </a:r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www.unicef.org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/reports/world-ready-to-learn (Accessed: 11 January 2026).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UNICEF (2025)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Early Moments Matter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UNICEF.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9"/>
              </a:rPr>
              <a:t>https://www.unicef.org/early-moments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20 </a:t>
            </a:r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december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2025). 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UNICEF (2019)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Early Moments Matter for Every Child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New York: United Nations Children’s Fund.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UNICEF (2025)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Early Moments Matter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  Available at: 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10"/>
              </a:rPr>
              <a:t>https://www.unicef.org/early-moments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 10 January 2026) </a:t>
            </a:r>
          </a:p>
          <a:p>
            <a:r>
              <a:rPr lang="en-GB" sz="1300" dirty="0">
                <a:effectLst/>
                <a:ea typeface="Times New Roman" panose="02020603050405020304" pitchFamily="18" charset="0"/>
              </a:rPr>
              <a:t> UNICEF (2025) </a:t>
            </a:r>
            <a:r>
              <a:rPr lang="en-GB" sz="1300" i="1" dirty="0">
                <a:effectLst/>
                <a:ea typeface="Times New Roman" panose="02020603050405020304" pitchFamily="18" charset="0"/>
              </a:rPr>
              <a:t>Early Moments Matter: The first 1,000 days</a:t>
            </a:r>
            <a:r>
              <a:rPr lang="en-GB" sz="1300" dirty="0">
                <a:effectLst/>
                <a:ea typeface="Times New Roman" panose="02020603050405020304" pitchFamily="18" charset="0"/>
              </a:rPr>
              <a:t>. UNICEF.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9"/>
              </a:rPr>
              <a:t>https://www.unicef.org/early-moments</a:t>
            </a:r>
            <a:r>
              <a:rPr lang="en-GB" sz="1300" dirty="0">
                <a:effectLst/>
                <a:ea typeface="Times New Roman" panose="02020603050405020304" pitchFamily="18" charset="0"/>
              </a:rPr>
              <a:t> (Accessed 11 January 2026). </a:t>
            </a:r>
          </a:p>
          <a:p>
            <a:r>
              <a:rPr lang="en-GB" sz="1300" dirty="0">
                <a:effectLst/>
                <a:ea typeface="Times New Roman" panose="02020603050405020304" pitchFamily="18" charset="0"/>
              </a:rPr>
              <a:t>Valdes, K. </a:t>
            </a:r>
            <a:r>
              <a:rPr lang="en-GB" sz="1300" i="1" dirty="0">
                <a:effectLst/>
                <a:ea typeface="Times New Roman" panose="02020603050405020304" pitchFamily="18" charset="0"/>
              </a:rPr>
              <a:t>et al.</a:t>
            </a:r>
            <a:r>
              <a:rPr lang="en-GB" sz="1300" dirty="0">
                <a:effectLst/>
                <a:ea typeface="Times New Roman" panose="02020603050405020304" pitchFamily="18" charset="0"/>
              </a:rPr>
              <a:t> (2023) </a:t>
            </a:r>
            <a:r>
              <a:rPr lang="en-GB" sz="1300" i="1" dirty="0">
                <a:effectLst/>
                <a:ea typeface="Times New Roman" panose="02020603050405020304" pitchFamily="18" charset="0"/>
              </a:rPr>
              <a:t>Proprioception: An evidence-based review</a:t>
            </a:r>
            <a:r>
              <a:rPr lang="en-GB" sz="1300" dirty="0">
                <a:effectLst/>
                <a:ea typeface="Times New Roman" panose="02020603050405020304" pitchFamily="18" charset="0"/>
              </a:rPr>
              <a:t>. </a:t>
            </a:r>
            <a:r>
              <a:rPr lang="en-GB" sz="1300" b="1" dirty="0">
                <a:effectLst/>
                <a:ea typeface="Times New Roman" panose="02020603050405020304" pitchFamily="18" charset="0"/>
              </a:rPr>
              <a:t>Journal of Hand Therapy</a:t>
            </a:r>
            <a:r>
              <a:rPr lang="en-GB" sz="1300" dirty="0">
                <a:effectLst/>
                <a:ea typeface="Times New Roman" panose="02020603050405020304" pitchFamily="18" charset="0"/>
              </a:rPr>
              <a:t>. 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11"/>
              </a:rPr>
              <a:t>https://pubmed.ncbi.nlm.nih.gov/39492292/</a:t>
            </a:r>
            <a:r>
              <a:rPr lang="en-GB" sz="1300" dirty="0">
                <a:effectLst/>
                <a:ea typeface="Times New Roman" panose="02020603050405020304" pitchFamily="18" charset="0"/>
              </a:rPr>
              <a:t> </a:t>
            </a:r>
          </a:p>
          <a:p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Victora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C.G., Christian, P., </a:t>
            </a:r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Vidaletti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L.P., </a:t>
            </a:r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Gatica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-Domínguez, G., Menon, P. and Black, R.E. (2021) ‘Revisiting maternal and child undernutrition in low-income and middle-income countries’,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The Lancet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, 397(10282), pp. 1382–1395.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Vygotsky, L.S. (1978)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Mind in Society: The Development of Higher Psychological Processes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Cambridge, MA: Harvard University Press.</a:t>
            </a:r>
            <a:endParaRPr lang="en-GB" sz="1300" dirty="0"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World Health Organization (WHO) (2016)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Infant and young child feeding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. Geneva: WHO.</a:t>
            </a: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Yates, D. (2016)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Do the First 1000 Days Determine the Rest of Your Life?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</a:t>
            </a:r>
            <a:r>
              <a:rPr lang="en-GB" sz="13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TEDxWindhoek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[YouTube video]. Available at: 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12"/>
              </a:rPr>
              <a:t>https://www.youtube.com/watch?v=XCscN4zuvd4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(Accessed: 11 January 2026).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Yousafzai, A. (2024) </a:t>
            </a:r>
            <a:r>
              <a:rPr lang="en-GB" sz="13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Investing in children’s next 1000 days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 (Harvard Chan School). Available at: </a:t>
            </a:r>
            <a:r>
              <a:rPr lang="en-GB" sz="1300" u="sng" dirty="0">
                <a:solidFill>
                  <a:srgbClr val="0000FF"/>
                </a:solidFill>
                <a:effectLst/>
                <a:ea typeface="Times New Roman" panose="02020603050405020304" pitchFamily="18" charset="0"/>
                <a:hlinkClick r:id="rId13"/>
              </a:rPr>
              <a:t>https://hsph.harvard.edu/news/childrens-next-1000-days/</a:t>
            </a:r>
            <a:r>
              <a:rPr lang="en-GB" sz="13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 (Accessed 10 January 2026) </a:t>
            </a:r>
            <a:endParaRPr lang="en-GB" sz="1300" dirty="0">
              <a:effectLst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5538129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8FB486-C1AA-5040-BBDA-398C759F3C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753" y="170121"/>
            <a:ext cx="11173047" cy="600684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900" b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Lluniau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CDN, who (2018)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Competent of Nurturing care.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https://cdn.who.int/media/docs/default-source/mca-documents/child/ecd/sr_caregivin_interventions__ecd___jeong___final____05mar2020___rev.pdf?sfvrsn=5d74c5ac_7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 11 January 2026)  </a:t>
            </a:r>
          </a:p>
          <a:p>
            <a:r>
              <a:rPr lang="en-GB" sz="1900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Childrens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Place (</a:t>
            </a:r>
            <a:r>
              <a:rPr lang="en-GB" sz="1900" i="1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1900" i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Circle Time. Available at:</a:t>
            </a:r>
            <a:r>
              <a:rPr lang="en-GB" sz="1900" b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b="0" u="sng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https://cmcp.ca/events/infant-drop-in-circletime-with-local-librarian-marnie-woodstra/</a:t>
            </a:r>
            <a:r>
              <a:rPr lang="en-GB" sz="1900" b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12 January 2026).</a:t>
            </a:r>
            <a:r>
              <a:rPr lang="en-GB" sz="1900" b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Eyfs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(2019)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Coffee break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https://eyfs.info/news.html/eyfs/welcome-to-the-coffee-break-r265/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January 2026)  </a:t>
            </a:r>
          </a:p>
          <a:p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Family first (</a:t>
            </a:r>
            <a:r>
              <a:rPr lang="en-GB" sz="1900" i="1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https://familyfirstnurseries.co.uk/who-we-are/our-story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12 January 2026).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First Discoverers (</a:t>
            </a:r>
            <a:r>
              <a:rPr lang="en-GB" sz="1900" i="1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Childcare Activities.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https://www.firstdiscoverers.co.uk/increasing-physical-activity-setting/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12 January 2026)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Frontiers (2024)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the first 1000 days can shape a </a:t>
            </a:r>
            <a:r>
              <a:rPr lang="en-GB" sz="19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childs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future health?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https://kids.frontiersin.org/articles/10.3389/frym.2024.1386240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18 December 2025)</a:t>
            </a:r>
          </a:p>
          <a:p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 Housekeeping (2023) 16 Best Building Toys for Kids.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https://www.goodhousekeeping.com/childrens-products/toy-reviews/g44960293/best-building-toys-for-kids/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 12 January 2026)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Happiest Baby (</a:t>
            </a:r>
            <a:r>
              <a:rPr lang="en-GB" sz="1900" i="1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How to make a </a:t>
            </a:r>
            <a:r>
              <a:rPr lang="en-GB" sz="1900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Motessori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-style treasure Basket for Our baby. </a:t>
            </a:r>
            <a:r>
              <a:rPr lang="en-GB" sz="1900" dirty="0" err="1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Availble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at:</a:t>
            </a:r>
            <a:r>
              <a:rPr lang="en-GB" sz="1900" b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b="0" u="sng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https://www.happiestbaby.com/blogs/baby/montessori-treasure-basket-babies</a:t>
            </a:r>
            <a:r>
              <a:rPr lang="en-GB" sz="1900" b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 12 January 2026)</a:t>
            </a:r>
            <a:r>
              <a:rPr lang="en-GB" sz="1900" b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IDSMED (2019)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is the first 1000 days of life?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0"/>
              </a:rPr>
              <a:t>https://www.idsmed.com/sg-vn/news/what-is-the-first-1000-days-of-life/462.html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18 December 2025)  </a:t>
            </a:r>
          </a:p>
          <a:p>
            <a:r>
              <a:rPr lang="en-GB" sz="19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Little bright explorers (</a:t>
            </a:r>
            <a:r>
              <a:rPr lang="en-GB" sz="19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n.d</a:t>
            </a:r>
            <a:r>
              <a:rPr lang="en-GB" sz="19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) The </a:t>
            </a:r>
            <a:r>
              <a:rPr lang="en-GB" sz="19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pikler</a:t>
            </a:r>
            <a:r>
              <a:rPr lang="en-GB" sz="19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approach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11"/>
              </a:rPr>
              <a:t>https://www.littlebrightexplorers.com.au/childcare/nursery</a:t>
            </a:r>
            <a:r>
              <a:rPr lang="en-GB" sz="19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(Accessed 11 </a:t>
            </a:r>
            <a:r>
              <a:rPr lang="en-GB" sz="19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Januray</a:t>
            </a:r>
            <a:r>
              <a:rPr lang="en-GB" sz="19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2026)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Parents (2025)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Your week-by-week guide to Pregnancy Symptoms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2"/>
              </a:rPr>
              <a:t>https://www.parents.com/pregnancy/signs/symptoms/a-pregnancy-symptom-timeline/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20 December 2025)  </a:t>
            </a: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Simply Psychology (2025)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Bronfenbrenner’s ecological systems theory.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3"/>
              </a:rPr>
              <a:t>https://www.simplypsychology.org/bronfenbrenner.html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January 2026)  </a:t>
            </a: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Speech and Language </a:t>
            </a:r>
            <a:r>
              <a:rPr lang="en-GB" sz="19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Uk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Early years professional development programme. 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4"/>
              </a:rPr>
              <a:t>https://speechandlanguage.org.uk/about-us/news-and-blogs/early-years-professional-development-programme/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January 2026) </a:t>
            </a: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Teach Early Years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9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Sustained shared thinking in EYFS.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5"/>
              </a:rPr>
              <a:t>https://www.teachearlyyears.com/cpd/view/sustained-shared-thinking-part-1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 11 January 2026) </a:t>
            </a: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Teach Early Years (</a:t>
            </a:r>
            <a:r>
              <a:rPr lang="en-GB" sz="19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n.d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) </a:t>
            </a:r>
            <a:r>
              <a:rPr lang="en-GB" sz="1900" i="1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development in early childhood.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6"/>
              </a:rPr>
              <a:t> https://www.teachearlyyears.com/learning-and-development/view/promoting-physical-development</a:t>
            </a:r>
            <a:r>
              <a:rPr lang="en-GB" sz="1900" dirty="0">
                <a:solidFill>
                  <a:srgbClr val="01010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11 January 2026) </a:t>
            </a:r>
            <a:endParaRPr lang="en-GB" sz="19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Guardian (2013) </a:t>
            </a:r>
            <a:r>
              <a:rPr lang="en-GB" sz="19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to cut your childcare costs.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 : </a:t>
            </a:r>
            <a:r>
              <a:rPr lang="en-GB" sz="19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17"/>
              </a:rPr>
              <a:t>https://www.theguardian.com/money/2013/jan/29/how-cut-childcare-costs</a:t>
            </a:r>
            <a:r>
              <a:rPr lang="en-GB" sz="19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(Accessed: 28 December 2025)  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705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503</TotalTime>
  <Words>6107</Words>
  <Application>Microsoft Macintosh PowerPoint</Application>
  <PresentationFormat>Widescreen</PresentationFormat>
  <Paragraphs>143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Calibri Light</vt:lpstr>
      <vt:lpstr>Helvetica Neue</vt:lpstr>
      <vt:lpstr>Office Theme</vt:lpstr>
      <vt:lpstr>Y 1000 diwrnod cyntaf</vt:lpstr>
      <vt:lpstr>Beth yw’r 1000 diwrnod cyntaf? </vt:lpstr>
      <vt:lpstr>Pam mae’r 1000 diwrnod gyntaf yn bwysig?</vt:lpstr>
      <vt:lpstr>Gofalu eithriadol</vt:lpstr>
      <vt:lpstr>Beth yw gofal eithriadol? </vt:lpstr>
      <vt:lpstr>Pam mae gofal eithriadol yn bwysig?  </vt:lpstr>
      <vt:lpstr>Heriau wrth ddarparu gofal o ansawdd uchel</vt:lpstr>
      <vt:lpstr>Partneriaethau proffesiynol</vt:lpstr>
      <vt:lpstr>Rôl Ymarferydd y Blynyddoedd Cynnar wrth Gefnogi Plant a Theuluoedd yn y 1000 Diwrnod Cyntaf a Phwysigrwydd Partneriaeth Effeithiol</vt:lpstr>
      <vt:lpstr>Damcaniaeth Bronfenbrenner </vt:lpstr>
      <vt:lpstr>Gweithgareddau</vt:lpstr>
      <vt:lpstr>Pwysigrwydd Gweithgareddau yn y Blynyddoedd Cynnar</vt:lpstr>
      <vt:lpstr>Chwarae Synhwyraidd</vt:lpstr>
      <vt:lpstr>Amser Cylch </vt:lpstr>
      <vt:lpstr>Rhestr cyfeirnodi 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Katie Jones (2508409)</dc:creator>
  <cp:lastModifiedBy>Katie Jones (2508409)</cp:lastModifiedBy>
  <cp:revision>3</cp:revision>
  <dcterms:created xsi:type="dcterms:W3CDTF">2026-01-04T13:51:51Z</dcterms:created>
  <dcterms:modified xsi:type="dcterms:W3CDTF">2026-01-17T09:12:53Z</dcterms:modified>
</cp:coreProperties>
</file>