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69" r:id="rId4"/>
    <p:sldId id="268" r:id="rId5"/>
    <p:sldId id="258" r:id="rId6"/>
    <p:sldId id="259" r:id="rId7"/>
    <p:sldId id="260" r:id="rId8"/>
    <p:sldId id="270" r:id="rId9"/>
    <p:sldId id="261" r:id="rId10"/>
    <p:sldId id="262" r:id="rId11"/>
    <p:sldId id="263" r:id="rId12"/>
    <p:sldId id="264" r:id="rId13"/>
    <p:sldId id="267"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7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F0C4A7-9407-CF41-BD5D-1CFA09CAC25F}" v="20" dt="2022-11-21T08:09:33.2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70419" autoAdjust="0"/>
  </p:normalViewPr>
  <p:slideViewPr>
    <p:cSldViewPr snapToGrid="0">
      <p:cViewPr varScale="1">
        <p:scale>
          <a:sx n="76" d="100"/>
          <a:sy n="76" d="100"/>
        </p:scale>
        <p:origin x="2000"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nessa zwa" userId="7de3bacc2c41e305" providerId="LiveId" clId="{5CF0C4A7-9407-CF41-BD5D-1CFA09CAC25F}"/>
    <pc:docChg chg="undo redo custSel modSld">
      <pc:chgData name="vanessa zwa" userId="7de3bacc2c41e305" providerId="LiveId" clId="{5CF0C4A7-9407-CF41-BD5D-1CFA09CAC25F}" dt="2022-11-21T08:09:33.272" v="22" actId="20577"/>
      <pc:docMkLst>
        <pc:docMk/>
      </pc:docMkLst>
      <pc:sldChg chg="modSp">
        <pc:chgData name="vanessa zwa" userId="7de3bacc2c41e305" providerId="LiveId" clId="{5CF0C4A7-9407-CF41-BD5D-1CFA09CAC25F}" dt="2022-11-21T08:09:33.272" v="22" actId="20577"/>
        <pc:sldMkLst>
          <pc:docMk/>
          <pc:sldMk cId="237659703" sldId="257"/>
        </pc:sldMkLst>
        <pc:spChg chg="mod">
          <ac:chgData name="vanessa zwa" userId="7de3bacc2c41e305" providerId="LiveId" clId="{5CF0C4A7-9407-CF41-BD5D-1CFA09CAC25F}" dt="2022-11-21T08:09:33.272" v="22" actId="20577"/>
          <ac:spMkLst>
            <pc:docMk/>
            <pc:sldMk cId="237659703" sldId="257"/>
            <ac:spMk id="3" creationId="{00000000-0000-0000-0000-000000000000}"/>
          </ac:spMkLst>
        </pc:spChg>
      </pc:sldChg>
      <pc:sldChg chg="modSp mod">
        <pc:chgData name="vanessa zwa" userId="7de3bacc2c41e305" providerId="LiveId" clId="{5CF0C4A7-9407-CF41-BD5D-1CFA09CAC25F}" dt="2022-11-21T00:03:41.149" v="6" actId="1076"/>
        <pc:sldMkLst>
          <pc:docMk/>
          <pc:sldMk cId="3755236975" sldId="265"/>
        </pc:sldMkLst>
        <pc:spChg chg="mod">
          <ac:chgData name="vanessa zwa" userId="7de3bacc2c41e305" providerId="LiveId" clId="{5CF0C4A7-9407-CF41-BD5D-1CFA09CAC25F}" dt="2022-11-21T00:03:41.149" v="6" actId="1076"/>
          <ac:spMkLst>
            <pc:docMk/>
            <pc:sldMk cId="3755236975" sldId="265"/>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204A94-1BF9-47D6-BFFB-B2B8766EFFD0}" type="datetimeFigureOut">
              <a:rPr lang="en-US" smtClean="0"/>
              <a:t>11/21/22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6AA60F-08D1-4BF1-BE01-15A280426C55}" type="slidenum">
              <a:rPr lang="en-US" smtClean="0"/>
              <a:t>‹#›</a:t>
            </a:fld>
            <a:endParaRPr lang="en-US"/>
          </a:p>
        </p:txBody>
      </p:sp>
    </p:spTree>
    <p:extLst>
      <p:ext uri="{BB962C8B-B14F-4D97-AF65-F5344CB8AC3E}">
        <p14:creationId xmlns:p14="http://schemas.microsoft.com/office/powerpoint/2010/main" val="1690130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global business environment can be affected by factors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The environment is important to businesses because it can provide opportunities for growth and profitability, or it can pose threats that can damage or destroy the business.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This presentation will be based on Sainsbury’s and their expansion to India.</a:t>
            </a:r>
          </a:p>
          <a:p>
            <a:endParaRPr lang="en-US" dirty="0"/>
          </a:p>
        </p:txBody>
      </p:sp>
      <p:sp>
        <p:nvSpPr>
          <p:cNvPr id="4" name="Slide Number Placeholder 3"/>
          <p:cNvSpPr>
            <a:spLocks noGrp="1"/>
          </p:cNvSpPr>
          <p:nvPr>
            <p:ph type="sldNum" sz="quarter" idx="10"/>
          </p:nvPr>
        </p:nvSpPr>
        <p:spPr/>
        <p:txBody>
          <a:bodyPr/>
          <a:lstStyle/>
          <a:p>
            <a:fld id="{C96AA60F-08D1-4BF1-BE01-15A280426C55}" type="slidenum">
              <a:rPr lang="en-US" smtClean="0"/>
              <a:t>2</a:t>
            </a:fld>
            <a:endParaRPr lang="en-US"/>
          </a:p>
        </p:txBody>
      </p:sp>
    </p:spTree>
    <p:extLst>
      <p:ext uri="{BB962C8B-B14F-4D97-AF65-F5344CB8AC3E}">
        <p14:creationId xmlns:p14="http://schemas.microsoft.com/office/powerpoint/2010/main" val="2924632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6AA60F-08D1-4BF1-BE01-15A280426C55}" type="slidenum">
              <a:rPr lang="en-US" smtClean="0"/>
              <a:t>3</a:t>
            </a:fld>
            <a:endParaRPr lang="en-US"/>
          </a:p>
        </p:txBody>
      </p:sp>
    </p:spTree>
    <p:extLst>
      <p:ext uri="{BB962C8B-B14F-4D97-AF65-F5344CB8AC3E}">
        <p14:creationId xmlns:p14="http://schemas.microsoft.com/office/powerpoint/2010/main" val="2707263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6AA60F-08D1-4BF1-BE01-15A280426C55}" type="slidenum">
              <a:rPr lang="en-US" smtClean="0"/>
              <a:t>4</a:t>
            </a:fld>
            <a:endParaRPr lang="en-US"/>
          </a:p>
        </p:txBody>
      </p:sp>
    </p:spTree>
    <p:extLst>
      <p:ext uri="{BB962C8B-B14F-4D97-AF65-F5344CB8AC3E}">
        <p14:creationId xmlns:p14="http://schemas.microsoft.com/office/powerpoint/2010/main" val="13449515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There is also a considerable number of informal sector firms in the nation. India is the second-largest economy in terms of nominal GDP and the third-largest in terms of purchasing power parity (PPP) (Ghosh, </a:t>
            </a:r>
            <a:r>
              <a:rPr lang="en-US" dirty="0" err="1"/>
              <a:t>Saha</a:t>
            </a:r>
            <a:r>
              <a:rPr lang="en-US" dirty="0"/>
              <a:t> and </a:t>
            </a:r>
            <a:r>
              <a:rPr lang="en-US" dirty="0" err="1"/>
              <a:t>Bhowmick</a:t>
            </a:r>
            <a:r>
              <a:rPr lang="en-US" dirty="0"/>
              <a:t>,  2019).The nominal GDP per capita of India is around $2,170, placing it 112th in the world.</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India's economy became the world's fastest-growing major economy in the last quarter of 2014, replacing the People's Republic of China. India's current account deficit reached a record high of $21.8 billion in September 2014.</a:t>
            </a:r>
          </a:p>
          <a:p>
            <a:r>
              <a:rPr lang="en-US" sz="1200" b="0" i="0" kern="1200" dirty="0">
                <a:solidFill>
                  <a:schemeClr val="tx1"/>
                </a:solidFill>
                <a:effectLst/>
                <a:latin typeface="+mn-lt"/>
                <a:ea typeface="+mn-ea"/>
                <a:cs typeface="+mn-cs"/>
              </a:rPr>
              <a:t>The Indian economy is expected to grow at a rate of 7.5% in 2015-16 and 8.0% in 2016-17. The country is also expected to become the world's third-largest economy by 2030.</a:t>
            </a:r>
            <a:endParaRPr lang="en-US" dirty="0"/>
          </a:p>
        </p:txBody>
      </p:sp>
      <p:sp>
        <p:nvSpPr>
          <p:cNvPr id="4" name="Slide Number Placeholder 3"/>
          <p:cNvSpPr>
            <a:spLocks noGrp="1"/>
          </p:cNvSpPr>
          <p:nvPr>
            <p:ph type="sldNum" sz="quarter" idx="10"/>
          </p:nvPr>
        </p:nvSpPr>
        <p:spPr/>
        <p:txBody>
          <a:bodyPr/>
          <a:lstStyle/>
          <a:p>
            <a:fld id="{C96AA60F-08D1-4BF1-BE01-15A280426C55}" type="slidenum">
              <a:rPr lang="en-US" smtClean="0"/>
              <a:t>5</a:t>
            </a:fld>
            <a:endParaRPr lang="en-US"/>
          </a:p>
        </p:txBody>
      </p:sp>
    </p:spTree>
    <p:extLst>
      <p:ext uri="{BB962C8B-B14F-4D97-AF65-F5344CB8AC3E}">
        <p14:creationId xmlns:p14="http://schemas.microsoft.com/office/powerpoint/2010/main" val="2474783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key opportunities that are present in India that Sainsbury plan to set up the factory at the first time are the vast population, the large middle class, and the growing economy. India is a major market for many multinational companies, and Sainsbury is looking to take advantage of this by setting up a factory in the country. India has a population of over 1.3 billion people, and a large middle class that is expected to grow in the coming years. The economy is also growing at a rapid pace, and this provides a good opportunity for companies to expand their operations in India.</a:t>
            </a:r>
            <a:endParaRPr lang="en-US" dirty="0"/>
          </a:p>
        </p:txBody>
      </p:sp>
      <p:sp>
        <p:nvSpPr>
          <p:cNvPr id="4" name="Slide Number Placeholder 3"/>
          <p:cNvSpPr>
            <a:spLocks noGrp="1"/>
          </p:cNvSpPr>
          <p:nvPr>
            <p:ph type="sldNum" sz="quarter" idx="10"/>
          </p:nvPr>
        </p:nvSpPr>
        <p:spPr/>
        <p:txBody>
          <a:bodyPr/>
          <a:lstStyle/>
          <a:p>
            <a:fld id="{C96AA60F-08D1-4BF1-BE01-15A280426C55}" type="slidenum">
              <a:rPr lang="en-US" smtClean="0"/>
              <a:t>6</a:t>
            </a:fld>
            <a:endParaRPr lang="en-US"/>
          </a:p>
        </p:txBody>
      </p:sp>
    </p:spTree>
    <p:extLst>
      <p:ext uri="{BB962C8B-B14F-4D97-AF65-F5344CB8AC3E}">
        <p14:creationId xmlns:p14="http://schemas.microsoft.com/office/powerpoint/2010/main" val="3352556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kern="1200" dirty="0">
                <a:solidFill>
                  <a:schemeClr val="tx1"/>
                </a:solidFill>
                <a:effectLst/>
                <a:latin typeface="+mn-lt"/>
                <a:ea typeface="+mn-ea"/>
                <a:cs typeface="+mn-cs"/>
              </a:rPr>
              <a:t>India is also facing a number of internal political challenges at present, with the government facing protests from a range of groups including farmers, workers and students. These protests can create instability and make it difficult for companies to operate smoothly.  Additionally, India is currently in the midst of a major currency crisis, with the rupee depreciating sharply against the US dollar in recent months (</a:t>
            </a:r>
            <a:r>
              <a:rPr lang="en-US" sz="1200" kern="1200" dirty="0" err="1">
                <a:solidFill>
                  <a:schemeClr val="tx1"/>
                </a:solidFill>
                <a:effectLst/>
                <a:latin typeface="+mn-lt"/>
                <a:ea typeface="+mn-ea"/>
                <a:cs typeface="+mn-cs"/>
              </a:rPr>
              <a:t>Colaco</a:t>
            </a:r>
            <a:r>
              <a:rPr lang="en-US" sz="1200" kern="1200" dirty="0">
                <a:solidFill>
                  <a:schemeClr val="tx1"/>
                </a:solidFill>
                <a:effectLst/>
                <a:latin typeface="+mn-lt"/>
                <a:ea typeface="+mn-ea"/>
                <a:cs typeface="+mn-cs"/>
              </a:rPr>
              <a:t> and Hans, 2018)</a:t>
            </a:r>
            <a:r>
              <a:rPr lang="en-US" sz="1200" b="0" i="0" kern="1200" dirty="0">
                <a:solidFill>
                  <a:schemeClr val="tx1"/>
                </a:solidFill>
                <a:effectLst/>
                <a:latin typeface="+mn-lt"/>
                <a:ea typeface="+mn-ea"/>
                <a:cs typeface="+mn-cs"/>
              </a:rPr>
              <a:t>. This makes it more expensive for companies to import goods and materials into India, and can eat into profits. Finally, India is a vast and complex country, with a population of over 1.3 billion people. This can make it difficult for companies to find the right location to set up operations, and to navigate the country's often-bureaucratic regulatory environment.</a:t>
            </a:r>
            <a:endParaRPr lang="en-US" dirty="0"/>
          </a:p>
        </p:txBody>
      </p:sp>
      <p:sp>
        <p:nvSpPr>
          <p:cNvPr id="4" name="Slide Number Placeholder 3"/>
          <p:cNvSpPr>
            <a:spLocks noGrp="1"/>
          </p:cNvSpPr>
          <p:nvPr>
            <p:ph type="sldNum" sz="quarter" idx="10"/>
          </p:nvPr>
        </p:nvSpPr>
        <p:spPr/>
        <p:txBody>
          <a:bodyPr/>
          <a:lstStyle/>
          <a:p>
            <a:fld id="{C96AA60F-08D1-4BF1-BE01-15A280426C55}" type="slidenum">
              <a:rPr lang="en-US" smtClean="0"/>
              <a:t>7</a:t>
            </a:fld>
            <a:endParaRPr lang="en-US"/>
          </a:p>
        </p:txBody>
      </p:sp>
    </p:spTree>
    <p:extLst>
      <p:ext uri="{BB962C8B-B14F-4D97-AF65-F5344CB8AC3E}">
        <p14:creationId xmlns:p14="http://schemas.microsoft.com/office/powerpoint/2010/main" val="3931083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6AA60F-08D1-4BF1-BE01-15A280426C55}" type="slidenum">
              <a:rPr lang="en-US" smtClean="0"/>
              <a:t>8</a:t>
            </a:fld>
            <a:endParaRPr lang="en-US"/>
          </a:p>
        </p:txBody>
      </p:sp>
    </p:spTree>
    <p:extLst>
      <p:ext uri="{BB962C8B-B14F-4D97-AF65-F5344CB8AC3E}">
        <p14:creationId xmlns:p14="http://schemas.microsoft.com/office/powerpoint/2010/main" val="1421584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Indian market is highly competitive, and companies need to be prepared to invest significant resources in order to compete effectively. Infrastructure constraints can be a major challenge in India, and companies need to be prepared to invest in order to overcome these challenges.</a:t>
            </a:r>
            <a:endParaRPr lang="en-US" dirty="0"/>
          </a:p>
        </p:txBody>
      </p:sp>
      <p:sp>
        <p:nvSpPr>
          <p:cNvPr id="4" name="Slide Number Placeholder 3"/>
          <p:cNvSpPr>
            <a:spLocks noGrp="1"/>
          </p:cNvSpPr>
          <p:nvPr>
            <p:ph type="sldNum" sz="quarter" idx="10"/>
          </p:nvPr>
        </p:nvSpPr>
        <p:spPr/>
        <p:txBody>
          <a:bodyPr/>
          <a:lstStyle/>
          <a:p>
            <a:fld id="{C96AA60F-08D1-4BF1-BE01-15A280426C55}" type="slidenum">
              <a:rPr lang="en-US" smtClean="0"/>
              <a:t>9</a:t>
            </a:fld>
            <a:endParaRPr lang="en-US"/>
          </a:p>
        </p:txBody>
      </p:sp>
    </p:spTree>
    <p:extLst>
      <p:ext uri="{BB962C8B-B14F-4D97-AF65-F5344CB8AC3E}">
        <p14:creationId xmlns:p14="http://schemas.microsoft.com/office/powerpoint/2010/main" val="35556169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Other ways to exploit opportunities in India include finding new markets for existing products and services, or establishing a new presence in India.</a:t>
            </a:r>
          </a:p>
          <a:p>
            <a:endParaRPr lang="en-US" dirty="0"/>
          </a:p>
        </p:txBody>
      </p:sp>
      <p:sp>
        <p:nvSpPr>
          <p:cNvPr id="4" name="Slide Number Placeholder 3"/>
          <p:cNvSpPr>
            <a:spLocks noGrp="1"/>
          </p:cNvSpPr>
          <p:nvPr>
            <p:ph type="sldNum" sz="quarter" idx="10"/>
          </p:nvPr>
        </p:nvSpPr>
        <p:spPr/>
        <p:txBody>
          <a:bodyPr/>
          <a:lstStyle/>
          <a:p>
            <a:fld id="{C96AA60F-08D1-4BF1-BE01-15A280426C55}" type="slidenum">
              <a:rPr lang="en-US" smtClean="0"/>
              <a:t>10</a:t>
            </a:fld>
            <a:endParaRPr lang="en-US"/>
          </a:p>
        </p:txBody>
      </p:sp>
    </p:spTree>
    <p:extLst>
      <p:ext uri="{BB962C8B-B14F-4D97-AF65-F5344CB8AC3E}">
        <p14:creationId xmlns:p14="http://schemas.microsoft.com/office/powerpoint/2010/main" val="6004629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Additionally, being patient and flexible, and being prepared to navigate bureaucracy are also key.</a:t>
            </a:r>
          </a:p>
          <a:p>
            <a:endParaRPr lang="en-US" dirty="0"/>
          </a:p>
        </p:txBody>
      </p:sp>
      <p:sp>
        <p:nvSpPr>
          <p:cNvPr id="4" name="Slide Number Placeholder 3"/>
          <p:cNvSpPr>
            <a:spLocks noGrp="1"/>
          </p:cNvSpPr>
          <p:nvPr>
            <p:ph type="sldNum" sz="quarter" idx="10"/>
          </p:nvPr>
        </p:nvSpPr>
        <p:spPr/>
        <p:txBody>
          <a:bodyPr/>
          <a:lstStyle/>
          <a:p>
            <a:fld id="{C96AA60F-08D1-4BF1-BE01-15A280426C55}" type="slidenum">
              <a:rPr lang="en-US" smtClean="0"/>
              <a:t>11</a:t>
            </a:fld>
            <a:endParaRPr lang="en-US"/>
          </a:p>
        </p:txBody>
      </p:sp>
    </p:spTree>
    <p:extLst>
      <p:ext uri="{BB962C8B-B14F-4D97-AF65-F5344CB8AC3E}">
        <p14:creationId xmlns:p14="http://schemas.microsoft.com/office/powerpoint/2010/main" val="2523516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Despite these challenges, India offers significant opportunities for foreign companies, especially in the consumer-facing sectors. The country has a large and growing middle class, with a young population and rising incomes. When doing business in India, it is important to be aware of the country’s cultural and religious diversity, and to build relationships with local partners. Foreign companies should also be prepared to navigate the country’s complex regulatory environment.</a:t>
            </a:r>
            <a:endParaRPr lang="en-US" dirty="0"/>
          </a:p>
        </p:txBody>
      </p:sp>
      <p:sp>
        <p:nvSpPr>
          <p:cNvPr id="4" name="Slide Number Placeholder 3"/>
          <p:cNvSpPr>
            <a:spLocks noGrp="1"/>
          </p:cNvSpPr>
          <p:nvPr>
            <p:ph type="sldNum" sz="quarter" idx="10"/>
          </p:nvPr>
        </p:nvSpPr>
        <p:spPr/>
        <p:txBody>
          <a:bodyPr/>
          <a:lstStyle/>
          <a:p>
            <a:fld id="{C96AA60F-08D1-4BF1-BE01-15A280426C55}" type="slidenum">
              <a:rPr lang="en-US" smtClean="0"/>
              <a:t>12</a:t>
            </a:fld>
            <a:endParaRPr lang="en-US"/>
          </a:p>
        </p:txBody>
      </p:sp>
    </p:spTree>
    <p:extLst>
      <p:ext uri="{BB962C8B-B14F-4D97-AF65-F5344CB8AC3E}">
        <p14:creationId xmlns:p14="http://schemas.microsoft.com/office/powerpoint/2010/main" val="28509923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6AA60F-08D1-4BF1-BE01-15A280426C55}" type="slidenum">
              <a:rPr lang="en-US" smtClean="0"/>
              <a:t>13</a:t>
            </a:fld>
            <a:endParaRPr lang="en-US"/>
          </a:p>
        </p:txBody>
      </p:sp>
    </p:spTree>
    <p:extLst>
      <p:ext uri="{BB962C8B-B14F-4D97-AF65-F5344CB8AC3E}">
        <p14:creationId xmlns:p14="http://schemas.microsoft.com/office/powerpoint/2010/main" val="422526380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40A1D362-F5B0-4121-BB25-33215221D36B}"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08842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spTree>
    <p:extLst>
      <p:ext uri="{BB962C8B-B14F-4D97-AF65-F5344CB8AC3E}">
        <p14:creationId xmlns:p14="http://schemas.microsoft.com/office/powerpoint/2010/main" val="4130599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7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35AD77-2A6D-4AE8-A474-341DB7BDC977}" type="datetimeFigureOut">
              <a:rPr lang="en-US" smtClean="0"/>
              <a:t>11/21/22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A1D362-F5B0-4121-BB25-33215221D36B}" type="slidenum">
              <a:rPr lang="en-US" smtClean="0"/>
              <a:t>‹#›</a:t>
            </a:fld>
            <a:endParaRPr lang="en-US"/>
          </a:p>
        </p:txBody>
      </p:sp>
    </p:spTree>
    <p:extLst>
      <p:ext uri="{BB962C8B-B14F-4D97-AF65-F5344CB8AC3E}">
        <p14:creationId xmlns:p14="http://schemas.microsoft.com/office/powerpoint/2010/main" val="3821062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A35AD77-2A6D-4AE8-A474-341DB7BDC977}" type="datetimeFigureOut">
              <a:rPr lang="en-US" smtClean="0"/>
              <a:t>11/21/22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0A1D362-F5B0-4121-BB25-33215221D36B}"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43796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A35AD77-2A6D-4AE8-A474-341DB7BDC977}" type="datetimeFigureOut">
              <a:rPr lang="en-US" smtClean="0"/>
              <a:t>11/21/22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0A1D362-F5B0-4121-BB25-33215221D36B}"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5310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35AD77-2A6D-4AE8-A474-341DB7BDC977}" type="datetimeFigureOut">
              <a:rPr lang="en-US" smtClean="0"/>
              <a:t>11/21/22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0A1D362-F5B0-4121-BB25-33215221D36B}" type="slidenum">
              <a:rPr lang="en-US" smtClean="0"/>
              <a:t>‹#›</a:t>
            </a:fld>
            <a:endParaRPr lang="en-US"/>
          </a:p>
        </p:txBody>
      </p:sp>
    </p:spTree>
    <p:extLst>
      <p:ext uri="{BB962C8B-B14F-4D97-AF65-F5344CB8AC3E}">
        <p14:creationId xmlns:p14="http://schemas.microsoft.com/office/powerpoint/2010/main" val="1282168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35AD77-2A6D-4AE8-A474-341DB7BDC977}" type="datetimeFigureOut">
              <a:rPr lang="en-US" smtClean="0"/>
              <a:t>11/21/22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A1D362-F5B0-4121-BB25-33215221D36B}"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4962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35AD77-2A6D-4AE8-A474-341DB7BDC977}" type="datetimeFigureOut">
              <a:rPr lang="en-US" smtClean="0"/>
              <a:t>11/21/22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A1D362-F5B0-4121-BB25-33215221D36B}" type="slidenum">
              <a:rPr lang="en-US" smtClean="0"/>
              <a:t>‹#›</a:t>
            </a:fld>
            <a:endParaRPr lang="en-US"/>
          </a:p>
        </p:txBody>
      </p:sp>
    </p:spTree>
    <p:extLst>
      <p:ext uri="{BB962C8B-B14F-4D97-AF65-F5344CB8AC3E}">
        <p14:creationId xmlns:p14="http://schemas.microsoft.com/office/powerpoint/2010/main" val="891855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35AD77-2A6D-4AE8-A474-341DB7BDC977}" type="datetimeFigureOut">
              <a:rPr lang="en-US" smtClean="0"/>
              <a:t>11/21/22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A1D362-F5B0-4121-BB25-33215221D36B}" type="slidenum">
              <a:rPr lang="en-US" smtClean="0"/>
              <a:t>‹#›</a:t>
            </a:fld>
            <a:endParaRPr lang="en-US"/>
          </a:p>
        </p:txBody>
      </p:sp>
    </p:spTree>
    <p:extLst>
      <p:ext uri="{BB962C8B-B14F-4D97-AF65-F5344CB8AC3E}">
        <p14:creationId xmlns:p14="http://schemas.microsoft.com/office/powerpoint/2010/main" val="1225932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189439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83355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spTree>
    <p:extLst>
      <p:ext uri="{BB962C8B-B14F-4D97-AF65-F5344CB8AC3E}">
        <p14:creationId xmlns:p14="http://schemas.microsoft.com/office/powerpoint/2010/main" val="39007010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9124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632030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823186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35AD77-2A6D-4AE8-A474-341DB7BDC977}" type="datetimeFigureOut">
              <a:rPr lang="en-US" smtClean="0"/>
              <a:t>11/21/22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A1D362-F5B0-4121-BB25-33215221D36B}"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98914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A35AD77-2A6D-4AE8-A474-341DB7BDC977}" type="datetimeFigureOut">
              <a:rPr lang="en-US" smtClean="0"/>
              <a:t>11/21/22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0A1D362-F5B0-4121-BB25-33215221D36B}" type="slidenum">
              <a:rPr lang="en-US" smtClean="0"/>
              <a:t>‹#›</a:t>
            </a:fld>
            <a:endParaRPr lang="en-US"/>
          </a:p>
        </p:txBody>
      </p:sp>
    </p:spTree>
    <p:extLst>
      <p:ext uri="{BB962C8B-B14F-4D97-AF65-F5344CB8AC3E}">
        <p14:creationId xmlns:p14="http://schemas.microsoft.com/office/powerpoint/2010/main" val="5252019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7335090992/"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1.gif"/><Relationship Id="rId3" Type="http://schemas.openxmlformats.org/officeDocument/2006/relationships/image" Target="../media/image9.jpg"/><Relationship Id="rId7" Type="http://schemas.openxmlformats.org/officeDocument/2006/relationships/hyperlink" Target="https://www.pexels.com/photo/taj-mahal-india-160365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hyperlink" Target="https://creativecommons.org/licenses/by/3.0/" TargetMode="External"/><Relationship Id="rId4" Type="http://schemas.openxmlformats.org/officeDocument/2006/relationships/hyperlink" Target="https://factly.in/review-indias-gdp-growth-projections-made-by-different-agencies/" TargetMode="External"/><Relationship Id="rId9" Type="http://schemas.openxmlformats.org/officeDocument/2006/relationships/hyperlink" Target="https://www.globalawareness101.org/2017/03/india-every-ward-in-mumbai-city-will.html"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maxpixel.net/Conclusion-Relationship-Meeting-Contact-Business-1020144" TargetMode="External"/></Relationships>
</file>

<file path=ppt/slides/_rels/slide13.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2.jpeg"/><Relationship Id="rId7"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t>Global Business Environment</a:t>
            </a:r>
          </a:p>
        </p:txBody>
      </p:sp>
      <p:sp>
        <p:nvSpPr>
          <p:cNvPr id="3" name="Subtitle 2"/>
          <p:cNvSpPr>
            <a:spLocks noGrp="1"/>
          </p:cNvSpPr>
          <p:nvPr>
            <p:ph type="subTitle" idx="1"/>
          </p:nvPr>
        </p:nvSpPr>
        <p:spPr/>
        <p:txBody>
          <a:bodyPr/>
          <a:lstStyle/>
          <a:p>
            <a:r>
              <a:rPr lang="en-US" dirty="0"/>
              <a:t>Student Name: Vanessa Daniela Popescu</a:t>
            </a:r>
          </a:p>
          <a:p>
            <a:r>
              <a:rPr lang="en-US" dirty="0"/>
              <a:t>ID: 2217243 </a:t>
            </a:r>
          </a:p>
          <a:p>
            <a:endParaRPr lang="en-US" dirty="0"/>
          </a:p>
        </p:txBody>
      </p:sp>
    </p:spTree>
    <p:extLst>
      <p:ext uri="{BB962C8B-B14F-4D97-AF65-F5344CB8AC3E}">
        <p14:creationId xmlns:p14="http://schemas.microsoft.com/office/powerpoint/2010/main" val="3439162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430867"/>
          </a:xfrm>
        </p:spPr>
        <p:txBody>
          <a:bodyPr/>
          <a:lstStyle/>
          <a:p>
            <a:r>
              <a:rPr lang="en-US" b="1" dirty="0"/>
              <a:t>Introduction</a:t>
            </a:r>
          </a:p>
        </p:txBody>
      </p:sp>
      <p:sp>
        <p:nvSpPr>
          <p:cNvPr id="3" name="Content Placeholder 2"/>
          <p:cNvSpPr>
            <a:spLocks noGrp="1"/>
          </p:cNvSpPr>
          <p:nvPr>
            <p:ph idx="1"/>
          </p:nvPr>
        </p:nvSpPr>
        <p:spPr>
          <a:xfrm>
            <a:off x="1295401" y="2556931"/>
            <a:ext cx="9601196" cy="3318936"/>
          </a:xfrm>
        </p:spPr>
        <p:txBody>
          <a:bodyPr>
            <a:normAutofit fontScale="92500" lnSpcReduction="20000"/>
          </a:bodyPr>
          <a:lstStyle/>
          <a:p>
            <a:pPr marL="0" indent="0">
              <a:buNone/>
            </a:pPr>
            <a:r>
              <a:rPr lang="en-US" dirty="0"/>
              <a:t>		</a:t>
            </a:r>
            <a:r>
              <a:rPr lang="en-US" sz="3000" dirty="0"/>
              <a:t>The Global Business Environment is the conditions that exist in the economy as </a:t>
            </a:r>
            <a:r>
              <a:rPr lang="en-US" sz="3000"/>
              <a:t>a whole. </a:t>
            </a:r>
            <a:r>
              <a:rPr lang="en-US" sz="3000" dirty="0"/>
              <a:t>(Singh, </a:t>
            </a:r>
            <a:r>
              <a:rPr lang="en-US" sz="3000" dirty="0" err="1"/>
              <a:t>Mangla</a:t>
            </a:r>
            <a:r>
              <a:rPr lang="en-US" sz="3000" dirty="0"/>
              <a:t> and </a:t>
            </a:r>
            <a:r>
              <a:rPr lang="en-US" sz="3000" dirty="0" err="1"/>
              <a:t>Uniyal</a:t>
            </a:r>
            <a:r>
              <a:rPr lang="en-US" sz="3000" dirty="0"/>
              <a:t>, 2019).</a:t>
            </a:r>
          </a:p>
          <a:p>
            <a:pPr marL="0" indent="0">
              <a:buNone/>
            </a:pPr>
            <a:r>
              <a:rPr lang="en-US" sz="3000" dirty="0"/>
              <a:t>   Factors that can affect it: </a:t>
            </a:r>
          </a:p>
          <a:p>
            <a:pPr>
              <a:buFont typeface="Wingdings" pitchFamily="2" charset="2"/>
              <a:buChar char="§"/>
            </a:pPr>
            <a:r>
              <a:rPr lang="en-US" sz="3000" dirty="0"/>
              <a:t>interest rates; </a:t>
            </a:r>
          </a:p>
          <a:p>
            <a:pPr>
              <a:buFont typeface="Wingdings" pitchFamily="2" charset="2"/>
              <a:buChar char="§"/>
            </a:pPr>
            <a:r>
              <a:rPr lang="en-US" sz="3000" dirty="0"/>
              <a:t>tax rates; </a:t>
            </a:r>
          </a:p>
          <a:p>
            <a:pPr>
              <a:buFont typeface="Wingdings" pitchFamily="2" charset="2"/>
              <a:buChar char="§"/>
            </a:pPr>
            <a:r>
              <a:rPr lang="en-US" sz="3000" dirty="0"/>
              <a:t>government policies.</a:t>
            </a:r>
          </a:p>
          <a:p>
            <a:pPr marL="0" indent="0">
              <a:buNone/>
            </a:pPr>
            <a:r>
              <a:rPr lang="en-US" sz="3000" dirty="0"/>
              <a:t>		</a:t>
            </a:r>
            <a:r>
              <a:rPr lang="en-US" sz="3000" dirty="0">
                <a:solidFill>
                  <a:srgbClr val="F37F00"/>
                </a:solidFill>
              </a:rPr>
              <a:t>The global business environment is constantly changing!</a:t>
            </a:r>
            <a:endParaRPr lang="en-US" sz="1700" dirty="0">
              <a:solidFill>
                <a:srgbClr val="F37F00"/>
              </a:solidFill>
            </a:endParaRPr>
          </a:p>
        </p:txBody>
      </p:sp>
    </p:spTree>
    <p:extLst>
      <p:ext uri="{BB962C8B-B14F-4D97-AF65-F5344CB8AC3E}">
        <p14:creationId xmlns:p14="http://schemas.microsoft.com/office/powerpoint/2010/main" val="23765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18" presetClass="entr" presetSubtype="12"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strips(downLeft)">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8" presetClass="entr" presetSubtype="12"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strips(downLeft)">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8" presetClass="entr" presetSubtype="12"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strips(downLeft)">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8" presetClass="entr" presetSubtype="12"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strips(downLeft)">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8" presetClass="entr" presetSubtype="12"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strips(downLeft)">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8" presetClass="entr" presetSubtype="12"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strips(downLeft)">
                                      <p:cBhvr>
                                        <p:cTn id="3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A18EB-1F9B-AEB7-0AE5-07A74328A88B}"/>
              </a:ext>
            </a:extLst>
          </p:cNvPr>
          <p:cNvSpPr>
            <a:spLocks noGrp="1"/>
          </p:cNvSpPr>
          <p:nvPr>
            <p:ph type="title"/>
          </p:nvPr>
        </p:nvSpPr>
        <p:spPr/>
        <p:txBody>
          <a:bodyPr/>
          <a:lstStyle/>
          <a:p>
            <a:endParaRPr lang="en-US" dirty="0"/>
          </a:p>
        </p:txBody>
      </p:sp>
      <p:pic>
        <p:nvPicPr>
          <p:cNvPr id="10" name="Content Placeholder 9" descr="A sign on a building&#10;&#10;Description automatically generated with medium confidence">
            <a:extLst>
              <a:ext uri="{FF2B5EF4-FFF2-40B4-BE49-F238E27FC236}">
                <a16:creationId xmlns:a16="http://schemas.microsoft.com/office/drawing/2014/main" id="{D99BF8B7-4A2F-A81E-3058-516C49E205B1}"/>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777" y="707923"/>
            <a:ext cx="6056004" cy="5442154"/>
          </a:xfrm>
        </p:spPr>
      </p:pic>
      <p:sp>
        <p:nvSpPr>
          <p:cNvPr id="11" name="TextBox 10">
            <a:extLst>
              <a:ext uri="{FF2B5EF4-FFF2-40B4-BE49-F238E27FC236}">
                <a16:creationId xmlns:a16="http://schemas.microsoft.com/office/drawing/2014/main" id="{68289613-92B8-7C6D-658B-CB31A463CA82}"/>
              </a:ext>
            </a:extLst>
          </p:cNvPr>
          <p:cNvSpPr txBox="1"/>
          <p:nvPr/>
        </p:nvSpPr>
        <p:spPr>
          <a:xfrm>
            <a:off x="737420" y="5686210"/>
            <a:ext cx="7182464" cy="230832"/>
          </a:xfrm>
          <a:prstGeom prst="rect">
            <a:avLst/>
          </a:prstGeom>
          <a:noFill/>
        </p:spPr>
        <p:txBody>
          <a:bodyPr wrap="square" rtlCol="0">
            <a:spAutoFit/>
          </a:bodyPr>
          <a:lstStyle/>
          <a:p>
            <a:r>
              <a:rPr lang="en-US" sz="900">
                <a:hlinkClick r:id="rId4" tooltip="https://www.flickr.com/photos/ell-r-brown/7335090992/"/>
              </a:rPr>
              <a:t>This Photo</a:t>
            </a:r>
            <a:r>
              <a:rPr lang="en-US" sz="900"/>
              <a:t> by Unknown Author is licensed under </a:t>
            </a:r>
            <a:r>
              <a:rPr lang="en-US" sz="900">
                <a:hlinkClick r:id="rId5" tooltip="https://creativecommons.org/licenses/by/3.0/"/>
              </a:rPr>
              <a:t>CC BY</a:t>
            </a:r>
            <a:endParaRPr lang="en-US" sz="900"/>
          </a:p>
        </p:txBody>
      </p:sp>
      <p:pic>
        <p:nvPicPr>
          <p:cNvPr id="13" name="Picture 12" descr="Logo, company name&#10;&#10;Description automatically generated">
            <a:extLst>
              <a:ext uri="{FF2B5EF4-FFF2-40B4-BE49-F238E27FC236}">
                <a16:creationId xmlns:a16="http://schemas.microsoft.com/office/drawing/2014/main" id="{574A07C3-88DB-0412-7170-0523EA9ABC6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50781" y="663677"/>
            <a:ext cx="4946442" cy="5486400"/>
          </a:xfrm>
          <a:prstGeom prst="rect">
            <a:avLst/>
          </a:prstGeom>
        </p:spPr>
      </p:pic>
    </p:spTree>
    <p:extLst>
      <p:ext uri="{BB962C8B-B14F-4D97-AF65-F5344CB8AC3E}">
        <p14:creationId xmlns:p14="http://schemas.microsoft.com/office/powerpoint/2010/main" val="2342677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ssolv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dissolve">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CD5C1-A8E5-864E-0E90-22F5D93754DF}"/>
              </a:ext>
            </a:extLst>
          </p:cNvPr>
          <p:cNvSpPr>
            <a:spLocks noGrp="1"/>
          </p:cNvSpPr>
          <p:nvPr>
            <p:ph type="title"/>
          </p:nvPr>
        </p:nvSpPr>
        <p:spPr/>
        <p:txBody>
          <a:bodyPr/>
          <a:lstStyle/>
          <a:p>
            <a:endParaRPr lang="en-US"/>
          </a:p>
        </p:txBody>
      </p:sp>
      <p:pic>
        <p:nvPicPr>
          <p:cNvPr id="5" name="Content Placeholder 4" descr="A picture containing text, person, store&#10;&#10;Description automatically generated">
            <a:extLst>
              <a:ext uri="{FF2B5EF4-FFF2-40B4-BE49-F238E27FC236}">
                <a16:creationId xmlns:a16="http://schemas.microsoft.com/office/drawing/2014/main" id="{6AB6D923-4500-73DB-4B2C-1E7456AB8F64}"/>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6051" y="3657600"/>
            <a:ext cx="5374420" cy="2541116"/>
          </a:xfrm>
        </p:spPr>
      </p:pic>
      <p:sp>
        <p:nvSpPr>
          <p:cNvPr id="6" name="TextBox 5">
            <a:extLst>
              <a:ext uri="{FF2B5EF4-FFF2-40B4-BE49-F238E27FC236}">
                <a16:creationId xmlns:a16="http://schemas.microsoft.com/office/drawing/2014/main" id="{B0680A0E-651F-F724-B844-D269A67264B2}"/>
              </a:ext>
            </a:extLst>
          </p:cNvPr>
          <p:cNvSpPr txBox="1"/>
          <p:nvPr/>
        </p:nvSpPr>
        <p:spPr>
          <a:xfrm>
            <a:off x="686050" y="6083300"/>
            <a:ext cx="3098550" cy="230832"/>
          </a:xfrm>
          <a:prstGeom prst="rect">
            <a:avLst/>
          </a:prstGeom>
          <a:noFill/>
        </p:spPr>
        <p:txBody>
          <a:bodyPr wrap="square" rtlCol="0">
            <a:spAutoFit/>
          </a:bodyPr>
          <a:lstStyle/>
          <a:p>
            <a:r>
              <a:rPr lang="en-US" sz="900">
                <a:hlinkClick r:id="rId4" tooltip="https://factly.in/review-indias-gdp-growth-projections-made-by-different-agencies/"/>
              </a:rPr>
              <a:t>This Photo</a:t>
            </a:r>
            <a:r>
              <a:rPr lang="en-US" sz="900"/>
              <a:t> by Unknown Author is licensed under </a:t>
            </a:r>
            <a:r>
              <a:rPr lang="en-US" sz="900">
                <a:hlinkClick r:id="rId5" tooltip="https://creativecommons.org/licenses/by/3.0/"/>
              </a:rPr>
              <a:t>CC BY</a:t>
            </a:r>
            <a:endParaRPr lang="en-US" sz="900"/>
          </a:p>
        </p:txBody>
      </p:sp>
      <p:pic>
        <p:nvPicPr>
          <p:cNvPr id="8" name="Picture 7" descr="A picture containing building, sky, outdoor, mosque&#10;&#10;Description automatically generated">
            <a:extLst>
              <a:ext uri="{FF2B5EF4-FFF2-40B4-BE49-F238E27FC236}">
                <a16:creationId xmlns:a16="http://schemas.microsoft.com/office/drawing/2014/main" id="{7E6CF961-5122-168B-5231-1014D6883E44}"/>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096000" y="659284"/>
            <a:ext cx="5518289" cy="5595568"/>
          </a:xfrm>
          <a:prstGeom prst="rect">
            <a:avLst/>
          </a:prstGeom>
        </p:spPr>
      </p:pic>
      <p:pic>
        <p:nvPicPr>
          <p:cNvPr id="13" name="Picture 12" descr="Map&#10;&#10;Description automatically generated">
            <a:extLst>
              <a:ext uri="{FF2B5EF4-FFF2-40B4-BE49-F238E27FC236}">
                <a16:creationId xmlns:a16="http://schemas.microsoft.com/office/drawing/2014/main" id="{819E671D-FE15-6C6F-A6C0-3260C0306F4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86050" y="659284"/>
            <a:ext cx="5374420" cy="2882900"/>
          </a:xfrm>
          <a:prstGeom prst="rect">
            <a:avLst/>
          </a:prstGeom>
        </p:spPr>
      </p:pic>
      <p:sp>
        <p:nvSpPr>
          <p:cNvPr id="14" name="TextBox 13">
            <a:extLst>
              <a:ext uri="{FF2B5EF4-FFF2-40B4-BE49-F238E27FC236}">
                <a16:creationId xmlns:a16="http://schemas.microsoft.com/office/drawing/2014/main" id="{B398C5B5-AC90-C97F-3555-ABC0D5652D3A}"/>
              </a:ext>
            </a:extLst>
          </p:cNvPr>
          <p:cNvSpPr txBox="1"/>
          <p:nvPr/>
        </p:nvSpPr>
        <p:spPr>
          <a:xfrm>
            <a:off x="686050" y="3429000"/>
            <a:ext cx="5374420" cy="230832"/>
          </a:xfrm>
          <a:prstGeom prst="rect">
            <a:avLst/>
          </a:prstGeom>
          <a:noFill/>
        </p:spPr>
        <p:txBody>
          <a:bodyPr wrap="square" rtlCol="0">
            <a:spAutoFit/>
          </a:bodyPr>
          <a:lstStyle/>
          <a:p>
            <a:r>
              <a:rPr lang="en-US" sz="900">
                <a:hlinkClick r:id="rId9" tooltip="https://www.globalawareness101.org/2017/03/india-every-ward-in-mumbai-city-will.html"/>
              </a:rPr>
              <a:t>This Photo</a:t>
            </a:r>
            <a:r>
              <a:rPr lang="en-US" sz="900"/>
              <a:t> by Unknown Author is licensed under </a:t>
            </a:r>
            <a:r>
              <a:rPr lang="en-US" sz="900">
                <a:hlinkClick r:id="rId5" tooltip="https://creativecommons.org/licenses/by/3.0/"/>
              </a:rPr>
              <a:t>CC BY</a:t>
            </a:r>
            <a:endParaRPr lang="en-US" sz="900"/>
          </a:p>
        </p:txBody>
      </p:sp>
    </p:spTree>
    <p:extLst>
      <p:ext uri="{BB962C8B-B14F-4D97-AF65-F5344CB8AC3E}">
        <p14:creationId xmlns:p14="http://schemas.microsoft.com/office/powerpoint/2010/main" val="1472979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dissolv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dissolv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129617"/>
            <a:ext cx="9601196" cy="1303867"/>
          </a:xfrm>
        </p:spPr>
        <p:txBody>
          <a:bodyPr>
            <a:normAutofit/>
          </a:bodyPr>
          <a:lstStyle/>
          <a:p>
            <a:r>
              <a:rPr lang="en-US" sz="3600" b="1" dirty="0"/>
              <a:t>Overview of the selected developing country</a:t>
            </a:r>
          </a:p>
        </p:txBody>
      </p:sp>
      <p:sp>
        <p:nvSpPr>
          <p:cNvPr id="3" name="Content Placeholder 2"/>
          <p:cNvSpPr>
            <a:spLocks noGrp="1"/>
          </p:cNvSpPr>
          <p:nvPr>
            <p:ph idx="1"/>
          </p:nvPr>
        </p:nvSpPr>
        <p:spPr>
          <a:xfrm>
            <a:off x="1295402" y="2433484"/>
            <a:ext cx="9601196" cy="3790336"/>
          </a:xfrm>
        </p:spPr>
        <p:txBody>
          <a:bodyPr>
            <a:normAutofit lnSpcReduction="10000"/>
          </a:bodyPr>
          <a:lstStyle/>
          <a:p>
            <a:pPr algn="just"/>
            <a:r>
              <a:rPr lang="en-US" dirty="0"/>
              <a:t>India is a nation in the southern region of Asia;</a:t>
            </a:r>
          </a:p>
          <a:p>
            <a:pPr algn="just"/>
            <a:r>
              <a:rPr lang="en-US" dirty="0"/>
              <a:t>1,3 billion inhabitants;</a:t>
            </a:r>
          </a:p>
          <a:p>
            <a:pPr algn="just"/>
            <a:r>
              <a:rPr lang="en-US" dirty="0"/>
              <a:t>Mixed economy: private and state-owned firms;</a:t>
            </a:r>
          </a:p>
          <a:p>
            <a:pPr algn="just"/>
            <a:r>
              <a:rPr lang="en-US" dirty="0"/>
              <a:t>Second-largest economy in terms of nominal GDP and third-largest in terms of purchasing power parity (PPP) (Ghosh, </a:t>
            </a:r>
            <a:r>
              <a:rPr lang="en-US" dirty="0" err="1"/>
              <a:t>Saha</a:t>
            </a:r>
            <a:r>
              <a:rPr lang="en-US" dirty="0"/>
              <a:t> and </a:t>
            </a:r>
            <a:r>
              <a:rPr lang="en-US" dirty="0" err="1"/>
              <a:t>Bhowmick</a:t>
            </a:r>
            <a:r>
              <a:rPr lang="en-US" dirty="0"/>
              <a:t>,  2019);</a:t>
            </a:r>
          </a:p>
          <a:p>
            <a:pPr algn="just"/>
            <a:r>
              <a:rPr lang="en-US" dirty="0"/>
              <a:t>Nominal GDP per capita of India is around $</a:t>
            </a:r>
            <a:r>
              <a:rPr lang="en-US" b="1" dirty="0"/>
              <a:t>2,170 – 112</a:t>
            </a:r>
            <a:r>
              <a:rPr lang="en-US" b="1" baseline="30000" dirty="0"/>
              <a:t>th</a:t>
            </a:r>
            <a:r>
              <a:rPr lang="en-US" b="1" dirty="0"/>
              <a:t> in the World;</a:t>
            </a:r>
          </a:p>
          <a:p>
            <a:pPr algn="just"/>
            <a:r>
              <a:rPr lang="en-US" dirty="0" err="1"/>
              <a:t>Eonomy</a:t>
            </a:r>
            <a:r>
              <a:rPr lang="en-US" dirty="0"/>
              <a:t> growth:  2015/16 with 7.5%  and 8.0% in 2016/17;</a:t>
            </a:r>
          </a:p>
          <a:p>
            <a:pPr algn="just"/>
            <a:r>
              <a:rPr lang="en-US" dirty="0"/>
              <a:t>Third largest economy by 2030.</a:t>
            </a:r>
          </a:p>
          <a:p>
            <a:pPr algn="just"/>
            <a:endParaRPr lang="en-US" dirty="0"/>
          </a:p>
        </p:txBody>
      </p:sp>
    </p:spTree>
    <p:extLst>
      <p:ext uri="{BB962C8B-B14F-4D97-AF65-F5344CB8AC3E}">
        <p14:creationId xmlns:p14="http://schemas.microsoft.com/office/powerpoint/2010/main" val="1845937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6" presetClass="emph" presetSubtype="0" fill="hold" grpId="0" nodeType="clickEffect">
                                  <p:stCondLst>
                                    <p:cond delay="0"/>
                                  </p:stCondLst>
                                  <p:iterate type="lt">
                                    <p:tmPct val="10000"/>
                                  </p:iterate>
                                  <p:childTnLst>
                                    <p:animScale>
                                      <p:cBhvr>
                                        <p:cTn id="6" dur="250" autoRev="1" fill="hold">
                                          <p:stCondLst>
                                            <p:cond delay="0"/>
                                          </p:stCondLst>
                                        </p:cTn>
                                        <p:tgtEl>
                                          <p:spTgt spid="2"/>
                                        </p:tgtEl>
                                      </p:cBhvr>
                                      <p:to x="80000" y="100000"/>
                                    </p:animScale>
                                    <p:anim by="(#ppt_w*0.10)" calcmode="lin" valueType="num">
                                      <p:cBhvr>
                                        <p:cTn id="7" dur="250" autoRev="1" fill="hold">
                                          <p:stCondLst>
                                            <p:cond delay="0"/>
                                          </p:stCondLst>
                                        </p:cTn>
                                        <p:tgtEl>
                                          <p:spTgt spid="2"/>
                                        </p:tgtEl>
                                        <p:attrNameLst>
                                          <p:attrName>ppt_x</p:attrName>
                                        </p:attrNameLst>
                                      </p:cBhvr>
                                    </p:anim>
                                    <p:anim by="(-#ppt_w*0.10)" calcmode="lin" valueType="num">
                                      <p:cBhvr>
                                        <p:cTn id="8" dur="250" autoRev="1" fill="hold">
                                          <p:stCondLst>
                                            <p:cond delay="0"/>
                                          </p:stCondLst>
                                        </p:cTn>
                                        <p:tgtEl>
                                          <p:spTgt spid="2"/>
                                        </p:tgtEl>
                                        <p:attrNameLst>
                                          <p:attrName>ppt_y</p:attrName>
                                        </p:attrNameLst>
                                      </p:cBhvr>
                                    </p:anim>
                                    <p:animRot by="-480000">
                                      <p:cBhvr>
                                        <p:cTn id="9" dur="250" autoRev="1" fill="hold">
                                          <p:stCondLst>
                                            <p:cond delay="0"/>
                                          </p:stCondLst>
                                        </p:cTn>
                                        <p:tgtEl>
                                          <p:spTgt spid="2"/>
                                        </p:tgtEl>
                                        <p:attrNameLst>
                                          <p:attrName>r</p:attrName>
                                        </p:attrNameLst>
                                      </p:cBhvr>
                                    </p:animRot>
                                  </p:childTnLst>
                                </p:cTn>
                              </p:par>
                            </p:childTnLst>
                          </p:cTn>
                        </p:par>
                      </p:childTnLst>
                    </p:cTn>
                  </p:par>
                  <p:par>
                    <p:cTn id="10" fill="hold">
                      <p:stCondLst>
                        <p:cond delay="indefinite"/>
                      </p:stCondLst>
                      <p:childTnLst>
                        <p:par>
                          <p:cTn id="11" fill="hold">
                            <p:stCondLst>
                              <p:cond delay="0"/>
                            </p:stCondLst>
                            <p:childTnLst>
                              <p:par>
                                <p:cTn id="12" presetID="18" presetClass="entr" presetSubtype="12"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strips(downLeft)">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8" presetClass="entr" presetSubtype="12"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strips(downLeft)">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8" presetClass="entr" presetSubtype="12"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strips(downLeft)">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8" presetClass="entr" presetSubtype="12"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strips(downLeft)">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8" presetClass="entr" presetSubtype="12"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strips(downLeft)">
                                      <p:cBhvr>
                                        <p:cTn id="34" dur="500"/>
                                        <p:tgtEl>
                                          <p:spTgt spid="3">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8" presetClass="entr" presetSubtype="12" fill="hold"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strips(downLeft)">
                                      <p:cBhvr>
                                        <p:cTn id="39" dur="500"/>
                                        <p:tgtEl>
                                          <p:spTgt spid="3">
                                            <p:txEl>
                                              <p:pRg st="5" end="5"/>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8" presetClass="entr" presetSubtype="12" fill="hold" nodeType="click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strips(downLeft)">
                                      <p:cBhvr>
                                        <p:cTn id="44"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085370"/>
            <a:ext cx="9601196" cy="1303867"/>
          </a:xfrm>
        </p:spPr>
        <p:txBody>
          <a:bodyPr>
            <a:noAutofit/>
          </a:bodyPr>
          <a:lstStyle/>
          <a:p>
            <a:r>
              <a:rPr lang="en-US" sz="3600" b="1" dirty="0"/>
              <a:t>Opportunities for </a:t>
            </a:r>
            <a:r>
              <a:rPr lang="en-US" sz="3600" b="1" dirty="0">
                <a:solidFill>
                  <a:srgbClr val="F37F00"/>
                </a:solidFill>
              </a:rPr>
              <a:t>Sainsbury’s</a:t>
            </a:r>
            <a:r>
              <a:rPr lang="en-US" sz="3600" b="1" dirty="0"/>
              <a:t> to set up a factory in India</a:t>
            </a:r>
          </a:p>
        </p:txBody>
      </p:sp>
      <p:sp>
        <p:nvSpPr>
          <p:cNvPr id="3" name="Content Placeholder 2"/>
          <p:cNvSpPr>
            <a:spLocks noGrp="1"/>
          </p:cNvSpPr>
          <p:nvPr>
            <p:ph idx="1"/>
          </p:nvPr>
        </p:nvSpPr>
        <p:spPr>
          <a:xfrm>
            <a:off x="1295401" y="2556931"/>
            <a:ext cx="9601196" cy="3504655"/>
          </a:xfrm>
        </p:spPr>
        <p:txBody>
          <a:bodyPr>
            <a:noAutofit/>
          </a:bodyPr>
          <a:lstStyle/>
          <a:p>
            <a:pPr lvl="1"/>
            <a:r>
              <a:rPr lang="en-US" sz="2400" dirty="0"/>
              <a:t>The population of India is over 1.3 billion people – offering a large potential market for </a:t>
            </a:r>
            <a:r>
              <a:rPr lang="en-US" sz="2400" dirty="0">
                <a:solidFill>
                  <a:schemeClr val="tx1"/>
                </a:solidFill>
              </a:rPr>
              <a:t>Sainsbury’s</a:t>
            </a:r>
            <a:r>
              <a:rPr lang="en-US" sz="2400" dirty="0"/>
              <a:t>;</a:t>
            </a:r>
          </a:p>
          <a:p>
            <a:pPr lvl="1"/>
            <a:r>
              <a:rPr lang="en-US" sz="2400" dirty="0"/>
              <a:t>The growing economy – a good opportunity for Sainsbury’s to expand their business into India (Bag and </a:t>
            </a:r>
            <a:r>
              <a:rPr lang="en-US" sz="2400" dirty="0" err="1"/>
              <a:t>Omrane</a:t>
            </a:r>
            <a:r>
              <a:rPr lang="en-US" sz="2400" dirty="0"/>
              <a:t>, 2021);</a:t>
            </a:r>
          </a:p>
          <a:p>
            <a:pPr lvl="1"/>
            <a:r>
              <a:rPr lang="en-US" sz="2400" dirty="0"/>
              <a:t>The middle class in India is growing rapidly – a good opportunity for Sainsbury’s to target this market segment. </a:t>
            </a:r>
          </a:p>
          <a:p>
            <a:pPr lvl="1"/>
            <a:r>
              <a:rPr lang="en-US" sz="2400" dirty="0"/>
              <a:t>India has a large agricultural sector – source ingredients for their products from local suppliers.</a:t>
            </a:r>
          </a:p>
        </p:txBody>
      </p:sp>
    </p:spTree>
    <p:extLst>
      <p:ext uri="{BB962C8B-B14F-4D97-AF65-F5344CB8AC3E}">
        <p14:creationId xmlns:p14="http://schemas.microsoft.com/office/powerpoint/2010/main" val="2469269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strips(downLeft)">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595088"/>
            <a:ext cx="9601196" cy="1115725"/>
          </a:xfrm>
        </p:spPr>
        <p:txBody>
          <a:bodyPr>
            <a:normAutofit/>
          </a:bodyPr>
          <a:lstStyle/>
          <a:p>
            <a:r>
              <a:rPr lang="en-US" sz="3600" b="1" dirty="0"/>
              <a:t>Challenges</a:t>
            </a:r>
          </a:p>
        </p:txBody>
      </p:sp>
      <p:sp>
        <p:nvSpPr>
          <p:cNvPr id="3" name="Content Placeholder 2"/>
          <p:cNvSpPr>
            <a:spLocks noGrp="1"/>
          </p:cNvSpPr>
          <p:nvPr>
            <p:ph idx="1"/>
          </p:nvPr>
        </p:nvSpPr>
        <p:spPr>
          <a:xfrm>
            <a:off x="818147" y="1725561"/>
            <a:ext cx="10555705" cy="4537351"/>
          </a:xfrm>
        </p:spPr>
        <p:txBody>
          <a:bodyPr numCol="1">
            <a:noAutofit/>
          </a:bodyPr>
          <a:lstStyle/>
          <a:p>
            <a:pPr marL="0" indent="0">
              <a:buNone/>
            </a:pPr>
            <a:r>
              <a:rPr lang="en-US" dirty="0"/>
              <a:t>The key challenges that Sainsbury’s may face while planning to set up the factory in India are as follows:</a:t>
            </a:r>
          </a:p>
          <a:p>
            <a:pPr lvl="1" algn="just"/>
            <a:r>
              <a:rPr lang="en-US" sz="2400" dirty="0"/>
              <a:t>the high cost of land – makes it difficult to set up factories and other industrial establishments;</a:t>
            </a:r>
          </a:p>
          <a:p>
            <a:pPr lvl="1" algn="just"/>
            <a:r>
              <a:rPr lang="en-US" sz="2400" dirty="0"/>
              <a:t>the lack of infrastructure – makes it difficult to transport goods and services; </a:t>
            </a:r>
          </a:p>
          <a:p>
            <a:pPr lvl="1" algn="just"/>
            <a:r>
              <a:rPr lang="en-US" sz="2400" dirty="0"/>
              <a:t>the lack of skilled labor – makes it difficult for companies to find workers who are able to operate machinery and other equipment (Bhavani, 2011);</a:t>
            </a:r>
          </a:p>
          <a:p>
            <a:pPr lvl="1" algn="just"/>
            <a:r>
              <a:rPr lang="en-US" sz="2400" dirty="0"/>
              <a:t>the high cost of energy – makes it difficult for companies to run their operations; </a:t>
            </a:r>
          </a:p>
          <a:p>
            <a:pPr lvl="1" algn="just"/>
            <a:r>
              <a:rPr lang="en-US" sz="2400" dirty="0"/>
              <a:t>the high cost of raw materials – makes it difficult for companies to produce products at a competitive price.</a:t>
            </a:r>
          </a:p>
          <a:p>
            <a:pPr lvl="1" algn="just"/>
            <a:endParaRPr lang="en-US" sz="2400" dirty="0"/>
          </a:p>
          <a:p>
            <a:pPr lvl="1" algn="just"/>
            <a:endParaRPr lang="en-US" sz="2400" dirty="0"/>
          </a:p>
        </p:txBody>
      </p:sp>
    </p:spTree>
    <p:extLst>
      <p:ext uri="{BB962C8B-B14F-4D97-AF65-F5344CB8AC3E}">
        <p14:creationId xmlns:p14="http://schemas.microsoft.com/office/powerpoint/2010/main" val="532595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18" presetClass="entr" presetSubtype="12"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strips(downLeft)">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8" presetClass="entr" presetSubtype="12"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strips(downLeft)">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8" presetClass="entr" presetSubtype="12"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strips(downLeft)">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8" presetClass="entr" presetSubtype="12"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strips(downLeft)">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8" presetClass="entr" presetSubtype="12"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strips(downLeft)">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8" presetClass="entr" presetSubtype="12"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strips(downLeft)">
                                      <p:cBhvr>
                                        <p:cTn id="3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A0B60-48C7-9356-62D9-6F954EDD5F1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8CE3C3B-EE84-CBAB-6F55-E70F2A9EA6A4}"/>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56FF2B14-CB0F-03EE-BC01-A9BAC6AFFDE6}"/>
              </a:ext>
            </a:extLst>
          </p:cNvPr>
          <p:cNvPicPr>
            <a:picLocks noChangeAspect="1"/>
          </p:cNvPicPr>
          <p:nvPr/>
        </p:nvPicPr>
        <p:blipFill rotWithShape="1">
          <a:blip r:embed="rId3"/>
          <a:srcRect l="4814" r="3871" b="-2"/>
          <a:stretch/>
        </p:blipFill>
        <p:spPr>
          <a:xfrm>
            <a:off x="589935" y="486698"/>
            <a:ext cx="11017046" cy="5855108"/>
          </a:xfrm>
          <a:prstGeom prst="rect">
            <a:avLst/>
          </a:prstGeom>
        </p:spPr>
      </p:pic>
    </p:spTree>
    <p:extLst>
      <p:ext uri="{BB962C8B-B14F-4D97-AF65-F5344CB8AC3E}">
        <p14:creationId xmlns:p14="http://schemas.microsoft.com/office/powerpoint/2010/main" val="4113295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US" sz="4100" b="1" dirty="0"/>
              <a:t>Key issues about doing business in India</a:t>
            </a:r>
          </a:p>
        </p:txBody>
      </p:sp>
      <p:sp>
        <p:nvSpPr>
          <p:cNvPr id="3" name="Content Placeholder 2"/>
          <p:cNvSpPr>
            <a:spLocks noGrp="1"/>
          </p:cNvSpPr>
          <p:nvPr>
            <p:ph idx="1"/>
          </p:nvPr>
        </p:nvSpPr>
        <p:spPr>
          <a:xfrm>
            <a:off x="722671" y="2403987"/>
            <a:ext cx="7362355" cy="4100052"/>
          </a:xfrm>
        </p:spPr>
        <p:txBody>
          <a:bodyPr numCol="2">
            <a:normAutofit/>
          </a:bodyPr>
          <a:lstStyle/>
          <a:p>
            <a:pPr>
              <a:lnSpc>
                <a:spcPct val="90000"/>
              </a:lnSpc>
            </a:pPr>
            <a:r>
              <a:rPr lang="en-US" dirty="0"/>
              <a:t>The Indian business culture is very hierarchical, with clear distinctions between different levels of employees. This can make communication and decision-making difficult, as decisions often have to be made through a chain of command (Zhang, Arora and </a:t>
            </a:r>
            <a:r>
              <a:rPr lang="en-US" dirty="0" err="1"/>
              <a:t>Colombage</a:t>
            </a:r>
            <a:r>
              <a:rPr lang="en-US" dirty="0"/>
              <a:t>, 2021).</a:t>
            </a:r>
          </a:p>
          <a:p>
            <a:pPr>
              <a:lnSpc>
                <a:spcPct val="90000"/>
              </a:lnSpc>
            </a:pPr>
            <a:r>
              <a:rPr lang="en-US" dirty="0"/>
              <a:t>The legal system in India is very complex and often takes a long time to resolve disputes.</a:t>
            </a:r>
          </a:p>
          <a:p>
            <a:pPr>
              <a:lnSpc>
                <a:spcPct val="90000"/>
              </a:lnSpc>
            </a:pPr>
            <a:r>
              <a:rPr lang="en-US" dirty="0"/>
              <a:t>The cultural differences between India and the West can often be a challenge, as there can be a lot of misunderstanding.</a:t>
            </a:r>
          </a:p>
          <a:p>
            <a:pPr>
              <a:lnSpc>
                <a:spcPct val="90000"/>
              </a:lnSpc>
            </a:pPr>
            <a:endParaRPr lang="en-US" sz="1500" dirty="0"/>
          </a:p>
        </p:txBody>
      </p:sp>
      <p:pic>
        <p:nvPicPr>
          <p:cNvPr id="4" name="Picture 3">
            <a:extLst>
              <a:ext uri="{FF2B5EF4-FFF2-40B4-BE49-F238E27FC236}">
                <a16:creationId xmlns:a16="http://schemas.microsoft.com/office/drawing/2014/main" id="{0B26A1AD-90C9-9364-5B77-3E939028E094}"/>
              </a:ext>
            </a:extLst>
          </p:cNvPr>
          <p:cNvPicPr>
            <a:picLocks noChangeAspect="1"/>
          </p:cNvPicPr>
          <p:nvPr/>
        </p:nvPicPr>
        <p:blipFill rotWithShape="1">
          <a:blip r:embed="rId4"/>
          <a:srcRect l="31900" r="12877" b="2"/>
          <a:stretch/>
        </p:blipFill>
        <p:spPr>
          <a:xfrm>
            <a:off x="8085026" y="2403987"/>
            <a:ext cx="3384303" cy="3820973"/>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124859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2"/>
                                        </p:tgtEl>
                                        <p:attrNameLst>
                                          <p:attrName>fillcolor</p:attrName>
                                        </p:attrNameLst>
                                      </p:cBhvr>
                                      <p:to>
                                        <a:schemeClr val="accent2"/>
                                      </p:to>
                                    </p:animClr>
                                    <p:set>
                                      <p:cBhvr>
                                        <p:cTn id="7" dur="2000" fill="hold"/>
                                        <p:tgtEl>
                                          <p:spTgt spid="2"/>
                                        </p:tgtEl>
                                        <p:attrNameLst>
                                          <p:attrName>fill.type</p:attrName>
                                        </p:attrNameLst>
                                      </p:cBhvr>
                                      <p:to>
                                        <p:strVal val="solid"/>
                                      </p:to>
                                    </p:set>
                                    <p:set>
                                      <p:cBhvr>
                                        <p:cTn id="8" dur="2000" fill="hold"/>
                                        <p:tgtEl>
                                          <p:spTgt spid="2"/>
                                        </p:tgtEl>
                                        <p:attrNameLst>
                                          <p:attrName>fill.on</p:attrName>
                                        </p:attrNameLst>
                                      </p:cBhvr>
                                      <p:to>
                                        <p:strVal val="true"/>
                                      </p:to>
                                    </p:set>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dissolv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dissolve">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dissolv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dissolve">
                                      <p:cBhvr>
                                        <p:cTn id="2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Ways to exploit the opportunities</a:t>
            </a:r>
          </a:p>
        </p:txBody>
      </p:sp>
      <p:pic>
        <p:nvPicPr>
          <p:cNvPr id="4" name="Picture 3">
            <a:extLst>
              <a:ext uri="{FF2B5EF4-FFF2-40B4-BE49-F238E27FC236}">
                <a16:creationId xmlns:a16="http://schemas.microsoft.com/office/drawing/2014/main" id="{115F031E-D3DC-9018-4512-4B548E2337ED}"/>
              </a:ext>
            </a:extLst>
          </p:cNvPr>
          <p:cNvPicPr>
            <a:picLocks noChangeAspect="1"/>
          </p:cNvPicPr>
          <p:nvPr/>
        </p:nvPicPr>
        <p:blipFill>
          <a:blip r:embed="rId3"/>
          <a:stretch>
            <a:fillRect/>
          </a:stretch>
        </p:blipFill>
        <p:spPr>
          <a:xfrm>
            <a:off x="6379028" y="2556932"/>
            <a:ext cx="5065720" cy="3486453"/>
          </a:xfrm>
          <a:prstGeom prst="rect">
            <a:avLst/>
          </a:prstGeom>
        </p:spPr>
      </p:pic>
      <p:sp>
        <p:nvSpPr>
          <p:cNvPr id="8" name="Content Placeholder 7">
            <a:extLst>
              <a:ext uri="{FF2B5EF4-FFF2-40B4-BE49-F238E27FC236}">
                <a16:creationId xmlns:a16="http://schemas.microsoft.com/office/drawing/2014/main" id="{DDB713D2-DE3D-2640-7E51-1BD0D3EF4456}"/>
              </a:ext>
            </a:extLst>
          </p:cNvPr>
          <p:cNvSpPr>
            <a:spLocks noGrp="1"/>
          </p:cNvSpPr>
          <p:nvPr>
            <p:ph idx="1"/>
          </p:nvPr>
        </p:nvSpPr>
        <p:spPr>
          <a:xfrm>
            <a:off x="1295401" y="2556932"/>
            <a:ext cx="4913670" cy="3318936"/>
          </a:xfrm>
        </p:spPr>
        <p:txBody>
          <a:bodyPr>
            <a:normAutofit fontScale="85000" lnSpcReduction="10000"/>
          </a:bodyPr>
          <a:lstStyle/>
          <a:p>
            <a:pPr marL="0" indent="0" algn="just">
              <a:buNone/>
            </a:pPr>
            <a:r>
              <a:rPr lang="en-US" sz="2600" dirty="0"/>
              <a:t>	There are many ways to exploit opportunities doing business in India, but most important:  </a:t>
            </a:r>
          </a:p>
          <a:p>
            <a:pPr algn="just"/>
            <a:r>
              <a:rPr lang="en-US" sz="2600" dirty="0"/>
              <a:t>develop a good product or service that meets a need in the Indian market</a:t>
            </a:r>
          </a:p>
          <a:p>
            <a:pPr algn="just"/>
            <a:r>
              <a:rPr lang="en-US" sz="2600" dirty="0"/>
              <a:t> to form partnerships with existing businesses in India</a:t>
            </a:r>
          </a:p>
          <a:p>
            <a:pPr algn="just"/>
            <a:r>
              <a:rPr lang="en-US" sz="2600" dirty="0"/>
              <a:t> to set up a new business in India (</a:t>
            </a:r>
            <a:r>
              <a:rPr lang="en-US" sz="2600" dirty="0" err="1"/>
              <a:t>Bandi</a:t>
            </a:r>
            <a:r>
              <a:rPr lang="en-US" sz="2600" dirty="0"/>
              <a:t>, </a:t>
            </a:r>
            <a:r>
              <a:rPr lang="en-US" sz="2600" dirty="0" err="1"/>
              <a:t>Paatero</a:t>
            </a:r>
            <a:r>
              <a:rPr lang="en-US" sz="2600" dirty="0"/>
              <a:t> and </a:t>
            </a:r>
            <a:r>
              <a:rPr lang="en-US" sz="2600" dirty="0" err="1"/>
              <a:t>Lahdelma</a:t>
            </a:r>
            <a:r>
              <a:rPr lang="en-US" sz="2600" dirty="0"/>
              <a:t>, 2020). </a:t>
            </a:r>
          </a:p>
          <a:p>
            <a:endParaRPr lang="en-US" dirty="0"/>
          </a:p>
        </p:txBody>
      </p:sp>
    </p:spTree>
    <p:extLst>
      <p:ext uri="{BB962C8B-B14F-4D97-AF65-F5344CB8AC3E}">
        <p14:creationId xmlns:p14="http://schemas.microsoft.com/office/powerpoint/2010/main" val="576902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Effect transition="in" filter="barn(inVertical)">
                                      <p:cBhvr>
                                        <p:cTn id="11" dur="500"/>
                                        <p:tgtEl>
                                          <p:spTgt spid="8">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nodeType="clickEffect">
                                  <p:stCondLst>
                                    <p:cond delay="0"/>
                                  </p:stCondLst>
                                  <p:childTnLst>
                                    <p:set>
                                      <p:cBhvr>
                                        <p:cTn id="15" dur="1" fill="hold">
                                          <p:stCondLst>
                                            <p:cond delay="0"/>
                                          </p:stCondLst>
                                        </p:cTn>
                                        <p:tgtEl>
                                          <p:spTgt spid="8">
                                            <p:txEl>
                                              <p:pRg st="1" end="1"/>
                                            </p:txEl>
                                          </p:spTgt>
                                        </p:tgtEl>
                                        <p:attrNameLst>
                                          <p:attrName>style.visibility</p:attrName>
                                        </p:attrNameLst>
                                      </p:cBhvr>
                                      <p:to>
                                        <p:strVal val="visible"/>
                                      </p:to>
                                    </p:set>
                                    <p:animEffect transition="in" filter="barn(inVertical)">
                                      <p:cBhvr>
                                        <p:cTn id="16" dur="500"/>
                                        <p:tgtEl>
                                          <p:spTgt spid="8">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nodeType="click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Effect transition="in" filter="barn(inVertical)">
                                      <p:cBhvr>
                                        <p:cTn id="21" dur="500"/>
                                        <p:tgtEl>
                                          <p:spTgt spid="8">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nodeType="clickEffect">
                                  <p:stCondLst>
                                    <p:cond delay="0"/>
                                  </p:stCondLst>
                                  <p:childTnLst>
                                    <p:set>
                                      <p:cBhvr>
                                        <p:cTn id="25" dur="1" fill="hold">
                                          <p:stCondLst>
                                            <p:cond delay="0"/>
                                          </p:stCondLst>
                                        </p:cTn>
                                        <p:tgtEl>
                                          <p:spTgt spid="8">
                                            <p:txEl>
                                              <p:pRg st="3" end="3"/>
                                            </p:txEl>
                                          </p:spTgt>
                                        </p:tgtEl>
                                        <p:attrNameLst>
                                          <p:attrName>style.visibility</p:attrName>
                                        </p:attrNameLst>
                                      </p:cBhvr>
                                      <p:to>
                                        <p:strVal val="visible"/>
                                      </p:to>
                                    </p:set>
                                    <p:animEffect transition="in" filter="barn(inVertical)">
                                      <p:cBhvr>
                                        <p:cTn id="26" dur="500"/>
                                        <p:tgtEl>
                                          <p:spTgt spid="8">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dissolve">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Ways to overcome the challenges of doing business in India</a:t>
            </a:r>
          </a:p>
        </p:txBody>
      </p:sp>
      <p:sp>
        <p:nvSpPr>
          <p:cNvPr id="3" name="Content Placeholder 2"/>
          <p:cNvSpPr>
            <a:spLocks noGrp="1"/>
          </p:cNvSpPr>
          <p:nvPr>
            <p:ph idx="1"/>
          </p:nvPr>
        </p:nvSpPr>
        <p:spPr>
          <a:xfrm>
            <a:off x="796413" y="2512684"/>
            <a:ext cx="10943303" cy="3882571"/>
          </a:xfrm>
        </p:spPr>
        <p:txBody>
          <a:bodyPr numCol="2">
            <a:normAutofit/>
          </a:bodyPr>
          <a:lstStyle/>
          <a:p>
            <a:pPr marL="0" indent="0" algn="just">
              <a:buNone/>
            </a:pPr>
            <a:r>
              <a:rPr lang="en-US" sz="2200" dirty="0"/>
              <a:t>	There is no easy answer when it comes to overcoming the challenges of doing business in India. However,</a:t>
            </a:r>
          </a:p>
          <a:p>
            <a:pPr algn="just"/>
            <a:r>
              <a:rPr lang="en-US" sz="2200" dirty="0"/>
              <a:t> understanding the local business environment and culture;</a:t>
            </a:r>
          </a:p>
          <a:p>
            <a:pPr algn="just"/>
            <a:r>
              <a:rPr lang="en-US" sz="2200" dirty="0"/>
              <a:t>building strong relationships;</a:t>
            </a:r>
          </a:p>
          <a:p>
            <a:pPr algn="just"/>
            <a:r>
              <a:rPr lang="en-US" sz="2200" dirty="0"/>
              <a:t> having a dedicated and experienced team on the ground;  are all important factors in success (Zhang, Arora and </a:t>
            </a:r>
            <a:r>
              <a:rPr lang="en-US" sz="2200" dirty="0" err="1"/>
              <a:t>Colombage</a:t>
            </a:r>
            <a:r>
              <a:rPr lang="en-US" sz="2200" dirty="0"/>
              <a:t>, 2021). </a:t>
            </a:r>
          </a:p>
          <a:p>
            <a:pPr algn="just"/>
            <a:endParaRPr lang="en-US" sz="2200" dirty="0"/>
          </a:p>
        </p:txBody>
      </p:sp>
      <p:pic>
        <p:nvPicPr>
          <p:cNvPr id="4" name="Picture 3">
            <a:extLst>
              <a:ext uri="{FF2B5EF4-FFF2-40B4-BE49-F238E27FC236}">
                <a16:creationId xmlns:a16="http://schemas.microsoft.com/office/drawing/2014/main" id="{73740D65-BBDF-3873-6893-E9DB79089D8B}"/>
              </a:ext>
            </a:extLst>
          </p:cNvPr>
          <p:cNvPicPr>
            <a:picLocks noChangeAspect="1"/>
          </p:cNvPicPr>
          <p:nvPr/>
        </p:nvPicPr>
        <p:blipFill>
          <a:blip r:embed="rId3"/>
          <a:stretch>
            <a:fillRect/>
          </a:stretch>
        </p:blipFill>
        <p:spPr>
          <a:xfrm>
            <a:off x="6504039" y="2556930"/>
            <a:ext cx="5088193" cy="3611639"/>
          </a:xfrm>
          <a:prstGeom prst="rect">
            <a:avLst/>
          </a:prstGeom>
        </p:spPr>
      </p:pic>
    </p:spTree>
    <p:extLst>
      <p:ext uri="{BB962C8B-B14F-4D97-AF65-F5344CB8AC3E}">
        <p14:creationId xmlns:p14="http://schemas.microsoft.com/office/powerpoint/2010/main" val="2063053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2"/>
                                        </p:tgtEl>
                                        <p:attrNameLst>
                                          <p:attrName>fillcolor</p:attrName>
                                        </p:attrNameLst>
                                      </p:cBhvr>
                                      <p:to>
                                        <a:schemeClr val="accent2"/>
                                      </p:to>
                                    </p:animClr>
                                    <p:set>
                                      <p:cBhvr>
                                        <p:cTn id="7" dur="2000" fill="hold"/>
                                        <p:tgtEl>
                                          <p:spTgt spid="2"/>
                                        </p:tgtEl>
                                        <p:attrNameLst>
                                          <p:attrName>fill.type</p:attrName>
                                        </p:attrNameLst>
                                      </p:cBhvr>
                                      <p:to>
                                        <p:strVal val="solid"/>
                                      </p:to>
                                    </p:set>
                                    <p:set>
                                      <p:cBhvr>
                                        <p:cTn id="8" dur="2000" fill="hold"/>
                                        <p:tgtEl>
                                          <p:spTgt spid="2"/>
                                        </p:tgtEl>
                                        <p:attrNameLst>
                                          <p:attrName>fill.on</p:attrName>
                                        </p:attrNameLst>
                                      </p:cBhvr>
                                      <p:to>
                                        <p:strVal val="true"/>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8" presetClass="entr" presetSubtype="12"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strips(downLeft)">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8" presetClass="entr" presetSubtype="12" fill="hold"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strips(downLeft)">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8" presetClass="entr" presetSubtype="12" fill="hold"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strips(downLeft)">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8" presetClass="entr" presetSubtype="12" fill="hold"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strips(downLeft)">
                                      <p:cBhvr>
                                        <p:cTn id="34"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p>
        </p:txBody>
      </p:sp>
      <p:sp>
        <p:nvSpPr>
          <p:cNvPr id="3" name="Content Placeholder 2"/>
          <p:cNvSpPr>
            <a:spLocks noGrp="1"/>
          </p:cNvSpPr>
          <p:nvPr>
            <p:ph idx="1"/>
          </p:nvPr>
        </p:nvSpPr>
        <p:spPr/>
        <p:txBody>
          <a:bodyPr/>
          <a:lstStyle/>
          <a:p>
            <a:pPr algn="just"/>
            <a:r>
              <a:rPr lang="en-US" dirty="0"/>
              <a:t>The business environment in India is complex and challenging, and it is important for foreign companies to be aware of the risks and opportunities before entering the market.</a:t>
            </a:r>
          </a:p>
          <a:p>
            <a:pPr algn="just"/>
            <a:r>
              <a:rPr lang="en-US" dirty="0"/>
              <a:t>The Indian economy has been growing rapidly in recent years, and is now the world’s third largest economy in terms of purchasing power parity. </a:t>
            </a:r>
          </a:p>
          <a:p>
            <a:pPr algn="just"/>
            <a:r>
              <a:rPr lang="en-US" dirty="0"/>
              <a:t>However, infrastructure development has not kept pace with economic growth, and the country faces significant challenges in terms of power supply, transportation, and logistics.</a:t>
            </a:r>
          </a:p>
        </p:txBody>
      </p:sp>
      <p:pic>
        <p:nvPicPr>
          <p:cNvPr id="5" name="Picture 4" descr="A picture containing computer&#10;&#10;Description automatically generated">
            <a:extLst>
              <a:ext uri="{FF2B5EF4-FFF2-40B4-BE49-F238E27FC236}">
                <a16:creationId xmlns:a16="http://schemas.microsoft.com/office/drawing/2014/main" id="{8EFAD06A-ACC2-C702-E242-6B4B96302053}"/>
              </a:ext>
            </a:extLst>
          </p:cNvPr>
          <p:cNvPicPr>
            <a:picLocks noChangeAspect="1"/>
          </p:cNvPicPr>
          <p:nvPr/>
        </p:nvPicPr>
        <p:blipFill>
          <a:blip r:embed="rId3">
            <a:alphaModFix amt="8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88594" y="664229"/>
            <a:ext cx="3052916" cy="1621770"/>
          </a:xfrm>
          <a:prstGeom prst="rect">
            <a:avLst/>
          </a:prstGeom>
        </p:spPr>
      </p:pic>
    </p:spTree>
    <p:extLst>
      <p:ext uri="{BB962C8B-B14F-4D97-AF65-F5344CB8AC3E}">
        <p14:creationId xmlns:p14="http://schemas.microsoft.com/office/powerpoint/2010/main" val="1860332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nodeType="clickEffect">
                                  <p:stCondLst>
                                    <p:cond delay="0"/>
                                  </p:stCondLst>
                                  <p:childTnLst>
                                    <p:animRot by="21600000">
                                      <p:cBhvr>
                                        <p:cTn id="10" dur="2000" fill="hold"/>
                                        <p:tgtEl>
                                          <p:spTgt spid="5"/>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74" name="Group 73">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75" name="Picture 74">
              <a:extLst>
                <a:ext uri="{FF2B5EF4-FFF2-40B4-BE49-F238E27FC236}">
                  <a16:creationId xmlns:a16="http://schemas.microsoft.com/office/drawing/2014/main" id="{9A5D1FE1-4883-49B4-AD3E-D0A3F8DCE1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6" name="Rectangle 75">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78" name="Picture 77">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80" name="Straight Connector 79">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82" name="Rectangle 81">
            <a:extLst>
              <a:ext uri="{FF2B5EF4-FFF2-40B4-BE49-F238E27FC236}">
                <a16:creationId xmlns:a16="http://schemas.microsoft.com/office/drawing/2014/main" id="{9F1F6E2E-E2E7-4689-9E5D-51F37CB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4" name="Group 83">
            <a:extLst>
              <a:ext uri="{FF2B5EF4-FFF2-40B4-BE49-F238E27FC236}">
                <a16:creationId xmlns:a16="http://schemas.microsoft.com/office/drawing/2014/main" id="{BB728A18-FF26-43E9-AF31-9608EBA3D5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85" name="Picture 84">
              <a:extLst>
                <a:ext uri="{FF2B5EF4-FFF2-40B4-BE49-F238E27FC236}">
                  <a16:creationId xmlns:a16="http://schemas.microsoft.com/office/drawing/2014/main" id="{D418D479-7A49-4E09-A270-87C36ABE505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6" name="Rectangle 85">
              <a:extLst>
                <a:ext uri="{FF2B5EF4-FFF2-40B4-BE49-F238E27FC236}">
                  <a16:creationId xmlns:a16="http://schemas.microsoft.com/office/drawing/2014/main" id="{F55AC523-B142-409D-BB68-747EDDCE6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87" name="Picture 86">
              <a:extLst>
                <a:ext uri="{FF2B5EF4-FFF2-40B4-BE49-F238E27FC236}">
                  <a16:creationId xmlns:a16="http://schemas.microsoft.com/office/drawing/2014/main" id="{98FD6A06-A68E-49C5-8F1D-8945DD8C00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88" name="Picture 87">
              <a:extLst>
                <a:ext uri="{FF2B5EF4-FFF2-40B4-BE49-F238E27FC236}">
                  <a16:creationId xmlns:a16="http://schemas.microsoft.com/office/drawing/2014/main" id="{A6794A3D-A7E9-4DC9-98E4-02104E24AC3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11CF1BE7-B54B-8B36-F66F-F44802186C75}"/>
              </a:ext>
            </a:extLst>
          </p:cNvPr>
          <p:cNvSpPr>
            <a:spLocks noGrp="1"/>
          </p:cNvSpPr>
          <p:nvPr>
            <p:ph type="title"/>
          </p:nvPr>
        </p:nvSpPr>
        <p:spPr>
          <a:xfrm>
            <a:off x="6553770" y="1041401"/>
            <a:ext cx="4538526" cy="2345264"/>
          </a:xfrm>
        </p:spPr>
        <p:txBody>
          <a:bodyPr vert="horz" lIns="91440" tIns="45720" rIns="91440" bIns="45720" rtlCol="0" anchor="b">
            <a:normAutofit/>
          </a:bodyPr>
          <a:lstStyle/>
          <a:p>
            <a:r>
              <a:rPr lang="en-US" sz="5400" dirty="0"/>
              <a:t>QUESTIONS?</a:t>
            </a:r>
          </a:p>
        </p:txBody>
      </p:sp>
      <p:sp>
        <p:nvSpPr>
          <p:cNvPr id="90" name="Rectangle 89">
            <a:extLst>
              <a:ext uri="{FF2B5EF4-FFF2-40B4-BE49-F238E27FC236}">
                <a16:creationId xmlns:a16="http://schemas.microsoft.com/office/drawing/2014/main" id="{7731DD8B-7A0A-47A0-BF6B-EBB4F9709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con&#10;&#10;Description automatically generated">
            <a:extLst>
              <a:ext uri="{FF2B5EF4-FFF2-40B4-BE49-F238E27FC236}">
                <a16:creationId xmlns:a16="http://schemas.microsoft.com/office/drawing/2014/main" id="{67164B59-DF31-5757-BD98-E5C084DF980A}"/>
              </a:ext>
            </a:extLst>
          </p:cNvPr>
          <p:cNvPicPr>
            <a:picLocks noChangeAspect="1"/>
          </p:cNvPicPr>
          <p:nvPr/>
        </p:nvPicPr>
        <p:blipFill rotWithShape="1">
          <a:blip r:embed="rId8">
            <a:extLst>
              <a:ext uri="{28A0092B-C50C-407E-A947-70E740481C1C}">
                <a14:useLocalDpi xmlns:a14="http://schemas.microsoft.com/office/drawing/2010/main" val="0"/>
              </a:ext>
            </a:extLst>
          </a:blip>
          <a:srcRect t="121" r="-3" b="11147"/>
          <a:stretch/>
        </p:blipFill>
        <p:spPr>
          <a:xfrm>
            <a:off x="1126058" y="1092200"/>
            <a:ext cx="4958816" cy="4515104"/>
          </a:xfrm>
          <a:prstGeom prst="rect">
            <a:avLst/>
          </a:prstGeom>
        </p:spPr>
      </p:pic>
      <p:cxnSp>
        <p:nvCxnSpPr>
          <p:cNvPr id="92" name="Straight Connector 91">
            <a:extLst>
              <a:ext uri="{FF2B5EF4-FFF2-40B4-BE49-F238E27FC236}">
                <a16:creationId xmlns:a16="http://schemas.microsoft.com/office/drawing/2014/main" id="{10A370BF-9768-4FA0-8887-C3777F3A9C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770" y="3522131"/>
            <a:ext cx="452063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9654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mph" presetSubtype="0" fill="hold" grpId="1" nodeType="clickEffect">
                                  <p:stCondLst>
                                    <p:cond delay="0"/>
                                  </p:stCondLst>
                                  <p:iterate type="lt">
                                    <p:tmPct val="0"/>
                                  </p:iterate>
                                  <p:childTnLst>
                                    <p:animRot by="21600000">
                                      <p:cBhvr>
                                        <p:cTn id="16" dur="2000" fill="hold"/>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3" name="Content Placeholder 2"/>
          <p:cNvSpPr>
            <a:spLocks noGrp="1"/>
          </p:cNvSpPr>
          <p:nvPr>
            <p:ph idx="1"/>
          </p:nvPr>
        </p:nvSpPr>
        <p:spPr>
          <a:xfrm>
            <a:off x="1295402" y="2455331"/>
            <a:ext cx="9601196" cy="3578397"/>
          </a:xfrm>
        </p:spPr>
        <p:txBody>
          <a:bodyPr>
            <a:noAutofit/>
          </a:bodyPr>
          <a:lstStyle/>
          <a:p>
            <a:pPr algn="just"/>
            <a:r>
              <a:rPr lang="en-US" sz="1400" dirty="0" err="1"/>
              <a:t>Bandi</a:t>
            </a:r>
            <a:r>
              <a:rPr lang="en-US" sz="1400" dirty="0"/>
              <a:t>, V., </a:t>
            </a:r>
            <a:r>
              <a:rPr lang="en-US" sz="1400" dirty="0" err="1"/>
              <a:t>Sahrakorpi</a:t>
            </a:r>
            <a:r>
              <a:rPr lang="en-US" sz="1400" dirty="0"/>
              <a:t>, T., </a:t>
            </a:r>
            <a:r>
              <a:rPr lang="en-US" sz="1400" dirty="0" err="1"/>
              <a:t>Paatero</a:t>
            </a:r>
            <a:r>
              <a:rPr lang="en-US" sz="1400" dirty="0"/>
              <a:t>, J. and </a:t>
            </a:r>
            <a:r>
              <a:rPr lang="en-US" sz="1400" dirty="0" err="1"/>
              <a:t>Lahdelma</a:t>
            </a:r>
            <a:r>
              <a:rPr lang="en-US" sz="1400" dirty="0"/>
              <a:t>, R., 2020. Touching the invisible: Exploring the nexus of energy access, entrepreneurship, and solar homes systems in India. </a:t>
            </a:r>
            <a:r>
              <a:rPr lang="en-US" sz="1400" i="1" dirty="0"/>
              <a:t>Energy Research &amp; Social Science</a:t>
            </a:r>
            <a:r>
              <a:rPr lang="en-US" sz="1400" dirty="0"/>
              <a:t>, </a:t>
            </a:r>
            <a:r>
              <a:rPr lang="en-US" sz="1400" i="1" dirty="0"/>
              <a:t>69</a:t>
            </a:r>
            <a:r>
              <a:rPr lang="en-US" sz="1400" dirty="0"/>
              <a:t>, p.101767.</a:t>
            </a:r>
          </a:p>
          <a:p>
            <a:pPr algn="just"/>
            <a:r>
              <a:rPr lang="en-US" sz="1400" dirty="0"/>
              <a:t>Zhang, Q., Arora, R. and </a:t>
            </a:r>
            <a:r>
              <a:rPr lang="en-US" sz="1400" dirty="0" err="1"/>
              <a:t>Colombage</a:t>
            </a:r>
            <a:r>
              <a:rPr lang="en-US" sz="1400" dirty="0"/>
              <a:t>, S., 2021. The determinants of bank branch location in India: An empirical investigation. </a:t>
            </a:r>
            <a:r>
              <a:rPr lang="en-US" sz="1400" i="1" dirty="0"/>
              <a:t>International Journal of Bank Marketing</a:t>
            </a:r>
            <a:r>
              <a:rPr lang="en-US" sz="1400" dirty="0"/>
              <a:t>.</a:t>
            </a:r>
          </a:p>
          <a:p>
            <a:pPr algn="just"/>
            <a:r>
              <a:rPr lang="en-US" sz="1400" dirty="0" err="1"/>
              <a:t>Colaco</a:t>
            </a:r>
            <a:r>
              <a:rPr lang="en-US" sz="1400" dirty="0"/>
              <a:t>, V. and Hans, V., 2018. Women Entrepreneurship in India–Changes and Challenges.</a:t>
            </a:r>
          </a:p>
          <a:p>
            <a:pPr algn="just"/>
            <a:r>
              <a:rPr lang="en-US" sz="1400" dirty="0" err="1"/>
              <a:t>Bhavani</a:t>
            </a:r>
            <a:r>
              <a:rPr lang="en-US" sz="1400" dirty="0"/>
              <a:t>, T.A., 2011. Dynamic business environments: what these mean for Indian small enterprises. In </a:t>
            </a:r>
            <a:r>
              <a:rPr lang="en-US" sz="1400" i="1" dirty="0"/>
              <a:t>Micro and small enterprises in India</a:t>
            </a:r>
            <a:r>
              <a:rPr lang="en-US" sz="1400" dirty="0"/>
              <a:t> (pp. 48-66). Routledge India.</a:t>
            </a:r>
          </a:p>
          <a:p>
            <a:pPr algn="just"/>
            <a:r>
              <a:rPr lang="en-US" sz="1400" dirty="0"/>
              <a:t>Bag, S. and </a:t>
            </a:r>
            <a:r>
              <a:rPr lang="en-US" sz="1400" dirty="0" err="1"/>
              <a:t>Omrane</a:t>
            </a:r>
            <a:r>
              <a:rPr lang="en-US" sz="1400" dirty="0"/>
              <a:t>, A., 2021, September. The relationship between the personality traits of entrepreneurs and their decision-making process: the role of manufacturing SMEs’ Institutional Environment in India. In </a:t>
            </a:r>
            <a:r>
              <a:rPr lang="en-US" sz="1400" i="1" dirty="0"/>
              <a:t>Forum Scientiae </a:t>
            </a:r>
            <a:r>
              <a:rPr lang="en-US" sz="1400" i="1" dirty="0" err="1"/>
              <a:t>Oeconomia</a:t>
            </a:r>
            <a:r>
              <a:rPr lang="en-US" sz="1400" dirty="0"/>
              <a:t> (Vol. 9, No. 3, pp. 103-122).</a:t>
            </a:r>
          </a:p>
          <a:p>
            <a:pPr algn="just"/>
            <a:r>
              <a:rPr lang="en-US" sz="1400" dirty="0"/>
              <a:t>Ghosh, N., </a:t>
            </a:r>
            <a:r>
              <a:rPr lang="en-US" sz="1400" dirty="0" err="1"/>
              <a:t>Saha</a:t>
            </a:r>
            <a:r>
              <a:rPr lang="en-US" sz="1400" dirty="0"/>
              <a:t>, R. and </a:t>
            </a:r>
            <a:r>
              <a:rPr lang="en-US" sz="1400" dirty="0" err="1"/>
              <a:t>Bhowmick</a:t>
            </a:r>
            <a:r>
              <a:rPr lang="en-US" sz="1400" dirty="0"/>
              <a:t>, S., 2019. SDG Index and Ease of Doing Business in India: A sub-national study. </a:t>
            </a:r>
            <a:r>
              <a:rPr lang="en-US" sz="1400" i="1" dirty="0"/>
              <a:t>Occasional Papers</a:t>
            </a:r>
            <a:r>
              <a:rPr lang="en-US" sz="1400" dirty="0"/>
              <a:t>, (199).</a:t>
            </a:r>
          </a:p>
          <a:p>
            <a:pPr algn="just"/>
            <a:r>
              <a:rPr lang="en-US" sz="1400" dirty="0"/>
              <a:t>Singh, R.K., </a:t>
            </a:r>
            <a:r>
              <a:rPr lang="en-US" sz="1400" dirty="0" err="1"/>
              <a:t>Luthra</a:t>
            </a:r>
            <a:r>
              <a:rPr lang="en-US" sz="1400" dirty="0"/>
              <a:t>, S., </a:t>
            </a:r>
            <a:r>
              <a:rPr lang="en-US" sz="1400" dirty="0" err="1"/>
              <a:t>Mangla</a:t>
            </a:r>
            <a:r>
              <a:rPr lang="en-US" sz="1400" dirty="0"/>
              <a:t>, S.K. and </a:t>
            </a:r>
            <a:r>
              <a:rPr lang="en-US" sz="1400" dirty="0" err="1"/>
              <a:t>Uniyal</a:t>
            </a:r>
            <a:r>
              <a:rPr lang="en-US" sz="1400" dirty="0"/>
              <a:t>, S., 2019. Applications of information and communication technology for sustainable growth of SMEs in India food industry. </a:t>
            </a:r>
            <a:r>
              <a:rPr lang="en-US" sz="1400" i="1" dirty="0"/>
              <a:t>Resources, Conservation and Recycling</a:t>
            </a:r>
            <a:r>
              <a:rPr lang="en-US" sz="1400" dirty="0"/>
              <a:t>, </a:t>
            </a:r>
            <a:r>
              <a:rPr lang="en-US" sz="1400" i="1" dirty="0"/>
              <a:t>147</a:t>
            </a:r>
            <a:r>
              <a:rPr lang="en-US" sz="1400" dirty="0"/>
              <a:t>, pp.10-18.</a:t>
            </a:r>
          </a:p>
        </p:txBody>
      </p:sp>
    </p:spTree>
    <p:extLst>
      <p:ext uri="{BB962C8B-B14F-4D97-AF65-F5344CB8AC3E}">
        <p14:creationId xmlns:p14="http://schemas.microsoft.com/office/powerpoint/2010/main" val="3755236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2230</TotalTime>
  <Words>1612</Words>
  <Application>Microsoft Macintosh PowerPoint</Application>
  <PresentationFormat>Widescreen</PresentationFormat>
  <Paragraphs>86</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Garamond</vt:lpstr>
      <vt:lpstr>Wingdings</vt:lpstr>
      <vt:lpstr>Organic</vt:lpstr>
      <vt:lpstr>Global Business Environment</vt:lpstr>
      <vt:lpstr>Introduction</vt:lpstr>
      <vt:lpstr>PowerPoint Presentation</vt:lpstr>
      <vt:lpstr>PowerPoint Presentation</vt:lpstr>
      <vt:lpstr>Overview of the selected developing country</vt:lpstr>
      <vt:lpstr>Opportunities for Sainsbury’s to set up a factory in India</vt:lpstr>
      <vt:lpstr>Challenges</vt:lpstr>
      <vt:lpstr>PowerPoint Presentation</vt:lpstr>
      <vt:lpstr>Key issues about doing business in India</vt:lpstr>
      <vt:lpstr>Ways to exploit the opportunities</vt:lpstr>
      <vt:lpstr>Ways to overcome the challenges of doing business in India</vt:lpstr>
      <vt:lpstr>Conclusion</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Business Environment</dc:title>
  <dc:creator>Windows User</dc:creator>
  <cp:lastModifiedBy>vanessa zwa</cp:lastModifiedBy>
  <cp:revision>12</cp:revision>
  <dcterms:created xsi:type="dcterms:W3CDTF">2022-11-19T13:15:58Z</dcterms:created>
  <dcterms:modified xsi:type="dcterms:W3CDTF">2022-11-21T08:09:38Z</dcterms:modified>
</cp:coreProperties>
</file>