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2" r:id="rId3"/>
    <p:sldId id="259" r:id="rId4"/>
    <p:sldId id="266" r:id="rId5"/>
    <p:sldId id="267" r:id="rId6"/>
    <p:sldId id="280" r:id="rId7"/>
    <p:sldId id="265" r:id="rId8"/>
    <p:sldId id="268" r:id="rId9"/>
    <p:sldId id="269" r:id="rId10"/>
    <p:sldId id="270" r:id="rId11"/>
    <p:sldId id="274" r:id="rId12"/>
    <p:sldId id="275" r:id="rId13"/>
    <p:sldId id="277" r:id="rId14"/>
    <p:sldId id="279" r:id="rId15"/>
    <p:sldId id="272" r:id="rId16"/>
    <p:sldId id="273" r:id="rId17"/>
    <p:sldId id="278" r:id="rId18"/>
    <p:sldId id="281" r:id="rId19"/>
    <p:sldId id="283" r:id="rId20"/>
    <p:sldId id="284" r:id="rId21"/>
    <p:sldId id="285" r:id="rId22"/>
    <p:sldId id="28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2"/>
    <p:restoredTop sz="95694"/>
  </p:normalViewPr>
  <p:slideViewPr>
    <p:cSldViewPr snapToGrid="0" snapToObjects="1">
      <p:cViewPr varScale="1">
        <p:scale>
          <a:sx n="104" d="100"/>
          <a:sy n="104" d="100"/>
        </p:scale>
        <p:origin x="20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508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689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784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112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219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80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877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047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473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314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439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3CB4B-EB90-BD4F-89FC-CD0D2EE8BC63}" type="datetimeFigureOut">
              <a:rPr lang="en-US" smtClean="0"/>
              <a:t>11/13/2017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3D6AF-1A28-D340-9C7B-5953A405A0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455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30743" y="3980421"/>
            <a:ext cx="49396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>
                    <a:lumMod val="50000"/>
                  </a:schemeClr>
                </a:solidFill>
              </a:rPr>
              <a:t>We will learn to solve quadratic equations by factorising. </a:t>
            </a:r>
            <a:endParaRPr lang="en-GB" sz="3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35301" y="1397765"/>
            <a:ext cx="7130495" cy="2377574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US" sz="7500" b="1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Solving Quadratic </a:t>
            </a:r>
            <a:r>
              <a:rPr lang="en-US" sz="75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Equations</a:t>
            </a:r>
            <a:endParaRPr lang="en-US" sz="7500" b="1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7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827509" y="357301"/>
            <a:ext cx="5895463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smtClean="0">
                <a:ln w="10541" cmpd="sng">
                  <a:solidFill>
                    <a:srgbClr val="0070C0"/>
                  </a:solidFill>
                  <a:prstDash val="solid"/>
                </a:ln>
                <a:solidFill>
                  <a:srgbClr val="0070C0"/>
                </a:solidFill>
              </a:rPr>
              <a:t>Zero Product Property</a:t>
            </a:r>
            <a:endParaRPr lang="en-US" sz="4800" b="1" dirty="0">
              <a:ln w="10541" cmpd="sng">
                <a:solidFill>
                  <a:srgbClr val="0070C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19984" y="1488254"/>
            <a:ext cx="80455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If we have </a:t>
            </a:r>
            <a:r>
              <a:rPr lang="en-GB" sz="3000" b="1" dirty="0" smtClean="0"/>
              <a:t>A x B = 0</a:t>
            </a:r>
            <a:r>
              <a:rPr lang="en-GB" sz="3000" dirty="0" smtClean="0"/>
              <a:t>, then what do we know about the values of A and B?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319983" y="2878294"/>
            <a:ext cx="35229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Either A = 0 </a:t>
            </a:r>
            <a:r>
              <a:rPr lang="en-GB" sz="3000" b="1" dirty="0" smtClean="0">
                <a:solidFill>
                  <a:srgbClr val="FF0000"/>
                </a:solidFill>
              </a:rPr>
              <a:t>or</a:t>
            </a:r>
            <a:r>
              <a:rPr lang="en-GB" sz="3000" dirty="0" smtClean="0"/>
              <a:t> B = 0.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319983" y="3806670"/>
            <a:ext cx="74029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This idea is called the ‘Zero Product Property’.</a:t>
            </a:r>
            <a:endParaRPr lang="en-GB" sz="3000" dirty="0"/>
          </a:p>
        </p:txBody>
      </p:sp>
      <p:sp>
        <p:nvSpPr>
          <p:cNvPr id="7" name="TextBox 6"/>
          <p:cNvSpPr txBox="1"/>
          <p:nvPr/>
        </p:nvSpPr>
        <p:spPr>
          <a:xfrm>
            <a:off x="319982" y="4735045"/>
            <a:ext cx="74029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We can use this to help us solve equations where the left-hand side is factorised and the right-hand side is zero.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9411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4" grpId="0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29916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</a:t>
            </a:r>
            <a:r>
              <a:rPr lang="en-GB" sz="3000" i="1" dirty="0" smtClean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(</a:t>
            </a:r>
            <a:r>
              <a:rPr lang="en-GB" sz="3000" i="1" dirty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 - 8) = 0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134634" y="1703042"/>
            <a:ext cx="598196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By the zero product property, either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582951" y="2510955"/>
            <a:ext cx="10474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1" dirty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7" name="TextBox 6"/>
          <p:cNvSpPr txBox="1"/>
          <p:nvPr/>
        </p:nvSpPr>
        <p:spPr>
          <a:xfrm>
            <a:off x="2761859" y="2510955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207599" y="2510955"/>
            <a:ext cx="162479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1" dirty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 – 8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4445403" y="3872866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i="1" dirty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 = 8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049988" y="3318868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If </a:t>
            </a:r>
            <a:r>
              <a:rPr lang="en-GB" sz="3000" i="1" dirty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 – 8 = 0</a:t>
            </a:r>
            <a:endParaRPr lang="en-GB" sz="3000" dirty="0"/>
          </a:p>
        </p:txBody>
      </p:sp>
      <p:sp>
        <p:nvSpPr>
          <p:cNvPr id="12" name="Rounded Rectangle 11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are </a:t>
            </a:r>
            <a:r>
              <a:rPr lang="en-GB" sz="3000" i="1" dirty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 = 0 or </a:t>
            </a:r>
            <a:r>
              <a:rPr lang="en-GB" sz="3000" i="1" dirty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 =8 </a:t>
            </a:r>
          </a:p>
        </p:txBody>
      </p:sp>
    </p:spTree>
    <p:extLst>
      <p:ext uri="{BB962C8B-B14F-4D97-AF65-F5344CB8AC3E}">
        <p14:creationId xmlns:p14="http://schemas.microsoft.com/office/powerpoint/2010/main" val="145485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4" grpId="0"/>
      <p:bldP spid="5" grpId="0"/>
      <p:bldP spid="7" grpId="0"/>
      <p:bldP spid="8" grpId="0"/>
      <p:bldP spid="9" grpId="0"/>
      <p:bldP spid="10" grpId="0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37862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(x - 2)(x + 3) = 0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134634" y="1703042"/>
            <a:ext cx="598196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By the zero product property, either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582950" y="2510955"/>
            <a:ext cx="16060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x – 2 = </a:t>
            </a:r>
            <a:r>
              <a:rPr lang="en-GB" sz="3000" dirty="0" smtClean="0"/>
              <a:t>0</a:t>
            </a:r>
            <a:endParaRPr lang="en-GB" sz="3000" dirty="0"/>
          </a:p>
        </p:txBody>
      </p:sp>
      <p:sp>
        <p:nvSpPr>
          <p:cNvPr id="7" name="TextBox 6"/>
          <p:cNvSpPr txBox="1"/>
          <p:nvPr/>
        </p:nvSpPr>
        <p:spPr>
          <a:xfrm>
            <a:off x="2761859" y="2510955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207599" y="2510955"/>
            <a:ext cx="162479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+ 3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667266" y="3872866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1851" y="3318868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If x – 2 = 0</a:t>
            </a:r>
            <a:endParaRPr lang="en-GB" sz="3000" dirty="0"/>
          </a:p>
        </p:txBody>
      </p:sp>
      <p:sp>
        <p:nvSpPr>
          <p:cNvPr id="11" name="TextBox 10"/>
          <p:cNvSpPr txBox="1"/>
          <p:nvPr/>
        </p:nvSpPr>
        <p:spPr>
          <a:xfrm>
            <a:off x="4421847" y="3872866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</a:t>
            </a:r>
            <a:r>
              <a:rPr lang="en-GB" sz="3000" smtClean="0"/>
              <a:t>= - 3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026432" y="3318868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If x + </a:t>
            </a:r>
            <a:r>
              <a:rPr lang="en-GB" sz="3000" dirty="0"/>
              <a:t>3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13" name="Rounded Rectangle 12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are x = -3 or x = 2 </a:t>
            </a:r>
          </a:p>
        </p:txBody>
      </p:sp>
    </p:spTree>
    <p:extLst>
      <p:ext uri="{BB962C8B-B14F-4D97-AF65-F5344CB8AC3E}">
        <p14:creationId xmlns:p14="http://schemas.microsoft.com/office/powerpoint/2010/main" val="186677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37862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(2x - 5)(x + 1) = 0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134634" y="1703042"/>
            <a:ext cx="598196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By the zero product property, either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582950" y="2510955"/>
            <a:ext cx="19108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2x – 5 = </a:t>
            </a:r>
            <a:r>
              <a:rPr lang="en-GB" sz="3000" dirty="0" smtClean="0"/>
              <a:t>0</a:t>
            </a:r>
            <a:endParaRPr lang="en-GB" sz="3000" dirty="0"/>
          </a:p>
        </p:txBody>
      </p:sp>
      <p:sp>
        <p:nvSpPr>
          <p:cNvPr id="7" name="TextBox 6"/>
          <p:cNvSpPr txBox="1"/>
          <p:nvPr/>
        </p:nvSpPr>
        <p:spPr>
          <a:xfrm>
            <a:off x="2761859" y="2510955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207599" y="2510955"/>
            <a:ext cx="162479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+ 1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667266" y="3872866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smtClean="0"/>
              <a:t>2x = 5</a:t>
            </a:r>
            <a:endParaRPr lang="en-GB" sz="30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271851" y="3318868"/>
            <a:ext cx="22219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If 2x – 5 </a:t>
            </a:r>
            <a:r>
              <a:rPr lang="en-GB" sz="3000" dirty="0" smtClean="0"/>
              <a:t>= 0</a:t>
            </a:r>
            <a:endParaRPr lang="en-GB" sz="3000" dirty="0"/>
          </a:p>
        </p:txBody>
      </p:sp>
      <p:sp>
        <p:nvSpPr>
          <p:cNvPr id="11" name="TextBox 10"/>
          <p:cNvSpPr txBox="1"/>
          <p:nvPr/>
        </p:nvSpPr>
        <p:spPr>
          <a:xfrm>
            <a:off x="4421847" y="3872866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- 1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026432" y="3318868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If x + 1 = 0</a:t>
            </a:r>
            <a:endParaRPr lang="en-GB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ounded Rectangle 12"/>
              <p:cNvSpPr/>
              <p:nvPr/>
            </p:nvSpPr>
            <p:spPr>
              <a:xfrm>
                <a:off x="1397594" y="5488692"/>
                <a:ext cx="6048505" cy="976184"/>
              </a:xfrm>
              <a:prstGeom prst="roundRect">
                <a:avLst/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3000" dirty="0" smtClean="0"/>
                  <a:t>Solutions are x = -1 or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5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3000" dirty="0" smtClean="0"/>
                  <a:t> </a:t>
                </a:r>
              </a:p>
            </p:txBody>
          </p:sp>
        </mc:Choice>
        <mc:Fallback xmlns="">
          <p:sp>
            <p:nvSpPr>
              <p:cNvPr id="13" name="Rounded Rectangle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7594" y="5488692"/>
                <a:ext cx="6048505" cy="976184"/>
              </a:xfrm>
              <a:prstGeom prst="roundRect">
                <a:avLst/>
              </a:prstGeom>
              <a:blipFill rotWithShape="0">
                <a:blip r:embed="rId2"/>
                <a:stretch>
                  <a:fillRect/>
                </a:stretch>
              </a:blip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667265" y="4380696"/>
                <a:ext cx="1940011" cy="7518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Symbol" charset="2"/>
                  <a:buChar char="Þ"/>
                </a:pPr>
                <a:r>
                  <a:rPr lang="en-GB" sz="3000" dirty="0" smtClean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5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2</m:t>
                        </m:r>
                      </m:den>
                    </m:f>
                  </m:oMath>
                </a14:m>
                <a:endParaRPr lang="en-GB" sz="3000" dirty="0" smtClean="0"/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265" y="4380696"/>
                <a:ext cx="1940011" cy="751809"/>
              </a:xfrm>
              <a:prstGeom prst="rect">
                <a:avLst/>
              </a:prstGeom>
              <a:blipFill rotWithShape="0">
                <a:blip r:embed="rId3"/>
                <a:stretch>
                  <a:fillRect l="-7524" b="-130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598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4" y="87216"/>
            <a:ext cx="3288188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Try these…</a:t>
            </a:r>
            <a:endParaRPr lang="en-US" sz="4800" b="1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69334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(1) Solve the following quadratic equations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687984" y="2173054"/>
            <a:ext cx="34069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(b</a:t>
            </a:r>
            <a:r>
              <a:rPr lang="en-GB" sz="3000" smtClean="0"/>
              <a:t>) (x – 4)(x + 3) = </a:t>
            </a:r>
            <a:r>
              <a:rPr lang="en-GB" sz="3000" dirty="0" smtClean="0"/>
              <a:t>0</a:t>
            </a:r>
            <a:endParaRPr lang="en-GB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28876" y="4886904"/>
                <a:ext cx="8903350" cy="14290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000" dirty="0" smtClean="0"/>
                  <a:t>(2) Solve the equation</a:t>
                </a:r>
                <a:r>
                  <a:rPr lang="en-GB" sz="3000" dirty="0"/>
                  <a:t> </a:t>
                </a:r>
                <a:endParaRPr lang="en-GB" sz="3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3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000" b="0" i="1" smtClean="0">
                              <a:latin typeface="Cambria Math" charset="0"/>
                            </a:rPr>
                            <m:t>𝑥</m:t>
                          </m:r>
                          <m:r>
                            <a:rPr lang="en-GB" sz="3000" b="0" i="1" smtClean="0">
                              <a:latin typeface="Cambria Math" charset="0"/>
                            </a:rPr>
                            <m:t>−2</m:t>
                          </m:r>
                        </m:num>
                        <m:den>
                          <m:r>
                            <a:rPr lang="en-GB" sz="3000" b="0" i="1" smtClean="0">
                              <a:latin typeface="Cambria Math" charset="0"/>
                            </a:rPr>
                            <m:t>𝑥</m:t>
                          </m:r>
                          <m:r>
                            <a:rPr lang="en-GB" sz="3000" b="0" i="1" smtClean="0">
                              <a:latin typeface="Cambria Math" charset="0"/>
                            </a:rPr>
                            <m:t>−1</m:t>
                          </m:r>
                        </m:den>
                      </m:f>
                      <m:r>
                        <a:rPr lang="en-GB" sz="3000" b="0" i="1" smtClean="0">
                          <a:latin typeface="Cambria Math" charset="0"/>
                        </a:rPr>
                        <m:t>=</m:t>
                      </m:r>
                      <m:f>
                        <m:fPr>
                          <m:ctrlPr>
                            <a:rPr lang="en-GB" sz="3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000" b="0" i="1" smtClean="0">
                              <a:latin typeface="Cambria Math" charset="0"/>
                            </a:rPr>
                            <m:t>𝑥</m:t>
                          </m:r>
                          <m:r>
                            <a:rPr lang="en-GB" sz="3000" b="0" i="1" smtClean="0">
                              <a:latin typeface="Cambria Math" charset="0"/>
                            </a:rPr>
                            <m:t>+4</m:t>
                          </m:r>
                        </m:num>
                        <m:den>
                          <m:r>
                            <a:rPr lang="en-GB" sz="3000" b="0" i="1" smtClean="0">
                              <a:latin typeface="Cambria Math" charset="0"/>
                            </a:rPr>
                            <m:t>2</m:t>
                          </m:r>
                          <m:r>
                            <a:rPr lang="en-GB" sz="3000" b="0" i="1" smtClean="0">
                              <a:latin typeface="Cambria Math" charset="0"/>
                            </a:rPr>
                            <m:t>𝑥</m:t>
                          </m:r>
                          <m:r>
                            <a:rPr lang="en-GB" sz="3000" b="0" i="1" smtClean="0">
                              <a:latin typeface="Cambria Math" charset="0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en-GB" sz="3000" dirty="0" smtClean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876" y="4886904"/>
                <a:ext cx="8903350" cy="1429046"/>
              </a:xfrm>
              <a:prstGeom prst="rect">
                <a:avLst/>
              </a:prstGeom>
              <a:blipFill rotWithShape="0">
                <a:blip r:embed="rId2"/>
                <a:stretch>
                  <a:fillRect l="-1574" t="-51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/>
          <p:cNvSpPr txBox="1"/>
          <p:nvPr/>
        </p:nvSpPr>
        <p:spPr>
          <a:xfrm>
            <a:off x="687984" y="2772350"/>
            <a:ext cx="34069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(c</a:t>
            </a:r>
            <a:r>
              <a:rPr lang="en-GB" sz="3000" smtClean="0"/>
              <a:t>) (x + 4)(2x – 1) = 0</a:t>
            </a:r>
            <a:endParaRPr lang="en-GB" sz="3000" dirty="0"/>
          </a:p>
        </p:txBody>
      </p:sp>
      <p:sp>
        <p:nvSpPr>
          <p:cNvPr id="10" name="TextBox 9"/>
          <p:cNvSpPr txBox="1"/>
          <p:nvPr/>
        </p:nvSpPr>
        <p:spPr>
          <a:xfrm>
            <a:off x="687984" y="3371646"/>
            <a:ext cx="39983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(d) (3x + 7)(2x – 9) = 0</a:t>
            </a:r>
            <a:endParaRPr lang="en-GB" sz="3000" dirty="0"/>
          </a:p>
        </p:txBody>
      </p:sp>
      <p:sp>
        <p:nvSpPr>
          <p:cNvPr id="11" name="TextBox 10"/>
          <p:cNvSpPr txBox="1"/>
          <p:nvPr/>
        </p:nvSpPr>
        <p:spPr>
          <a:xfrm>
            <a:off x="687984" y="3889004"/>
            <a:ext cx="30458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(e) 5</a:t>
            </a:r>
            <a:r>
              <a:rPr lang="en-GB" sz="3000" i="1" dirty="0" smtClean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(4</a:t>
            </a:r>
            <a:r>
              <a:rPr lang="en-GB" sz="3000" i="1" dirty="0">
                <a:latin typeface="Times New Roman" charset="0"/>
                <a:ea typeface="Times New Roman" charset="0"/>
                <a:cs typeface="Times New Roman" charset="0"/>
              </a:rPr>
              <a:t>x</a:t>
            </a:r>
            <a:r>
              <a:rPr lang="en-GB" sz="3000" dirty="0" smtClean="0"/>
              <a:t> + 1) = 0</a:t>
            </a:r>
            <a:endParaRPr lang="en-GB" sz="3000" dirty="0"/>
          </a:p>
        </p:txBody>
      </p:sp>
      <p:sp>
        <p:nvSpPr>
          <p:cNvPr id="12" name="TextBox 11"/>
          <p:cNvSpPr txBox="1"/>
          <p:nvPr/>
        </p:nvSpPr>
        <p:spPr>
          <a:xfrm>
            <a:off x="687984" y="1579389"/>
            <a:ext cx="34069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(a) x(x + 2) = 0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57777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336493" y="4701232"/>
            <a:ext cx="62389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>
                    <a:lumMod val="50000"/>
                  </a:schemeClr>
                </a:solidFill>
              </a:rPr>
              <a:t>If the left-hand side is not already factorised, factorise it first!</a:t>
            </a:r>
            <a:endParaRPr lang="en-GB" sz="3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0719" y="781194"/>
            <a:ext cx="7130495" cy="353173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75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Solving Quadratic Equations by Factorising</a:t>
            </a:r>
            <a:endParaRPr lang="en-GB" sz="7500" b="1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90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29916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+ 5x 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027918" y="1790367"/>
            <a:ext cx="204588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/>
              <a:t>x</a:t>
            </a:r>
            <a:r>
              <a:rPr lang="en-GB" sz="3000" baseline="30000"/>
              <a:t>2</a:t>
            </a:r>
            <a:r>
              <a:rPr lang="en-GB" sz="3000"/>
              <a:t> + 5x = 0</a:t>
            </a:r>
            <a:endParaRPr lang="en-GB" sz="3000" dirty="0"/>
          </a:p>
        </p:txBody>
      </p:sp>
      <p:sp>
        <p:nvSpPr>
          <p:cNvPr id="7" name="TextBox 6"/>
          <p:cNvSpPr txBox="1"/>
          <p:nvPr/>
        </p:nvSpPr>
        <p:spPr>
          <a:xfrm>
            <a:off x="2449913" y="3076474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40922" y="2425198"/>
            <a:ext cx="209131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x(x + 5)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3960493" y="3538922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- 5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842169" y="307647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x + 5 = 0</a:t>
            </a:r>
            <a:endParaRPr lang="en-GB" sz="3000" dirty="0"/>
          </a:p>
        </p:txBody>
      </p:sp>
      <p:sp>
        <p:nvSpPr>
          <p:cNvPr id="12" name="Rounded Rectangle 11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are x = -5 or x = 0 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4394015" y="1198630"/>
            <a:ext cx="2233682" cy="10134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Take out x as a common factor!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940922" y="3082127"/>
            <a:ext cx="12065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x = </a:t>
            </a:r>
            <a:r>
              <a:rPr lang="en-GB" sz="3000" dirty="0" smtClean="0"/>
              <a:t>0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413800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7" grpId="0"/>
      <p:bldP spid="8" grpId="0"/>
      <p:bldP spid="9" grpId="0"/>
      <p:bldP spid="10" grpId="0"/>
      <p:bldP spid="12" grpId="0" animBg="1"/>
      <p:bldP spid="11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3" y="895129"/>
            <a:ext cx="339827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+ 3x + 2 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027918" y="1790367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/>
              <a:t>x</a:t>
            </a:r>
            <a:r>
              <a:rPr lang="en-GB" sz="3000" baseline="30000"/>
              <a:t>2</a:t>
            </a:r>
            <a:r>
              <a:rPr lang="en-GB" sz="3000"/>
              <a:t> + 3x + 2 = 0</a:t>
            </a:r>
            <a:endParaRPr lang="en-GB" sz="3000" dirty="0"/>
          </a:p>
        </p:txBody>
      </p:sp>
      <p:sp>
        <p:nvSpPr>
          <p:cNvPr id="7" name="TextBox 6"/>
          <p:cNvSpPr txBox="1"/>
          <p:nvPr/>
        </p:nvSpPr>
        <p:spPr>
          <a:xfrm>
            <a:off x="2834095" y="3076474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40921" y="2425198"/>
            <a:ext cx="29012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(x + 1) (x + 2) = </a:t>
            </a:r>
            <a:r>
              <a:rPr lang="en-GB" sz="3000" dirty="0" smtClean="0"/>
              <a:t>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3960493" y="3538922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- 5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842169" y="307647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+ 2 = 0</a:t>
            </a:r>
            <a:endParaRPr lang="en-GB" sz="3000" dirty="0"/>
          </a:p>
        </p:txBody>
      </p:sp>
      <p:sp>
        <p:nvSpPr>
          <p:cNvPr id="12" name="Rounded Rectangle 11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are x = -5 or x = -1 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4379772" y="1123744"/>
            <a:ext cx="2641676" cy="10134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Factorise – ‘Morning Method’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940922" y="3082127"/>
            <a:ext cx="15089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x + 1 = </a:t>
            </a:r>
            <a:r>
              <a:rPr lang="en-GB" sz="3000" dirty="0" smtClean="0"/>
              <a:t>0</a:t>
            </a:r>
            <a:endParaRPr lang="en-GB" sz="3000" dirty="0"/>
          </a:p>
        </p:txBody>
      </p:sp>
      <p:sp>
        <p:nvSpPr>
          <p:cNvPr id="14" name="TextBox 13"/>
          <p:cNvSpPr txBox="1"/>
          <p:nvPr/>
        </p:nvSpPr>
        <p:spPr>
          <a:xfrm>
            <a:off x="1031393" y="351503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- 1</a:t>
            </a:r>
          </a:p>
        </p:txBody>
      </p:sp>
    </p:spTree>
    <p:extLst>
      <p:ext uri="{BB962C8B-B14F-4D97-AF65-F5344CB8AC3E}">
        <p14:creationId xmlns:p14="http://schemas.microsoft.com/office/powerpoint/2010/main" val="1275511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7" grpId="0"/>
      <p:bldP spid="8" grpId="0"/>
      <p:bldP spid="9" grpId="0"/>
      <p:bldP spid="10" grpId="0"/>
      <p:bldP spid="12" grpId="0" animBg="1"/>
      <p:bldP spid="11" grpId="0" animBg="1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3" y="895129"/>
            <a:ext cx="339827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</a:t>
            </a:r>
            <a:r>
              <a:rPr lang="en-GB" sz="3000" dirty="0"/>
              <a:t>6</a:t>
            </a:r>
            <a:r>
              <a:rPr lang="en-GB" sz="3000" dirty="0" smtClean="0"/>
              <a:t>x + 9 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027918" y="1790367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baseline="30000" dirty="0"/>
              <a:t>2</a:t>
            </a:r>
            <a:r>
              <a:rPr lang="en-GB" sz="3000" dirty="0"/>
              <a:t> </a:t>
            </a:r>
            <a:r>
              <a:rPr lang="en-GB" sz="3000" dirty="0" smtClean="0"/>
              <a:t>- 6x </a:t>
            </a:r>
            <a:r>
              <a:rPr lang="en-GB" sz="3000" dirty="0"/>
              <a:t>+ </a:t>
            </a:r>
            <a:r>
              <a:rPr lang="en-GB" sz="3000" dirty="0" smtClean="0"/>
              <a:t>9 </a:t>
            </a:r>
            <a:r>
              <a:rPr lang="en-GB" sz="3000" dirty="0"/>
              <a:t>= 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834095" y="3076474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40921" y="2425198"/>
            <a:ext cx="29012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(x – 3) (x - 3)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3842169" y="3548572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842169" y="307647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</a:t>
            </a:r>
            <a:r>
              <a:rPr lang="en-GB" sz="3000" dirty="0"/>
              <a:t>3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12" name="Rounded Rectangle 11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is x = 3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4379772" y="1123744"/>
            <a:ext cx="2641676" cy="10134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Factorise – ‘Morning Method’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940922" y="3082127"/>
            <a:ext cx="15089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- 3 = 0</a:t>
            </a:r>
            <a:endParaRPr lang="en-GB" sz="3000" dirty="0"/>
          </a:p>
        </p:txBody>
      </p:sp>
      <p:sp>
        <p:nvSpPr>
          <p:cNvPr id="14" name="TextBox 13"/>
          <p:cNvSpPr txBox="1"/>
          <p:nvPr/>
        </p:nvSpPr>
        <p:spPr>
          <a:xfrm>
            <a:off x="1031393" y="351503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3</a:t>
            </a:r>
          </a:p>
        </p:txBody>
      </p:sp>
    </p:spTree>
    <p:extLst>
      <p:ext uri="{BB962C8B-B14F-4D97-AF65-F5344CB8AC3E}">
        <p14:creationId xmlns:p14="http://schemas.microsoft.com/office/powerpoint/2010/main" val="161487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7" grpId="0"/>
      <p:bldP spid="8" grpId="0"/>
      <p:bldP spid="9" grpId="0"/>
      <p:bldP spid="10" grpId="0"/>
      <p:bldP spid="12" grpId="0" animBg="1"/>
      <p:bldP spid="11" grpId="0" animBg="1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4" y="87216"/>
            <a:ext cx="3288188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Try these…</a:t>
            </a:r>
            <a:endParaRPr lang="en-US" sz="4800" b="1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69334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(1) Solve </a:t>
            </a:r>
            <a:r>
              <a:rPr lang="en-GB" sz="3000" smtClean="0"/>
              <a:t>the following quadratic </a:t>
            </a:r>
            <a:r>
              <a:rPr lang="en-GB" sz="3000" dirty="0" smtClean="0"/>
              <a:t>equations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687984" y="2173054"/>
            <a:ext cx="29133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(b)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</a:t>
            </a:r>
            <a:r>
              <a:rPr lang="en-GB" sz="3000" dirty="0"/>
              <a:t>6</a:t>
            </a:r>
            <a:r>
              <a:rPr lang="en-GB" sz="3000" dirty="0" smtClean="0"/>
              <a:t>x + 8 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34634" y="4720001"/>
            <a:ext cx="89033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(2) I think of a number. I add 6 to it. I multiply the result by the original number and subtract 55. The answer is 0. Write down an equation and solve it to find the original number.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7984" y="2772350"/>
            <a:ext cx="29133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(c)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+ x </a:t>
            </a:r>
            <a:r>
              <a:rPr lang="en-GB" sz="3000" dirty="0"/>
              <a:t>-</a:t>
            </a:r>
            <a:r>
              <a:rPr lang="en-GB" sz="3000" dirty="0" smtClean="0"/>
              <a:t> 12 = 0</a:t>
            </a:r>
            <a:endParaRPr lang="en-GB" sz="3000" dirty="0"/>
          </a:p>
        </p:txBody>
      </p:sp>
      <p:sp>
        <p:nvSpPr>
          <p:cNvPr id="10" name="TextBox 9"/>
          <p:cNvSpPr txBox="1"/>
          <p:nvPr/>
        </p:nvSpPr>
        <p:spPr>
          <a:xfrm>
            <a:off x="687984" y="3371646"/>
            <a:ext cx="29133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(d)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- 7x - 30 = 0</a:t>
            </a:r>
            <a:endParaRPr lang="en-GB" sz="3000" dirty="0"/>
          </a:p>
        </p:txBody>
      </p:sp>
      <p:sp>
        <p:nvSpPr>
          <p:cNvPr id="11" name="TextBox 10"/>
          <p:cNvSpPr txBox="1"/>
          <p:nvPr/>
        </p:nvSpPr>
        <p:spPr>
          <a:xfrm>
            <a:off x="687984" y="3925644"/>
            <a:ext cx="37514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(e) 3x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+ 18x + 24 = 0</a:t>
            </a:r>
            <a:endParaRPr lang="en-GB" sz="3000" dirty="0"/>
          </a:p>
        </p:txBody>
      </p:sp>
      <p:sp>
        <p:nvSpPr>
          <p:cNvPr id="12" name="TextBox 11"/>
          <p:cNvSpPr txBox="1"/>
          <p:nvPr/>
        </p:nvSpPr>
        <p:spPr>
          <a:xfrm>
            <a:off x="687984" y="1579389"/>
            <a:ext cx="34069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(a)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+ 16x = 0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34869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3" y="895129"/>
            <a:ext cx="339827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– 25 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027918" y="1790367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baseline="30000" dirty="0"/>
              <a:t>2</a:t>
            </a:r>
            <a:r>
              <a:rPr lang="en-GB" sz="3000" dirty="0"/>
              <a:t> </a:t>
            </a:r>
            <a:r>
              <a:rPr lang="en-GB" sz="3000" dirty="0" smtClean="0"/>
              <a:t>– 25 = </a:t>
            </a:r>
            <a:r>
              <a:rPr lang="en-GB" sz="3000" dirty="0"/>
              <a:t>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834095" y="3076474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40921" y="2425198"/>
            <a:ext cx="29012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(x – 5) (x + </a:t>
            </a:r>
            <a:r>
              <a:rPr lang="en-GB" sz="3000" dirty="0"/>
              <a:t>5</a:t>
            </a:r>
            <a:r>
              <a:rPr lang="en-GB" sz="3000" dirty="0" smtClean="0"/>
              <a:t>)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3842169" y="3548572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-5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842169" y="307647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+ </a:t>
            </a:r>
            <a:r>
              <a:rPr lang="en-GB" sz="3000" dirty="0"/>
              <a:t>5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12" name="Rounded Rectangle 11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are x = -5 or x = 5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4427813" y="1114606"/>
            <a:ext cx="2641676" cy="12752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Factorise – ‘Difference of Two Squares’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940922" y="3082127"/>
            <a:ext cx="15089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- 5 = 0</a:t>
            </a:r>
            <a:endParaRPr lang="en-GB" sz="3000" dirty="0"/>
          </a:p>
        </p:txBody>
      </p:sp>
      <p:sp>
        <p:nvSpPr>
          <p:cNvPr id="14" name="TextBox 13"/>
          <p:cNvSpPr txBox="1"/>
          <p:nvPr/>
        </p:nvSpPr>
        <p:spPr>
          <a:xfrm>
            <a:off x="1031393" y="351503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5</a:t>
            </a:r>
          </a:p>
        </p:txBody>
      </p:sp>
    </p:spTree>
    <p:extLst>
      <p:ext uri="{BB962C8B-B14F-4D97-AF65-F5344CB8AC3E}">
        <p14:creationId xmlns:p14="http://schemas.microsoft.com/office/powerpoint/2010/main" val="214299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7" grpId="0"/>
      <p:bldP spid="8" grpId="0"/>
      <p:bldP spid="9" grpId="0"/>
      <p:bldP spid="10" grpId="0"/>
      <p:bldP spid="12" grpId="0" animBg="1"/>
      <p:bldP spid="11" grpId="0" animBg="1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4953" y="1697201"/>
            <a:ext cx="339827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– 25 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111048" y="2427679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baseline="30000" dirty="0"/>
              <a:t>2</a:t>
            </a:r>
            <a:r>
              <a:rPr lang="en-GB" sz="3000" dirty="0"/>
              <a:t> </a:t>
            </a:r>
            <a:r>
              <a:rPr lang="en-GB" sz="3000" dirty="0" smtClean="0"/>
              <a:t>– 25 = </a:t>
            </a:r>
            <a:r>
              <a:rPr lang="en-GB" sz="3000" dirty="0"/>
              <a:t>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463639" y="4142170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84092" y="3008034"/>
            <a:ext cx="13450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= 25</a:t>
            </a:r>
            <a:endParaRPr lang="en-GB" sz="3000" dirty="0"/>
          </a:p>
        </p:txBody>
      </p:sp>
      <p:sp>
        <p:nvSpPr>
          <p:cNvPr id="12" name="Rounded Rectangle 11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are x = -5 or x = 5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884091" y="3588389"/>
            <a:ext cx="15795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dirty="0" smtClean="0"/>
              <a:t> </a:t>
            </a:r>
            <a:r>
              <a:rPr lang="en-GB" sz="3000" smtClean="0"/>
              <a:t>= ±√</a:t>
            </a:r>
            <a:r>
              <a:rPr lang="en-GB" sz="3000" dirty="0" smtClean="0"/>
              <a:t>25</a:t>
            </a:r>
            <a:endParaRPr lang="en-GB" sz="3000" dirty="0"/>
          </a:p>
        </p:txBody>
      </p:sp>
      <p:sp>
        <p:nvSpPr>
          <p:cNvPr id="16" name="TextBox 15"/>
          <p:cNvSpPr txBox="1"/>
          <p:nvPr/>
        </p:nvSpPr>
        <p:spPr>
          <a:xfrm>
            <a:off x="1884091" y="4142387"/>
            <a:ext cx="1345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dirty="0" smtClean="0"/>
              <a:t> </a:t>
            </a:r>
            <a:r>
              <a:rPr lang="en-GB" sz="3000" smtClean="0"/>
              <a:t>= - 5</a:t>
            </a:r>
            <a:endParaRPr lang="en-GB" sz="3000" dirty="0"/>
          </a:p>
        </p:txBody>
      </p:sp>
      <p:sp>
        <p:nvSpPr>
          <p:cNvPr id="17" name="TextBox 16"/>
          <p:cNvSpPr txBox="1"/>
          <p:nvPr/>
        </p:nvSpPr>
        <p:spPr>
          <a:xfrm>
            <a:off x="4321999" y="4177660"/>
            <a:ext cx="1345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dirty="0" smtClean="0"/>
              <a:t> = 5</a:t>
            </a:r>
            <a:endParaRPr lang="en-GB" sz="3000" dirty="0"/>
          </a:p>
        </p:txBody>
      </p:sp>
      <p:sp>
        <p:nvSpPr>
          <p:cNvPr id="18" name="TextBox 17"/>
          <p:cNvSpPr txBox="1"/>
          <p:nvPr/>
        </p:nvSpPr>
        <p:spPr>
          <a:xfrm>
            <a:off x="134633" y="314774"/>
            <a:ext cx="88846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For difference of two square problems, we can use an alternative method!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80949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12" grpId="0" animBg="1"/>
      <p:bldP spid="15" grpId="0"/>
      <p:bldP spid="16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4" y="87216"/>
            <a:ext cx="3288188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Try these…</a:t>
            </a:r>
            <a:endParaRPr lang="en-US" sz="4800" b="1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69334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(1) Solve </a:t>
            </a:r>
            <a:r>
              <a:rPr lang="en-GB" sz="3000" smtClean="0"/>
              <a:t>the following quadratic </a:t>
            </a:r>
            <a:r>
              <a:rPr lang="en-GB" sz="3000" dirty="0" smtClean="0"/>
              <a:t>equations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687984" y="2173054"/>
            <a:ext cx="29133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(b) 4x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– 25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687984" y="2772350"/>
            <a:ext cx="29133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(c) 2x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– 200  = 0</a:t>
            </a:r>
            <a:endParaRPr lang="en-GB" sz="3000" dirty="0"/>
          </a:p>
        </p:txBody>
      </p:sp>
      <p:sp>
        <p:nvSpPr>
          <p:cNvPr id="10" name="TextBox 9"/>
          <p:cNvSpPr txBox="1"/>
          <p:nvPr/>
        </p:nvSpPr>
        <p:spPr>
          <a:xfrm>
            <a:off x="687984" y="3371646"/>
            <a:ext cx="29133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(d) 81 </a:t>
            </a:r>
            <a:r>
              <a:rPr lang="en-GB" sz="3000" dirty="0"/>
              <a:t>– </a:t>
            </a:r>
            <a:r>
              <a:rPr lang="en-GB" sz="3000" dirty="0" smtClean="0"/>
              <a:t>4x</a:t>
            </a:r>
            <a:r>
              <a:rPr lang="en-GB" sz="3000" baseline="30000" dirty="0" smtClean="0"/>
              <a:t>2 </a:t>
            </a:r>
            <a:r>
              <a:rPr lang="en-GB" sz="3000" dirty="0" smtClean="0"/>
              <a:t>= 0</a:t>
            </a:r>
            <a:endParaRPr lang="en-GB" sz="3000" dirty="0"/>
          </a:p>
        </p:txBody>
      </p:sp>
      <p:sp>
        <p:nvSpPr>
          <p:cNvPr id="12" name="TextBox 11"/>
          <p:cNvSpPr txBox="1"/>
          <p:nvPr/>
        </p:nvSpPr>
        <p:spPr>
          <a:xfrm>
            <a:off x="687984" y="1579389"/>
            <a:ext cx="34069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(a)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– 36 = 0</a:t>
            </a:r>
            <a:endParaRPr lang="en-GB" sz="3000" dirty="0"/>
          </a:p>
        </p:txBody>
      </p:sp>
      <p:sp>
        <p:nvSpPr>
          <p:cNvPr id="13" name="TextBox 12"/>
          <p:cNvSpPr txBox="1"/>
          <p:nvPr/>
        </p:nvSpPr>
        <p:spPr>
          <a:xfrm>
            <a:off x="134633" y="4224682"/>
            <a:ext cx="86684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(2) The difference of the area of two squares is 200cm</a:t>
            </a:r>
            <a:r>
              <a:rPr lang="en-GB" sz="3000" baseline="30000" dirty="0"/>
              <a:t>2</a:t>
            </a:r>
            <a:r>
              <a:rPr lang="en-GB" sz="3000" dirty="0" smtClean="0"/>
              <a:t>. Each side of the larger square is three times the length of a side on the smaller square. Find the length of a side on each square.</a:t>
            </a:r>
          </a:p>
        </p:txBody>
      </p:sp>
    </p:spTree>
    <p:extLst>
      <p:ext uri="{BB962C8B-B14F-4D97-AF65-F5344CB8AC3E}">
        <p14:creationId xmlns:p14="http://schemas.microsoft.com/office/powerpoint/2010/main" val="133198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3" y="895129"/>
            <a:ext cx="365066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Solve 2x</a:t>
            </a:r>
            <a:r>
              <a:rPr lang="en-GB" sz="3000" baseline="30000" smtClean="0"/>
              <a:t>2</a:t>
            </a:r>
            <a:r>
              <a:rPr lang="en-GB" sz="3000" smtClean="0"/>
              <a:t> - 7x </a:t>
            </a:r>
            <a:r>
              <a:rPr lang="en-GB" sz="3000"/>
              <a:t>-</a:t>
            </a:r>
            <a:r>
              <a:rPr lang="en-GB" sz="3000" smtClean="0"/>
              <a:t> 15 </a:t>
            </a:r>
            <a:r>
              <a:rPr lang="en-GB" sz="3000" dirty="0" smtClean="0"/>
              <a:t>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706871" y="1497614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2x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- 7x - 15 </a:t>
            </a:r>
            <a:r>
              <a:rPr lang="en-GB" sz="3000" dirty="0"/>
              <a:t>= 0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5840820" y="674722"/>
            <a:ext cx="2460567" cy="10134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Factorise – ‘Mother Method’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759777" y="2034063"/>
            <a:ext cx="38252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2x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- 10x + 3x - 15 </a:t>
            </a:r>
            <a:r>
              <a:rPr lang="en-GB" sz="3000" dirty="0"/>
              <a:t>= 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0234" y="2627306"/>
            <a:ext cx="38252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2x (x – 5) + 3 (x – 5) = </a:t>
            </a:r>
            <a:r>
              <a:rPr lang="en-GB" sz="3000" dirty="0"/>
              <a:t>0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359608" y="3176706"/>
            <a:ext cx="322542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(2x + 3) (x - 5) = </a:t>
            </a:r>
            <a:r>
              <a:rPr lang="en-GB" sz="3000" dirty="0"/>
              <a:t>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343407" y="3759698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351481" y="4231796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5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351481" y="3759698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- 5 = 0</a:t>
            </a:r>
            <a:endParaRPr lang="en-GB" sz="3000" dirty="0"/>
          </a:p>
        </p:txBody>
      </p:sp>
      <p:sp>
        <p:nvSpPr>
          <p:cNvPr id="24" name="TextBox 23"/>
          <p:cNvSpPr txBox="1"/>
          <p:nvPr/>
        </p:nvSpPr>
        <p:spPr>
          <a:xfrm>
            <a:off x="450234" y="3765351"/>
            <a:ext cx="189317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2x </a:t>
            </a:r>
            <a:r>
              <a:rPr lang="en-GB" sz="3000" dirty="0"/>
              <a:t>+</a:t>
            </a:r>
            <a:r>
              <a:rPr lang="en-GB" sz="3000" smtClean="0"/>
              <a:t> </a:t>
            </a:r>
            <a:r>
              <a:rPr lang="en-GB" sz="3000" dirty="0" smtClean="0"/>
              <a:t>3 = 0</a:t>
            </a:r>
            <a:endParaRPr lang="en-GB" sz="3000" dirty="0"/>
          </a:p>
        </p:txBody>
      </p:sp>
      <p:sp>
        <p:nvSpPr>
          <p:cNvPr id="25" name="TextBox 24"/>
          <p:cNvSpPr txBox="1"/>
          <p:nvPr/>
        </p:nvSpPr>
        <p:spPr>
          <a:xfrm>
            <a:off x="540705" y="4198258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2x = -3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/>
              <p:cNvSpPr txBox="1"/>
              <p:nvPr/>
            </p:nvSpPr>
            <p:spPr>
              <a:xfrm>
                <a:off x="540705" y="4646199"/>
                <a:ext cx="1940011" cy="7452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Symbol" charset="2"/>
                  <a:buChar char="Þ"/>
                </a:pPr>
                <a:r>
                  <a:rPr lang="en-GB" sz="3000" dirty="0" smtClean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−3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2</m:t>
                        </m:r>
                      </m:den>
                    </m:f>
                  </m:oMath>
                </a14:m>
                <a:endParaRPr lang="en-GB" sz="3000" dirty="0" smtClean="0"/>
              </a:p>
            </p:txBody>
          </p:sp>
        </mc:Choice>
        <mc:Fallback xmlns="">
          <p:sp>
            <p:nvSpPr>
              <p:cNvPr id="20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705" y="4646199"/>
                <a:ext cx="1940011" cy="745269"/>
              </a:xfrm>
              <a:prstGeom prst="rect">
                <a:avLst/>
              </a:prstGeom>
              <a:blipFill rotWithShape="0">
                <a:blip r:embed="rId2"/>
                <a:stretch>
                  <a:fillRect l="-7547"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Rounded Rectangle 25"/>
              <p:cNvSpPr/>
              <p:nvPr/>
            </p:nvSpPr>
            <p:spPr>
              <a:xfrm>
                <a:off x="1397594" y="5718318"/>
                <a:ext cx="6048505" cy="746558"/>
              </a:xfrm>
              <a:prstGeom prst="roundRect">
                <a:avLst/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3000" dirty="0" smtClean="0"/>
                  <a:t>Solutions are x 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3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3000" dirty="0" smtClean="0"/>
                  <a:t> or x =5 </a:t>
                </a:r>
              </a:p>
            </p:txBody>
          </p:sp>
        </mc:Choice>
        <mc:Fallback xmlns="">
          <p:sp>
            <p:nvSpPr>
              <p:cNvPr id="26" name="Rounded Rectangle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7594" y="5718318"/>
                <a:ext cx="6048505" cy="746558"/>
              </a:xfrm>
              <a:prstGeom prst="roundRect">
                <a:avLst/>
              </a:prstGeom>
              <a:blipFill rotWithShape="0">
                <a:blip r:embed="rId3"/>
                <a:stretch>
                  <a:fillRect b="-12000"/>
                </a:stretch>
              </a:blip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045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11" grpId="0" animBg="1"/>
      <p:bldP spid="15" grpId="0"/>
      <p:bldP spid="16" grpId="0"/>
      <p:bldP spid="17" grpId="0"/>
      <p:bldP spid="21" grpId="0"/>
      <p:bldP spid="22" grpId="0"/>
      <p:bldP spid="23" grpId="0"/>
      <p:bldP spid="24" grpId="0"/>
      <p:bldP spid="25" grpId="0"/>
      <p:bldP spid="20" grpId="0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3" y="895129"/>
            <a:ext cx="365066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3x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- 11x + 6 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524564" y="1470977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3x</a:t>
            </a:r>
            <a:r>
              <a:rPr lang="en-GB" sz="3000" baseline="30000" dirty="0"/>
              <a:t>2</a:t>
            </a:r>
            <a:r>
              <a:rPr lang="en-GB" sz="3000" dirty="0"/>
              <a:t> - 11x + 6 = 0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5840820" y="674722"/>
            <a:ext cx="2460567" cy="10134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Factorise – ‘Mother Method’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1063445" y="2046860"/>
            <a:ext cx="325804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3</a:t>
            </a:r>
            <a:r>
              <a:rPr lang="en-GB" sz="3000" dirty="0" smtClean="0"/>
              <a:t>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</a:t>
            </a:r>
            <a:r>
              <a:rPr lang="en-GB" sz="3000" dirty="0"/>
              <a:t>9</a:t>
            </a:r>
            <a:r>
              <a:rPr lang="en-GB" sz="3000" dirty="0" smtClean="0"/>
              <a:t>x </a:t>
            </a:r>
            <a:r>
              <a:rPr lang="en-GB" sz="3000" dirty="0"/>
              <a:t>-</a:t>
            </a:r>
            <a:r>
              <a:rPr lang="en-GB" sz="3000" dirty="0" smtClean="0"/>
              <a:t> </a:t>
            </a:r>
            <a:r>
              <a:rPr lang="en-GB" sz="3000" dirty="0"/>
              <a:t>2</a:t>
            </a:r>
            <a:r>
              <a:rPr lang="en-GB" sz="3000" dirty="0" smtClean="0"/>
              <a:t>x + 6 </a:t>
            </a:r>
            <a:r>
              <a:rPr lang="en-GB" sz="3000" dirty="0"/>
              <a:t>= 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0234" y="2627306"/>
            <a:ext cx="38252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3</a:t>
            </a:r>
            <a:r>
              <a:rPr lang="en-GB" sz="3000" dirty="0" smtClean="0"/>
              <a:t>x (x – 3) </a:t>
            </a:r>
            <a:r>
              <a:rPr lang="en-GB" sz="3000" dirty="0"/>
              <a:t>-</a:t>
            </a:r>
            <a:r>
              <a:rPr lang="en-GB" sz="3000" dirty="0" smtClean="0"/>
              <a:t> </a:t>
            </a:r>
            <a:r>
              <a:rPr lang="en-GB" sz="3000" dirty="0"/>
              <a:t>2</a:t>
            </a:r>
            <a:r>
              <a:rPr lang="en-GB" sz="3000" dirty="0" smtClean="0"/>
              <a:t> (x – 3) = </a:t>
            </a:r>
            <a:r>
              <a:rPr lang="en-GB" sz="3000" dirty="0"/>
              <a:t>0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359608" y="3176706"/>
            <a:ext cx="322542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(x </a:t>
            </a:r>
            <a:r>
              <a:rPr lang="en-GB" sz="3000" dirty="0"/>
              <a:t>-</a:t>
            </a:r>
            <a:r>
              <a:rPr lang="en-GB" sz="3000" dirty="0" smtClean="0"/>
              <a:t> 3) (3x - 2) = </a:t>
            </a:r>
            <a:r>
              <a:rPr lang="en-GB" sz="3000" dirty="0"/>
              <a:t>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343407" y="3759698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351481" y="4231796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</a:t>
            </a:r>
            <a:r>
              <a:rPr lang="en-GB" sz="3000" dirty="0"/>
              <a:t>3</a:t>
            </a:r>
            <a:endParaRPr lang="en-GB" sz="3000" dirty="0" smtClean="0"/>
          </a:p>
        </p:txBody>
      </p:sp>
      <p:sp>
        <p:nvSpPr>
          <p:cNvPr id="23" name="TextBox 22"/>
          <p:cNvSpPr txBox="1"/>
          <p:nvPr/>
        </p:nvSpPr>
        <p:spPr>
          <a:xfrm>
            <a:off x="3351481" y="3759698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</a:t>
            </a:r>
            <a:r>
              <a:rPr lang="en-GB" sz="3000" dirty="0"/>
              <a:t>3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24" name="TextBox 23"/>
          <p:cNvSpPr txBox="1"/>
          <p:nvPr/>
        </p:nvSpPr>
        <p:spPr>
          <a:xfrm>
            <a:off x="450234" y="3765351"/>
            <a:ext cx="189317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3</a:t>
            </a:r>
            <a:r>
              <a:rPr lang="en-GB" sz="3000" dirty="0" smtClean="0"/>
              <a:t>x - </a:t>
            </a:r>
            <a:r>
              <a:rPr lang="en-GB" sz="3000" dirty="0"/>
              <a:t>2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25" name="TextBox 24"/>
          <p:cNvSpPr txBox="1"/>
          <p:nvPr/>
        </p:nvSpPr>
        <p:spPr>
          <a:xfrm>
            <a:off x="540705" y="4198258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/>
              <a:t>3</a:t>
            </a:r>
            <a:r>
              <a:rPr lang="en-GB" sz="3000" dirty="0" smtClean="0"/>
              <a:t>x = </a:t>
            </a:r>
            <a:r>
              <a:rPr lang="en-GB" sz="3000" dirty="0"/>
              <a:t>2</a:t>
            </a:r>
            <a:endParaRPr lang="en-GB" sz="3000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/>
              <p:cNvSpPr txBox="1"/>
              <p:nvPr/>
            </p:nvSpPr>
            <p:spPr>
              <a:xfrm>
                <a:off x="540705" y="4646199"/>
                <a:ext cx="1940011" cy="7452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Symbol" charset="2"/>
                  <a:buChar char="Þ"/>
                </a:pPr>
                <a:r>
                  <a:rPr lang="en-GB" sz="3000" dirty="0" smtClean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2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3</m:t>
                        </m:r>
                      </m:den>
                    </m:f>
                  </m:oMath>
                </a14:m>
                <a:endParaRPr lang="en-GB" sz="3000" dirty="0" smtClean="0"/>
              </a:p>
            </p:txBody>
          </p:sp>
        </mc:Choice>
        <mc:Fallback xmlns="">
          <p:sp>
            <p:nvSpPr>
              <p:cNvPr id="20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705" y="4646199"/>
                <a:ext cx="1940011" cy="745269"/>
              </a:xfrm>
              <a:prstGeom prst="rect">
                <a:avLst/>
              </a:prstGeom>
              <a:blipFill rotWithShape="0">
                <a:blip r:embed="rId2"/>
                <a:stretch>
                  <a:fillRect l="-7547"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Rounded Rectangle 25"/>
              <p:cNvSpPr/>
              <p:nvPr/>
            </p:nvSpPr>
            <p:spPr>
              <a:xfrm>
                <a:off x="1397594" y="5583382"/>
                <a:ext cx="6048505" cy="881494"/>
              </a:xfrm>
              <a:prstGeom prst="roundRect">
                <a:avLst/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3000" dirty="0" smtClean="0"/>
                  <a:t>Solutions are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2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sz="3000" dirty="0" smtClean="0"/>
                  <a:t> or x = 3 </a:t>
                </a:r>
              </a:p>
            </p:txBody>
          </p:sp>
        </mc:Choice>
        <mc:Fallback xmlns="">
          <p:sp>
            <p:nvSpPr>
              <p:cNvPr id="26" name="Rounded Rectangle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7594" y="5583382"/>
                <a:ext cx="6048505" cy="881494"/>
              </a:xfrm>
              <a:prstGeom prst="roundRect">
                <a:avLst/>
              </a:prstGeom>
              <a:blipFill rotWithShape="0">
                <a:blip r:embed="rId3"/>
                <a:stretch>
                  <a:fillRect b="-2041"/>
                </a:stretch>
              </a:blip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182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11" grpId="0" animBg="1"/>
      <p:bldP spid="15" grpId="0"/>
      <p:bldP spid="16" grpId="0"/>
      <p:bldP spid="17" grpId="0"/>
      <p:bldP spid="21" grpId="0"/>
      <p:bldP spid="22" grpId="0"/>
      <p:bldP spid="23" grpId="0"/>
      <p:bldP spid="24" grpId="0"/>
      <p:bldP spid="25" grpId="0"/>
      <p:bldP spid="20" grpId="0"/>
      <p:bldP spid="2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4" y="87216"/>
            <a:ext cx="3288188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Try these…</a:t>
            </a:r>
            <a:endParaRPr lang="en-US" sz="4800" b="1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69334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(1) Solve </a:t>
            </a:r>
            <a:r>
              <a:rPr lang="en-GB" sz="3000" smtClean="0"/>
              <a:t>the following quadratic </a:t>
            </a:r>
            <a:r>
              <a:rPr lang="en-GB" sz="3000" dirty="0" smtClean="0"/>
              <a:t>equations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687983" y="2173054"/>
            <a:ext cx="354305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(b</a:t>
            </a:r>
            <a:r>
              <a:rPr lang="en-GB" sz="3000" smtClean="0"/>
              <a:t>) 3x</a:t>
            </a:r>
            <a:r>
              <a:rPr lang="en-GB" sz="3000" baseline="30000" smtClean="0"/>
              <a:t>2</a:t>
            </a:r>
            <a:r>
              <a:rPr lang="en-GB" sz="3000" smtClean="0"/>
              <a:t> - 11x + 6 </a:t>
            </a:r>
            <a:r>
              <a:rPr lang="en-GB" sz="3000" dirty="0" smtClean="0"/>
              <a:t>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34634" y="4176662"/>
            <a:ext cx="584071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(2) The area of a triangle </a:t>
            </a:r>
            <a:r>
              <a:rPr lang="en-GB" sz="3000" dirty="0"/>
              <a:t>is </a:t>
            </a:r>
            <a:r>
              <a:rPr lang="en-GB" sz="3000" dirty="0" smtClean="0"/>
              <a:t>6.5cm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.</a:t>
            </a:r>
          </a:p>
          <a:p>
            <a:r>
              <a:rPr lang="en-GB" sz="3000" dirty="0" smtClean="0"/>
              <a:t>Write down an equation in x, simplify it and then solve the equation to find lengths AB and BC.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7984" y="2772350"/>
            <a:ext cx="31555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(c) 6x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- 5x </a:t>
            </a:r>
            <a:r>
              <a:rPr lang="en-GB" sz="3000" dirty="0"/>
              <a:t>-</a:t>
            </a:r>
            <a:r>
              <a:rPr lang="en-GB" sz="3000" dirty="0" smtClean="0"/>
              <a:t> </a:t>
            </a:r>
            <a:r>
              <a:rPr lang="en-GB" sz="3000" dirty="0"/>
              <a:t>6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10" name="TextBox 9"/>
          <p:cNvSpPr txBox="1"/>
          <p:nvPr/>
        </p:nvSpPr>
        <p:spPr>
          <a:xfrm>
            <a:off x="687984" y="3371646"/>
            <a:ext cx="3295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(d) 15x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- 4x - 3 = 0</a:t>
            </a:r>
            <a:endParaRPr lang="en-GB" sz="3000" dirty="0"/>
          </a:p>
        </p:txBody>
      </p:sp>
      <p:sp>
        <p:nvSpPr>
          <p:cNvPr id="12" name="TextBox 11"/>
          <p:cNvSpPr txBox="1"/>
          <p:nvPr/>
        </p:nvSpPr>
        <p:spPr>
          <a:xfrm>
            <a:off x="687984" y="1579389"/>
            <a:ext cx="34069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(a) 2x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</a:t>
            </a:r>
            <a:r>
              <a:rPr lang="en-GB" sz="3000" dirty="0"/>
              <a:t>-</a:t>
            </a:r>
            <a:r>
              <a:rPr lang="en-GB" sz="3000" dirty="0" smtClean="0"/>
              <a:t> </a:t>
            </a:r>
            <a:r>
              <a:rPr lang="en-GB" sz="3000" dirty="0"/>
              <a:t>7</a:t>
            </a:r>
            <a:r>
              <a:rPr lang="en-GB" sz="3000" dirty="0" smtClean="0"/>
              <a:t>x + 3 = 0</a:t>
            </a:r>
            <a:endParaRPr lang="en-GB" sz="3000" dirty="0"/>
          </a:p>
        </p:txBody>
      </p:sp>
      <p:sp>
        <p:nvSpPr>
          <p:cNvPr id="3" name="Right Triangle 2"/>
          <p:cNvSpPr/>
          <p:nvPr/>
        </p:nvSpPr>
        <p:spPr>
          <a:xfrm>
            <a:off x="7068066" y="3925644"/>
            <a:ext cx="1590260" cy="2226365"/>
          </a:xfrm>
          <a:prstGeom prst="rt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853600" y="3371646"/>
            <a:ext cx="4289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smtClean="0"/>
              <a:t>A</a:t>
            </a:r>
            <a:endParaRPr lang="en-GB" sz="3000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6795643" y="6141757"/>
            <a:ext cx="4289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B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514693" y="6141757"/>
            <a:ext cx="4289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06992" y="4756701"/>
            <a:ext cx="111758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1" dirty="0" smtClean="0">
                <a:solidFill>
                  <a:srgbClr val="7030A0"/>
                </a:solidFill>
                <a:latin typeface="Times New Roman" charset="0"/>
                <a:ea typeface="Times New Roman" charset="0"/>
                <a:cs typeface="Times New Roman" charset="0"/>
              </a:rPr>
              <a:t>x </a:t>
            </a:r>
            <a:r>
              <a:rPr lang="en-GB" sz="3000" dirty="0" smtClean="0">
                <a:solidFill>
                  <a:srgbClr val="7030A0"/>
                </a:solidFill>
                <a:latin typeface="Calibri" charset="0"/>
                <a:ea typeface="Calibri" charset="0"/>
                <a:cs typeface="Calibri" charset="0"/>
              </a:rPr>
              <a:t>+ 3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56223" y="6152009"/>
            <a:ext cx="111758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7030A0"/>
                </a:solidFill>
                <a:latin typeface="Calibri" charset="0"/>
                <a:ea typeface="Calibri" charset="0"/>
                <a:cs typeface="Calibri" charset="0"/>
              </a:rPr>
              <a:t>2</a:t>
            </a:r>
            <a:r>
              <a:rPr lang="en-GB" sz="3000" i="1" dirty="0" smtClean="0">
                <a:solidFill>
                  <a:srgbClr val="7030A0"/>
                </a:solidFill>
                <a:latin typeface="Times New Roman" charset="0"/>
                <a:ea typeface="Times New Roman" charset="0"/>
                <a:cs typeface="Times New Roman" charset="0"/>
              </a:rPr>
              <a:t>x </a:t>
            </a:r>
            <a:r>
              <a:rPr lang="en-GB" sz="3000" dirty="0" smtClean="0">
                <a:solidFill>
                  <a:srgbClr val="7030A0"/>
                </a:solidFill>
                <a:latin typeface="Calibri" charset="0"/>
                <a:ea typeface="Calibri" charset="0"/>
                <a:cs typeface="Calibri" charset="0"/>
              </a:rPr>
              <a:t>- 5</a:t>
            </a:r>
          </a:p>
        </p:txBody>
      </p:sp>
    </p:spTree>
    <p:extLst>
      <p:ext uri="{BB962C8B-B14F-4D97-AF65-F5344CB8AC3E}">
        <p14:creationId xmlns:p14="http://schemas.microsoft.com/office/powerpoint/2010/main" val="68833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336493" y="4701232"/>
            <a:ext cx="62389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>
                    <a:lumMod val="50000"/>
                  </a:schemeClr>
                </a:solidFill>
              </a:rPr>
              <a:t>If the equation is not of the form where the right-hand side is zero; rearrange it before factorising.</a:t>
            </a:r>
            <a:endParaRPr lang="en-GB" sz="3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90719" y="781194"/>
            <a:ext cx="7130495" cy="353173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75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Equations that need rearranging first</a:t>
            </a:r>
            <a:endParaRPr lang="en-GB" sz="7500" b="1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77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3" y="895129"/>
            <a:ext cx="339827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= 5x - </a:t>
            </a:r>
            <a:r>
              <a:rPr lang="en-GB" sz="3000" dirty="0"/>
              <a:t>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66829" y="2406576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baseline="30000" dirty="0"/>
              <a:t>2</a:t>
            </a:r>
            <a:r>
              <a:rPr lang="en-GB" sz="3000" dirty="0"/>
              <a:t> </a:t>
            </a:r>
            <a:r>
              <a:rPr lang="en-GB" sz="3000" dirty="0" smtClean="0"/>
              <a:t>- </a:t>
            </a:r>
            <a:r>
              <a:rPr lang="en-GB" sz="3000" dirty="0"/>
              <a:t>5</a:t>
            </a:r>
            <a:r>
              <a:rPr lang="en-GB" sz="3000" dirty="0" smtClean="0"/>
              <a:t>x + 6 </a:t>
            </a:r>
            <a:r>
              <a:rPr lang="en-GB" sz="3000" dirty="0"/>
              <a:t>= 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73006" y="3692683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9832" y="3041407"/>
            <a:ext cx="29012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(x - </a:t>
            </a:r>
            <a:r>
              <a:rPr lang="en-GB" sz="3000" dirty="0"/>
              <a:t>2</a:t>
            </a:r>
            <a:r>
              <a:rPr lang="en-GB" sz="3000" dirty="0" smtClean="0"/>
              <a:t>) (x - 3)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3899404" y="4155131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81080" y="3692683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- 3 = 0</a:t>
            </a:r>
            <a:endParaRPr lang="en-GB" sz="3000" dirty="0"/>
          </a:p>
        </p:txBody>
      </p:sp>
      <p:sp>
        <p:nvSpPr>
          <p:cNvPr id="12" name="Rounded Rectangle 11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are x = </a:t>
            </a:r>
            <a:r>
              <a:rPr lang="en-GB" sz="3000" dirty="0"/>
              <a:t>2</a:t>
            </a:r>
            <a:r>
              <a:rPr lang="en-GB" sz="3000" dirty="0" smtClean="0"/>
              <a:t> or x = </a:t>
            </a:r>
            <a:r>
              <a:rPr lang="en-GB" sz="3000" dirty="0"/>
              <a:t>3</a:t>
            </a:r>
            <a:r>
              <a:rPr lang="en-GB" sz="3000" dirty="0" smtClean="0"/>
              <a:t> 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4518577" y="1998464"/>
            <a:ext cx="2641676" cy="10134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Factorise – ‘Morning Method’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879833" y="3698336"/>
            <a:ext cx="15089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- 2 = 0</a:t>
            </a:r>
            <a:endParaRPr lang="en-GB" sz="3000" dirty="0"/>
          </a:p>
        </p:txBody>
      </p:sp>
      <p:sp>
        <p:nvSpPr>
          <p:cNvPr id="14" name="TextBox 13"/>
          <p:cNvSpPr txBox="1"/>
          <p:nvPr/>
        </p:nvSpPr>
        <p:spPr>
          <a:xfrm>
            <a:off x="970304" y="4131243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</a:t>
            </a:r>
            <a:r>
              <a:rPr lang="en-GB" sz="3000" dirty="0"/>
              <a:t>2</a:t>
            </a:r>
            <a:endParaRPr lang="en-GB" sz="3000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966829" y="1852578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baseline="30000" dirty="0"/>
              <a:t>2</a:t>
            </a:r>
            <a:r>
              <a:rPr lang="en-GB" sz="3000" dirty="0"/>
              <a:t> = 5x - 6</a:t>
            </a:r>
          </a:p>
        </p:txBody>
      </p:sp>
      <p:sp>
        <p:nvSpPr>
          <p:cNvPr id="16" name="Rectangle 15"/>
          <p:cNvSpPr/>
          <p:nvPr/>
        </p:nvSpPr>
        <p:spPr>
          <a:xfrm rot="20307798">
            <a:off x="4407707" y="1380196"/>
            <a:ext cx="2378183" cy="359347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Rearrange!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20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7" grpId="0"/>
      <p:bldP spid="8" grpId="0"/>
      <p:bldP spid="9" grpId="0"/>
      <p:bldP spid="10" grpId="0"/>
      <p:bldP spid="12" grpId="0" animBg="1"/>
      <p:bldP spid="11" grpId="0" animBg="1"/>
      <p:bldP spid="13" grpId="0"/>
      <p:bldP spid="14" grpId="0"/>
      <p:bldP spid="15" grpId="0"/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3" y="895129"/>
            <a:ext cx="339827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3x -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– 2 = 0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966829" y="2406576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x</a:t>
            </a:r>
            <a:r>
              <a:rPr lang="en-GB" sz="3000" baseline="30000" dirty="0"/>
              <a:t>2</a:t>
            </a:r>
            <a:r>
              <a:rPr lang="en-GB" sz="3000" dirty="0"/>
              <a:t> </a:t>
            </a:r>
            <a:r>
              <a:rPr lang="en-GB" sz="3000" dirty="0" smtClean="0"/>
              <a:t>- </a:t>
            </a:r>
            <a:r>
              <a:rPr lang="en-GB" sz="3000" dirty="0"/>
              <a:t>3</a:t>
            </a:r>
            <a:r>
              <a:rPr lang="en-GB" sz="3000" dirty="0" smtClean="0"/>
              <a:t>x </a:t>
            </a:r>
            <a:r>
              <a:rPr lang="en-GB" sz="3000" dirty="0"/>
              <a:t>+</a:t>
            </a:r>
            <a:r>
              <a:rPr lang="en-GB" sz="3000" dirty="0" smtClean="0"/>
              <a:t> </a:t>
            </a:r>
            <a:r>
              <a:rPr lang="en-GB" sz="3000" dirty="0"/>
              <a:t>2</a:t>
            </a:r>
            <a:r>
              <a:rPr lang="en-GB" sz="3000" dirty="0" smtClean="0"/>
              <a:t> </a:t>
            </a:r>
            <a:r>
              <a:rPr lang="en-GB" sz="3000" dirty="0"/>
              <a:t>= 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73006" y="3692683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9832" y="3041407"/>
            <a:ext cx="29012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(x </a:t>
            </a:r>
            <a:r>
              <a:rPr lang="en-GB" sz="3000" dirty="0"/>
              <a:t>-</a:t>
            </a:r>
            <a:r>
              <a:rPr lang="en-GB" sz="3000" dirty="0" smtClean="0"/>
              <a:t> </a:t>
            </a:r>
            <a:r>
              <a:rPr lang="en-GB" sz="3000" dirty="0"/>
              <a:t>1</a:t>
            </a:r>
            <a:r>
              <a:rPr lang="en-GB" sz="3000" dirty="0" smtClean="0"/>
              <a:t>) (x - 2) = 0</a:t>
            </a:r>
            <a:endParaRPr lang="en-GB" sz="3000" dirty="0"/>
          </a:p>
        </p:txBody>
      </p:sp>
      <p:sp>
        <p:nvSpPr>
          <p:cNvPr id="9" name="TextBox 8"/>
          <p:cNvSpPr txBox="1"/>
          <p:nvPr/>
        </p:nvSpPr>
        <p:spPr>
          <a:xfrm>
            <a:off x="3899404" y="4155131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81080" y="3692683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- 2 = 0</a:t>
            </a:r>
            <a:endParaRPr lang="en-GB" sz="3000" dirty="0"/>
          </a:p>
        </p:txBody>
      </p:sp>
      <p:sp>
        <p:nvSpPr>
          <p:cNvPr id="12" name="Rounded Rectangle 11"/>
          <p:cNvSpPr/>
          <p:nvPr/>
        </p:nvSpPr>
        <p:spPr>
          <a:xfrm>
            <a:off x="1608886" y="5045103"/>
            <a:ext cx="6048505" cy="976184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dirty="0" smtClean="0"/>
              <a:t>Solutions are x = </a:t>
            </a:r>
            <a:r>
              <a:rPr lang="en-GB" sz="3000" dirty="0"/>
              <a:t>1</a:t>
            </a:r>
            <a:r>
              <a:rPr lang="en-GB" sz="3000" dirty="0" smtClean="0"/>
              <a:t> or x = </a:t>
            </a:r>
            <a:r>
              <a:rPr lang="en-GB" sz="3000" dirty="0"/>
              <a:t>2</a:t>
            </a:r>
            <a:r>
              <a:rPr lang="en-GB" sz="3000" dirty="0" smtClean="0"/>
              <a:t> 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4518577" y="1998464"/>
            <a:ext cx="2641676" cy="10134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Factorise – ‘Morning Method’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879833" y="3698336"/>
            <a:ext cx="15089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x - </a:t>
            </a:r>
            <a:r>
              <a:rPr lang="en-GB" sz="3000" dirty="0"/>
              <a:t>1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14" name="TextBox 13"/>
          <p:cNvSpPr txBox="1"/>
          <p:nvPr/>
        </p:nvSpPr>
        <p:spPr>
          <a:xfrm>
            <a:off x="970304" y="4131243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 smtClean="0"/>
              <a:t>x = </a:t>
            </a:r>
            <a:r>
              <a:rPr lang="en-GB" sz="3000" dirty="0"/>
              <a:t>1</a:t>
            </a:r>
            <a:endParaRPr lang="en-GB" sz="3000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966829" y="1852578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3x - x</a:t>
            </a:r>
            <a:r>
              <a:rPr lang="en-GB" sz="3000" baseline="30000" dirty="0"/>
              <a:t>2</a:t>
            </a:r>
            <a:r>
              <a:rPr lang="en-GB" sz="3000" dirty="0"/>
              <a:t> – 2 = 0</a:t>
            </a:r>
          </a:p>
        </p:txBody>
      </p:sp>
      <p:sp>
        <p:nvSpPr>
          <p:cNvPr id="16" name="Rectangle 15"/>
          <p:cNvSpPr/>
          <p:nvPr/>
        </p:nvSpPr>
        <p:spPr>
          <a:xfrm rot="20307798">
            <a:off x="4407707" y="1380196"/>
            <a:ext cx="2378183" cy="359347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Rearrange!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3492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7" grpId="0"/>
      <p:bldP spid="8" grpId="0"/>
      <p:bldP spid="9" grpId="0"/>
      <p:bldP spid="10" grpId="0"/>
      <p:bldP spid="12" grpId="0" animBg="1"/>
      <p:bldP spid="11" grpId="0" animBg="1"/>
      <p:bldP spid="13" grpId="0"/>
      <p:bldP spid="14" grpId="0"/>
      <p:bldP spid="15" grpId="0"/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5" y="87216"/>
            <a:ext cx="2472642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Example</a:t>
            </a:r>
            <a:endParaRPr lang="en-US" sz="4800" b="1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3" y="895129"/>
            <a:ext cx="365066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Solve 6x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</a:t>
            </a:r>
            <a:r>
              <a:rPr lang="en-GB" sz="3000" dirty="0"/>
              <a:t>+</a:t>
            </a:r>
            <a:r>
              <a:rPr lang="en-GB" sz="3000" dirty="0" smtClean="0"/>
              <a:t> x = 2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524564" y="1470977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6x</a:t>
            </a:r>
            <a:r>
              <a:rPr lang="en-GB" sz="3000" baseline="30000" dirty="0"/>
              <a:t>2</a:t>
            </a:r>
            <a:r>
              <a:rPr lang="en-GB" sz="3000" dirty="0"/>
              <a:t> + x = 2</a:t>
            </a:r>
          </a:p>
        </p:txBody>
      </p:sp>
      <p:sp>
        <p:nvSpPr>
          <p:cNvPr id="11" name="Rectangle 10"/>
          <p:cNvSpPr/>
          <p:nvPr/>
        </p:nvSpPr>
        <p:spPr>
          <a:xfrm rot="20307798">
            <a:off x="4882735" y="1733101"/>
            <a:ext cx="2460567" cy="10134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Factorise – ‘Mother Method’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715949" y="2419234"/>
            <a:ext cx="325804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6</a:t>
            </a:r>
            <a:r>
              <a:rPr lang="en-GB" sz="3000" dirty="0" smtClean="0"/>
              <a:t>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</a:t>
            </a:r>
            <a:r>
              <a:rPr lang="en-GB" sz="3000" dirty="0"/>
              <a:t>+</a:t>
            </a:r>
            <a:r>
              <a:rPr lang="en-GB" sz="3000" dirty="0" smtClean="0"/>
              <a:t> </a:t>
            </a:r>
            <a:r>
              <a:rPr lang="en-GB" sz="3000" dirty="0"/>
              <a:t>4</a:t>
            </a:r>
            <a:r>
              <a:rPr lang="en-GB" sz="3000" dirty="0" smtClean="0"/>
              <a:t>x </a:t>
            </a:r>
            <a:r>
              <a:rPr lang="en-GB" sz="3000" dirty="0"/>
              <a:t>-</a:t>
            </a:r>
            <a:r>
              <a:rPr lang="en-GB" sz="3000" dirty="0" smtClean="0"/>
              <a:t> </a:t>
            </a:r>
            <a:r>
              <a:rPr lang="en-GB" sz="3000" dirty="0"/>
              <a:t>3</a:t>
            </a:r>
            <a:r>
              <a:rPr lang="en-GB" sz="3000" dirty="0" smtClean="0"/>
              <a:t>x - 2 </a:t>
            </a:r>
            <a:r>
              <a:rPr lang="en-GB" sz="3000" dirty="0"/>
              <a:t>= 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10688" y="2941642"/>
            <a:ext cx="43906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2</a:t>
            </a:r>
            <a:r>
              <a:rPr lang="en-GB" sz="3000" dirty="0" smtClean="0"/>
              <a:t>x (3x + 2) </a:t>
            </a:r>
            <a:r>
              <a:rPr lang="en-GB" sz="3000" dirty="0"/>
              <a:t>-</a:t>
            </a:r>
            <a:r>
              <a:rPr lang="en-GB" sz="3000" dirty="0" smtClean="0"/>
              <a:t> </a:t>
            </a:r>
            <a:r>
              <a:rPr lang="en-GB" sz="3000" dirty="0"/>
              <a:t>1</a:t>
            </a:r>
            <a:r>
              <a:rPr lang="en-GB" sz="3000" dirty="0" smtClean="0"/>
              <a:t> (3x + 2) = </a:t>
            </a:r>
            <a:r>
              <a:rPr lang="en-GB" sz="3000" dirty="0"/>
              <a:t>0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320062" y="3491042"/>
            <a:ext cx="322542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(3x </a:t>
            </a:r>
            <a:r>
              <a:rPr lang="en-GB" sz="3000" dirty="0"/>
              <a:t>+</a:t>
            </a:r>
            <a:r>
              <a:rPr lang="en-GB" sz="3000" dirty="0" smtClean="0"/>
              <a:t> </a:t>
            </a:r>
            <a:r>
              <a:rPr lang="en-GB" sz="3000" dirty="0"/>
              <a:t>2</a:t>
            </a:r>
            <a:r>
              <a:rPr lang="en-GB" sz="3000" dirty="0" smtClean="0"/>
              <a:t>) (2x - 1) = </a:t>
            </a:r>
            <a:r>
              <a:rPr lang="en-GB" sz="3000" dirty="0"/>
              <a:t>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303861" y="4074034"/>
            <a:ext cx="623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or</a:t>
            </a:r>
            <a:endParaRPr lang="en-GB" sz="3000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311935" y="407403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2x - </a:t>
            </a:r>
            <a:r>
              <a:rPr lang="en-GB" sz="3000" dirty="0"/>
              <a:t>1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24" name="TextBox 23"/>
          <p:cNvSpPr txBox="1"/>
          <p:nvPr/>
        </p:nvSpPr>
        <p:spPr>
          <a:xfrm>
            <a:off x="410688" y="4079687"/>
            <a:ext cx="189317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3</a:t>
            </a:r>
            <a:r>
              <a:rPr lang="en-GB" sz="3000" dirty="0" smtClean="0"/>
              <a:t>x + </a:t>
            </a:r>
            <a:r>
              <a:rPr lang="en-GB" sz="3000" dirty="0"/>
              <a:t>2</a:t>
            </a:r>
            <a:r>
              <a:rPr lang="en-GB" sz="3000" dirty="0" smtClean="0"/>
              <a:t> = 0</a:t>
            </a:r>
            <a:endParaRPr lang="en-GB" sz="3000" dirty="0"/>
          </a:p>
        </p:txBody>
      </p:sp>
      <p:sp>
        <p:nvSpPr>
          <p:cNvPr id="25" name="TextBox 24"/>
          <p:cNvSpPr txBox="1"/>
          <p:nvPr/>
        </p:nvSpPr>
        <p:spPr>
          <a:xfrm>
            <a:off x="501159" y="451259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/>
              <a:t>3</a:t>
            </a:r>
            <a:r>
              <a:rPr lang="en-GB" sz="3000" dirty="0" smtClean="0"/>
              <a:t>x = -2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/>
              <p:cNvSpPr txBox="1"/>
              <p:nvPr/>
            </p:nvSpPr>
            <p:spPr>
              <a:xfrm>
                <a:off x="501159" y="4960535"/>
                <a:ext cx="1940011" cy="7452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Symbol" charset="2"/>
                  <a:buChar char="Þ"/>
                </a:pPr>
                <a:r>
                  <a:rPr lang="en-GB" sz="3000" dirty="0" smtClean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−2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3</m:t>
                        </m:r>
                      </m:den>
                    </m:f>
                  </m:oMath>
                </a14:m>
                <a:endParaRPr lang="en-GB" sz="3000" dirty="0" smtClean="0"/>
              </a:p>
            </p:txBody>
          </p:sp>
        </mc:Choice>
        <mc:Fallback xmlns="">
          <p:sp>
            <p:nvSpPr>
              <p:cNvPr id="20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159" y="4960535"/>
                <a:ext cx="1940011" cy="745269"/>
              </a:xfrm>
              <a:prstGeom prst="rect">
                <a:avLst/>
              </a:prstGeom>
              <a:blipFill rotWithShape="0">
                <a:blip r:embed="rId2"/>
                <a:stretch>
                  <a:fillRect l="-7547" t="-820"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Rounded Rectangle 25"/>
              <p:cNvSpPr/>
              <p:nvPr/>
            </p:nvSpPr>
            <p:spPr>
              <a:xfrm>
                <a:off x="1396820" y="5867400"/>
                <a:ext cx="6048505" cy="732412"/>
              </a:xfrm>
              <a:prstGeom prst="roundRect">
                <a:avLst/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3000" dirty="0" smtClean="0"/>
                  <a:t>Solutions are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−2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sz="3000" dirty="0" smtClean="0"/>
                  <a:t> or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i="1">
                            <a:latin typeface="Cambria Math" charset="0"/>
                          </a:rPr>
                          <m:t>1</m:t>
                        </m:r>
                      </m:num>
                      <m:den>
                        <m:r>
                          <a:rPr lang="en-GB" sz="3000" i="1">
                            <a:latin typeface="Cambria Math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3000" dirty="0" smtClean="0"/>
                  <a:t> </a:t>
                </a:r>
              </a:p>
            </p:txBody>
          </p:sp>
        </mc:Choice>
        <mc:Fallback xmlns="">
          <p:sp>
            <p:nvSpPr>
              <p:cNvPr id="26" name="Rounded Rectangle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6820" y="5867400"/>
                <a:ext cx="6048505" cy="732412"/>
              </a:xfrm>
              <a:prstGeom prst="roundRect">
                <a:avLst/>
              </a:prstGeom>
              <a:blipFill rotWithShape="0">
                <a:blip r:embed="rId3"/>
                <a:stretch>
                  <a:fillRect b="-13115"/>
                </a:stretch>
              </a:blip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/>
          <p:cNvSpPr txBox="1"/>
          <p:nvPr/>
        </p:nvSpPr>
        <p:spPr>
          <a:xfrm>
            <a:off x="1524563" y="1944599"/>
            <a:ext cx="2757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6x</a:t>
            </a:r>
            <a:r>
              <a:rPr lang="en-GB" sz="3000" baseline="30000" dirty="0"/>
              <a:t>2</a:t>
            </a:r>
            <a:r>
              <a:rPr lang="en-GB" sz="3000" dirty="0"/>
              <a:t> + x </a:t>
            </a:r>
            <a:r>
              <a:rPr lang="en-GB" sz="3000" dirty="0" smtClean="0"/>
              <a:t>– 2 = 0</a:t>
            </a:r>
            <a:endParaRPr lang="en-GB" sz="3000" dirty="0"/>
          </a:p>
        </p:txBody>
      </p:sp>
      <p:sp>
        <p:nvSpPr>
          <p:cNvPr id="19" name="Rectangle 18"/>
          <p:cNvSpPr/>
          <p:nvPr/>
        </p:nvSpPr>
        <p:spPr>
          <a:xfrm rot="20307798">
            <a:off x="4784233" y="1098372"/>
            <a:ext cx="2378183" cy="359347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Rearrange!</a:t>
            </a:r>
            <a:endParaRPr lang="en-GB" sz="2400" dirty="0"/>
          </a:p>
        </p:txBody>
      </p:sp>
      <p:sp>
        <p:nvSpPr>
          <p:cNvPr id="27" name="TextBox 26"/>
          <p:cNvSpPr txBox="1"/>
          <p:nvPr/>
        </p:nvSpPr>
        <p:spPr>
          <a:xfrm>
            <a:off x="3311934" y="4512594"/>
            <a:ext cx="19400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Symbol" charset="2"/>
              <a:buChar char="Þ"/>
            </a:pPr>
            <a:r>
              <a:rPr lang="en-GB" sz="3000" dirty="0"/>
              <a:t>2</a:t>
            </a:r>
            <a:r>
              <a:rPr lang="en-GB" sz="3000" dirty="0" smtClean="0"/>
              <a:t>x = </a:t>
            </a:r>
            <a:r>
              <a:rPr lang="en-GB" sz="3000" dirty="0"/>
              <a:t>1</a:t>
            </a:r>
            <a:endParaRPr lang="en-GB" sz="3000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/>
              <p:cNvSpPr txBox="1"/>
              <p:nvPr/>
            </p:nvSpPr>
            <p:spPr>
              <a:xfrm>
                <a:off x="3311934" y="4960535"/>
                <a:ext cx="1940011" cy="7466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Symbol" charset="2"/>
                  <a:buChar char="Þ"/>
                </a:pPr>
                <a:r>
                  <a:rPr lang="en-GB" sz="3000" dirty="0" smtClean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0" i="1" smtClean="0">
                            <a:latin typeface="Cambria Math" charset="0"/>
                          </a:rPr>
                          <m:t>1</m:t>
                        </m:r>
                      </m:num>
                      <m:den>
                        <m:r>
                          <a:rPr lang="en-GB" sz="3000" b="0" i="1" smtClean="0">
                            <a:latin typeface="Cambria Math" charset="0"/>
                          </a:rPr>
                          <m:t>2</m:t>
                        </m:r>
                      </m:den>
                    </m:f>
                  </m:oMath>
                </a14:m>
                <a:endParaRPr lang="en-GB" sz="3000" dirty="0" smtClean="0"/>
              </a:p>
            </p:txBody>
          </p:sp>
        </mc:Choice>
        <mc:Fallback xmlns="">
          <p:sp>
            <p:nvSpPr>
              <p:cNvPr id="28" name="TextBox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1934" y="4960535"/>
                <a:ext cx="1940011" cy="746615"/>
              </a:xfrm>
              <a:prstGeom prst="rect">
                <a:avLst/>
              </a:prstGeom>
              <a:blipFill rotWithShape="0">
                <a:blip r:embed="rId4"/>
                <a:stretch>
                  <a:fillRect l="-7524" t="-1639" b="-122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6537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9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9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900" decel="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" grpId="0"/>
      <p:bldP spid="11" grpId="0" animBg="1"/>
      <p:bldP spid="15" grpId="0"/>
      <p:bldP spid="16" grpId="0"/>
      <p:bldP spid="17" grpId="0"/>
      <p:bldP spid="21" grpId="0"/>
      <p:bldP spid="23" grpId="0"/>
      <p:bldP spid="24" grpId="0"/>
      <p:bldP spid="25" grpId="0"/>
      <p:bldP spid="20" grpId="0"/>
      <p:bldP spid="26" grpId="0" animBg="1"/>
      <p:bldP spid="18" grpId="0"/>
      <p:bldP spid="19" grpId="0" animBg="1"/>
      <p:bldP spid="27" grpId="0"/>
      <p:bldP spid="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34634" y="87216"/>
            <a:ext cx="3288188" cy="807913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US" sz="48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Try these…</a:t>
            </a:r>
            <a:endParaRPr lang="en-US" sz="4800" b="1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634" y="895129"/>
            <a:ext cx="69334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(1) Solve </a:t>
            </a:r>
            <a:r>
              <a:rPr lang="en-GB" sz="3000" smtClean="0"/>
              <a:t>the following quadratic </a:t>
            </a:r>
            <a:r>
              <a:rPr lang="en-GB" sz="3000" dirty="0" smtClean="0"/>
              <a:t>equations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687983" y="2173054"/>
            <a:ext cx="354305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(b) 2x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- </a:t>
            </a:r>
            <a:r>
              <a:rPr lang="en-GB" sz="3000" dirty="0"/>
              <a:t>8</a:t>
            </a:r>
            <a:r>
              <a:rPr lang="en-GB" sz="3000" dirty="0" smtClean="0"/>
              <a:t>x = 42</a:t>
            </a:r>
            <a:endParaRPr lang="en-GB" sz="3000" dirty="0"/>
          </a:p>
        </p:txBody>
      </p:sp>
      <p:sp>
        <p:nvSpPr>
          <p:cNvPr id="5" name="TextBox 4"/>
          <p:cNvSpPr txBox="1"/>
          <p:nvPr/>
        </p:nvSpPr>
        <p:spPr>
          <a:xfrm>
            <a:off x="134634" y="3768470"/>
            <a:ext cx="60977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(2) The diagram shows a 6-sided shape. All corners are right angles. The area of the shape is 25cm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7984" y="2772350"/>
            <a:ext cx="31555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(c) 3x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</a:t>
            </a:r>
            <a:r>
              <a:rPr lang="en-GB" sz="3000" dirty="0"/>
              <a:t>=</a:t>
            </a:r>
            <a:r>
              <a:rPr lang="en-GB" sz="3000" dirty="0" smtClean="0"/>
              <a:t> 5x + 2</a:t>
            </a:r>
            <a:endParaRPr lang="en-GB" sz="3000" dirty="0"/>
          </a:p>
        </p:txBody>
      </p:sp>
      <p:sp>
        <p:nvSpPr>
          <p:cNvPr id="12" name="TextBox 11"/>
          <p:cNvSpPr txBox="1"/>
          <p:nvPr/>
        </p:nvSpPr>
        <p:spPr>
          <a:xfrm>
            <a:off x="687984" y="1579389"/>
            <a:ext cx="34069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(a) 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</a:t>
            </a:r>
            <a:r>
              <a:rPr lang="en-GB" sz="3000" dirty="0"/>
              <a:t>+</a:t>
            </a:r>
            <a:r>
              <a:rPr lang="en-GB" sz="3000" dirty="0" smtClean="0"/>
              <a:t> 10x = -25</a:t>
            </a:r>
            <a:endParaRPr lang="en-GB" sz="3000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86" r="38196"/>
          <a:stretch/>
        </p:blipFill>
        <p:spPr bwMode="auto">
          <a:xfrm>
            <a:off x="5831812" y="3768470"/>
            <a:ext cx="3014900" cy="2150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373960" y="5368692"/>
            <a:ext cx="60977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(a) Show that 6x</a:t>
            </a:r>
            <a:r>
              <a:rPr lang="en-GB" sz="3000" baseline="30000" dirty="0" smtClean="0"/>
              <a:t>2</a:t>
            </a:r>
            <a:r>
              <a:rPr lang="en-GB" sz="3000" dirty="0" smtClean="0"/>
              <a:t> + 18x – 39 = 0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73959" y="6045584"/>
            <a:ext cx="696530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(b) Calculate the actual lengths of the sides.</a:t>
            </a:r>
          </a:p>
        </p:txBody>
      </p:sp>
    </p:spTree>
    <p:extLst>
      <p:ext uri="{BB962C8B-B14F-4D97-AF65-F5344CB8AC3E}">
        <p14:creationId xmlns:p14="http://schemas.microsoft.com/office/powerpoint/2010/main" val="124629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316</TotalTime>
  <Words>1394</Words>
  <Application>Microsoft Office PowerPoint</Application>
  <PresentationFormat>On-screen Show (4:3)</PresentationFormat>
  <Paragraphs>211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Cambria Math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JOSHUA WRIGHT</dc:creator>
  <cp:lastModifiedBy>Gregory Owen</cp:lastModifiedBy>
  <cp:revision>68</cp:revision>
  <dcterms:created xsi:type="dcterms:W3CDTF">2015-08-20T22:56:25Z</dcterms:created>
  <dcterms:modified xsi:type="dcterms:W3CDTF">2017-11-13T16:12:46Z</dcterms:modified>
</cp:coreProperties>
</file>