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8" r:id="rId1"/>
  </p:sldMasterIdLst>
  <p:notesMasterIdLst>
    <p:notesMasterId r:id="rId16"/>
  </p:notesMasterIdLst>
  <p:handoutMasterIdLst>
    <p:handoutMasterId r:id="rId17"/>
  </p:handoutMasterIdLst>
  <p:sldIdLst>
    <p:sldId id="302" r:id="rId2"/>
    <p:sldId id="298" r:id="rId3"/>
    <p:sldId id="299" r:id="rId4"/>
    <p:sldId id="319" r:id="rId5"/>
    <p:sldId id="313" r:id="rId6"/>
    <p:sldId id="303" r:id="rId7"/>
    <p:sldId id="304" r:id="rId8"/>
    <p:sldId id="306" r:id="rId9"/>
    <p:sldId id="307" r:id="rId10"/>
    <p:sldId id="314" r:id="rId11"/>
    <p:sldId id="315" r:id="rId12"/>
    <p:sldId id="316" r:id="rId13"/>
    <p:sldId id="317" r:id="rId14"/>
    <p:sldId id="312" r:id="rId1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RotisSemiSans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3124"/>
    <a:srgbClr val="002D62"/>
    <a:srgbClr val="333333"/>
    <a:srgbClr val="000000"/>
    <a:srgbClr val="0000FF"/>
    <a:srgbClr val="150046"/>
    <a:srgbClr val="FFF9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588" autoAdjust="0"/>
    <p:restoredTop sz="90969" autoAdjust="0"/>
  </p:normalViewPr>
  <p:slideViewPr>
    <p:cSldViewPr>
      <p:cViewPr>
        <p:scale>
          <a:sx n="70" d="100"/>
          <a:sy n="70" d="100"/>
        </p:scale>
        <p:origin x="-1854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6F94D7C-8375-4A91-B3A0-65A5C5F722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9143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3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8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5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0"/>
            <a:r>
              <a:rPr lang="en-GB" noProof="0" smtClean="0"/>
              <a:t>Second level</a:t>
            </a:r>
          </a:p>
          <a:p>
            <a:pPr lvl="0"/>
            <a:r>
              <a:rPr lang="en-GB" noProof="0" smtClean="0"/>
              <a:t>Third level</a:t>
            </a:r>
          </a:p>
          <a:p>
            <a:pPr lvl="0"/>
            <a:r>
              <a:rPr lang="en-GB" noProof="0" smtClean="0"/>
              <a:t>Fourth level</a:t>
            </a:r>
          </a:p>
          <a:p>
            <a:pPr lvl="0"/>
            <a:r>
              <a:rPr lang="en-GB" noProof="0" smtClean="0"/>
              <a:t>Fifth level</a:t>
            </a:r>
          </a:p>
        </p:txBody>
      </p:sp>
      <p:sp>
        <p:nvSpPr>
          <p:cNvPr id="20486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7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40CC385-9ED8-4141-B1B6-85980619AF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7228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/>
        <a:ea typeface="MS PGothic" panose="020B0600070205080204" pitchFamily="34" charset="-128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/>
        <a:ea typeface="MS PGothic" panose="020B0600070205080204" pitchFamily="34" charset="-128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/>
        <a:ea typeface="MS PGothic" panose="020B0600070205080204" pitchFamily="34" charset="-128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/>
        <a:ea typeface="MS PGothic" panose="020B0600070205080204" pitchFamily="34" charset="-128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699792" y="188640"/>
            <a:ext cx="5682208" cy="685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0"/>
          </p:nvPr>
        </p:nvSpPr>
        <p:spPr>
          <a:xfrm>
            <a:off x="2699792" y="908720"/>
            <a:ext cx="5688631" cy="719857"/>
          </a:xfrm>
        </p:spPr>
        <p:txBody>
          <a:bodyPr/>
          <a:lstStyle>
            <a:lvl1pPr>
              <a:buNone/>
              <a:defRPr sz="1600">
                <a:solidFill>
                  <a:srgbClr val="002D62"/>
                </a:solidFill>
              </a:defRPr>
            </a:lvl1pPr>
            <a:lvl2pPr marL="0" indent="0">
              <a:buFont typeface="Arial" pitchFamily="34" charset="0"/>
              <a:buNone/>
              <a:defRPr sz="1600">
                <a:solidFill>
                  <a:srgbClr val="002D62"/>
                </a:solidFill>
              </a:defRPr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4082342419"/>
      </p:ext>
    </p:extLst>
  </p:cSld>
  <p:clrMapOvr>
    <a:masterClrMapping/>
  </p:clrMapOvr>
  <p:transition spd="med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pt 3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6262688"/>
            <a:ext cx="8856662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ppt 2.jp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36525"/>
            <a:ext cx="8936038" cy="1204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80975" indent="-180975">
              <a:buClr>
                <a:srgbClr val="EE3124"/>
              </a:buClr>
              <a:tabLst>
                <a:tab pos="180975" algn="l"/>
              </a:tabLst>
              <a:defRPr>
                <a:solidFill>
                  <a:srgbClr val="002D62"/>
                </a:solidFill>
              </a:defRPr>
            </a:lvl1pPr>
            <a:lvl2pPr marL="627063" indent="-169863">
              <a:buClr>
                <a:srgbClr val="EE3124"/>
              </a:buClr>
              <a:defRPr>
                <a:solidFill>
                  <a:srgbClr val="002D62"/>
                </a:solidFill>
              </a:defRPr>
            </a:lvl2pPr>
            <a:lvl3pPr marL="1073150" indent="-158750">
              <a:buClr>
                <a:srgbClr val="EE3124"/>
              </a:buClr>
              <a:defRPr>
                <a:solidFill>
                  <a:srgbClr val="002D62"/>
                </a:solidFill>
              </a:defRPr>
            </a:lvl3pPr>
            <a:lvl4pPr marL="1520825" indent="-149225">
              <a:buClr>
                <a:srgbClr val="EE3124"/>
              </a:buClr>
              <a:defRPr>
                <a:solidFill>
                  <a:srgbClr val="002D62"/>
                </a:solidFill>
              </a:defRPr>
            </a:lvl4pPr>
            <a:lvl5pPr marL="1978025" indent="-149225">
              <a:buClr>
                <a:srgbClr val="EE3124"/>
              </a:buClr>
              <a:defRPr>
                <a:solidFill>
                  <a:srgbClr val="002D62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27613"/>
      </p:ext>
    </p:extLst>
  </p:cSld>
  <p:clrMapOvr>
    <a:masterClrMapping/>
  </p:clrMapOvr>
  <p:transition spd="med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839855"/>
      </p:ext>
    </p:extLst>
  </p:cSld>
  <p:clrMapOvr>
    <a:masterClrMapping/>
  </p:clrMapOvr>
  <p:transition spd="med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ppt 3.jp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6262688"/>
            <a:ext cx="8856662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 descr="ppt 2.jp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36525"/>
            <a:ext cx="8936038" cy="1204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436500"/>
      </p:ext>
    </p:extLst>
  </p:cSld>
  <p:clrMapOvr>
    <a:masterClrMapping/>
  </p:clrMapOvr>
  <p:transition spd="med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381000"/>
            <a:ext cx="7772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557338"/>
            <a:ext cx="7086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</p:sldLayoutIdLst>
  <p:transition spd="med">
    <p:dissolve/>
  </p:transition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+mj-lt"/>
          <a:ea typeface="MS PGothic" panose="020B0600070205080204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charset="0"/>
          <a:ea typeface="MS PGothic" panose="020B0600070205080204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charset="0"/>
          <a:ea typeface="MS PGothic" panose="020B0600070205080204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charset="0"/>
          <a:ea typeface="MS PGothic" panose="020B0600070205080204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Arial" charset="0"/>
          <a:ea typeface="MS PGothic" panose="020B0600070205080204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rgbClr val="150046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rgbClr val="150046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rgbClr val="150046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rgbClr val="150046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BFD73B"/>
        </a:buClr>
        <a:buFont typeface="Arial" panose="020B0604020202020204" pitchFamily="34" charset="0"/>
        <a:buChar char="•"/>
        <a:defRPr>
          <a:solidFill>
            <a:srgbClr val="333333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FD73B"/>
        </a:buClr>
        <a:buFont typeface="Arial" panose="020B0604020202020204" pitchFamily="34" charset="0"/>
        <a:buChar char="•"/>
        <a:defRPr sz="1500">
          <a:solidFill>
            <a:srgbClr val="333333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BFD73B"/>
        </a:buClr>
        <a:buFont typeface="Arial" panose="020B0604020202020204" pitchFamily="34" charset="0"/>
        <a:buChar char="•"/>
        <a:defRPr sz="1500">
          <a:solidFill>
            <a:srgbClr val="333333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BFD73B"/>
        </a:buClr>
        <a:buFont typeface="Arial" panose="020B0604020202020204" pitchFamily="34" charset="0"/>
        <a:buChar char="•"/>
        <a:defRPr sz="1500">
          <a:solidFill>
            <a:srgbClr val="333333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BFD73B"/>
        </a:buClr>
        <a:buFont typeface="Arial" panose="020B0604020202020204" pitchFamily="34" charset="0"/>
        <a:buChar char="•"/>
        <a:defRPr sz="1500">
          <a:solidFill>
            <a:srgbClr val="333333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://www.rockley.org/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409825" y="282575"/>
            <a:ext cx="66294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4400" dirty="0" smtClean="0">
                <a:solidFill>
                  <a:schemeClr val="bg1"/>
                </a:solidFill>
                <a:latin typeface="KG Second Chances Sketch" panose="02000000000000000000" pitchFamily="2" charset="0"/>
              </a:rPr>
              <a:t>UWTSD Swansea </a:t>
            </a:r>
            <a:endParaRPr lang="en-GB" sz="4400" dirty="0">
              <a:solidFill>
                <a:schemeClr val="bg1"/>
              </a:solidFill>
              <a:latin typeface="KG Second Chances Sketch" panose="02000000000000000000" pitchFamily="2" charset="0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2514600" y="914400"/>
            <a:ext cx="6629400" cy="225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endParaRPr lang="en-GB" sz="2800" b="1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endParaRPr lang="en-GB" sz="2800" b="1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endParaRPr lang="en-GB" sz="2800" b="1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endParaRPr lang="en-GB" sz="2000" b="1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908175" y="1044575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2800">
                <a:solidFill>
                  <a:schemeClr val="bg1"/>
                </a:solidFill>
                <a:latin typeface="KG Second Chances Sketch" panose="02000000000000000000" pitchFamily="2" charset="0"/>
              </a:rPr>
              <a:t>2016 Placement  Opportunities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3"/>
          <p:cNvSpPr>
            <a:spLocks noGrp="1" noChangeArrowheads="1"/>
          </p:cNvSpPr>
          <p:nvPr>
            <p:ph type="title" idx="429496729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spcBef>
                <a:spcPct val="50000"/>
              </a:spcBef>
            </a:pPr>
            <a:r>
              <a:rPr lang="en-GB" sz="5400" b="1" smtClean="0">
                <a:latin typeface="KG Second Chances Sketch" panose="02000000000000000000" pitchFamily="2" charset="0"/>
              </a:rPr>
              <a:t>Introductions</a:t>
            </a:r>
            <a:r>
              <a:rPr lang="en-GB" sz="6000" b="1" smtClean="0"/>
              <a:t> 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468313" y="1412875"/>
            <a:ext cx="8102600" cy="2232025"/>
            <a:chOff x="468313" y="1412875"/>
            <a:chExt cx="8102600" cy="2232025"/>
          </a:xfrm>
        </p:grpSpPr>
        <p:pic>
          <p:nvPicPr>
            <p:cNvPr id="9223" name="Picture 15" descr="C:\Users\KatS.ROCKLEY.000\Pictures\Me Phot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50038" y="1412875"/>
              <a:ext cx="1920875" cy="2232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8" name="Text Box 14"/>
            <p:cNvSpPr txBox="1">
              <a:spLocks noChangeArrowheads="1"/>
            </p:cNvSpPr>
            <p:nvPr/>
          </p:nvSpPr>
          <p:spPr bwMode="auto">
            <a:xfrm>
              <a:off x="468313" y="1412875"/>
              <a:ext cx="6840537" cy="2032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b="1" u="sng" dirty="0">
                  <a:latin typeface="KG Second Chances Solid" panose="02000000000000000000" pitchFamily="2" charset="0"/>
                </a:rPr>
                <a:t>Kat Sargent</a:t>
              </a:r>
            </a:p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000" b="1" dirty="0">
                  <a:latin typeface="KG Second Chances Solid" panose="02000000000000000000" pitchFamily="2" charset="0"/>
                </a:rPr>
                <a:t>Seasonal Recruitment &amp; HR Manager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6 Years working for Rockley – Started as ITC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 Worked both overseas and in the UK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Activity Instructor – Manager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Responsible for all Seasonal Recruitment &amp; Training</a:t>
              </a: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82625" y="3716338"/>
            <a:ext cx="8137525" cy="2862262"/>
            <a:chOff x="682625" y="3716338"/>
            <a:chExt cx="8137525" cy="2862262"/>
          </a:xfrm>
        </p:grpSpPr>
        <p:pic>
          <p:nvPicPr>
            <p:cNvPr id="9221" name="Picture 22" descr="C:\Users\KatS.ROCKLEY.000\Desktop\Kat\964769_10151558951015208_529249470_o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2625" y="3716338"/>
              <a:ext cx="1990725" cy="230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 Box 23"/>
            <p:cNvSpPr txBox="1">
              <a:spLocks noChangeArrowheads="1"/>
            </p:cNvSpPr>
            <p:nvPr/>
          </p:nvSpPr>
          <p:spPr bwMode="auto">
            <a:xfrm>
              <a:off x="3057525" y="3716338"/>
              <a:ext cx="5762625" cy="28622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b="1" u="sng" dirty="0">
                  <a:latin typeface="KG Second Chances Solid" panose="02000000000000000000" pitchFamily="2" charset="0"/>
                </a:rPr>
                <a:t>Greg ‘Mini’ Haylock</a:t>
              </a:r>
            </a:p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000" b="1" dirty="0">
                  <a:latin typeface="KG Second Chances Solid" panose="02000000000000000000" pitchFamily="2" charset="0"/>
                </a:rPr>
                <a:t>Overseas Manager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15 Years Working for Rockley – started seasonally. 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Full time since 2003 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Splits time between France &amp; UK Overseeing the successful running of all three French centres.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Staff welfare in France.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 Maintaining Operating procedures &amp; heath and safety.</a:t>
              </a:r>
            </a:p>
            <a:p>
              <a:pPr eaLnBrk="1" hangingPunct="1">
                <a:spcBef>
                  <a:spcPct val="50000"/>
                </a:spcBef>
                <a:defRPr/>
              </a:pPr>
              <a:endParaRPr lang="en-GB" sz="1600" dirty="0">
                <a:latin typeface="Calibri" panose="020F0502020204030204" pitchFamily="34" charset="0"/>
              </a:endParaRPr>
            </a:p>
          </p:txBody>
        </p:sp>
      </p:grp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sz="5400" b="1" smtClean="0">
                <a:latin typeface="KG Second Chances Sketch" panose="02000000000000000000" pitchFamily="2" charset="0"/>
              </a:rPr>
              <a:t>Rockley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79388" y="1408113"/>
            <a:ext cx="8785225" cy="2613025"/>
            <a:chOff x="179388" y="1408113"/>
            <a:chExt cx="8785225" cy="2613025"/>
          </a:xfrm>
        </p:grpSpPr>
        <p:sp>
          <p:nvSpPr>
            <p:cNvPr id="7170" name="Rectangle 2"/>
            <p:cNvSpPr>
              <a:spLocks noChangeArrowheads="1"/>
            </p:cNvSpPr>
            <p:nvPr/>
          </p:nvSpPr>
          <p:spPr bwMode="auto">
            <a:xfrm>
              <a:off x="179388" y="1408113"/>
              <a:ext cx="6740525" cy="261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285750" indent="-285750" eaLnBrk="1" hangingPunct="1">
                <a:lnSpc>
                  <a:spcPct val="90000"/>
                </a:lnSpc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Founded at Rockley Point in 1976 by Jim Gordon </a:t>
              </a:r>
            </a:p>
            <a:p>
              <a:pPr marL="285750" indent="-285750" eaLnBrk="1" hangingPunct="1">
                <a:lnSpc>
                  <a:spcPct val="90000"/>
                </a:lnSpc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Still owned by Peter &amp; </a:t>
              </a:r>
              <a:r>
                <a:rPr lang="en-GB" sz="1400" dirty="0" err="1">
                  <a:latin typeface="KG Second Chances Solid" panose="02000000000000000000" pitchFamily="2" charset="0"/>
                </a:rPr>
                <a:t>Lis</a:t>
              </a:r>
              <a:r>
                <a:rPr lang="en-GB" sz="1400" dirty="0">
                  <a:latin typeface="KG Second Chances Solid" panose="02000000000000000000" pitchFamily="2" charset="0"/>
                </a:rPr>
                <a:t> Gordon </a:t>
              </a:r>
              <a:r>
                <a:rPr lang="en-GB" sz="1200" dirty="0">
                  <a:latin typeface="KG Second Chances Solid" panose="02000000000000000000" pitchFamily="2" charset="0"/>
                </a:rPr>
                <a:t>(Jims son and daughter in law)</a:t>
              </a:r>
              <a:endParaRPr lang="en-GB" sz="1400" dirty="0">
                <a:latin typeface="KG Second Chances Solid" panose="02000000000000000000" pitchFamily="2" charset="0"/>
              </a:endParaRPr>
            </a:p>
            <a:p>
              <a:pPr marL="285750" indent="-285750" eaLnBrk="1" hangingPunct="1">
                <a:lnSpc>
                  <a:spcPct val="90000"/>
                </a:lnSpc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Pip Woods – Managing Director</a:t>
              </a:r>
            </a:p>
            <a:p>
              <a:pPr marL="285750" indent="-285750" eaLnBrk="1" hangingPunct="1">
                <a:lnSpc>
                  <a:spcPct val="90000"/>
                </a:lnSpc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 Developed over 38 years: </a:t>
              </a:r>
            </a:p>
            <a:p>
              <a:pPr eaLnBrk="1" hangingPunct="1">
                <a:lnSpc>
                  <a:spcPct val="90000"/>
                </a:lnSpc>
                <a:spcBef>
                  <a:spcPct val="50000"/>
                </a:spcBef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	- </a:t>
              </a:r>
              <a:r>
                <a:rPr lang="en-GB" sz="1100" dirty="0">
                  <a:latin typeface="KG Second Chances Solid" panose="02000000000000000000" pitchFamily="2" charset="0"/>
                </a:rPr>
                <a:t>Leading provider in Professional Watersports Training</a:t>
              </a:r>
            </a:p>
            <a:p>
              <a:pPr eaLnBrk="1" hangingPunct="1">
                <a:lnSpc>
                  <a:spcPct val="90000"/>
                </a:lnSpc>
                <a:spcBef>
                  <a:spcPct val="50000"/>
                </a:spcBef>
                <a:defRPr/>
              </a:pPr>
              <a:r>
                <a:rPr lang="en-GB" sz="1100" dirty="0">
                  <a:latin typeface="KG Second Chances Solid" panose="02000000000000000000" pitchFamily="2" charset="0"/>
                </a:rPr>
                <a:t>	- RYA courses</a:t>
              </a:r>
            </a:p>
            <a:p>
              <a:pPr eaLnBrk="1" hangingPunct="1">
                <a:lnSpc>
                  <a:spcPct val="90000"/>
                </a:lnSpc>
                <a:spcBef>
                  <a:spcPct val="50000"/>
                </a:spcBef>
                <a:defRPr/>
              </a:pPr>
              <a:r>
                <a:rPr lang="en-GB" sz="1100" dirty="0">
                  <a:latin typeface="KG Second Chances Solid" panose="02000000000000000000" pitchFamily="2" charset="0"/>
                </a:rPr>
                <a:t> 	- BTEC level 3 </a:t>
              </a:r>
            </a:p>
            <a:p>
              <a:pPr eaLnBrk="1" hangingPunct="1">
                <a:lnSpc>
                  <a:spcPct val="90000"/>
                </a:lnSpc>
                <a:spcBef>
                  <a:spcPct val="50000"/>
                </a:spcBef>
                <a:defRPr/>
              </a:pPr>
              <a:r>
                <a:rPr lang="en-GB" sz="1100" dirty="0">
                  <a:latin typeface="KG Second Chances Solid" panose="02000000000000000000" pitchFamily="2" charset="0"/>
                </a:rPr>
                <a:t>	- School Activity Trips </a:t>
              </a:r>
            </a:p>
            <a:p>
              <a:pPr eaLnBrk="1" hangingPunct="1">
                <a:lnSpc>
                  <a:spcPct val="90000"/>
                </a:lnSpc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endParaRPr lang="en-GB" sz="1600" dirty="0">
                <a:latin typeface="Calibri" panose="020F0502020204030204" pitchFamily="34" charset="0"/>
              </a:endParaRPr>
            </a:p>
          </p:txBody>
        </p:sp>
        <p:grpSp>
          <p:nvGrpSpPr>
            <p:cNvPr id="10248" name="Group 14"/>
            <p:cNvGrpSpPr>
              <a:grpSpLocks/>
            </p:cNvGrpSpPr>
            <p:nvPr/>
          </p:nvGrpSpPr>
          <p:grpSpPr bwMode="auto">
            <a:xfrm>
              <a:off x="6732588" y="1524000"/>
              <a:ext cx="2232025" cy="2336800"/>
              <a:chOff x="3744" y="1008"/>
              <a:chExt cx="1486" cy="1680"/>
            </a:xfrm>
          </p:grpSpPr>
          <p:pic>
            <p:nvPicPr>
              <p:cNvPr id="10249" name="Picture 7" descr="C:\Users\KatS.ROCKLEY.000\Pictures\Peter and Liz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44" y="1008"/>
                <a:ext cx="1486" cy="16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0250" name="Text Box 12"/>
              <p:cNvSpPr txBox="1">
                <a:spLocks noChangeArrowheads="1"/>
              </p:cNvSpPr>
              <p:nvPr/>
            </p:nvSpPr>
            <p:spPr bwMode="auto">
              <a:xfrm rot="-614517">
                <a:off x="4046" y="2241"/>
                <a:ext cx="1105" cy="24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lr>
                    <a:srgbClr val="BFD73B"/>
                  </a:buClr>
                  <a:buFont typeface="Arial" panose="020B0604020202020204" pitchFamily="34" charset="0"/>
                  <a:buChar char="•"/>
                  <a:defRPr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BFD73B"/>
                  </a:buClr>
                  <a:buFont typeface="Arial" panose="020B0604020202020204" pitchFamily="34" charset="0"/>
                  <a:buChar char="•"/>
                  <a:defRPr sz="1500">
                    <a:solidFill>
                      <a:srgbClr val="333333"/>
                    </a:solidFill>
                    <a:latin typeface="Arial" panose="020B060402020202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FontTx/>
                  <a:buNone/>
                </a:pPr>
                <a:r>
                  <a:rPr lang="en-GB" sz="1600">
                    <a:solidFill>
                      <a:schemeClr val="tx1"/>
                    </a:solidFill>
                    <a:latin typeface="KG Second Chances Solid" panose="02000000000000000000" pitchFamily="2" charset="0"/>
                  </a:rPr>
                  <a:t>Peter &amp; Lis</a:t>
                </a:r>
              </a:p>
            </p:txBody>
          </p:sp>
        </p:grpSp>
      </p:grp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684213" y="3716338"/>
            <a:ext cx="8208962" cy="3130550"/>
            <a:chOff x="684213" y="3716338"/>
            <a:chExt cx="8208962" cy="3130550"/>
          </a:xfrm>
        </p:grpSpPr>
        <p:sp>
          <p:nvSpPr>
            <p:cNvPr id="7171" name="Text Box 3"/>
            <p:cNvSpPr txBox="1">
              <a:spLocks noChangeArrowheads="1"/>
            </p:cNvSpPr>
            <p:nvPr/>
          </p:nvSpPr>
          <p:spPr bwMode="auto">
            <a:xfrm>
              <a:off x="4284663" y="3860800"/>
              <a:ext cx="4608512" cy="29860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1400" u="sng" dirty="0">
                  <a:latin typeface="KG Second Chances Solid" panose="02000000000000000000" pitchFamily="2" charset="0"/>
                </a:rPr>
                <a:t>6 centres across France and the UK (Poole)</a:t>
              </a:r>
              <a:endParaRPr lang="en-GB" sz="1400" dirty="0">
                <a:latin typeface="KG Second Chances Solid" panose="02000000000000000000" pitchFamily="2" charset="0"/>
              </a:endParaRP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1976 - Rockley Point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1992 - La Rive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2003 – </a:t>
              </a:r>
              <a:r>
                <a:rPr lang="en-GB" sz="1400" dirty="0" err="1">
                  <a:latin typeface="KG Second Chances Solid" panose="02000000000000000000" pitchFamily="2" charset="0"/>
                </a:rPr>
                <a:t>AzuRivage</a:t>
              </a:r>
              <a:endParaRPr lang="en-GB" sz="1400" dirty="0">
                <a:latin typeface="KG Second Chances Solid" panose="02000000000000000000" pitchFamily="2" charset="0"/>
              </a:endParaRP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2007 - Poole Park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2014 - La Lac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400" dirty="0">
                  <a:latin typeface="KG Second Chances Solid" panose="02000000000000000000" pitchFamily="2" charset="0"/>
                </a:rPr>
                <a:t>2015 – Rockley Beach Club &amp; Harbours Edge</a:t>
              </a:r>
            </a:p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endParaRPr lang="en-GB" sz="1600" dirty="0">
                <a:latin typeface="Calibri" panose="020F0502020204030204" pitchFamily="34" charset="0"/>
              </a:endParaRPr>
            </a:p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endParaRPr lang="en-GB" sz="1600" dirty="0">
                <a:latin typeface="Calibri" panose="020F0502020204030204" pitchFamily="34" charset="0"/>
              </a:endParaRPr>
            </a:p>
          </p:txBody>
        </p:sp>
        <p:pic>
          <p:nvPicPr>
            <p:cNvPr id="10246" name="Picture 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213" y="3716338"/>
              <a:ext cx="2663825" cy="25733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smtClean="0">
                <a:latin typeface="KG Second Chances Sketch" panose="02000000000000000000" pitchFamily="2" charset="0"/>
              </a:rPr>
              <a:t>Rockley in the UK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79388" y="1447800"/>
            <a:ext cx="878522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50000"/>
              </a:spcBef>
              <a:buClrTx/>
              <a:buFont typeface="Wingdings" panose="05000000000000000000" pitchFamily="2" charset="2"/>
              <a:buNone/>
            </a:pPr>
            <a:r>
              <a:rPr lang="en-GB" sz="2000">
                <a:solidFill>
                  <a:schemeClr val="tx1"/>
                </a:solidFill>
                <a:latin typeface="KG Second Chances Solid" panose="02000000000000000000" pitchFamily="2" charset="0"/>
              </a:rPr>
              <a:t>Based in the beautiful and picturesque surroundings of Poole Harbour in Dorset</a:t>
            </a:r>
          </a:p>
        </p:txBody>
      </p: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250825" y="2205038"/>
            <a:ext cx="4498975" cy="3979862"/>
            <a:chOff x="250825" y="2205038"/>
            <a:chExt cx="4498975" cy="3979090"/>
          </a:xfrm>
        </p:grpSpPr>
        <p:sp>
          <p:nvSpPr>
            <p:cNvPr id="4" name="Text Box 4"/>
            <p:cNvSpPr txBox="1">
              <a:spLocks noChangeArrowheads="1"/>
            </p:cNvSpPr>
            <p:nvPr/>
          </p:nvSpPr>
          <p:spPr bwMode="auto">
            <a:xfrm>
              <a:off x="250825" y="2205038"/>
              <a:ext cx="4498975" cy="22474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2000" dirty="0">
                  <a:latin typeface="KG Second Chances Sketch" panose="02000000000000000000" pitchFamily="2" charset="0"/>
                </a:rPr>
                <a:t>ROCKLEY POINT SAILING SCHOOL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Flagship centre est. 1976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RYA courses </a:t>
              </a:r>
            </a:p>
            <a:p>
              <a:pPr eaLnBrk="1" hangingPunct="1">
                <a:spcBef>
                  <a:spcPct val="50000"/>
                </a:spcBef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	- Sail, Windsurf &amp; Powerboat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Home to Rockley Academy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Adventure Trips for Schools</a:t>
              </a: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8330" y="4504896"/>
              <a:ext cx="2987566" cy="1679232"/>
            </a:xfrm>
            <a:prstGeom prst="rect">
              <a:avLst/>
            </a:prstGeom>
            <a:noFill/>
            <a:ln>
              <a:noFill/>
            </a:ln>
            <a:effectLst>
              <a:softEdge rad="127000"/>
            </a:effectLst>
          </p:spPr>
        </p:pic>
      </p:grp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4859338" y="2205038"/>
            <a:ext cx="3886200" cy="4708525"/>
            <a:chOff x="4859338" y="2204864"/>
            <a:chExt cx="3886200" cy="4708699"/>
          </a:xfrm>
        </p:grpSpPr>
        <p:sp>
          <p:nvSpPr>
            <p:cNvPr id="5" name="Text Box 8"/>
            <p:cNvSpPr txBox="1">
              <a:spLocks noChangeArrowheads="1"/>
            </p:cNvSpPr>
            <p:nvPr/>
          </p:nvSpPr>
          <p:spPr bwMode="auto">
            <a:xfrm>
              <a:off x="4859338" y="3933715"/>
              <a:ext cx="3886200" cy="29798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2000" dirty="0">
                  <a:latin typeface="KG Second Chances Sketch" panose="02000000000000000000" pitchFamily="2" charset="0"/>
                </a:rPr>
                <a:t>ROCKLEY @ POOLE PARK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Beginners Playground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Fun filled intro to the water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Schools Groups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Equipment Hire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RYA Courses</a:t>
              </a: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Char char="§"/>
                <a:defRPr/>
              </a:pPr>
              <a:endParaRPr lang="en-GB" sz="1600" dirty="0">
                <a:latin typeface="Calibri" panose="020F0502020204030204" pitchFamily="34" charset="0"/>
              </a:endParaRP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Char char="§"/>
                <a:defRPr/>
              </a:pPr>
              <a:endParaRPr lang="en-GB" sz="1600" b="1" dirty="0">
                <a:latin typeface="Calibri" panose="020F0502020204030204" pitchFamily="34" charset="0"/>
              </a:endParaRPr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4128" y="2204864"/>
              <a:ext cx="2368627" cy="1587137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6"/>
          <p:cNvSpPr>
            <a:spLocks noGrp="1" noChangeArrowheads="1"/>
          </p:cNvSpPr>
          <p:nvPr>
            <p:ph type="title" idx="429496729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GB" sz="5400" b="1" smtClean="0"/>
              <a:t>Rockley Adventure</a:t>
            </a:r>
          </a:p>
        </p:txBody>
      </p:sp>
      <p:sp>
        <p:nvSpPr>
          <p:cNvPr id="11267" name="Text Box 1032"/>
          <p:cNvSpPr txBox="1">
            <a:spLocks noChangeArrowheads="1"/>
          </p:cNvSpPr>
          <p:nvPr/>
        </p:nvSpPr>
        <p:spPr bwMode="auto">
          <a:xfrm>
            <a:off x="468313" y="1981200"/>
            <a:ext cx="82804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8000">
                <a:solidFill>
                  <a:schemeClr val="tx1"/>
                </a:solidFill>
                <a:latin typeface="KG Second Chances Sketch" panose="02000000000000000000" pitchFamily="2" charset="0"/>
              </a:rPr>
              <a:t>Time for a Video </a:t>
            </a:r>
          </a:p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8000">
                <a:solidFill>
                  <a:schemeClr val="tx1"/>
                </a:solidFill>
                <a:latin typeface="KG Second Chances Sketch" panose="02000000000000000000" pitchFamily="2" charset="0"/>
              </a:rPr>
              <a:t>!!!!!</a:t>
            </a:r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 idx="4294967295"/>
          </p:nvPr>
        </p:nvSpPr>
        <p:spPr>
          <a:xfrm>
            <a:off x="827088" y="331788"/>
            <a:ext cx="7772400" cy="685800"/>
          </a:xfrm>
        </p:spPr>
        <p:txBody>
          <a:bodyPr/>
          <a:lstStyle/>
          <a:p>
            <a:pPr eaLnBrk="1" hangingPunct="1"/>
            <a:r>
              <a:rPr lang="en-GB" sz="5400" b="1" smtClean="0">
                <a:latin typeface="KG Second Chances Sketch" panose="02000000000000000000" pitchFamily="2" charset="0"/>
              </a:rPr>
              <a:t>Rockley in France</a:t>
            </a:r>
          </a:p>
        </p:txBody>
      </p:sp>
      <p:sp>
        <p:nvSpPr>
          <p:cNvPr id="13315" name="Text Box 35"/>
          <p:cNvSpPr txBox="1">
            <a:spLocks noChangeArrowheads="1"/>
          </p:cNvSpPr>
          <p:nvPr/>
        </p:nvSpPr>
        <p:spPr bwMode="auto">
          <a:xfrm>
            <a:off x="179388" y="1393825"/>
            <a:ext cx="8812212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1400">
                <a:solidFill>
                  <a:schemeClr val="tx1"/>
                </a:solidFill>
                <a:latin typeface="KG Second Chances Solid" panose="02000000000000000000" pitchFamily="2" charset="0"/>
              </a:rPr>
              <a:t>Close to the Atlantic coast - Based on well equipped French Campsites - Large shallow, fresh water lakes - Each has its own unique location and charm</a:t>
            </a:r>
            <a:r>
              <a:rPr lang="en-GB" sz="1400">
                <a:solidFill>
                  <a:schemeClr val="tx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2292" name="Text Box 36"/>
          <p:cNvSpPr txBox="1">
            <a:spLocks noChangeArrowheads="1"/>
          </p:cNvSpPr>
          <p:nvPr/>
        </p:nvSpPr>
        <p:spPr bwMode="auto">
          <a:xfrm>
            <a:off x="1981200" y="1676400"/>
            <a:ext cx="3352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endParaRPr lang="en-GB" sz="1200">
              <a:solidFill>
                <a:schemeClr val="tx1"/>
              </a:solidFill>
              <a:latin typeface="RotisSemiSans" charset="0"/>
            </a:endParaRP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900113" y="1989138"/>
            <a:ext cx="7127875" cy="1628775"/>
            <a:chOff x="899592" y="1988840"/>
            <a:chExt cx="7128396" cy="1629073"/>
          </a:xfrm>
        </p:grpSpPr>
        <p:sp>
          <p:nvSpPr>
            <p:cNvPr id="23590" name="Text Box 38"/>
            <p:cNvSpPr txBox="1">
              <a:spLocks noChangeArrowheads="1"/>
            </p:cNvSpPr>
            <p:nvPr/>
          </p:nvSpPr>
          <p:spPr bwMode="auto">
            <a:xfrm>
              <a:off x="4598737" y="2133328"/>
              <a:ext cx="3429251" cy="14845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 </a:t>
              </a:r>
              <a:r>
                <a:rPr lang="en-GB" sz="1100" dirty="0">
                  <a:latin typeface="KG Second Chances Solid" panose="02000000000000000000" pitchFamily="2" charset="0"/>
                </a:rPr>
                <a:t>4* Campsite – Bustling with action packed fun. 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100" dirty="0">
                  <a:latin typeface="KG Second Chances Solid" panose="02000000000000000000" pitchFamily="2" charset="0"/>
                </a:rPr>
                <a:t>School Multi Activity 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100" dirty="0">
                  <a:latin typeface="KG Second Chances Solid" panose="02000000000000000000" pitchFamily="2" charset="0"/>
                </a:rPr>
                <a:t>Small and compact Rockley site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100" dirty="0">
                  <a:latin typeface="KG Second Chances Solid" panose="02000000000000000000" pitchFamily="2" charset="0"/>
                </a:rPr>
                <a:t>Own private Port </a:t>
              </a:r>
            </a:p>
            <a:p>
              <a:pPr eaLnBrk="1" hangingPunct="1">
                <a:spcBef>
                  <a:spcPct val="50000"/>
                </a:spcBef>
                <a:buFontTx/>
                <a:buChar char="-"/>
                <a:defRPr/>
              </a:pPr>
              <a:endParaRPr lang="en-GB" sz="1200" dirty="0">
                <a:latin typeface="Calibri" panose="020F0502020204030204" pitchFamily="34" charset="0"/>
              </a:endParaRP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1988840"/>
              <a:ext cx="1872208" cy="1404156"/>
            </a:xfrm>
            <a:prstGeom prst="rect">
              <a:avLst/>
            </a:prstGeom>
            <a:effectLst>
              <a:softEdge rad="63500"/>
            </a:effectLst>
          </p:spPr>
        </p:pic>
        <p:sp>
          <p:nvSpPr>
            <p:cNvPr id="12306" name="TextBox 4"/>
            <p:cNvSpPr txBox="1">
              <a:spLocks noChangeArrowheads="1"/>
            </p:cNvSpPr>
            <p:nvPr/>
          </p:nvSpPr>
          <p:spPr bwMode="auto">
            <a:xfrm>
              <a:off x="3132138" y="2463800"/>
              <a:ext cx="1439862" cy="460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GB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La Rive </a:t>
              </a:r>
            </a:p>
          </p:txBody>
        </p:sp>
      </p:grp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468313" y="3573463"/>
            <a:ext cx="8523287" cy="1289050"/>
            <a:chOff x="467544" y="3573463"/>
            <a:chExt cx="8524056" cy="1288648"/>
          </a:xfrm>
        </p:grpSpPr>
        <p:sp>
          <p:nvSpPr>
            <p:cNvPr id="12300" name="Text Box 37"/>
            <p:cNvSpPr txBox="1">
              <a:spLocks noChangeArrowheads="1"/>
            </p:cNvSpPr>
            <p:nvPr/>
          </p:nvSpPr>
          <p:spPr bwMode="auto">
            <a:xfrm>
              <a:off x="4672013" y="3573463"/>
              <a:ext cx="3429000" cy="1276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71450" indent="-1714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3* Campsite – Chilled and full of fun.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 RYA Courses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 School Multi Activity 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Family Holidays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Surf, Rest, Play</a:t>
              </a:r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3664199"/>
              <a:ext cx="1580819" cy="1185614"/>
            </a:xfrm>
            <a:prstGeom prst="rect">
              <a:avLst/>
            </a:prstGeom>
            <a:effectLst>
              <a:softEdge rad="63500"/>
            </a:effectLst>
          </p:spPr>
        </p:pic>
        <p:sp>
          <p:nvSpPr>
            <p:cNvPr id="12302" name="TextBox 12"/>
            <p:cNvSpPr txBox="1">
              <a:spLocks noChangeArrowheads="1"/>
            </p:cNvSpPr>
            <p:nvPr/>
          </p:nvSpPr>
          <p:spPr bwMode="auto">
            <a:xfrm>
              <a:off x="6948488" y="4121150"/>
              <a:ext cx="2043112" cy="460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GB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AzuRivage</a:t>
              </a: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61362" y="3700855"/>
              <a:ext cx="1741884" cy="1161256"/>
            </a:xfrm>
            <a:prstGeom prst="rect">
              <a:avLst/>
            </a:prstGeom>
            <a:effectLst>
              <a:softEdge rad="63500"/>
            </a:effectLst>
          </p:spPr>
        </p:pic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528638" y="5084763"/>
            <a:ext cx="8364537" cy="1049337"/>
            <a:chOff x="528435" y="5084763"/>
            <a:chExt cx="8364740" cy="1049337"/>
          </a:xfrm>
        </p:grpSpPr>
        <p:sp>
          <p:nvSpPr>
            <p:cNvPr id="12296" name="Text Box 39"/>
            <p:cNvSpPr txBox="1">
              <a:spLocks noChangeArrowheads="1"/>
            </p:cNvSpPr>
            <p:nvPr/>
          </p:nvSpPr>
          <p:spPr bwMode="auto">
            <a:xfrm>
              <a:off x="4675188" y="5084763"/>
              <a:ext cx="3352800" cy="1039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71450" indent="-1714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2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2</a:t>
              </a: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* Campsite – Picturesque and Rustic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School Multi Activity 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A relaxed taste of France </a:t>
              </a:r>
            </a:p>
            <a:p>
              <a:pPr eaLnBrk="1" hangingPunct="1">
                <a:spcBef>
                  <a:spcPct val="50000"/>
                </a:spcBef>
                <a:buClrTx/>
              </a:pPr>
              <a:r>
                <a:rPr lang="en-GB" sz="11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Promenade du Fleurie</a:t>
              </a:r>
            </a:p>
          </p:txBody>
        </p:sp>
        <p:sp>
          <p:nvSpPr>
            <p:cNvPr id="12297" name="TextBox 15"/>
            <p:cNvSpPr txBox="1">
              <a:spLocks noChangeArrowheads="1"/>
            </p:cNvSpPr>
            <p:nvPr/>
          </p:nvSpPr>
          <p:spPr bwMode="auto">
            <a:xfrm>
              <a:off x="7451725" y="5672138"/>
              <a:ext cx="1441450" cy="4619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GB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Le Lac</a:t>
              </a:r>
            </a:p>
          </p:txBody>
        </p: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8435" y="5114449"/>
              <a:ext cx="1519928" cy="1013285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7784" y="5085184"/>
              <a:ext cx="1618591" cy="1032865"/>
            </a:xfrm>
            <a:prstGeom prst="rect">
              <a:avLst/>
            </a:prstGeom>
            <a:effectLst>
              <a:softEdge rad="635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idx="4294967295"/>
          </p:nvPr>
        </p:nvSpPr>
        <p:spPr>
          <a:xfrm>
            <a:off x="304800" y="381000"/>
            <a:ext cx="7391400" cy="685800"/>
          </a:xfrm>
        </p:spPr>
        <p:txBody>
          <a:bodyPr/>
          <a:lstStyle/>
          <a:p>
            <a:pPr algn="ctr" eaLnBrk="1" hangingPunct="1"/>
            <a:r>
              <a:rPr lang="en-GB" sz="4400" b="1" smtClean="0">
                <a:latin typeface="KG Second Chances Sketch" panose="02000000000000000000" pitchFamily="2" charset="0"/>
              </a:rPr>
              <a:t>Our Product in France</a:t>
            </a:r>
            <a:endParaRPr lang="en-GB" sz="5400" b="1" smtClean="0">
              <a:latin typeface="KG Second Chances Sketch" panose="02000000000000000000" pitchFamily="2" charset="0"/>
            </a:endParaRPr>
          </a:p>
        </p:txBody>
      </p:sp>
      <p:pic>
        <p:nvPicPr>
          <p:cNvPr id="14339" name="Picture 22" descr="Y:\Marketing\Company Identity\Logos\Rockley logos collection\Rockley Watersports logos\Rockley Waterspor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625" y="758825"/>
            <a:ext cx="1049338" cy="31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23"/>
          <p:cNvSpPr txBox="1">
            <a:spLocks noChangeArrowheads="1"/>
          </p:cNvSpPr>
          <p:nvPr/>
        </p:nvSpPr>
        <p:spPr bwMode="auto">
          <a:xfrm>
            <a:off x="1905000" y="27432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endParaRPr lang="en-GB">
              <a:solidFill>
                <a:schemeClr val="tx1"/>
              </a:solidFill>
              <a:latin typeface="RotisSemiSans" charset="0"/>
            </a:endParaRPr>
          </a:p>
        </p:txBody>
      </p:sp>
      <p:pic>
        <p:nvPicPr>
          <p:cNvPr id="14341" name="Picture 24" descr="Y:\Marketing\Company Identity\Logos\Rockley logos collection\Rockley Adventure logos\Rockley Adventure 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863" y="407988"/>
            <a:ext cx="989012" cy="24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6" name="TextBox 2"/>
          <p:cNvSpPr txBox="1">
            <a:spLocks noChangeArrowheads="1"/>
          </p:cNvSpPr>
          <p:nvPr/>
        </p:nvSpPr>
        <p:spPr bwMode="auto">
          <a:xfrm>
            <a:off x="6732588" y="4437063"/>
            <a:ext cx="2111375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sz="3200" b="1">
                <a:solidFill>
                  <a:srgbClr val="FF0000"/>
                </a:solidFill>
                <a:latin typeface="KG Second Chances Sketch" panose="02000000000000000000" pitchFamily="2" charset="0"/>
              </a:rPr>
              <a:t>‘New for 2016’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>
              <a:solidFill>
                <a:schemeClr val="tx1"/>
              </a:solidFill>
              <a:latin typeface="RotisSemiSans" charset="0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79388" y="1401763"/>
            <a:ext cx="8353425" cy="2532062"/>
            <a:chOff x="179388" y="1401763"/>
            <a:chExt cx="8353425" cy="2531293"/>
          </a:xfrm>
        </p:grpSpPr>
        <p:sp>
          <p:nvSpPr>
            <p:cNvPr id="14348" name="Text Box 4"/>
            <p:cNvSpPr txBox="1">
              <a:spLocks noChangeArrowheads="1"/>
            </p:cNvSpPr>
            <p:nvPr/>
          </p:nvSpPr>
          <p:spPr bwMode="auto">
            <a:xfrm>
              <a:off x="179388" y="1401763"/>
              <a:ext cx="8026400" cy="15224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ClrTx/>
                <a:buFont typeface="Wingdings" panose="05000000000000000000" pitchFamily="2" charset="2"/>
                <a:buNone/>
              </a:pPr>
              <a:r>
                <a:rPr lang="en-GB" b="1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Schools and Groups – up to 4000 students a year</a:t>
              </a:r>
            </a:p>
            <a:p>
              <a:pPr algn="r" eaLnBrk="1" hangingPunct="1">
                <a:spcBef>
                  <a:spcPct val="50000"/>
                </a:spcBef>
                <a:buClrTx/>
                <a:buFont typeface="Wingdings" panose="05000000000000000000" pitchFamily="2" charset="2"/>
                <a:buNone/>
              </a:pPr>
              <a:endParaRPr lang="en-GB" sz="1800">
                <a:solidFill>
                  <a:schemeClr val="tx1"/>
                </a:solidFill>
                <a:latin typeface="KG Second Chances Sketch" panose="02000000000000000000" pitchFamily="2" charset="0"/>
              </a:endParaRPr>
            </a:p>
            <a:p>
              <a:pPr algn="r" eaLnBrk="1" hangingPunct="1">
                <a:spcBef>
                  <a:spcPct val="50000"/>
                </a:spcBef>
                <a:buClrTx/>
                <a:buFont typeface="Wingdings" panose="05000000000000000000" pitchFamily="2" charset="2"/>
                <a:buNone/>
              </a:pPr>
              <a:endParaRPr lang="en-GB" sz="2800" b="1">
                <a:solidFill>
                  <a:srgbClr val="EE3124"/>
                </a:solidFill>
                <a:latin typeface="KG Second Chances Sketch" panose="02000000000000000000" pitchFamily="2" charset="0"/>
              </a:endParaRPr>
            </a:p>
          </p:txBody>
        </p:sp>
        <p:sp>
          <p:nvSpPr>
            <p:cNvPr id="24579" name="Text Box 3"/>
            <p:cNvSpPr txBox="1">
              <a:spLocks noChangeArrowheads="1"/>
            </p:cNvSpPr>
            <p:nvPr/>
          </p:nvSpPr>
          <p:spPr bwMode="auto">
            <a:xfrm>
              <a:off x="495300" y="1841366"/>
              <a:ext cx="8037513" cy="16600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Week long Activity Trips – Multi Activity </a:t>
              </a:r>
            </a:p>
            <a:p>
              <a:pPr eaLnBrk="1" hangingPunct="1">
                <a:spcBef>
                  <a:spcPct val="50000"/>
                </a:spcBef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	- Sailing – MTB – Kayaking – Windsurfing - Raft Building - Stand Up Paddle boarding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RYA Courses</a:t>
              </a:r>
            </a:p>
            <a:p>
              <a:pPr eaLnBrk="1" hangingPunct="1">
                <a:spcBef>
                  <a:spcPct val="50000"/>
                </a:spcBef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	- Sailing &amp; Windsurfing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Day and Evenings out to local places of interest</a:t>
              </a:r>
            </a:p>
            <a:p>
              <a:pPr marL="171450" indent="-1714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>
                  <a:latin typeface="KG Second Chances Solid" panose="02000000000000000000" pitchFamily="2" charset="0"/>
                </a:rPr>
                <a:t>Evening Activities &amp; Entertainment</a:t>
              </a: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600" b="9541"/>
            <a:stretch/>
          </p:blipFill>
          <p:spPr>
            <a:xfrm>
              <a:off x="5076056" y="2472033"/>
              <a:ext cx="3092797" cy="1461023"/>
            </a:xfrm>
            <a:prstGeom prst="rect">
              <a:avLst/>
            </a:prstGeom>
            <a:effectLst>
              <a:softEdge rad="63500"/>
            </a:effectLst>
          </p:spPr>
        </p:pic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152400" y="3962400"/>
            <a:ext cx="8691563" cy="2913063"/>
            <a:chOff x="152400" y="3962400"/>
            <a:chExt cx="8691563" cy="2912503"/>
          </a:xfrm>
        </p:grpSpPr>
        <p:sp>
          <p:nvSpPr>
            <p:cNvPr id="14345" name="Text Box 16"/>
            <p:cNvSpPr txBox="1">
              <a:spLocks noChangeArrowheads="1"/>
            </p:cNvSpPr>
            <p:nvPr/>
          </p:nvSpPr>
          <p:spPr bwMode="auto">
            <a:xfrm>
              <a:off x="152400" y="3962400"/>
              <a:ext cx="8691563" cy="461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ClrTx/>
                <a:buFont typeface="Wingdings" panose="05000000000000000000" pitchFamily="2" charset="2"/>
                <a:buNone/>
              </a:pPr>
              <a:r>
                <a:rPr lang="en-GB" b="1">
                  <a:solidFill>
                    <a:schemeClr val="tx1"/>
                  </a:solidFill>
                  <a:latin typeface="Calibri" panose="020F0502020204030204" pitchFamily="34" charset="0"/>
                </a:rPr>
                <a:t> </a:t>
              </a:r>
              <a:r>
                <a:rPr lang="en-GB" b="1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Family Activity Holidays @ Rockley AzuRivage</a:t>
              </a:r>
              <a:endParaRPr lang="en-GB" b="1">
                <a:solidFill>
                  <a:srgbClr val="EE3124"/>
                </a:solidFill>
                <a:latin typeface="KG Second Chances Solid" panose="02000000000000000000" pitchFamily="2" charset="0"/>
              </a:endParaRPr>
            </a:p>
          </p:txBody>
        </p:sp>
        <p:sp>
          <p:nvSpPr>
            <p:cNvPr id="3" name="TextBox 1"/>
            <p:cNvSpPr txBox="1">
              <a:spLocks noChangeArrowheads="1"/>
            </p:cNvSpPr>
            <p:nvPr/>
          </p:nvSpPr>
          <p:spPr bwMode="auto">
            <a:xfrm>
              <a:off x="3419475" y="4612715"/>
              <a:ext cx="5359400" cy="2262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342900" indent="-3429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50000"/>
                </a:lnSpc>
                <a:spcBef>
                  <a:spcPct val="0"/>
                </a:spcBef>
                <a:buClrTx/>
              </a:pPr>
              <a:r>
                <a:rPr lang="en-GB" sz="14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Get Active !! Multi Activity </a:t>
              </a:r>
            </a:p>
            <a:p>
              <a:pPr eaLnBrk="1" hangingPunct="1">
                <a:lnSpc>
                  <a:spcPct val="150000"/>
                </a:lnSpc>
                <a:spcBef>
                  <a:spcPct val="0"/>
                </a:spcBef>
                <a:buClrTx/>
              </a:pPr>
              <a:r>
                <a:rPr lang="en-GB" sz="14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RYA Course Option</a:t>
              </a:r>
            </a:p>
            <a:p>
              <a:pPr eaLnBrk="1" hangingPunct="1">
                <a:lnSpc>
                  <a:spcPct val="150000"/>
                </a:lnSpc>
                <a:spcBef>
                  <a:spcPct val="0"/>
                </a:spcBef>
                <a:buClrTx/>
              </a:pPr>
              <a:r>
                <a:rPr lang="en-GB" sz="14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Evening Entertainments </a:t>
              </a:r>
            </a:p>
            <a:p>
              <a:pPr eaLnBrk="1" hangingPunct="1">
                <a:lnSpc>
                  <a:spcPct val="150000"/>
                </a:lnSpc>
                <a:spcBef>
                  <a:spcPct val="0"/>
                </a:spcBef>
                <a:buClrTx/>
              </a:pPr>
              <a:r>
                <a:rPr lang="en-GB" sz="14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Something for Everyone - 3yrs to Adult </a:t>
              </a:r>
            </a:p>
            <a:p>
              <a:pPr eaLnBrk="1" hangingPunct="1">
                <a:lnSpc>
                  <a:spcPct val="150000"/>
                </a:lnSpc>
                <a:spcBef>
                  <a:spcPct val="0"/>
                </a:spcBef>
                <a:buClrTx/>
              </a:pPr>
              <a:r>
                <a:rPr lang="en-GB" sz="14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Flexible to suite you – its your HOLIDAY !!!!</a:t>
              </a:r>
            </a:p>
            <a:p>
              <a:pPr eaLnBrk="1" hangingPunct="1">
                <a:lnSpc>
                  <a:spcPct val="150000"/>
                </a:lnSpc>
                <a:spcBef>
                  <a:spcPct val="0"/>
                </a:spcBef>
                <a:buClrTx/>
              </a:pPr>
              <a:endParaRPr lang="en-GB">
                <a:solidFill>
                  <a:schemeClr val="tx1"/>
                </a:solidFill>
                <a:latin typeface="RotisSemiSans" charset="0"/>
              </a:endParaRPr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1480" y="4581061"/>
              <a:ext cx="2268352" cy="1512235"/>
            </a:xfrm>
            <a:prstGeom prst="rect">
              <a:avLst/>
            </a:prstGeom>
            <a:effectLst>
              <a:softEdge rad="635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 idx="4294967295"/>
          </p:nvPr>
        </p:nvSpPr>
        <p:spPr>
          <a:xfrm>
            <a:off x="179388" y="381000"/>
            <a:ext cx="8077200" cy="685800"/>
          </a:xfrm>
        </p:spPr>
        <p:txBody>
          <a:bodyPr/>
          <a:lstStyle/>
          <a:p>
            <a:pPr algn="ctr" eaLnBrk="1" hangingPunct="1"/>
            <a:r>
              <a:rPr lang="en-GB" sz="5400" b="1" smtClean="0">
                <a:latin typeface="KG Second Chances Sketch" panose="02000000000000000000" pitchFamily="2" charset="0"/>
              </a:rPr>
              <a:t>The</a:t>
            </a:r>
            <a:r>
              <a:rPr lang="en-GB" sz="4800" b="1" smtClean="0">
                <a:latin typeface="KG Second Chances Sketch" panose="02000000000000000000" pitchFamily="2" charset="0"/>
              </a:rPr>
              <a:t> Rockley Team</a:t>
            </a:r>
          </a:p>
        </p:txBody>
      </p:sp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144463" y="1484313"/>
            <a:ext cx="9107487" cy="41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 typeface="Wingdings" panose="05000000000000000000" pitchFamily="2" charset="2"/>
              <a:buNone/>
            </a:pPr>
            <a:r>
              <a:rPr lang="en-GB" sz="2100" b="1">
                <a:solidFill>
                  <a:schemeClr val="tx1"/>
                </a:solidFill>
                <a:latin typeface="KG Second Chances Solid" panose="02000000000000000000" pitchFamily="2" charset="0"/>
              </a:rPr>
              <a:t>25 Full Time Staff + Over 120 Seasonal Staff across France &amp; UK</a:t>
            </a:r>
            <a:endParaRPr lang="en-GB" sz="2100" b="1">
              <a:solidFill>
                <a:srgbClr val="EE3124"/>
              </a:solidFill>
              <a:latin typeface="KG Second Chances Solid" panose="02000000000000000000" pitchFamily="2" charset="0"/>
            </a:endParaRPr>
          </a:p>
        </p:txBody>
      </p:sp>
      <p:sp>
        <p:nvSpPr>
          <p:cNvPr id="15364" name="Text Box 11"/>
          <p:cNvSpPr txBox="1">
            <a:spLocks noChangeArrowheads="1"/>
          </p:cNvSpPr>
          <p:nvPr/>
        </p:nvSpPr>
        <p:spPr bwMode="auto">
          <a:xfrm>
            <a:off x="0" y="1554163"/>
            <a:ext cx="2590800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5365" name="Text Box 13"/>
          <p:cNvSpPr txBox="1">
            <a:spLocks noChangeArrowheads="1"/>
          </p:cNvSpPr>
          <p:nvPr/>
        </p:nvSpPr>
        <p:spPr bwMode="auto">
          <a:xfrm>
            <a:off x="6324600" y="1752600"/>
            <a:ext cx="2667000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39750" y="2060575"/>
            <a:ext cx="7948613" cy="4094163"/>
            <a:chOff x="539750" y="2060575"/>
            <a:chExt cx="7948102" cy="4094163"/>
          </a:xfrm>
        </p:grpSpPr>
        <p:sp>
          <p:nvSpPr>
            <p:cNvPr id="26643" name="Text Box 19"/>
            <p:cNvSpPr txBox="1">
              <a:spLocks noChangeArrowheads="1"/>
            </p:cNvSpPr>
            <p:nvPr/>
          </p:nvSpPr>
          <p:spPr bwMode="auto">
            <a:xfrm>
              <a:off x="539750" y="2060575"/>
              <a:ext cx="3527198" cy="4094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1" hangingPunct="1">
                <a:spcBef>
                  <a:spcPct val="50000"/>
                </a:spcBef>
                <a:defRPr/>
              </a:pPr>
              <a:r>
                <a:rPr lang="en-GB" sz="2000" b="1" dirty="0">
                  <a:latin typeface="KG Second Chances Solid" panose="02000000000000000000" pitchFamily="2" charset="0"/>
                </a:rPr>
                <a:t>We Recruit !!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Centre Managers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Activity Managers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Centre Seniors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Activity Instructors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b="1" dirty="0">
                  <a:solidFill>
                    <a:srgbClr val="FF0000"/>
                  </a:solidFill>
                  <a:latin typeface="KG Second Chances Solid" panose="02000000000000000000" pitchFamily="2" charset="0"/>
                </a:rPr>
                <a:t>SUPPORT TEAM / LAND STAFF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b="1" dirty="0">
                  <a:solidFill>
                    <a:srgbClr val="FF0000"/>
                  </a:solidFill>
                  <a:latin typeface="KG Second Chances Solid" panose="02000000000000000000" pitchFamily="2" charset="0"/>
                </a:rPr>
                <a:t>ADMIN ASSISTANTS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Chef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Assistant Chef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dirty="0">
                  <a:latin typeface="KG Second Chances Solid" panose="02000000000000000000" pitchFamily="2" charset="0"/>
                </a:rPr>
                <a:t>Kitchen Assistant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600" b="1" dirty="0">
                  <a:solidFill>
                    <a:srgbClr val="FF0000"/>
                  </a:solidFill>
                  <a:latin typeface="KG Second Chances Solid" panose="02000000000000000000" pitchFamily="2" charset="0"/>
                </a:rPr>
                <a:t>RESIDENTIAL ASSISTANTS</a:t>
              </a:r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759"/>
            <a:stretch/>
          </p:blipFill>
          <p:spPr>
            <a:xfrm>
              <a:off x="4161348" y="2564904"/>
              <a:ext cx="4326504" cy="3196243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68313" y="439738"/>
            <a:ext cx="7772400" cy="685800"/>
          </a:xfrm>
        </p:spPr>
        <p:txBody>
          <a:bodyPr/>
          <a:lstStyle/>
          <a:p>
            <a:pPr algn="ctr"/>
            <a:r>
              <a:rPr lang="en-GB" sz="4400" b="1" smtClean="0">
                <a:latin typeface="KG Second Chances Sketch" panose="02000000000000000000" pitchFamily="2" charset="0"/>
              </a:rPr>
              <a:t>The Rockley Team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381000" y="1385888"/>
            <a:ext cx="434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50000"/>
              </a:spcBef>
              <a:buClrTx/>
              <a:buFont typeface="Wingdings" panose="05000000000000000000" pitchFamily="2" charset="2"/>
              <a:buNone/>
            </a:pPr>
            <a:endParaRPr lang="en-GB" b="1">
              <a:solidFill>
                <a:srgbClr val="EE3124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5008563" y="1377950"/>
            <a:ext cx="4114800" cy="233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RotisSemiSans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None/>
              <a:defRPr/>
            </a:pPr>
            <a:r>
              <a:rPr lang="en-GB" sz="2000" dirty="0" smtClean="0">
                <a:latin typeface="KG Second Chances Solid" panose="02000000000000000000" pitchFamily="2" charset="0"/>
              </a:rPr>
              <a:t>Residential Assistant</a:t>
            </a:r>
            <a:endParaRPr lang="en-GB" sz="1800" dirty="0" smtClean="0">
              <a:latin typeface="KG Second Chances Solid" panose="02000000000000000000" pitchFamily="2" charset="0"/>
            </a:endParaRP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None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UK Based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General Cleaning 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House Mum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Lodge Administration 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Customer Facing Role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Client arrivals &amp; departure 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GB" sz="1200" dirty="0" smtClean="0">
                <a:latin typeface="KG Second Chances Solid" panose="02000000000000000000" pitchFamily="2" charset="0"/>
              </a:rPr>
              <a:t>Night Duty &amp; Evening Activities 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79388" y="1454150"/>
            <a:ext cx="4679950" cy="3630613"/>
            <a:chOff x="179388" y="1454150"/>
            <a:chExt cx="4679950" cy="3630613"/>
          </a:xfrm>
        </p:grpSpPr>
        <p:sp>
          <p:nvSpPr>
            <p:cNvPr id="16389" name="Text Box 7"/>
            <p:cNvSpPr txBox="1">
              <a:spLocks noChangeArrowheads="1"/>
            </p:cNvSpPr>
            <p:nvPr/>
          </p:nvSpPr>
          <p:spPr bwMode="auto">
            <a:xfrm>
              <a:off x="179388" y="1454150"/>
              <a:ext cx="4679950" cy="3630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2000" dirty="0" smtClean="0">
                  <a:latin typeface="KG Second Chances Solid" panose="02000000000000000000" pitchFamily="2" charset="0"/>
                </a:rPr>
                <a:t>Support Team </a:t>
              </a:r>
              <a:endParaRPr lang="en-GB" sz="1800" dirty="0" smtClean="0">
                <a:latin typeface="KG Second Chances Solid" panose="02000000000000000000" pitchFamily="2" charset="0"/>
              </a:endParaRP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Land based role with opportunities to go on the water if needed.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General Land Duties – </a:t>
              </a:r>
              <a:r>
                <a:rPr lang="en-GB" sz="1100" dirty="0" smtClean="0">
                  <a:latin typeface="KG Second Chances Solid" panose="02000000000000000000" pitchFamily="2" charset="0"/>
                </a:rPr>
                <a:t>cleaning / tidying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Centre Duties – </a:t>
              </a:r>
              <a:r>
                <a:rPr lang="en-GB" sz="1100" dirty="0" smtClean="0">
                  <a:latin typeface="KG Second Chances Solid" panose="02000000000000000000" pitchFamily="2" charset="0"/>
                </a:rPr>
                <a:t>Poole / Beach / Games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Night Duty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Evening Activities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Off Site Trips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Assisting in the Kitchen</a:t>
              </a:r>
              <a:endParaRPr lang="en-GB" sz="1600" dirty="0" smtClean="0">
                <a:latin typeface="Arial" panose="020B0604020202020204" pitchFamily="34" charset="0"/>
              </a:endParaRPr>
            </a:p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endParaRPr lang="en-GB" sz="1600" dirty="0" smtClean="0">
                <a:latin typeface="Arial" panose="020B0604020202020204" pitchFamily="34" charset="0"/>
              </a:endParaRPr>
            </a:p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Char char="§"/>
                <a:defRPr/>
              </a:pPr>
              <a:endParaRPr lang="en-GB" sz="1600" dirty="0" smtClean="0">
                <a:latin typeface="Arial" panose="020B0604020202020204" pitchFamily="34" charset="0"/>
              </a:endParaRP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1600" dirty="0" smtClean="0">
                  <a:latin typeface="Arial" panose="020B0604020202020204" pitchFamily="34" charset="0"/>
                </a:rPr>
                <a:t> </a:t>
              </a: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049" t="9450" r="31489" b="-2769"/>
            <a:stretch/>
          </p:blipFill>
          <p:spPr>
            <a:xfrm>
              <a:off x="3266347" y="2987082"/>
              <a:ext cx="1559566" cy="2088232"/>
            </a:xfrm>
            <a:prstGeom prst="rect">
              <a:avLst/>
            </a:prstGeom>
            <a:effectLst>
              <a:softEdge rad="127000"/>
            </a:effectLst>
          </p:spPr>
        </p:pic>
      </p:grp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239713" y="4144963"/>
            <a:ext cx="8532812" cy="2092325"/>
            <a:chOff x="239713" y="4144846"/>
            <a:chExt cx="8532053" cy="2092442"/>
          </a:xfrm>
        </p:grpSpPr>
        <p:sp>
          <p:nvSpPr>
            <p:cNvPr id="6" name="Text Box 7"/>
            <p:cNvSpPr txBox="1">
              <a:spLocks noChangeArrowheads="1"/>
            </p:cNvSpPr>
            <p:nvPr/>
          </p:nvSpPr>
          <p:spPr bwMode="auto">
            <a:xfrm>
              <a:off x="239713" y="4359170"/>
              <a:ext cx="4114434" cy="18781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2000" dirty="0" smtClean="0">
                  <a:latin typeface="KG Second Chances Solid" panose="02000000000000000000" pitchFamily="2" charset="0"/>
                </a:rPr>
                <a:t>Admin Assistant </a:t>
              </a:r>
              <a:endParaRPr lang="en-GB" sz="1800" dirty="0" smtClean="0">
                <a:latin typeface="KG Second Chances Solid" panose="02000000000000000000" pitchFamily="2" charset="0"/>
              </a:endParaRP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Land Based Role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General Land Duties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Centre Administration – paperwork &amp; filing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Customer Facing role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200" dirty="0" smtClean="0">
                  <a:latin typeface="KG Second Chances Solid" panose="02000000000000000000" pitchFamily="2" charset="0"/>
                </a:rPr>
                <a:t>General Land Duties </a:t>
              </a:r>
              <a:r>
                <a:rPr lang="en-GB" sz="1400" dirty="0" smtClean="0">
                  <a:latin typeface="Arial" panose="020B0604020202020204" pitchFamily="34" charset="0"/>
                </a:rPr>
                <a:t> </a:t>
              </a:r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651" b="5113"/>
            <a:stretch/>
          </p:blipFill>
          <p:spPr>
            <a:xfrm>
              <a:off x="4860033" y="4144846"/>
              <a:ext cx="3911733" cy="1909877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 idx="4294967295"/>
          </p:nvPr>
        </p:nvSpPr>
        <p:spPr>
          <a:xfrm>
            <a:off x="455613" y="366713"/>
            <a:ext cx="8077200" cy="685800"/>
          </a:xfrm>
        </p:spPr>
        <p:txBody>
          <a:bodyPr/>
          <a:lstStyle/>
          <a:p>
            <a:pPr eaLnBrk="1" hangingPunct="1"/>
            <a:r>
              <a:rPr lang="en-GB" sz="4400" b="1" smtClean="0">
                <a:latin typeface="KG Second Chances Sketch" panose="02000000000000000000" pitchFamily="2" charset="0"/>
              </a:rPr>
              <a:t>Working Life in France </a:t>
            </a:r>
          </a:p>
        </p:txBody>
      </p:sp>
      <p:sp>
        <p:nvSpPr>
          <p:cNvPr id="17411" name="Text Box 1027"/>
          <p:cNvSpPr txBox="1">
            <a:spLocks noChangeArrowheads="1"/>
          </p:cNvSpPr>
          <p:nvPr/>
        </p:nvSpPr>
        <p:spPr bwMode="auto">
          <a:xfrm>
            <a:off x="2667000" y="2667000"/>
            <a:ext cx="3657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</a:rPr>
              <a:t>Rockley Team 2013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12713" y="1484313"/>
            <a:ext cx="8791575" cy="4730750"/>
            <a:chOff x="112713" y="1484784"/>
            <a:chExt cx="8791775" cy="4730279"/>
          </a:xfrm>
        </p:grpSpPr>
        <p:sp>
          <p:nvSpPr>
            <p:cNvPr id="69636" name="Text Box 1028"/>
            <p:cNvSpPr txBox="1">
              <a:spLocks noChangeArrowheads="1"/>
            </p:cNvSpPr>
            <p:nvPr/>
          </p:nvSpPr>
          <p:spPr bwMode="auto">
            <a:xfrm>
              <a:off x="112713" y="2060989"/>
              <a:ext cx="8763199" cy="41540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1pPr>
              <a:lvl2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3pPr>
              <a:lvl4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9pPr>
            </a:lstStyle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Varied contracts available </a:t>
              </a:r>
            </a:p>
            <a:p>
              <a:pPr marL="444500" lvl="3" indent="-266700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			March / April to October</a:t>
              </a:r>
            </a:p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Clients from May to Mid September</a:t>
              </a:r>
            </a:p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6 Day working week</a:t>
              </a:r>
            </a:p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Evening Activities – rota basis</a:t>
              </a:r>
            </a:p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Group leading excursions </a:t>
              </a:r>
            </a:p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Further training available !!!!!</a:t>
              </a:r>
            </a:p>
            <a:p>
              <a:pPr marL="444500" lvl="1" indent="-2667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Opportunities to get on the water and learn new skills. </a:t>
              </a:r>
            </a:p>
            <a:p>
              <a:pPr marL="177800" lvl="1" eaLnBrk="1" hangingPunct="1">
                <a:spcBef>
                  <a:spcPct val="50000"/>
                </a:spcBef>
                <a:defRPr/>
              </a:pPr>
              <a:endParaRPr lang="en-GB" sz="1800" dirty="0" smtClean="0">
                <a:latin typeface="KG Second Chances Solid" panose="02000000000000000000" pitchFamily="2" charset="0"/>
              </a:endParaRPr>
            </a:p>
            <a:p>
              <a:pPr algn="ctr"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2000" b="1" dirty="0" smtClean="0">
                  <a:latin typeface="KG Second Chances Solid" panose="02000000000000000000" pitchFamily="2" charset="0"/>
                </a:rPr>
                <a:t>No one day is the same in this fun and rewarding environment</a:t>
              </a: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926" t="-794" r="18500" b="7474"/>
            <a:stretch/>
          </p:blipFill>
          <p:spPr>
            <a:xfrm>
              <a:off x="5436096" y="1484784"/>
              <a:ext cx="1382446" cy="1331869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138" t="389" r="5113" b="18106"/>
            <a:stretch/>
          </p:blipFill>
          <p:spPr>
            <a:xfrm>
              <a:off x="7452320" y="1556792"/>
              <a:ext cx="1356672" cy="936104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801" t="388" r="9051" b="16925"/>
            <a:stretch/>
          </p:blipFill>
          <p:spPr>
            <a:xfrm>
              <a:off x="5076056" y="3320709"/>
              <a:ext cx="1339683" cy="1116403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60869" y="2729994"/>
              <a:ext cx="1772144" cy="1181429"/>
            </a:xfrm>
            <a:prstGeom prst="rect">
              <a:avLst/>
            </a:prstGeom>
            <a:effectLst>
              <a:softEdge rad="63500"/>
            </a:effectLst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56824" y="4031851"/>
              <a:ext cx="1547664" cy="1031776"/>
            </a:xfrm>
            <a:prstGeom prst="rect">
              <a:avLst/>
            </a:prstGeom>
            <a:effectLst>
              <a:softEdge rad="635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 idx="4294967295"/>
          </p:nvPr>
        </p:nvSpPr>
        <p:spPr>
          <a:xfrm>
            <a:off x="304800" y="381000"/>
            <a:ext cx="8077200" cy="685800"/>
          </a:xfrm>
        </p:spPr>
        <p:txBody>
          <a:bodyPr/>
          <a:lstStyle/>
          <a:p>
            <a:pPr algn="ctr" eaLnBrk="1" hangingPunct="1"/>
            <a:r>
              <a:rPr lang="en-GB" sz="4800" b="1" smtClean="0">
                <a:latin typeface="KG Second Chances Sketch" panose="02000000000000000000" pitchFamily="2" charset="0"/>
              </a:rPr>
              <a:t>Where would I live ?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2667000" y="2667000"/>
            <a:ext cx="3657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</a:rPr>
              <a:t>Rockley Team 2013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395288" y="1557338"/>
            <a:ext cx="8045450" cy="4597400"/>
            <a:chOff x="395288" y="1556792"/>
            <a:chExt cx="8044752" cy="4597288"/>
          </a:xfrm>
        </p:grpSpPr>
        <p:sp>
          <p:nvSpPr>
            <p:cNvPr id="70660" name="Text Box 4"/>
            <p:cNvSpPr txBox="1">
              <a:spLocks noChangeArrowheads="1"/>
            </p:cNvSpPr>
            <p:nvPr/>
          </p:nvSpPr>
          <p:spPr bwMode="auto">
            <a:xfrm>
              <a:off x="395288" y="1556792"/>
              <a:ext cx="5714504" cy="43242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defRPr/>
              </a:pPr>
              <a:r>
                <a:rPr lang="en-GB" sz="3200" dirty="0" smtClean="0">
                  <a:latin typeface="KG Second Chances Sketch" panose="02000000000000000000" pitchFamily="2" charset="0"/>
                </a:rPr>
                <a:t>Staff Villages 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Chalet Style Tents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3 compartments in each. 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A sprung bed. No Camping mats!!!!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Electricity &amp; Fridge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Clothes storage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Staff Social area to relax in the evenings.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Internet access ?? 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Storage for personal equipment </a:t>
              </a:r>
            </a:p>
            <a:p>
              <a:pPr marL="342900" indent="-34290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2 up when possible </a:t>
              </a:r>
            </a:p>
          </p:txBody>
        </p:sp>
        <p:pic>
          <p:nvPicPr>
            <p:cNvPr id="18438" name="Picture 6" descr="C:\Users\KatS.ROCKLEY.000\Desktop\Presentation for Plumpton\tent 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59185" y="1556792"/>
              <a:ext cx="2080855" cy="1584176"/>
            </a:xfrm>
            <a:prstGeom prst="rect">
              <a:avLst/>
            </a:prstGeom>
            <a:noFill/>
            <a:ln>
              <a:noFill/>
            </a:ln>
            <a:effectLst>
              <a:softEdge rad="63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439" name="Picture 7" descr="C:\Users\KatS.ROCKLEY.000\Desktop\Presentation for Plumpton\tents 1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6173" y="4653136"/>
              <a:ext cx="1977029" cy="1500944"/>
            </a:xfrm>
            <a:prstGeom prst="rect">
              <a:avLst/>
            </a:prstGeom>
            <a:noFill/>
            <a:ln>
              <a:noFill/>
            </a:ln>
            <a:effectLst>
              <a:softEdge rad="63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28691" y="3186112"/>
              <a:ext cx="1984511" cy="1323007"/>
            </a:xfrm>
            <a:prstGeom prst="rect">
              <a:avLst/>
            </a:prstGeom>
            <a:effectLst>
              <a:softEdge rad="635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 idx="4294967295"/>
          </p:nvPr>
        </p:nvSpPr>
        <p:spPr>
          <a:xfrm>
            <a:off x="382588" y="381000"/>
            <a:ext cx="8077200" cy="685800"/>
          </a:xfrm>
        </p:spPr>
        <p:txBody>
          <a:bodyPr/>
          <a:lstStyle/>
          <a:p>
            <a:pPr eaLnBrk="1" hangingPunct="1"/>
            <a:r>
              <a:rPr lang="en-GB" sz="4000" b="1" smtClean="0">
                <a:latin typeface="KG Second Chances Sketch" panose="02000000000000000000" pitchFamily="2" charset="0"/>
              </a:rPr>
              <a:t>What can we Offer You ?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2667000" y="2667000"/>
            <a:ext cx="3657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GB" sz="2800">
                <a:solidFill>
                  <a:schemeClr val="bg1"/>
                </a:solidFill>
                <a:latin typeface="Calibri" panose="020F0502020204030204" pitchFamily="34" charset="0"/>
              </a:rPr>
              <a:t>Rockley Team 2013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381000" y="1524000"/>
            <a:ext cx="8305800" cy="5478463"/>
            <a:chOff x="381000" y="1524000"/>
            <a:chExt cx="8305800" cy="5478463"/>
          </a:xfrm>
        </p:grpSpPr>
        <p:sp>
          <p:nvSpPr>
            <p:cNvPr id="71684" name="Text Box 4"/>
            <p:cNvSpPr txBox="1">
              <a:spLocks noChangeArrowheads="1"/>
            </p:cNvSpPr>
            <p:nvPr/>
          </p:nvSpPr>
          <p:spPr bwMode="auto">
            <a:xfrm>
              <a:off x="381000" y="1524000"/>
              <a:ext cx="8305800" cy="54784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RotisSemiSans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None/>
                <a:defRPr/>
              </a:pPr>
              <a:r>
                <a:rPr lang="en-GB" sz="3200" dirty="0" smtClean="0">
                  <a:latin typeface="KG Second Chances Sketch" panose="02000000000000000000" pitchFamily="2" charset="0"/>
                </a:rPr>
                <a:t>The Package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Transport 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Full board and accommodation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Weekly wage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A fun and rewarding season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Future opportunities in Rockley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Stepping Stone into the seasonal Lifestyle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Free use of all Rockley Watersports Equipment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Free or discounted training at the end of the Season at Rockley Point. Access to the </a:t>
              </a:r>
              <a:r>
                <a:rPr lang="en-GB" sz="1800" dirty="0" smtClean="0">
                  <a:solidFill>
                    <a:srgbClr val="FF0000"/>
                  </a:solidFill>
                  <a:latin typeface="KG Second Chances Solid" panose="02000000000000000000" pitchFamily="2" charset="0"/>
                </a:rPr>
                <a:t>‘Leap for Success’ </a:t>
              </a:r>
              <a:r>
                <a:rPr lang="en-GB" sz="1800" dirty="0" smtClean="0">
                  <a:latin typeface="KG Second Chances Solid" panose="02000000000000000000" pitchFamily="2" charset="0"/>
                </a:rPr>
                <a:t>Scholarship !!</a:t>
              </a:r>
            </a:p>
            <a:p>
              <a:pPr marL="285750" indent="-285750" eaLnBrk="1" hangingPunct="1">
                <a:spcBef>
                  <a:spcPct val="500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sz="1800" dirty="0" smtClean="0">
                  <a:latin typeface="KG Second Chances Solid" panose="02000000000000000000" pitchFamily="2" charset="0"/>
                </a:rPr>
                <a:t>Discounted accommodation for families on the Rockley Site.</a:t>
              </a: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Char char="§"/>
                <a:defRPr/>
              </a:pPr>
              <a:endParaRPr lang="en-GB" sz="1800" dirty="0" smtClean="0">
                <a:latin typeface="Arial" panose="020B0604020202020204" pitchFamily="34" charset="0"/>
              </a:endParaRPr>
            </a:p>
            <a:p>
              <a:pPr eaLnBrk="1" hangingPunct="1">
                <a:spcBef>
                  <a:spcPct val="50000"/>
                </a:spcBef>
                <a:buFont typeface="Wingdings" panose="05000000000000000000" pitchFamily="2" charset="2"/>
                <a:buChar char="§"/>
                <a:defRPr/>
              </a:pPr>
              <a:endParaRPr lang="en-GB" sz="2000" dirty="0" smtClean="0">
                <a:latin typeface="Arial" panose="020B0604020202020204" pitchFamily="34" charset="0"/>
              </a:endParaRPr>
            </a:p>
          </p:txBody>
        </p:sp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81228" y="1758032"/>
              <a:ext cx="3505572" cy="2337048"/>
            </a:xfrm>
            <a:prstGeom prst="rect">
              <a:avLst/>
            </a:prstGeom>
            <a:effectLst>
              <a:softEdge rad="127000"/>
            </a:effectLst>
          </p:spPr>
        </p:pic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 idx="4294967295"/>
          </p:nvPr>
        </p:nvSpPr>
        <p:spPr>
          <a:xfrm>
            <a:off x="304800" y="381000"/>
            <a:ext cx="8077200" cy="685800"/>
          </a:xfrm>
        </p:spPr>
        <p:txBody>
          <a:bodyPr/>
          <a:lstStyle/>
          <a:p>
            <a:pPr algn="ctr" eaLnBrk="1" hangingPunct="1"/>
            <a:r>
              <a:rPr lang="en-GB" sz="4800" b="1" smtClean="0">
                <a:latin typeface="KG Second Chances Sketch" panose="02000000000000000000" pitchFamily="2" charset="0"/>
              </a:rPr>
              <a:t>For More Details</a:t>
            </a:r>
          </a:p>
        </p:txBody>
      </p:sp>
      <p:sp>
        <p:nvSpPr>
          <p:cNvPr id="20483" name="TextBox 1"/>
          <p:cNvSpPr txBox="1">
            <a:spLocks noChangeArrowheads="1"/>
          </p:cNvSpPr>
          <p:nvPr/>
        </p:nvSpPr>
        <p:spPr bwMode="auto">
          <a:xfrm>
            <a:off x="2700338" y="1557338"/>
            <a:ext cx="43195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FD73B"/>
              </a:buClr>
              <a:buFont typeface="Arial" panose="020B0604020202020204" pitchFamily="34" charset="0"/>
              <a:buChar char="•"/>
              <a:defRPr sz="1500">
                <a:solidFill>
                  <a:srgbClr val="333333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sz="3200">
                <a:solidFill>
                  <a:schemeClr val="tx1"/>
                </a:solidFill>
                <a:latin typeface="KG Second Chances Solid" panose="02000000000000000000" pitchFamily="2" charset="0"/>
                <a:hlinkClick r:id="rId2"/>
              </a:rPr>
              <a:t>www.rockley.org</a:t>
            </a:r>
            <a:endParaRPr lang="en-GB" sz="3200">
              <a:solidFill>
                <a:schemeClr val="tx1"/>
              </a:solidFill>
              <a:latin typeface="KG Second Chances Solid" panose="02000000000000000000" pitchFamily="2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>
              <a:solidFill>
                <a:schemeClr val="tx1"/>
              </a:solidFill>
              <a:latin typeface="RotisSemiSans" charset="0"/>
            </a:endParaRP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GB">
              <a:solidFill>
                <a:schemeClr val="tx1"/>
              </a:solidFill>
              <a:latin typeface="RotisSemiSans" charset="0"/>
            </a:endParaRPr>
          </a:p>
        </p:txBody>
      </p:sp>
      <p:pic>
        <p:nvPicPr>
          <p:cNvPr id="2048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349500"/>
            <a:ext cx="7138988" cy="343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048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 idx="4294967295"/>
          </p:nvPr>
        </p:nvSpPr>
        <p:spPr>
          <a:xfrm>
            <a:off x="304800" y="381000"/>
            <a:ext cx="8077200" cy="685800"/>
          </a:xfrm>
        </p:spPr>
        <p:txBody>
          <a:bodyPr/>
          <a:lstStyle/>
          <a:p>
            <a:pPr algn="ctr" eaLnBrk="1" hangingPunct="1"/>
            <a:r>
              <a:rPr lang="en-GB" sz="6000" b="1" smtClean="0">
                <a:latin typeface="KG Second Chances Sketch" panose="02000000000000000000" pitchFamily="2" charset="0"/>
              </a:rPr>
              <a:t>Questions 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1476375" y="1268413"/>
            <a:ext cx="6551613" cy="5229225"/>
            <a:chOff x="1475656" y="1268760"/>
            <a:chExt cx="6552728" cy="5228943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58" r="3797"/>
            <a:stretch/>
          </p:blipFill>
          <p:spPr>
            <a:xfrm>
              <a:off x="1475656" y="1268760"/>
              <a:ext cx="6552728" cy="5228943"/>
            </a:xfrm>
            <a:prstGeom prst="rect">
              <a:avLst/>
            </a:prstGeom>
            <a:effectLst>
              <a:softEdge rad="317500"/>
            </a:effectLst>
          </p:spPr>
        </p:pic>
        <p:sp>
          <p:nvSpPr>
            <p:cNvPr id="21509" name="TextBox 1"/>
            <p:cNvSpPr txBox="1">
              <a:spLocks noChangeArrowheads="1"/>
            </p:cNvSpPr>
            <p:nvPr/>
          </p:nvSpPr>
          <p:spPr bwMode="auto">
            <a:xfrm>
              <a:off x="3779838" y="2060575"/>
              <a:ext cx="431800" cy="3770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BFD73B"/>
                </a:buClr>
                <a:buFont typeface="Arial" panose="020B0604020202020204" pitchFamily="34" charset="0"/>
                <a:buChar char="•"/>
                <a:defRPr sz="1500">
                  <a:solidFill>
                    <a:srgbClr val="333333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GB" sz="23900">
                  <a:solidFill>
                    <a:schemeClr val="tx1"/>
                  </a:solidFill>
                  <a:latin typeface="KG Second Chances Solid" panose="02000000000000000000" pitchFamily="2" charset="0"/>
                </a:rPr>
                <a:t>?</a:t>
              </a:r>
            </a:p>
          </p:txBody>
        </p:sp>
      </p:grpSp>
    </p:spTree>
  </p:cSld>
  <p:clrMapOvr>
    <a:masterClrMapping/>
  </p:clrMapOvr>
  <p:transition spd="med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4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RotisSemi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RotisSemiSan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3195</TotalTime>
  <Words>647</Words>
  <Application>Microsoft Office PowerPoint</Application>
  <PresentationFormat>On-screen Show (4:3)</PresentationFormat>
  <Paragraphs>164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4_Blank Presentation</vt:lpstr>
      <vt:lpstr>PowerPoint Presentation</vt:lpstr>
      <vt:lpstr>Introductions </vt:lpstr>
      <vt:lpstr>Rockley</vt:lpstr>
      <vt:lpstr>Rockley in the UK</vt:lpstr>
      <vt:lpstr>Rockley Adventure</vt:lpstr>
      <vt:lpstr>Rockley in France</vt:lpstr>
      <vt:lpstr>Our Product in France</vt:lpstr>
      <vt:lpstr>The Rockley Team</vt:lpstr>
      <vt:lpstr>The Rockley Team</vt:lpstr>
      <vt:lpstr>Working Life in France </vt:lpstr>
      <vt:lpstr>Where would I live ?</vt:lpstr>
      <vt:lpstr>What can we Offer You ?</vt:lpstr>
      <vt:lpstr>For More Details</vt:lpstr>
      <vt:lpstr>Questions </vt:lpstr>
    </vt:vector>
  </TitlesOfParts>
  <Company>Mind's Eye Marketing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Rockley Watersports</dc:title>
  <dc:creator>Nathan Lawrence</dc:creator>
  <cp:lastModifiedBy>Administrator</cp:lastModifiedBy>
  <cp:revision>208</cp:revision>
  <dcterms:created xsi:type="dcterms:W3CDTF">2010-06-21T16:31:08Z</dcterms:created>
  <dcterms:modified xsi:type="dcterms:W3CDTF">2015-11-04T16:58:01Z</dcterms:modified>
</cp:coreProperties>
</file>