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Monterchi Sans Bold" panose="020B0604020202020204" charset="0"/>
      <p:regular r:id="rId15"/>
    </p:embeddedFont>
    <p:embeddedFont>
      <p:font typeface="Obra Letra Bold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8" d="100"/>
          <a:sy n="58" d="100"/>
        </p:scale>
        <p:origin x="75" y="1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sv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4.svg"/><Relationship Id="rId5" Type="http://schemas.openxmlformats.org/officeDocument/2006/relationships/image" Target="../media/image16.svg"/><Relationship Id="rId10" Type="http://schemas.openxmlformats.org/officeDocument/2006/relationships/image" Target="../media/image13.png"/><Relationship Id="rId4" Type="http://schemas.openxmlformats.org/officeDocument/2006/relationships/image" Target="../media/image15.png"/><Relationship Id="rId9" Type="http://schemas.openxmlformats.org/officeDocument/2006/relationships/image" Target="../media/image12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5.png"/><Relationship Id="rId3" Type="http://schemas.openxmlformats.org/officeDocument/2006/relationships/image" Target="../media/image4.png"/><Relationship Id="rId7" Type="http://schemas.openxmlformats.org/officeDocument/2006/relationships/image" Target="../media/image21.svg"/><Relationship Id="rId12" Type="http://schemas.openxmlformats.org/officeDocument/2006/relationships/image" Target="../media/image9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8.png"/><Relationship Id="rId5" Type="http://schemas.openxmlformats.org/officeDocument/2006/relationships/image" Target="../media/image19.sv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svg"/><Relationship Id="rId14" Type="http://schemas.openxmlformats.org/officeDocument/2006/relationships/image" Target="../media/image26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13" Type="http://schemas.openxmlformats.org/officeDocument/2006/relationships/image" Target="../media/image12.svg"/><Relationship Id="rId3" Type="http://schemas.openxmlformats.org/officeDocument/2006/relationships/image" Target="../media/image4.png"/><Relationship Id="rId7" Type="http://schemas.openxmlformats.org/officeDocument/2006/relationships/image" Target="../media/image3.sv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11" Type="http://schemas.openxmlformats.org/officeDocument/2006/relationships/image" Target="../media/image17.png"/><Relationship Id="rId5" Type="http://schemas.openxmlformats.org/officeDocument/2006/relationships/image" Target="../media/image21.svg"/><Relationship Id="rId15" Type="http://schemas.openxmlformats.org/officeDocument/2006/relationships/image" Target="../media/image14.svg"/><Relationship Id="rId10" Type="http://schemas.openxmlformats.org/officeDocument/2006/relationships/image" Target="../media/image29.svg"/><Relationship Id="rId4" Type="http://schemas.openxmlformats.org/officeDocument/2006/relationships/image" Target="../media/image20.png"/><Relationship Id="rId9" Type="http://schemas.openxmlformats.org/officeDocument/2006/relationships/image" Target="../media/image28.png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13" Type="http://schemas.openxmlformats.org/officeDocument/2006/relationships/image" Target="../media/image12.svg"/><Relationship Id="rId3" Type="http://schemas.openxmlformats.org/officeDocument/2006/relationships/image" Target="../media/image4.png"/><Relationship Id="rId7" Type="http://schemas.openxmlformats.org/officeDocument/2006/relationships/image" Target="../media/image3.sv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11" Type="http://schemas.openxmlformats.org/officeDocument/2006/relationships/image" Target="../media/image17.png"/><Relationship Id="rId5" Type="http://schemas.openxmlformats.org/officeDocument/2006/relationships/image" Target="../media/image21.svg"/><Relationship Id="rId15" Type="http://schemas.openxmlformats.org/officeDocument/2006/relationships/image" Target="../media/image14.svg"/><Relationship Id="rId10" Type="http://schemas.openxmlformats.org/officeDocument/2006/relationships/image" Target="../media/image29.svg"/><Relationship Id="rId4" Type="http://schemas.openxmlformats.org/officeDocument/2006/relationships/image" Target="../media/image20.png"/><Relationship Id="rId9" Type="http://schemas.openxmlformats.org/officeDocument/2006/relationships/image" Target="../media/image28.png"/><Relationship Id="rId1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4.png"/><Relationship Id="rId7" Type="http://schemas.openxmlformats.org/officeDocument/2006/relationships/image" Target="../media/image19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1.svg"/><Relationship Id="rId10" Type="http://schemas.openxmlformats.org/officeDocument/2006/relationships/image" Target="../media/image7.png"/><Relationship Id="rId4" Type="http://schemas.openxmlformats.org/officeDocument/2006/relationships/image" Target="../media/image20.png"/><Relationship Id="rId9" Type="http://schemas.openxmlformats.org/officeDocument/2006/relationships/image" Target="../media/image29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6.svg"/><Relationship Id="rId3" Type="http://schemas.openxmlformats.org/officeDocument/2006/relationships/image" Target="../media/image4.png"/><Relationship Id="rId7" Type="http://schemas.openxmlformats.org/officeDocument/2006/relationships/image" Target="../media/image31.png"/><Relationship Id="rId12" Type="http://schemas.openxmlformats.org/officeDocument/2006/relationships/image" Target="../media/image3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7.png"/><Relationship Id="rId5" Type="http://schemas.openxmlformats.org/officeDocument/2006/relationships/image" Target="../media/image21.svg"/><Relationship Id="rId10" Type="http://schemas.openxmlformats.org/officeDocument/2006/relationships/image" Target="../media/image34.svg"/><Relationship Id="rId4" Type="http://schemas.openxmlformats.org/officeDocument/2006/relationships/image" Target="../media/image20.png"/><Relationship Id="rId9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6.svg"/><Relationship Id="rId3" Type="http://schemas.openxmlformats.org/officeDocument/2006/relationships/image" Target="../media/image4.png"/><Relationship Id="rId7" Type="http://schemas.openxmlformats.org/officeDocument/2006/relationships/image" Target="../media/image31.png"/><Relationship Id="rId12" Type="http://schemas.openxmlformats.org/officeDocument/2006/relationships/image" Target="../media/image3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7.png"/><Relationship Id="rId5" Type="http://schemas.openxmlformats.org/officeDocument/2006/relationships/image" Target="../media/image21.svg"/><Relationship Id="rId10" Type="http://schemas.openxmlformats.org/officeDocument/2006/relationships/image" Target="../media/image34.svg"/><Relationship Id="rId4" Type="http://schemas.openxmlformats.org/officeDocument/2006/relationships/image" Target="../media/image20.png"/><Relationship Id="rId9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4.png"/><Relationship Id="rId7" Type="http://schemas.openxmlformats.org/officeDocument/2006/relationships/image" Target="../media/image32.svg"/><Relationship Id="rId12" Type="http://schemas.openxmlformats.org/officeDocument/2006/relationships/image" Target="../media/image3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5.png"/><Relationship Id="rId5" Type="http://schemas.openxmlformats.org/officeDocument/2006/relationships/image" Target="../media/image21.svg"/><Relationship Id="rId10" Type="http://schemas.openxmlformats.org/officeDocument/2006/relationships/image" Target="../media/image7.png"/><Relationship Id="rId4" Type="http://schemas.openxmlformats.org/officeDocument/2006/relationships/image" Target="../media/image20.png"/><Relationship Id="rId9" Type="http://schemas.openxmlformats.org/officeDocument/2006/relationships/image" Target="../media/image3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8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26.svg"/><Relationship Id="rId2" Type="http://schemas.openxmlformats.org/officeDocument/2006/relationships/image" Target="../media/image1.jpe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sv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39.png"/><Relationship Id="rId1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4.svg"/><Relationship Id="rId5" Type="http://schemas.openxmlformats.org/officeDocument/2006/relationships/image" Target="../media/image16.svg"/><Relationship Id="rId10" Type="http://schemas.openxmlformats.org/officeDocument/2006/relationships/image" Target="../media/image13.png"/><Relationship Id="rId4" Type="http://schemas.openxmlformats.org/officeDocument/2006/relationships/image" Target="../media/image15.png"/><Relationship Id="rId9" Type="http://schemas.openxmlformats.org/officeDocument/2006/relationships/image" Target="../media/image12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image" Target="../media/image4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9.svg"/><Relationship Id="rId5" Type="http://schemas.openxmlformats.org/officeDocument/2006/relationships/image" Target="../media/image4.png"/><Relationship Id="rId10" Type="http://schemas.openxmlformats.org/officeDocument/2006/relationships/image" Target="../media/image39.png"/><Relationship Id="rId4" Type="http://schemas.openxmlformats.org/officeDocument/2006/relationships/image" Target="../media/image3.svg"/><Relationship Id="rId9" Type="http://schemas.openxmlformats.org/officeDocument/2006/relationships/image" Target="../media/image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2922672" y="599614"/>
            <a:ext cx="12364270" cy="9261962"/>
          </a:xfrm>
          <a:custGeom>
            <a:avLst/>
            <a:gdLst/>
            <a:ahLst/>
            <a:cxnLst/>
            <a:rect l="l" t="t" r="r" b="b"/>
            <a:pathLst>
              <a:path w="12364270" h="9261962">
                <a:moveTo>
                  <a:pt x="0" y="0"/>
                </a:moveTo>
                <a:lnTo>
                  <a:pt x="12364270" y="0"/>
                </a:lnTo>
                <a:lnTo>
                  <a:pt x="12364270" y="9261962"/>
                </a:lnTo>
                <a:lnTo>
                  <a:pt x="0" y="92619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-1778953" y="-1335955"/>
            <a:ext cx="4285771" cy="12790609"/>
            <a:chOff x="0" y="0"/>
            <a:chExt cx="3263900" cy="9740900"/>
          </a:xfrm>
        </p:grpSpPr>
        <p:sp>
          <p:nvSpPr>
            <p:cNvPr id="5" name="Freeform 5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7" name="Freeform 7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590920" y="1038615"/>
            <a:ext cx="12599149" cy="6963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55"/>
              </a:lnSpc>
            </a:pPr>
            <a:endParaRPr/>
          </a:p>
          <a:p>
            <a:pPr algn="ctr">
              <a:lnSpc>
                <a:spcPts val="17383"/>
              </a:lnSpc>
            </a:pPr>
            <a:r>
              <a:rPr lang="en-US" sz="17738" b="1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Assessment two </a:t>
            </a:r>
          </a:p>
        </p:txBody>
      </p:sp>
      <p:sp>
        <p:nvSpPr>
          <p:cNvPr id="9" name="Freeform 9"/>
          <p:cNvSpPr/>
          <p:nvPr/>
        </p:nvSpPr>
        <p:spPr>
          <a:xfrm>
            <a:off x="10693732" y="2072720"/>
            <a:ext cx="2454707" cy="522183"/>
          </a:xfrm>
          <a:custGeom>
            <a:avLst/>
            <a:gdLst/>
            <a:ahLst/>
            <a:cxnLst/>
            <a:rect l="l" t="t" r="r" b="b"/>
            <a:pathLst>
              <a:path w="2454707" h="522183">
                <a:moveTo>
                  <a:pt x="0" y="0"/>
                </a:moveTo>
                <a:lnTo>
                  <a:pt x="2454707" y="0"/>
                </a:lnTo>
                <a:lnTo>
                  <a:pt x="2454707" y="522183"/>
                </a:lnTo>
                <a:lnTo>
                  <a:pt x="0" y="52218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0800000" flipV="1">
            <a:off x="4857693" y="2013818"/>
            <a:ext cx="2731595" cy="581085"/>
          </a:xfrm>
          <a:custGeom>
            <a:avLst/>
            <a:gdLst/>
            <a:ahLst/>
            <a:cxnLst/>
            <a:rect l="l" t="t" r="r" b="b"/>
            <a:pathLst>
              <a:path w="2731595" h="581085">
                <a:moveTo>
                  <a:pt x="0" y="581085"/>
                </a:moveTo>
                <a:lnTo>
                  <a:pt x="2731595" y="581085"/>
                </a:lnTo>
                <a:lnTo>
                  <a:pt x="2731595" y="0"/>
                </a:lnTo>
                <a:lnTo>
                  <a:pt x="0" y="0"/>
                </a:lnTo>
                <a:lnTo>
                  <a:pt x="0" y="581085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995610" y="6033532"/>
            <a:ext cx="5853303" cy="8229600"/>
          </a:xfrm>
          <a:custGeom>
            <a:avLst/>
            <a:gdLst/>
            <a:ahLst/>
            <a:cxnLst/>
            <a:rect l="l" t="t" r="r" b="b"/>
            <a:pathLst>
              <a:path w="5853303" h="8229600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9606859" flipH="1">
            <a:off x="14738055" y="-3515186"/>
            <a:ext cx="5853303" cy="8229600"/>
          </a:xfrm>
          <a:custGeom>
            <a:avLst/>
            <a:gdLst/>
            <a:ahLst/>
            <a:cxnLst/>
            <a:rect l="l" t="t" r="r" b="b"/>
            <a:pathLst>
              <a:path w="5853303" h="8229600">
                <a:moveTo>
                  <a:pt x="5853303" y="0"/>
                </a:moveTo>
                <a:lnTo>
                  <a:pt x="0" y="0"/>
                </a:lnTo>
                <a:lnTo>
                  <a:pt x="0" y="8229600"/>
                </a:lnTo>
                <a:lnTo>
                  <a:pt x="5853303" y="8229600"/>
                </a:lnTo>
                <a:lnTo>
                  <a:pt x="5853303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5790671" y="5007114"/>
            <a:ext cx="1406488" cy="1468408"/>
          </a:xfrm>
          <a:custGeom>
            <a:avLst/>
            <a:gdLst/>
            <a:ahLst/>
            <a:cxnLst/>
            <a:rect l="l" t="t" r="r" b="b"/>
            <a:pathLst>
              <a:path w="1406488" h="146840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5274171" y="4195924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764804" y="3590941"/>
            <a:ext cx="1406488" cy="1468408"/>
          </a:xfrm>
          <a:custGeom>
            <a:avLst/>
            <a:gdLst/>
            <a:ahLst/>
            <a:cxnLst/>
            <a:rect l="l" t="t" r="r" b="b"/>
            <a:pathLst>
              <a:path w="1406488" h="146840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654792" y="4604261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7" name="Group 17"/>
          <p:cNvGrpSpPr/>
          <p:nvPr/>
        </p:nvGrpSpPr>
        <p:grpSpPr>
          <a:xfrm>
            <a:off x="1931042" y="1028700"/>
            <a:ext cx="2926652" cy="2865432"/>
            <a:chOff x="0" y="0"/>
            <a:chExt cx="3902202" cy="3820576"/>
          </a:xfrm>
        </p:grpSpPr>
        <p:sp>
          <p:nvSpPr>
            <p:cNvPr id="18" name="Freeform 18"/>
            <p:cNvSpPr/>
            <p:nvPr/>
          </p:nvSpPr>
          <p:spPr>
            <a:xfrm rot="-3636955">
              <a:off x="587174" y="439152"/>
              <a:ext cx="2727855" cy="2942271"/>
            </a:xfrm>
            <a:custGeom>
              <a:avLst/>
              <a:gdLst/>
              <a:ahLst/>
              <a:cxnLst/>
              <a:rect l="l" t="t" r="r" b="b"/>
              <a:pathLst>
                <a:path w="2727855" h="2942271">
                  <a:moveTo>
                    <a:pt x="0" y="0"/>
                  </a:moveTo>
                  <a:lnTo>
                    <a:pt x="2727854" y="0"/>
                  </a:lnTo>
                  <a:lnTo>
                    <a:pt x="2727854" y="2942272"/>
                  </a:lnTo>
                  <a:lnTo>
                    <a:pt x="0" y="29422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810223" y="964749"/>
              <a:ext cx="1997673" cy="2005192"/>
            </a:xfrm>
            <a:custGeom>
              <a:avLst/>
              <a:gdLst/>
              <a:ahLst/>
              <a:cxnLst/>
              <a:rect l="l" t="t" r="r" b="b"/>
              <a:pathLst>
                <a:path w="1997673" h="2005192">
                  <a:moveTo>
                    <a:pt x="0" y="0"/>
                  </a:moveTo>
                  <a:lnTo>
                    <a:pt x="1997673" y="0"/>
                  </a:lnTo>
                  <a:lnTo>
                    <a:pt x="1997673" y="2005193"/>
                  </a:lnTo>
                  <a:lnTo>
                    <a:pt x="0" y="20051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8077" y="1469127"/>
              <a:ext cx="2333783" cy="1169809"/>
            </a:xfrm>
            <a:custGeom>
              <a:avLst/>
              <a:gdLst/>
              <a:ahLst/>
              <a:cxnLst/>
              <a:rect l="l" t="t" r="r" b="b"/>
              <a:pathLst>
                <a:path w="2333783" h="1169809">
                  <a:moveTo>
                    <a:pt x="0" y="0"/>
                  </a:moveTo>
                  <a:lnTo>
                    <a:pt x="2333782" y="0"/>
                  </a:lnTo>
                  <a:lnTo>
                    <a:pt x="2333782" y="1169809"/>
                  </a:lnTo>
                  <a:lnTo>
                    <a:pt x="0" y="11698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7075588" y="2045873"/>
            <a:ext cx="4136823" cy="549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15"/>
              </a:lnSpc>
            </a:pPr>
            <a:r>
              <a:rPr lang="en-US" sz="2990" b="1">
                <a:solidFill>
                  <a:srgbClr val="493423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778953" y="-1335955"/>
            <a:ext cx="4285771" cy="12790609"/>
            <a:chOff x="0" y="0"/>
            <a:chExt cx="3263900" cy="9740900"/>
          </a:xfrm>
        </p:grpSpPr>
        <p:sp>
          <p:nvSpPr>
            <p:cNvPr id="4" name="Freeform 4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6" name="Freeform 6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 rot="-10664829">
            <a:off x="1802671" y="425320"/>
            <a:ext cx="13654553" cy="21642663"/>
          </a:xfrm>
          <a:custGeom>
            <a:avLst/>
            <a:gdLst/>
            <a:ahLst/>
            <a:cxnLst/>
            <a:rect l="l" t="t" r="r" b="b"/>
            <a:pathLst>
              <a:path w="13654553" h="21642663">
                <a:moveTo>
                  <a:pt x="0" y="0"/>
                </a:moveTo>
                <a:lnTo>
                  <a:pt x="13654553" y="0"/>
                </a:lnTo>
                <a:lnTo>
                  <a:pt x="13654553" y="21642663"/>
                </a:lnTo>
                <a:lnTo>
                  <a:pt x="0" y="2164266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4086269" y="1406228"/>
            <a:ext cx="10508706" cy="3460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125"/>
              </a:lnSpc>
            </a:pPr>
            <a:endParaRPr/>
          </a:p>
          <a:p>
            <a:pPr algn="ctr">
              <a:lnSpc>
                <a:spcPts val="13125"/>
              </a:lnSpc>
            </a:pPr>
            <a:r>
              <a:rPr lang="en-US" sz="13393" b="1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Content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447998" y="5790085"/>
            <a:ext cx="6316461" cy="578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88"/>
              </a:lnSpc>
            </a:pPr>
            <a:r>
              <a:rPr lang="en-US" sz="3600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Moodle</a:t>
            </a:r>
          </a:p>
        </p:txBody>
      </p:sp>
      <p:sp>
        <p:nvSpPr>
          <p:cNvPr id="10" name="Freeform 10"/>
          <p:cNvSpPr/>
          <p:nvPr/>
        </p:nvSpPr>
        <p:spPr>
          <a:xfrm>
            <a:off x="-914638" y="5059349"/>
            <a:ext cx="5853303" cy="8229600"/>
          </a:xfrm>
          <a:custGeom>
            <a:avLst/>
            <a:gdLst/>
            <a:ahLst/>
            <a:cxnLst/>
            <a:rect l="l" t="t" r="r" b="b"/>
            <a:pathLst>
              <a:path w="5853303" h="8229600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6041833" y="5664617"/>
            <a:ext cx="1406165" cy="3736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743"/>
              </a:lnSpc>
            </a:pPr>
            <a:r>
              <a:rPr lang="en-US" sz="6242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01.</a:t>
            </a:r>
          </a:p>
          <a:p>
            <a:pPr algn="r">
              <a:lnSpc>
                <a:spcPts val="5743"/>
              </a:lnSpc>
            </a:pPr>
            <a:r>
              <a:rPr lang="en-US" sz="6242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02.</a:t>
            </a:r>
          </a:p>
          <a:p>
            <a:pPr algn="r">
              <a:lnSpc>
                <a:spcPts val="5743"/>
              </a:lnSpc>
            </a:pPr>
            <a:r>
              <a:rPr lang="en-US" sz="6242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03.</a:t>
            </a:r>
          </a:p>
          <a:p>
            <a:pPr algn="r">
              <a:lnSpc>
                <a:spcPts val="5743"/>
              </a:lnSpc>
            </a:pPr>
            <a:r>
              <a:rPr lang="en-US" sz="6242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04.</a:t>
            </a:r>
          </a:p>
          <a:p>
            <a:pPr algn="r">
              <a:lnSpc>
                <a:spcPts val="5743"/>
              </a:lnSpc>
            </a:pPr>
            <a:r>
              <a:rPr lang="en-US" sz="6242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05.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47998" y="6450809"/>
            <a:ext cx="6316461" cy="578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88"/>
              </a:lnSpc>
            </a:pPr>
            <a:r>
              <a:rPr lang="en-US" sz="3600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Assessment type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447998" y="7326544"/>
            <a:ext cx="6316461" cy="5534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25"/>
              </a:lnSpc>
            </a:pPr>
            <a:r>
              <a:rPr lang="en-US" sz="3402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Assessment question and Guidance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47998" y="8031553"/>
            <a:ext cx="6316461" cy="578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88"/>
              </a:lnSpc>
            </a:pPr>
            <a:r>
              <a:rPr lang="en-US" sz="3600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Summary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47998" y="8696017"/>
            <a:ext cx="6316461" cy="5787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88"/>
              </a:lnSpc>
            </a:pPr>
            <a:r>
              <a:rPr lang="en-US" sz="3600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Thank you, any questions?</a:t>
            </a:r>
          </a:p>
        </p:txBody>
      </p:sp>
      <p:grpSp>
        <p:nvGrpSpPr>
          <p:cNvPr id="16" name="Group 16"/>
          <p:cNvGrpSpPr/>
          <p:nvPr/>
        </p:nvGrpSpPr>
        <p:grpSpPr>
          <a:xfrm rot="10284092">
            <a:off x="12816502" y="2639955"/>
            <a:ext cx="3556947" cy="3482543"/>
            <a:chOff x="0" y="0"/>
            <a:chExt cx="4742596" cy="4643390"/>
          </a:xfrm>
        </p:grpSpPr>
        <p:sp>
          <p:nvSpPr>
            <p:cNvPr id="17" name="Freeform 17"/>
            <p:cNvSpPr/>
            <p:nvPr/>
          </p:nvSpPr>
          <p:spPr>
            <a:xfrm rot="-3636955">
              <a:off x="713630" y="533730"/>
              <a:ext cx="3315336" cy="3575930"/>
            </a:xfrm>
            <a:custGeom>
              <a:avLst/>
              <a:gdLst/>
              <a:ahLst/>
              <a:cxnLst/>
              <a:rect l="l" t="t" r="r" b="b"/>
              <a:pathLst>
                <a:path w="3315336" h="3575930">
                  <a:moveTo>
                    <a:pt x="0" y="0"/>
                  </a:moveTo>
                  <a:lnTo>
                    <a:pt x="3315336" y="0"/>
                  </a:lnTo>
                  <a:lnTo>
                    <a:pt x="3315336" y="3575930"/>
                  </a:lnTo>
                  <a:lnTo>
                    <a:pt x="0" y="35759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984716" y="1172521"/>
              <a:ext cx="2427900" cy="2437039"/>
            </a:xfrm>
            <a:custGeom>
              <a:avLst/>
              <a:gdLst/>
              <a:ahLst/>
              <a:cxnLst/>
              <a:rect l="l" t="t" r="r" b="b"/>
              <a:pathLst>
                <a:path w="2427900" h="2437039">
                  <a:moveTo>
                    <a:pt x="0" y="0"/>
                  </a:moveTo>
                  <a:lnTo>
                    <a:pt x="2427899" y="0"/>
                  </a:lnTo>
                  <a:lnTo>
                    <a:pt x="2427899" y="2437039"/>
                  </a:lnTo>
                  <a:lnTo>
                    <a:pt x="0" y="24370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10886" y="1785524"/>
              <a:ext cx="2836396" cy="1421743"/>
            </a:xfrm>
            <a:custGeom>
              <a:avLst/>
              <a:gdLst/>
              <a:ahLst/>
              <a:cxnLst/>
              <a:rect l="l" t="t" r="r" b="b"/>
              <a:pathLst>
                <a:path w="2836396" h="1421743">
                  <a:moveTo>
                    <a:pt x="0" y="0"/>
                  </a:moveTo>
                  <a:lnTo>
                    <a:pt x="2836396" y="0"/>
                  </a:lnTo>
                  <a:lnTo>
                    <a:pt x="2836396" y="1421744"/>
                  </a:lnTo>
                  <a:lnTo>
                    <a:pt x="0" y="14217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778953" y="-1335955"/>
            <a:ext cx="4285771" cy="12790609"/>
            <a:chOff x="0" y="0"/>
            <a:chExt cx="3263900" cy="9740900"/>
          </a:xfrm>
        </p:grpSpPr>
        <p:sp>
          <p:nvSpPr>
            <p:cNvPr id="4" name="Freeform 4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2836385" y="649745"/>
            <a:ext cx="12355869" cy="9278134"/>
          </a:xfrm>
          <a:custGeom>
            <a:avLst/>
            <a:gdLst/>
            <a:ahLst/>
            <a:cxnLst/>
            <a:rect l="l" t="t" r="r" b="b"/>
            <a:pathLst>
              <a:path w="12355869" h="9278134">
                <a:moveTo>
                  <a:pt x="0" y="0"/>
                </a:moveTo>
                <a:lnTo>
                  <a:pt x="12355869" y="0"/>
                </a:lnTo>
                <a:lnTo>
                  <a:pt x="12355869" y="9278134"/>
                </a:lnTo>
                <a:lnTo>
                  <a:pt x="0" y="92781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7" name="Freeform 7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5871250" y="525373"/>
            <a:ext cx="9981922" cy="3720535"/>
          </a:xfrm>
          <a:custGeom>
            <a:avLst/>
            <a:gdLst/>
            <a:ahLst/>
            <a:cxnLst/>
            <a:rect l="l" t="t" r="r" b="b"/>
            <a:pathLst>
              <a:path w="9981922" h="3720535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014319" y="1573968"/>
            <a:ext cx="2608815" cy="554966"/>
          </a:xfrm>
          <a:custGeom>
            <a:avLst/>
            <a:gdLst/>
            <a:ahLst/>
            <a:cxnLst/>
            <a:rect l="l" t="t" r="r" b="b"/>
            <a:pathLst>
              <a:path w="2608815" h="554966">
                <a:moveTo>
                  <a:pt x="0" y="0"/>
                </a:moveTo>
                <a:lnTo>
                  <a:pt x="2608815" y="0"/>
                </a:lnTo>
                <a:lnTo>
                  <a:pt x="2608815" y="554966"/>
                </a:lnTo>
                <a:lnTo>
                  <a:pt x="0" y="55496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0800000" flipV="1">
            <a:off x="5361031" y="1646906"/>
            <a:ext cx="2625895" cy="558600"/>
          </a:xfrm>
          <a:custGeom>
            <a:avLst/>
            <a:gdLst/>
            <a:ahLst/>
            <a:cxnLst/>
            <a:rect l="l" t="t" r="r" b="b"/>
            <a:pathLst>
              <a:path w="2625895" h="558600">
                <a:moveTo>
                  <a:pt x="0" y="558600"/>
                </a:moveTo>
                <a:lnTo>
                  <a:pt x="2625895" y="558600"/>
                </a:lnTo>
                <a:lnTo>
                  <a:pt x="2625895" y="0"/>
                </a:lnTo>
                <a:lnTo>
                  <a:pt x="0" y="0"/>
                </a:lnTo>
                <a:lnTo>
                  <a:pt x="0" y="55860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1314390">
            <a:off x="16053445" y="-1516125"/>
            <a:ext cx="2900762" cy="3009869"/>
          </a:xfrm>
          <a:custGeom>
            <a:avLst/>
            <a:gdLst/>
            <a:ahLst/>
            <a:cxnLst/>
            <a:rect l="l" t="t" r="r" b="b"/>
            <a:pathLst>
              <a:path w="2900762" h="3009869">
                <a:moveTo>
                  <a:pt x="0" y="0"/>
                </a:moveTo>
                <a:lnTo>
                  <a:pt x="2900762" y="0"/>
                </a:lnTo>
                <a:lnTo>
                  <a:pt x="2900762" y="3009869"/>
                </a:lnTo>
                <a:lnTo>
                  <a:pt x="0" y="300986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10178534">
            <a:off x="-1200889" y="8586103"/>
            <a:ext cx="3535729" cy="3668720"/>
          </a:xfrm>
          <a:custGeom>
            <a:avLst/>
            <a:gdLst/>
            <a:ahLst/>
            <a:cxnLst/>
            <a:rect l="l" t="t" r="r" b="b"/>
            <a:pathLst>
              <a:path w="3535729" h="3668720">
                <a:moveTo>
                  <a:pt x="0" y="0"/>
                </a:moveTo>
                <a:lnTo>
                  <a:pt x="3535729" y="0"/>
                </a:lnTo>
                <a:lnTo>
                  <a:pt x="3535729" y="3668720"/>
                </a:lnTo>
                <a:lnTo>
                  <a:pt x="0" y="366872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4840046" y="2435708"/>
            <a:ext cx="8348547" cy="47146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5"/>
              </a:lnSpc>
            </a:pPr>
            <a:r>
              <a:rPr lang="en-US" sz="3802" b="1">
                <a:solidFill>
                  <a:srgbClr val="5E4840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You can locate these slides after today’s session on Moodle under the assessment two tile, alongside the group presentation slides which will be uploaded at the end of the session. </a:t>
            </a:r>
          </a:p>
          <a:p>
            <a:pPr algn="ctr">
              <a:lnSpc>
                <a:spcPts val="4715"/>
              </a:lnSpc>
            </a:pPr>
            <a:endParaRPr lang="en-US" sz="3802" b="1">
              <a:solidFill>
                <a:srgbClr val="5E4840"/>
              </a:solidFill>
              <a:latin typeface="Monterchi Sans Bold"/>
              <a:ea typeface="Monterchi Sans Bold"/>
              <a:cs typeface="Monterchi Sans Bold"/>
              <a:sym typeface="Monterchi Sans Bold"/>
            </a:endParaRPr>
          </a:p>
          <a:p>
            <a:pPr algn="ctr">
              <a:lnSpc>
                <a:spcPts val="4715"/>
              </a:lnSpc>
            </a:pPr>
            <a:r>
              <a:rPr lang="en-US" sz="3802" b="1">
                <a:solidFill>
                  <a:srgbClr val="5E4840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By now you should have received an email which informs you of your group. </a:t>
            </a:r>
          </a:p>
        </p:txBody>
      </p:sp>
      <p:sp>
        <p:nvSpPr>
          <p:cNvPr id="14" name="Freeform 14"/>
          <p:cNvSpPr/>
          <p:nvPr/>
        </p:nvSpPr>
        <p:spPr>
          <a:xfrm>
            <a:off x="703325" y="5556929"/>
            <a:ext cx="1406488" cy="1468408"/>
          </a:xfrm>
          <a:custGeom>
            <a:avLst/>
            <a:gdLst/>
            <a:ahLst/>
            <a:cxnLst/>
            <a:rect l="l" t="t" r="r" b="b"/>
            <a:pathLst>
              <a:path w="1406488" h="146840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593312" y="6570249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2" y="0"/>
                </a:lnTo>
                <a:lnTo>
                  <a:pt x="1033002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5582779" y="2445233"/>
            <a:ext cx="1406488" cy="1468408"/>
          </a:xfrm>
          <a:custGeom>
            <a:avLst/>
            <a:gdLst/>
            <a:ahLst/>
            <a:cxnLst/>
            <a:rect l="l" t="t" r="r" b="b"/>
            <a:pathLst>
              <a:path w="1406488" h="146840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5225217" y="3706668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245332" y="1343025"/>
            <a:ext cx="2956108" cy="2003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-5400000">
            <a:off x="8002513" y="1481810"/>
            <a:ext cx="708108" cy="739282"/>
          </a:xfrm>
          <a:custGeom>
            <a:avLst/>
            <a:gdLst/>
            <a:ahLst/>
            <a:cxnLst/>
            <a:rect l="l" t="t" r="r" b="b"/>
            <a:pathLst>
              <a:path w="708108" h="739282">
                <a:moveTo>
                  <a:pt x="0" y="0"/>
                </a:moveTo>
                <a:lnTo>
                  <a:pt x="708108" y="0"/>
                </a:lnTo>
                <a:lnTo>
                  <a:pt x="708108" y="739282"/>
                </a:lnTo>
                <a:lnTo>
                  <a:pt x="0" y="739282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778953" y="-1335955"/>
            <a:ext cx="4285771" cy="12790609"/>
            <a:chOff x="0" y="0"/>
            <a:chExt cx="3263900" cy="9740900"/>
          </a:xfrm>
        </p:grpSpPr>
        <p:sp>
          <p:nvSpPr>
            <p:cNvPr id="4" name="Freeform 4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6" name="Freeform 6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-5871250" y="525373"/>
            <a:ext cx="9981922" cy="3720535"/>
          </a:xfrm>
          <a:custGeom>
            <a:avLst/>
            <a:gdLst/>
            <a:ahLst/>
            <a:cxnLst/>
            <a:rect l="l" t="t" r="r" b="b"/>
            <a:pathLst>
              <a:path w="9981922" h="3720535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652098" y="3680423"/>
            <a:ext cx="7446195" cy="5577877"/>
          </a:xfrm>
          <a:custGeom>
            <a:avLst/>
            <a:gdLst/>
            <a:ahLst/>
            <a:cxnLst/>
            <a:rect l="l" t="t" r="r" b="b"/>
            <a:pathLst>
              <a:path w="7446195" h="5577877">
                <a:moveTo>
                  <a:pt x="0" y="0"/>
                </a:moveTo>
                <a:lnTo>
                  <a:pt x="7446195" y="0"/>
                </a:lnTo>
                <a:lnTo>
                  <a:pt x="7446195" y="5577877"/>
                </a:lnTo>
                <a:lnTo>
                  <a:pt x="0" y="557787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9244134" y="4223140"/>
            <a:ext cx="6349077" cy="4370888"/>
            <a:chOff x="0" y="0"/>
            <a:chExt cx="1833430" cy="126218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833430" cy="1262186"/>
            </a:xfrm>
            <a:custGeom>
              <a:avLst/>
              <a:gdLst/>
              <a:ahLst/>
              <a:cxnLst/>
              <a:rect l="l" t="t" r="r" b="b"/>
              <a:pathLst>
                <a:path w="1833430" h="1262186">
                  <a:moveTo>
                    <a:pt x="0" y="0"/>
                  </a:moveTo>
                  <a:lnTo>
                    <a:pt x="1833430" y="0"/>
                  </a:lnTo>
                  <a:lnTo>
                    <a:pt x="1833430" y="1262186"/>
                  </a:lnTo>
                  <a:lnTo>
                    <a:pt x="0" y="1262186"/>
                  </a:lnTo>
                  <a:close/>
                </a:path>
              </a:pathLst>
            </a:custGeom>
            <a:blipFill>
              <a:blip r:embed="rId8"/>
              <a:stretch>
                <a:fillRect l="-1632" r="-163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438489" y="1839830"/>
            <a:ext cx="11083332" cy="1506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70"/>
              </a:lnSpc>
            </a:pPr>
            <a:r>
              <a:rPr lang="en-US" sz="11296" b="1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Type</a:t>
            </a:r>
          </a:p>
        </p:txBody>
      </p:sp>
      <p:sp>
        <p:nvSpPr>
          <p:cNvPr id="12" name="Freeform 12"/>
          <p:cNvSpPr/>
          <p:nvPr/>
        </p:nvSpPr>
        <p:spPr>
          <a:xfrm>
            <a:off x="13717733" y="2179435"/>
            <a:ext cx="1765987" cy="512890"/>
          </a:xfrm>
          <a:custGeom>
            <a:avLst/>
            <a:gdLst/>
            <a:ahLst/>
            <a:cxnLst/>
            <a:rect l="l" t="t" r="r" b="b"/>
            <a:pathLst>
              <a:path w="1765987" h="512890">
                <a:moveTo>
                  <a:pt x="0" y="0"/>
                </a:moveTo>
                <a:lnTo>
                  <a:pt x="1765988" y="0"/>
                </a:lnTo>
                <a:lnTo>
                  <a:pt x="1765988" y="512891"/>
                </a:lnTo>
                <a:lnTo>
                  <a:pt x="0" y="51289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3652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189133" y="4008083"/>
            <a:ext cx="6275254" cy="44653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7865" lvl="1" indent="-388933" algn="just">
              <a:lnSpc>
                <a:spcPts val="3963"/>
              </a:lnSpc>
              <a:buFont typeface="Arial"/>
              <a:buChar char="•"/>
            </a:pPr>
            <a:r>
              <a:rPr lang="en-US" sz="3602" b="1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This is a group presentation. </a:t>
            </a:r>
          </a:p>
          <a:p>
            <a:pPr algn="just">
              <a:lnSpc>
                <a:spcPts val="3963"/>
              </a:lnSpc>
            </a:pPr>
            <a:endParaRPr lang="en-US" sz="3602" b="1">
              <a:solidFill>
                <a:srgbClr val="F3F1DB"/>
              </a:solidFill>
              <a:latin typeface="Monterchi Sans Bold"/>
              <a:ea typeface="Monterchi Sans Bold"/>
              <a:cs typeface="Monterchi Sans Bold"/>
              <a:sym typeface="Monterchi Sans Bold"/>
            </a:endParaRPr>
          </a:p>
          <a:p>
            <a:pPr marL="777865" lvl="1" indent="-388933" algn="just">
              <a:lnSpc>
                <a:spcPts val="3963"/>
              </a:lnSpc>
              <a:buFont typeface="Arial"/>
              <a:buChar char="•"/>
            </a:pPr>
            <a:r>
              <a:rPr lang="en-US" sz="3602" b="1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However, you will be marked individually. </a:t>
            </a:r>
          </a:p>
          <a:p>
            <a:pPr algn="just">
              <a:lnSpc>
                <a:spcPts val="3963"/>
              </a:lnSpc>
            </a:pPr>
            <a:endParaRPr lang="en-US" sz="3602" b="1">
              <a:solidFill>
                <a:srgbClr val="F3F1DB"/>
              </a:solidFill>
              <a:latin typeface="Monterchi Sans Bold"/>
              <a:ea typeface="Monterchi Sans Bold"/>
              <a:cs typeface="Monterchi Sans Bold"/>
              <a:sym typeface="Monterchi Sans Bold"/>
            </a:endParaRPr>
          </a:p>
          <a:p>
            <a:pPr marL="777865" lvl="1" indent="-388933" algn="just">
              <a:lnSpc>
                <a:spcPts val="3963"/>
              </a:lnSpc>
              <a:buFont typeface="Arial"/>
              <a:buChar char="•"/>
            </a:pPr>
            <a:r>
              <a:rPr lang="en-US" sz="3602" b="1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That means that if a person in your group does not show up on the day, it will not affect your mark. </a:t>
            </a:r>
          </a:p>
        </p:txBody>
      </p:sp>
      <p:grpSp>
        <p:nvGrpSpPr>
          <p:cNvPr id="14" name="Group 14"/>
          <p:cNvGrpSpPr/>
          <p:nvPr/>
        </p:nvGrpSpPr>
        <p:grpSpPr>
          <a:xfrm rot="10284092">
            <a:off x="14490882" y="7071235"/>
            <a:ext cx="3147408" cy="3081570"/>
            <a:chOff x="0" y="0"/>
            <a:chExt cx="4196544" cy="4108761"/>
          </a:xfrm>
        </p:grpSpPr>
        <p:sp>
          <p:nvSpPr>
            <p:cNvPr id="15" name="Freeform 15"/>
            <p:cNvSpPr/>
            <p:nvPr/>
          </p:nvSpPr>
          <p:spPr>
            <a:xfrm rot="-3636955">
              <a:off x="631464" y="472278"/>
              <a:ext cx="2933616" cy="3164206"/>
            </a:xfrm>
            <a:custGeom>
              <a:avLst/>
              <a:gdLst/>
              <a:ahLst/>
              <a:cxnLst/>
              <a:rect l="l" t="t" r="r" b="b"/>
              <a:pathLst>
                <a:path w="2933616" h="3164206">
                  <a:moveTo>
                    <a:pt x="0" y="0"/>
                  </a:moveTo>
                  <a:lnTo>
                    <a:pt x="2933616" y="0"/>
                  </a:lnTo>
                  <a:lnTo>
                    <a:pt x="2933616" y="3164205"/>
                  </a:lnTo>
                  <a:lnTo>
                    <a:pt x="0" y="31642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871338" y="1037520"/>
              <a:ext cx="2148357" cy="2156443"/>
            </a:xfrm>
            <a:custGeom>
              <a:avLst/>
              <a:gdLst/>
              <a:ahLst/>
              <a:cxnLst/>
              <a:rect l="l" t="t" r="r" b="b"/>
              <a:pathLst>
                <a:path w="2148357" h="2156443">
                  <a:moveTo>
                    <a:pt x="0" y="0"/>
                  </a:moveTo>
                  <a:lnTo>
                    <a:pt x="2148356" y="0"/>
                  </a:lnTo>
                  <a:lnTo>
                    <a:pt x="2148356" y="2156443"/>
                  </a:lnTo>
                  <a:lnTo>
                    <a:pt x="0" y="21564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363578" y="1579943"/>
              <a:ext cx="2509819" cy="1258047"/>
            </a:xfrm>
            <a:custGeom>
              <a:avLst/>
              <a:gdLst/>
              <a:ahLst/>
              <a:cxnLst/>
              <a:rect l="l" t="t" r="r" b="b"/>
              <a:pathLst>
                <a:path w="2509819" h="1258047">
                  <a:moveTo>
                    <a:pt x="0" y="0"/>
                  </a:moveTo>
                  <a:lnTo>
                    <a:pt x="2509819" y="0"/>
                  </a:lnTo>
                  <a:lnTo>
                    <a:pt x="2509819" y="1258047"/>
                  </a:lnTo>
                  <a:lnTo>
                    <a:pt x="0" y="12580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245332" y="1343025"/>
            <a:ext cx="2956108" cy="2003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id="19" name="Freeform 19"/>
          <p:cNvSpPr/>
          <p:nvPr/>
        </p:nvSpPr>
        <p:spPr>
          <a:xfrm flipH="1">
            <a:off x="4443767" y="2187384"/>
            <a:ext cx="1765987" cy="512890"/>
          </a:xfrm>
          <a:custGeom>
            <a:avLst/>
            <a:gdLst/>
            <a:ahLst/>
            <a:cxnLst/>
            <a:rect l="l" t="t" r="r" b="b"/>
            <a:pathLst>
              <a:path w="1765987" h="512890">
                <a:moveTo>
                  <a:pt x="1765987" y="0"/>
                </a:moveTo>
                <a:lnTo>
                  <a:pt x="0" y="0"/>
                </a:lnTo>
                <a:lnTo>
                  <a:pt x="0" y="512890"/>
                </a:lnTo>
                <a:lnTo>
                  <a:pt x="1765987" y="512890"/>
                </a:lnTo>
                <a:lnTo>
                  <a:pt x="1765987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36525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778953" y="-1335955"/>
            <a:ext cx="4285771" cy="12790609"/>
            <a:chOff x="0" y="0"/>
            <a:chExt cx="3263900" cy="9740900"/>
          </a:xfrm>
        </p:grpSpPr>
        <p:sp>
          <p:nvSpPr>
            <p:cNvPr id="4" name="Freeform 4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6" name="Freeform 6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-5871250" y="525373"/>
            <a:ext cx="9981922" cy="3720535"/>
          </a:xfrm>
          <a:custGeom>
            <a:avLst/>
            <a:gdLst/>
            <a:ahLst/>
            <a:cxnLst/>
            <a:rect l="l" t="t" r="r" b="b"/>
            <a:pathLst>
              <a:path w="9981922" h="3720535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652098" y="3680423"/>
            <a:ext cx="7446195" cy="5577877"/>
          </a:xfrm>
          <a:custGeom>
            <a:avLst/>
            <a:gdLst/>
            <a:ahLst/>
            <a:cxnLst/>
            <a:rect l="l" t="t" r="r" b="b"/>
            <a:pathLst>
              <a:path w="7446195" h="5577877">
                <a:moveTo>
                  <a:pt x="0" y="0"/>
                </a:moveTo>
                <a:lnTo>
                  <a:pt x="7446195" y="0"/>
                </a:lnTo>
                <a:lnTo>
                  <a:pt x="7446195" y="5577877"/>
                </a:lnTo>
                <a:lnTo>
                  <a:pt x="0" y="557787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9244134" y="4223140"/>
            <a:ext cx="6349077" cy="4370888"/>
            <a:chOff x="0" y="0"/>
            <a:chExt cx="1833430" cy="126218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833430" cy="1262186"/>
            </a:xfrm>
            <a:custGeom>
              <a:avLst/>
              <a:gdLst/>
              <a:ahLst/>
              <a:cxnLst/>
              <a:rect l="l" t="t" r="r" b="b"/>
              <a:pathLst>
                <a:path w="1833430" h="1262186">
                  <a:moveTo>
                    <a:pt x="0" y="0"/>
                  </a:moveTo>
                  <a:lnTo>
                    <a:pt x="1833430" y="0"/>
                  </a:lnTo>
                  <a:lnTo>
                    <a:pt x="1833430" y="1262186"/>
                  </a:lnTo>
                  <a:lnTo>
                    <a:pt x="0" y="1262186"/>
                  </a:lnTo>
                  <a:close/>
                </a:path>
              </a:pathLst>
            </a:custGeom>
            <a:blipFill>
              <a:blip r:embed="rId8"/>
              <a:stretch>
                <a:fillRect l="-1632" r="-163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438489" y="1839830"/>
            <a:ext cx="11083332" cy="1506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70"/>
              </a:lnSpc>
            </a:pPr>
            <a:r>
              <a:rPr lang="en-US" sz="11296" b="1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Type</a:t>
            </a:r>
          </a:p>
        </p:txBody>
      </p:sp>
      <p:sp>
        <p:nvSpPr>
          <p:cNvPr id="12" name="Freeform 12"/>
          <p:cNvSpPr/>
          <p:nvPr/>
        </p:nvSpPr>
        <p:spPr>
          <a:xfrm>
            <a:off x="13717733" y="2179435"/>
            <a:ext cx="1765987" cy="512890"/>
          </a:xfrm>
          <a:custGeom>
            <a:avLst/>
            <a:gdLst/>
            <a:ahLst/>
            <a:cxnLst/>
            <a:rect l="l" t="t" r="r" b="b"/>
            <a:pathLst>
              <a:path w="1765987" h="512890">
                <a:moveTo>
                  <a:pt x="0" y="0"/>
                </a:moveTo>
                <a:lnTo>
                  <a:pt x="1765988" y="0"/>
                </a:lnTo>
                <a:lnTo>
                  <a:pt x="1765988" y="512891"/>
                </a:lnTo>
                <a:lnTo>
                  <a:pt x="0" y="51289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3652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189133" y="4008083"/>
            <a:ext cx="6275254" cy="4960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7865" lvl="1" indent="-388933" algn="just">
              <a:lnSpc>
                <a:spcPts val="3963"/>
              </a:lnSpc>
              <a:buFont typeface="Arial"/>
              <a:buChar char="•"/>
            </a:pPr>
            <a:r>
              <a:rPr lang="en-US" sz="3602" b="1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Let’s look at some specific guidance in relation to your group. </a:t>
            </a:r>
          </a:p>
          <a:p>
            <a:pPr marL="777865" lvl="1" indent="-388933" algn="just">
              <a:lnSpc>
                <a:spcPts val="3963"/>
              </a:lnSpc>
              <a:buFont typeface="Arial"/>
              <a:buChar char="•"/>
            </a:pPr>
            <a:r>
              <a:rPr lang="en-US" sz="3602" b="1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Please note that all members of the group have 5 minutes each to present. It is up to you how you would like to format this. However keep in mind that it needs to flow. </a:t>
            </a:r>
          </a:p>
          <a:p>
            <a:pPr algn="just">
              <a:lnSpc>
                <a:spcPts val="3963"/>
              </a:lnSpc>
            </a:pPr>
            <a:endParaRPr lang="en-US" sz="3602" b="1">
              <a:solidFill>
                <a:srgbClr val="F3F1DB"/>
              </a:solidFill>
              <a:latin typeface="Monterchi Sans Bold"/>
              <a:ea typeface="Monterchi Sans Bold"/>
              <a:cs typeface="Monterchi Sans Bold"/>
              <a:sym typeface="Monterchi Sans Bold"/>
            </a:endParaRPr>
          </a:p>
        </p:txBody>
      </p:sp>
      <p:grpSp>
        <p:nvGrpSpPr>
          <p:cNvPr id="14" name="Group 14"/>
          <p:cNvGrpSpPr/>
          <p:nvPr/>
        </p:nvGrpSpPr>
        <p:grpSpPr>
          <a:xfrm rot="10284092">
            <a:off x="14490882" y="7071235"/>
            <a:ext cx="3147408" cy="3081570"/>
            <a:chOff x="0" y="0"/>
            <a:chExt cx="4196544" cy="4108761"/>
          </a:xfrm>
        </p:grpSpPr>
        <p:sp>
          <p:nvSpPr>
            <p:cNvPr id="15" name="Freeform 15"/>
            <p:cNvSpPr/>
            <p:nvPr/>
          </p:nvSpPr>
          <p:spPr>
            <a:xfrm rot="-3636955">
              <a:off x="631464" y="472278"/>
              <a:ext cx="2933616" cy="3164206"/>
            </a:xfrm>
            <a:custGeom>
              <a:avLst/>
              <a:gdLst/>
              <a:ahLst/>
              <a:cxnLst/>
              <a:rect l="l" t="t" r="r" b="b"/>
              <a:pathLst>
                <a:path w="2933616" h="3164206">
                  <a:moveTo>
                    <a:pt x="0" y="0"/>
                  </a:moveTo>
                  <a:lnTo>
                    <a:pt x="2933616" y="0"/>
                  </a:lnTo>
                  <a:lnTo>
                    <a:pt x="2933616" y="3164205"/>
                  </a:lnTo>
                  <a:lnTo>
                    <a:pt x="0" y="31642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871338" y="1037520"/>
              <a:ext cx="2148357" cy="2156443"/>
            </a:xfrm>
            <a:custGeom>
              <a:avLst/>
              <a:gdLst/>
              <a:ahLst/>
              <a:cxnLst/>
              <a:rect l="l" t="t" r="r" b="b"/>
              <a:pathLst>
                <a:path w="2148357" h="2156443">
                  <a:moveTo>
                    <a:pt x="0" y="0"/>
                  </a:moveTo>
                  <a:lnTo>
                    <a:pt x="2148356" y="0"/>
                  </a:lnTo>
                  <a:lnTo>
                    <a:pt x="2148356" y="2156443"/>
                  </a:lnTo>
                  <a:lnTo>
                    <a:pt x="0" y="21564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363578" y="1579943"/>
              <a:ext cx="2509819" cy="1258047"/>
            </a:xfrm>
            <a:custGeom>
              <a:avLst/>
              <a:gdLst/>
              <a:ahLst/>
              <a:cxnLst/>
              <a:rect l="l" t="t" r="r" b="b"/>
              <a:pathLst>
                <a:path w="2509819" h="1258047">
                  <a:moveTo>
                    <a:pt x="0" y="0"/>
                  </a:moveTo>
                  <a:lnTo>
                    <a:pt x="2509819" y="0"/>
                  </a:lnTo>
                  <a:lnTo>
                    <a:pt x="2509819" y="1258047"/>
                  </a:lnTo>
                  <a:lnTo>
                    <a:pt x="0" y="12580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245332" y="1343025"/>
            <a:ext cx="2956108" cy="2003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id="19" name="Freeform 19"/>
          <p:cNvSpPr/>
          <p:nvPr/>
        </p:nvSpPr>
        <p:spPr>
          <a:xfrm flipH="1">
            <a:off x="4443767" y="2187384"/>
            <a:ext cx="1765987" cy="512890"/>
          </a:xfrm>
          <a:custGeom>
            <a:avLst/>
            <a:gdLst/>
            <a:ahLst/>
            <a:cxnLst/>
            <a:rect l="l" t="t" r="r" b="b"/>
            <a:pathLst>
              <a:path w="1765987" h="512890">
                <a:moveTo>
                  <a:pt x="1765987" y="0"/>
                </a:moveTo>
                <a:lnTo>
                  <a:pt x="0" y="0"/>
                </a:lnTo>
                <a:lnTo>
                  <a:pt x="0" y="512890"/>
                </a:lnTo>
                <a:lnTo>
                  <a:pt x="1765987" y="512890"/>
                </a:lnTo>
                <a:lnTo>
                  <a:pt x="1765987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36525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778953" y="-1335955"/>
            <a:ext cx="4285771" cy="12790609"/>
            <a:chOff x="0" y="0"/>
            <a:chExt cx="3263900" cy="9740900"/>
          </a:xfrm>
        </p:grpSpPr>
        <p:sp>
          <p:nvSpPr>
            <p:cNvPr id="4" name="Freeform 4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6" name="Freeform 6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-5871250" y="525373"/>
            <a:ext cx="9981922" cy="3720535"/>
          </a:xfrm>
          <a:custGeom>
            <a:avLst/>
            <a:gdLst/>
            <a:ahLst/>
            <a:cxnLst/>
            <a:rect l="l" t="t" r="r" b="b"/>
            <a:pathLst>
              <a:path w="9981922" h="3720535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2282508" y="4245907"/>
            <a:ext cx="6923068" cy="5198595"/>
          </a:xfrm>
          <a:custGeom>
            <a:avLst/>
            <a:gdLst/>
            <a:ahLst/>
            <a:cxnLst/>
            <a:rect l="l" t="t" r="r" b="b"/>
            <a:pathLst>
              <a:path w="6923068" h="5198595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654196" y="4245907"/>
            <a:ext cx="6923068" cy="5198595"/>
          </a:xfrm>
          <a:custGeom>
            <a:avLst/>
            <a:gdLst/>
            <a:ahLst/>
            <a:cxnLst/>
            <a:rect l="l" t="t" r="r" b="b"/>
            <a:pathLst>
              <a:path w="6923068" h="5198595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4110672" y="1845005"/>
            <a:ext cx="11411148" cy="1627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1" u="sng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Pause!</a:t>
            </a:r>
          </a:p>
        </p:txBody>
      </p:sp>
      <p:sp>
        <p:nvSpPr>
          <p:cNvPr id="11" name="Freeform 11"/>
          <p:cNvSpPr/>
          <p:nvPr/>
        </p:nvSpPr>
        <p:spPr>
          <a:xfrm>
            <a:off x="13839654" y="2174074"/>
            <a:ext cx="1236381" cy="720005"/>
          </a:xfrm>
          <a:custGeom>
            <a:avLst/>
            <a:gdLst/>
            <a:ahLst/>
            <a:cxnLst/>
            <a:rect l="l" t="t" r="r" b="b"/>
            <a:pathLst>
              <a:path w="1236381" h="720005">
                <a:moveTo>
                  <a:pt x="0" y="0"/>
                </a:moveTo>
                <a:lnTo>
                  <a:pt x="1236381" y="0"/>
                </a:lnTo>
                <a:lnTo>
                  <a:pt x="1236381" y="720005"/>
                </a:lnTo>
                <a:lnTo>
                  <a:pt x="0" y="72000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424134" y="5192699"/>
            <a:ext cx="6754476" cy="949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00"/>
              </a:lnSpc>
            </a:pPr>
            <a:r>
              <a:rPr lang="en-US" sz="7041" b="1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Group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918563" y="6260831"/>
            <a:ext cx="5765617" cy="1155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 am going to read out the groups, please could I ask you to move and sit with your team mates.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32921" y="6260831"/>
            <a:ext cx="5765617" cy="1536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Now I would like you to create a schedule as to when you are going to meet up to discuss your presentation and work together.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5332" y="1343025"/>
            <a:ext cx="2956108" cy="2003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38492" y="5276850"/>
            <a:ext cx="6754476" cy="949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00"/>
              </a:lnSpc>
            </a:pPr>
            <a:r>
              <a:rPr lang="en-US" sz="7041" b="1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Now!</a:t>
            </a:r>
          </a:p>
        </p:txBody>
      </p:sp>
      <p:sp>
        <p:nvSpPr>
          <p:cNvPr id="17" name="Freeform 17"/>
          <p:cNvSpPr/>
          <p:nvPr/>
        </p:nvSpPr>
        <p:spPr>
          <a:xfrm flipH="1">
            <a:off x="4496961" y="2071746"/>
            <a:ext cx="1304410" cy="759622"/>
          </a:xfrm>
          <a:custGeom>
            <a:avLst/>
            <a:gdLst/>
            <a:ahLst/>
            <a:cxnLst/>
            <a:rect l="l" t="t" r="r" b="b"/>
            <a:pathLst>
              <a:path w="1304410" h="759622">
                <a:moveTo>
                  <a:pt x="1304411" y="0"/>
                </a:moveTo>
                <a:lnTo>
                  <a:pt x="0" y="0"/>
                </a:lnTo>
                <a:lnTo>
                  <a:pt x="0" y="759622"/>
                </a:lnTo>
                <a:lnTo>
                  <a:pt x="1304411" y="759622"/>
                </a:lnTo>
                <a:lnTo>
                  <a:pt x="130441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17375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1140091">
            <a:off x="16063393" y="-1220721"/>
            <a:ext cx="5853303" cy="8229600"/>
          </a:xfrm>
          <a:custGeom>
            <a:avLst/>
            <a:gdLst/>
            <a:ahLst/>
            <a:cxnLst/>
            <a:rect l="l" t="t" r="r" b="b"/>
            <a:pathLst>
              <a:path w="5853303" h="8229600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316726" y="-1613291"/>
            <a:ext cx="4285771" cy="12790609"/>
            <a:chOff x="0" y="0"/>
            <a:chExt cx="3263900" cy="9740900"/>
          </a:xfrm>
        </p:grpSpPr>
        <p:sp>
          <p:nvSpPr>
            <p:cNvPr id="4" name="Freeform 4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6" name="Freeform 6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-5871250" y="525373"/>
            <a:ext cx="9981922" cy="3720535"/>
          </a:xfrm>
          <a:custGeom>
            <a:avLst/>
            <a:gdLst/>
            <a:ahLst/>
            <a:cxnLst/>
            <a:rect l="l" t="t" r="r" b="b"/>
            <a:pathLst>
              <a:path w="9981922" h="3720535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614372" flipH="1">
            <a:off x="-1136067" y="4752245"/>
            <a:ext cx="5574254" cy="5688014"/>
          </a:xfrm>
          <a:custGeom>
            <a:avLst/>
            <a:gdLst/>
            <a:ahLst/>
            <a:cxnLst/>
            <a:rect l="l" t="t" r="r" b="b"/>
            <a:pathLst>
              <a:path w="5574254" h="5688014">
                <a:moveTo>
                  <a:pt x="5574254" y="0"/>
                </a:moveTo>
                <a:lnTo>
                  <a:pt x="0" y="0"/>
                </a:lnTo>
                <a:lnTo>
                  <a:pt x="0" y="5688014"/>
                </a:lnTo>
                <a:lnTo>
                  <a:pt x="5574254" y="5688014"/>
                </a:lnTo>
                <a:lnTo>
                  <a:pt x="5574254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126276" y="4075415"/>
            <a:ext cx="2608815" cy="554966"/>
          </a:xfrm>
          <a:custGeom>
            <a:avLst/>
            <a:gdLst/>
            <a:ahLst/>
            <a:cxnLst/>
            <a:rect l="l" t="t" r="r" b="b"/>
            <a:pathLst>
              <a:path w="2608815" h="554966">
                <a:moveTo>
                  <a:pt x="0" y="0"/>
                </a:moveTo>
                <a:lnTo>
                  <a:pt x="2608815" y="0"/>
                </a:lnTo>
                <a:lnTo>
                  <a:pt x="2608815" y="554966"/>
                </a:lnTo>
                <a:lnTo>
                  <a:pt x="0" y="5549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0800000" flipV="1">
            <a:off x="5471938" y="4075415"/>
            <a:ext cx="2625895" cy="558600"/>
          </a:xfrm>
          <a:custGeom>
            <a:avLst/>
            <a:gdLst/>
            <a:ahLst/>
            <a:cxnLst/>
            <a:rect l="l" t="t" r="r" b="b"/>
            <a:pathLst>
              <a:path w="2625895" h="558600">
                <a:moveTo>
                  <a:pt x="0" y="558600"/>
                </a:moveTo>
                <a:lnTo>
                  <a:pt x="2625895" y="558600"/>
                </a:lnTo>
                <a:lnTo>
                  <a:pt x="2625895" y="0"/>
                </a:lnTo>
                <a:lnTo>
                  <a:pt x="0" y="0"/>
                </a:lnTo>
                <a:lnTo>
                  <a:pt x="0" y="55860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245332" y="1343025"/>
            <a:ext cx="2956108" cy="2003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534815" y="2472851"/>
            <a:ext cx="11218369" cy="1626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1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Question?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82715" y="4919030"/>
            <a:ext cx="8325435" cy="2494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63"/>
              </a:lnSpc>
            </a:pPr>
            <a:r>
              <a:rPr lang="en-US" sz="4002" b="1">
                <a:solidFill>
                  <a:srgbClr val="F3F1DB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It is often argued that there is a lack of diversity in the legal field, primarily in relation to solicitors. Discuss the extent to which you agree with this.  </a:t>
            </a:r>
          </a:p>
        </p:txBody>
      </p:sp>
      <p:sp>
        <p:nvSpPr>
          <p:cNvPr id="14" name="Freeform 14"/>
          <p:cNvSpPr/>
          <p:nvPr/>
        </p:nvSpPr>
        <p:spPr>
          <a:xfrm rot="-9606859" flipH="1">
            <a:off x="14603174" y="-3589427"/>
            <a:ext cx="5853303" cy="8229600"/>
          </a:xfrm>
          <a:custGeom>
            <a:avLst/>
            <a:gdLst/>
            <a:ahLst/>
            <a:cxnLst/>
            <a:rect l="l" t="t" r="r" b="b"/>
            <a:pathLst>
              <a:path w="5853303" h="8229600">
                <a:moveTo>
                  <a:pt x="5853303" y="0"/>
                </a:moveTo>
                <a:lnTo>
                  <a:pt x="0" y="0"/>
                </a:lnTo>
                <a:lnTo>
                  <a:pt x="0" y="8229600"/>
                </a:lnTo>
                <a:lnTo>
                  <a:pt x="5853303" y="8229600"/>
                </a:lnTo>
                <a:lnTo>
                  <a:pt x="5853303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8595554" y="3840552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316726" y="-1613291"/>
            <a:ext cx="4285771" cy="12790609"/>
            <a:chOff x="0" y="0"/>
            <a:chExt cx="3263900" cy="9740900"/>
          </a:xfrm>
        </p:grpSpPr>
        <p:sp>
          <p:nvSpPr>
            <p:cNvPr id="4" name="Freeform 4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6" name="Freeform 6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-5871250" y="525373"/>
            <a:ext cx="9981922" cy="3720535"/>
          </a:xfrm>
          <a:custGeom>
            <a:avLst/>
            <a:gdLst/>
            <a:ahLst/>
            <a:cxnLst/>
            <a:rect l="l" t="t" r="r" b="b"/>
            <a:pathLst>
              <a:path w="9981922" h="3720535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614372" flipH="1">
            <a:off x="-1136067" y="4752245"/>
            <a:ext cx="5574254" cy="5688014"/>
          </a:xfrm>
          <a:custGeom>
            <a:avLst/>
            <a:gdLst/>
            <a:ahLst/>
            <a:cxnLst/>
            <a:rect l="l" t="t" r="r" b="b"/>
            <a:pathLst>
              <a:path w="5574254" h="5688014">
                <a:moveTo>
                  <a:pt x="5574254" y="0"/>
                </a:moveTo>
                <a:lnTo>
                  <a:pt x="0" y="0"/>
                </a:lnTo>
                <a:lnTo>
                  <a:pt x="0" y="5688014"/>
                </a:lnTo>
                <a:lnTo>
                  <a:pt x="5574254" y="5688014"/>
                </a:lnTo>
                <a:lnTo>
                  <a:pt x="5574254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827873" y="3747125"/>
            <a:ext cx="2608815" cy="554966"/>
          </a:xfrm>
          <a:custGeom>
            <a:avLst/>
            <a:gdLst/>
            <a:ahLst/>
            <a:cxnLst/>
            <a:rect l="l" t="t" r="r" b="b"/>
            <a:pathLst>
              <a:path w="2608815" h="554966">
                <a:moveTo>
                  <a:pt x="0" y="0"/>
                </a:moveTo>
                <a:lnTo>
                  <a:pt x="2608814" y="0"/>
                </a:lnTo>
                <a:lnTo>
                  <a:pt x="2608814" y="554966"/>
                </a:lnTo>
                <a:lnTo>
                  <a:pt x="0" y="5549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0800000" flipV="1">
            <a:off x="5474359" y="3743491"/>
            <a:ext cx="2625895" cy="558600"/>
          </a:xfrm>
          <a:custGeom>
            <a:avLst/>
            <a:gdLst/>
            <a:ahLst/>
            <a:cxnLst/>
            <a:rect l="l" t="t" r="r" b="b"/>
            <a:pathLst>
              <a:path w="2625895" h="558600">
                <a:moveTo>
                  <a:pt x="0" y="558600"/>
                </a:moveTo>
                <a:lnTo>
                  <a:pt x="2625895" y="558600"/>
                </a:lnTo>
                <a:lnTo>
                  <a:pt x="2625895" y="0"/>
                </a:lnTo>
                <a:lnTo>
                  <a:pt x="0" y="0"/>
                </a:lnTo>
                <a:lnTo>
                  <a:pt x="0" y="55860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245332" y="1343025"/>
            <a:ext cx="2956108" cy="2003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534815" y="2033099"/>
            <a:ext cx="11218369" cy="1627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1" u="sng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Guidance</a:t>
            </a:r>
          </a:p>
        </p:txBody>
      </p:sp>
      <p:sp>
        <p:nvSpPr>
          <p:cNvPr id="13" name="Freeform 13"/>
          <p:cNvSpPr/>
          <p:nvPr/>
        </p:nvSpPr>
        <p:spPr>
          <a:xfrm rot="-9606859" flipH="1">
            <a:off x="14603174" y="-3589427"/>
            <a:ext cx="5853303" cy="8229600"/>
          </a:xfrm>
          <a:custGeom>
            <a:avLst/>
            <a:gdLst/>
            <a:ahLst/>
            <a:cxnLst/>
            <a:rect l="l" t="t" r="r" b="b"/>
            <a:pathLst>
              <a:path w="5853303" h="8229600">
                <a:moveTo>
                  <a:pt x="5853303" y="0"/>
                </a:moveTo>
                <a:lnTo>
                  <a:pt x="0" y="0"/>
                </a:lnTo>
                <a:lnTo>
                  <a:pt x="0" y="8229600"/>
                </a:lnTo>
                <a:lnTo>
                  <a:pt x="5853303" y="8229600"/>
                </a:lnTo>
                <a:lnTo>
                  <a:pt x="5853303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8595554" y="3555537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899359" y="4595915"/>
            <a:ext cx="9336850" cy="5582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5" lvl="1" indent="-237487" algn="ctr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Within your answer you may wish to include the following;  </a:t>
            </a:r>
          </a:p>
          <a:p>
            <a:pPr algn="ctr">
              <a:lnSpc>
                <a:spcPts val="3079"/>
              </a:lnSpc>
            </a:pPr>
            <a:r>
              <a:rPr lang="en-US" sz="21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 </a:t>
            </a:r>
          </a:p>
          <a:p>
            <a:pPr marL="474975" lvl="1" indent="-237487" algn="ctr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What is a solicitor? (A brief definition is needed here, and a brief overview of how someone becomes a solicitor)  </a:t>
            </a:r>
          </a:p>
          <a:p>
            <a:pPr marL="474975" lvl="1" indent="-237487" algn="ctr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What is the role of a solicitor?  (An overview of what the role of a solicitor is, including their role in court)  </a:t>
            </a:r>
          </a:p>
          <a:p>
            <a:pPr marL="474975" lvl="1" indent="-237487" algn="ctr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Statistics of the makeup of the solicitor's profession (For example, the percentage of women, men and BAME community who are currently solicitors)  </a:t>
            </a:r>
          </a:p>
          <a:p>
            <a:pPr marL="474975" lvl="1" indent="-237487" algn="ctr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 comparison with statistics in previous years (This needs to be within the last 5-6 years)  </a:t>
            </a:r>
          </a:p>
          <a:p>
            <a:pPr marL="474975" lvl="1" indent="-237487" algn="ctr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Analyse (Be prepared to consider competing arguments in answering the assessment question - utilising point, evidence, explain and link)  </a:t>
            </a:r>
          </a:p>
          <a:p>
            <a:pPr marL="474975" lvl="1" indent="-237487" algn="ctr">
              <a:lnSpc>
                <a:spcPts val="3079"/>
              </a:lnSpc>
              <a:buFont typeface="Arial"/>
              <a:buChar char="•"/>
            </a:pPr>
            <a:r>
              <a:rPr lang="en-US" sz="21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Reform suggestions. 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316726" y="-1613291"/>
            <a:ext cx="4285771" cy="12790609"/>
            <a:chOff x="0" y="0"/>
            <a:chExt cx="3263900" cy="9740900"/>
          </a:xfrm>
        </p:grpSpPr>
        <p:sp>
          <p:nvSpPr>
            <p:cNvPr id="4" name="Freeform 4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6" name="Freeform 6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-5871250" y="525373"/>
            <a:ext cx="9981922" cy="3720535"/>
          </a:xfrm>
          <a:custGeom>
            <a:avLst/>
            <a:gdLst/>
            <a:ahLst/>
            <a:cxnLst/>
            <a:rect l="l" t="t" r="r" b="b"/>
            <a:pathLst>
              <a:path w="9981922" h="3720535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9827873" y="3747125"/>
            <a:ext cx="2608815" cy="554966"/>
          </a:xfrm>
          <a:custGeom>
            <a:avLst/>
            <a:gdLst/>
            <a:ahLst/>
            <a:cxnLst/>
            <a:rect l="l" t="t" r="r" b="b"/>
            <a:pathLst>
              <a:path w="2608815" h="554966">
                <a:moveTo>
                  <a:pt x="0" y="0"/>
                </a:moveTo>
                <a:lnTo>
                  <a:pt x="2608814" y="0"/>
                </a:lnTo>
                <a:lnTo>
                  <a:pt x="2608814" y="554966"/>
                </a:lnTo>
                <a:lnTo>
                  <a:pt x="0" y="55496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10800000" flipV="1">
            <a:off x="5474359" y="3743491"/>
            <a:ext cx="2625895" cy="558600"/>
          </a:xfrm>
          <a:custGeom>
            <a:avLst/>
            <a:gdLst/>
            <a:ahLst/>
            <a:cxnLst/>
            <a:rect l="l" t="t" r="r" b="b"/>
            <a:pathLst>
              <a:path w="2625895" h="558600">
                <a:moveTo>
                  <a:pt x="0" y="558600"/>
                </a:moveTo>
                <a:lnTo>
                  <a:pt x="2625895" y="558600"/>
                </a:lnTo>
                <a:lnTo>
                  <a:pt x="2625895" y="0"/>
                </a:lnTo>
                <a:lnTo>
                  <a:pt x="0" y="0"/>
                </a:lnTo>
                <a:lnTo>
                  <a:pt x="0" y="55860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45332" y="1343025"/>
            <a:ext cx="2956108" cy="2003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534815" y="2033099"/>
            <a:ext cx="11218369" cy="1627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1" u="sng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Guidance</a:t>
            </a:r>
          </a:p>
        </p:txBody>
      </p:sp>
      <p:sp>
        <p:nvSpPr>
          <p:cNvPr id="12" name="Freeform 12"/>
          <p:cNvSpPr/>
          <p:nvPr/>
        </p:nvSpPr>
        <p:spPr>
          <a:xfrm rot="-9606859" flipH="1">
            <a:off x="14603174" y="-3589427"/>
            <a:ext cx="5853303" cy="8229600"/>
          </a:xfrm>
          <a:custGeom>
            <a:avLst/>
            <a:gdLst/>
            <a:ahLst/>
            <a:cxnLst/>
            <a:rect l="l" t="t" r="r" b="b"/>
            <a:pathLst>
              <a:path w="5853303" h="8229600">
                <a:moveTo>
                  <a:pt x="5853303" y="0"/>
                </a:moveTo>
                <a:lnTo>
                  <a:pt x="0" y="0"/>
                </a:lnTo>
                <a:lnTo>
                  <a:pt x="0" y="8229600"/>
                </a:lnTo>
                <a:lnTo>
                  <a:pt x="5853303" y="8229600"/>
                </a:lnTo>
                <a:lnTo>
                  <a:pt x="5853303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8595554" y="3555537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3201440" y="4595915"/>
            <a:ext cx="12322900" cy="4850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This assessment is a group presentation – students will be informed of their groups today.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It is the student's responsibility to ensure that there is communication between the groups.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If there are any issues with the group, please let the lecturer know as soon as possible.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Students will be marked on their individual presentation.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Students are expected to include presentation slides- these should include in text citations and a reference list.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The presentation slides should include the following;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Contents page.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Introductions.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Conclusion.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Research timeline.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Reference list.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Only one student needs to submit the group presentation to Turnitin- this should be submitted on the 28th of April 2025 by 23:59pm.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Students are permitted to use notes (However, these should not be on a phone or tablet)  </a:t>
            </a:r>
          </a:p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000000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All notes should be submitted alongside the presentation to Turnitin before the stipulated deadline.  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778953" y="-1335955"/>
            <a:ext cx="4285771" cy="12790609"/>
            <a:chOff x="0" y="0"/>
            <a:chExt cx="3263900" cy="9740900"/>
          </a:xfrm>
        </p:grpSpPr>
        <p:sp>
          <p:nvSpPr>
            <p:cNvPr id="4" name="Freeform 4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6" name="Freeform 6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-5871250" y="525373"/>
            <a:ext cx="9981922" cy="3720535"/>
          </a:xfrm>
          <a:custGeom>
            <a:avLst/>
            <a:gdLst/>
            <a:ahLst/>
            <a:cxnLst/>
            <a:rect l="l" t="t" r="r" b="b"/>
            <a:pathLst>
              <a:path w="9981922" h="3720535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96090" y="3952220"/>
            <a:ext cx="4694339" cy="8722590"/>
          </a:xfrm>
          <a:custGeom>
            <a:avLst/>
            <a:gdLst/>
            <a:ahLst/>
            <a:cxnLst/>
            <a:rect l="l" t="t" r="r" b="b"/>
            <a:pathLst>
              <a:path w="4694339" h="8722590">
                <a:moveTo>
                  <a:pt x="0" y="0"/>
                </a:moveTo>
                <a:lnTo>
                  <a:pt x="4694340" y="0"/>
                </a:lnTo>
                <a:lnTo>
                  <a:pt x="4694340" y="8722591"/>
                </a:lnTo>
                <a:lnTo>
                  <a:pt x="0" y="872259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978105" y="1695775"/>
            <a:ext cx="12109868" cy="1627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sz="12222" b="1" u="sng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Further Guidance</a:t>
            </a:r>
          </a:p>
        </p:txBody>
      </p:sp>
      <p:sp>
        <p:nvSpPr>
          <p:cNvPr id="10" name="Freeform 10"/>
          <p:cNvSpPr/>
          <p:nvPr/>
        </p:nvSpPr>
        <p:spPr>
          <a:xfrm>
            <a:off x="6798406" y="3820962"/>
            <a:ext cx="4694339" cy="8722590"/>
          </a:xfrm>
          <a:custGeom>
            <a:avLst/>
            <a:gdLst/>
            <a:ahLst/>
            <a:cxnLst/>
            <a:rect l="l" t="t" r="r" b="b"/>
            <a:pathLst>
              <a:path w="4694339" h="8722590">
                <a:moveTo>
                  <a:pt x="0" y="0"/>
                </a:moveTo>
                <a:lnTo>
                  <a:pt x="4694339" y="0"/>
                </a:lnTo>
                <a:lnTo>
                  <a:pt x="4694339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1997570" y="3689703"/>
            <a:ext cx="4694339" cy="8722590"/>
          </a:xfrm>
          <a:custGeom>
            <a:avLst/>
            <a:gdLst/>
            <a:ahLst/>
            <a:cxnLst/>
            <a:rect l="l" t="t" r="r" b="b"/>
            <a:pathLst>
              <a:path w="4694339" h="8722590">
                <a:moveTo>
                  <a:pt x="0" y="0"/>
                </a:moveTo>
                <a:lnTo>
                  <a:pt x="4694340" y="0"/>
                </a:lnTo>
                <a:lnTo>
                  <a:pt x="4694340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997315" y="6144926"/>
            <a:ext cx="3961580" cy="829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28"/>
              </a:lnSpc>
            </a:pPr>
            <a:r>
              <a:rPr lang="en-US" sz="6151" b="1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Due date!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08641" y="7010226"/>
            <a:ext cx="3338927" cy="1536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A copy of the slides will need to be uploaded by 23:59pm on the 28th of April 2025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164786" y="6144926"/>
            <a:ext cx="3961580" cy="829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28"/>
              </a:lnSpc>
            </a:pPr>
            <a:r>
              <a:rPr lang="en-US" sz="6151" b="1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Present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76112" y="7010226"/>
            <a:ext cx="3338927" cy="1536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Groups 1 -4 will present on the 29th of April 2025 and a time slot has been allocated to your group.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329105" y="6144926"/>
            <a:ext cx="3961580" cy="829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28"/>
              </a:lnSpc>
            </a:pPr>
            <a:r>
              <a:rPr lang="en-US" sz="6151" b="1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Present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640432" y="7010226"/>
            <a:ext cx="3338927" cy="1536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On the 1st of May 2025 Groups 5-7 will present and a time slot has been allocated to your group.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45332" y="1343025"/>
            <a:ext cx="2956108" cy="2003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2754468" y="599614"/>
            <a:ext cx="12519703" cy="9378395"/>
          </a:xfrm>
          <a:custGeom>
            <a:avLst/>
            <a:gdLst/>
            <a:ahLst/>
            <a:cxnLst/>
            <a:rect l="l" t="t" r="r" b="b"/>
            <a:pathLst>
              <a:path w="12519703" h="9378395">
                <a:moveTo>
                  <a:pt x="0" y="0"/>
                </a:moveTo>
                <a:lnTo>
                  <a:pt x="12519703" y="0"/>
                </a:lnTo>
                <a:lnTo>
                  <a:pt x="12519703" y="9378395"/>
                </a:lnTo>
                <a:lnTo>
                  <a:pt x="0" y="93783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-1778953" y="-1335955"/>
            <a:ext cx="4285771" cy="12790609"/>
            <a:chOff x="0" y="0"/>
            <a:chExt cx="3263900" cy="9740900"/>
          </a:xfrm>
        </p:grpSpPr>
        <p:sp>
          <p:nvSpPr>
            <p:cNvPr id="5" name="Freeform 5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7" name="Freeform 7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931042" y="3326374"/>
            <a:ext cx="14166555" cy="4430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58"/>
              </a:lnSpc>
            </a:pPr>
            <a:r>
              <a:rPr lang="en-US" sz="17100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Any Questions?</a:t>
            </a:r>
          </a:p>
        </p:txBody>
      </p:sp>
      <p:sp>
        <p:nvSpPr>
          <p:cNvPr id="9" name="Freeform 9"/>
          <p:cNvSpPr/>
          <p:nvPr/>
        </p:nvSpPr>
        <p:spPr>
          <a:xfrm>
            <a:off x="9774461" y="2461416"/>
            <a:ext cx="1973249" cy="419764"/>
          </a:xfrm>
          <a:custGeom>
            <a:avLst/>
            <a:gdLst/>
            <a:ahLst/>
            <a:cxnLst/>
            <a:rect l="l" t="t" r="r" b="b"/>
            <a:pathLst>
              <a:path w="1973249" h="419764">
                <a:moveTo>
                  <a:pt x="0" y="0"/>
                </a:moveTo>
                <a:lnTo>
                  <a:pt x="1973249" y="0"/>
                </a:lnTo>
                <a:lnTo>
                  <a:pt x="1973249" y="419764"/>
                </a:lnTo>
                <a:lnTo>
                  <a:pt x="0" y="41976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0800000" flipV="1">
            <a:off x="6543935" y="2461416"/>
            <a:ext cx="1973249" cy="419764"/>
          </a:xfrm>
          <a:custGeom>
            <a:avLst/>
            <a:gdLst/>
            <a:ahLst/>
            <a:cxnLst/>
            <a:rect l="l" t="t" r="r" b="b"/>
            <a:pathLst>
              <a:path w="1973249" h="419764">
                <a:moveTo>
                  <a:pt x="0" y="419764"/>
                </a:moveTo>
                <a:lnTo>
                  <a:pt x="1973249" y="419764"/>
                </a:lnTo>
                <a:lnTo>
                  <a:pt x="1973249" y="0"/>
                </a:lnTo>
                <a:lnTo>
                  <a:pt x="0" y="0"/>
                </a:lnTo>
                <a:lnTo>
                  <a:pt x="0" y="41976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995610" y="6033532"/>
            <a:ext cx="5853303" cy="8229600"/>
          </a:xfrm>
          <a:custGeom>
            <a:avLst/>
            <a:gdLst/>
            <a:ahLst/>
            <a:cxnLst/>
            <a:rect l="l" t="t" r="r" b="b"/>
            <a:pathLst>
              <a:path w="5853303" h="8229600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5790671" y="5007114"/>
            <a:ext cx="1406488" cy="1468408"/>
          </a:xfrm>
          <a:custGeom>
            <a:avLst/>
            <a:gdLst/>
            <a:ahLst/>
            <a:cxnLst/>
            <a:rect l="l" t="t" r="r" b="b"/>
            <a:pathLst>
              <a:path w="1406488" h="146840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5274171" y="4195924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764804" y="3590941"/>
            <a:ext cx="1406488" cy="1468408"/>
          </a:xfrm>
          <a:custGeom>
            <a:avLst/>
            <a:gdLst/>
            <a:ahLst/>
            <a:cxnLst/>
            <a:rect l="l" t="t" r="r" b="b"/>
            <a:pathLst>
              <a:path w="1406488" h="146840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654792" y="4604261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1931042" y="1028700"/>
            <a:ext cx="2926652" cy="2865432"/>
            <a:chOff x="0" y="0"/>
            <a:chExt cx="3902202" cy="3820576"/>
          </a:xfrm>
        </p:grpSpPr>
        <p:sp>
          <p:nvSpPr>
            <p:cNvPr id="17" name="Freeform 17"/>
            <p:cNvSpPr/>
            <p:nvPr/>
          </p:nvSpPr>
          <p:spPr>
            <a:xfrm rot="-3636955">
              <a:off x="587174" y="439152"/>
              <a:ext cx="2727855" cy="2942271"/>
            </a:xfrm>
            <a:custGeom>
              <a:avLst/>
              <a:gdLst/>
              <a:ahLst/>
              <a:cxnLst/>
              <a:rect l="l" t="t" r="r" b="b"/>
              <a:pathLst>
                <a:path w="2727855" h="2942271">
                  <a:moveTo>
                    <a:pt x="0" y="0"/>
                  </a:moveTo>
                  <a:lnTo>
                    <a:pt x="2727854" y="0"/>
                  </a:lnTo>
                  <a:lnTo>
                    <a:pt x="2727854" y="2942272"/>
                  </a:lnTo>
                  <a:lnTo>
                    <a:pt x="0" y="29422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810223" y="964749"/>
              <a:ext cx="1997673" cy="2005192"/>
            </a:xfrm>
            <a:custGeom>
              <a:avLst/>
              <a:gdLst/>
              <a:ahLst/>
              <a:cxnLst/>
              <a:rect l="l" t="t" r="r" b="b"/>
              <a:pathLst>
                <a:path w="1997673" h="2005192">
                  <a:moveTo>
                    <a:pt x="0" y="0"/>
                  </a:moveTo>
                  <a:lnTo>
                    <a:pt x="1997673" y="0"/>
                  </a:lnTo>
                  <a:lnTo>
                    <a:pt x="1997673" y="2005193"/>
                  </a:lnTo>
                  <a:lnTo>
                    <a:pt x="0" y="20051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38077" y="1469127"/>
              <a:ext cx="2333783" cy="1169809"/>
            </a:xfrm>
            <a:custGeom>
              <a:avLst/>
              <a:gdLst/>
              <a:ahLst/>
              <a:cxnLst/>
              <a:rect l="l" t="t" r="r" b="b"/>
              <a:pathLst>
                <a:path w="2333783" h="1169809">
                  <a:moveTo>
                    <a:pt x="0" y="0"/>
                  </a:moveTo>
                  <a:lnTo>
                    <a:pt x="2333782" y="0"/>
                  </a:lnTo>
                  <a:lnTo>
                    <a:pt x="2333782" y="1169809"/>
                  </a:lnTo>
                  <a:lnTo>
                    <a:pt x="0" y="11698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Freeform 20"/>
          <p:cNvSpPr/>
          <p:nvPr/>
        </p:nvSpPr>
        <p:spPr>
          <a:xfrm rot="-5400000">
            <a:off x="8789946" y="2301657"/>
            <a:ext cx="708108" cy="739282"/>
          </a:xfrm>
          <a:custGeom>
            <a:avLst/>
            <a:gdLst/>
            <a:ahLst/>
            <a:cxnLst/>
            <a:rect l="l" t="t" r="r" b="b"/>
            <a:pathLst>
              <a:path w="708108" h="739282">
                <a:moveTo>
                  <a:pt x="0" y="0"/>
                </a:moveTo>
                <a:lnTo>
                  <a:pt x="708108" y="0"/>
                </a:lnTo>
                <a:lnTo>
                  <a:pt x="708108" y="739282"/>
                </a:lnTo>
                <a:lnTo>
                  <a:pt x="0" y="73928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 rot="-9606859" flipH="1">
            <a:off x="14603174" y="-3589427"/>
            <a:ext cx="5853303" cy="8229600"/>
          </a:xfrm>
          <a:custGeom>
            <a:avLst/>
            <a:gdLst/>
            <a:ahLst/>
            <a:cxnLst/>
            <a:rect l="l" t="t" r="r" b="b"/>
            <a:pathLst>
              <a:path w="5853303" h="8229600">
                <a:moveTo>
                  <a:pt x="5853303" y="0"/>
                </a:moveTo>
                <a:lnTo>
                  <a:pt x="0" y="0"/>
                </a:lnTo>
                <a:lnTo>
                  <a:pt x="0" y="8229600"/>
                </a:lnTo>
                <a:lnTo>
                  <a:pt x="5853303" y="8229600"/>
                </a:lnTo>
                <a:lnTo>
                  <a:pt x="5853303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1778953" y="-1335955"/>
            <a:ext cx="4285771" cy="12790609"/>
            <a:chOff x="0" y="0"/>
            <a:chExt cx="3263900" cy="9740900"/>
          </a:xfrm>
        </p:grpSpPr>
        <p:sp>
          <p:nvSpPr>
            <p:cNvPr id="4" name="Freeform 4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6" name="Freeform 6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3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 rot="-10689152">
            <a:off x="1802671" y="633322"/>
            <a:ext cx="13654553" cy="21642663"/>
          </a:xfrm>
          <a:custGeom>
            <a:avLst/>
            <a:gdLst/>
            <a:ahLst/>
            <a:cxnLst/>
            <a:rect l="l" t="t" r="r" b="b"/>
            <a:pathLst>
              <a:path w="13654553" h="21642663">
                <a:moveTo>
                  <a:pt x="0" y="0"/>
                </a:moveTo>
                <a:lnTo>
                  <a:pt x="13654553" y="0"/>
                </a:lnTo>
                <a:lnTo>
                  <a:pt x="13654553" y="21642663"/>
                </a:lnTo>
                <a:lnTo>
                  <a:pt x="0" y="2164266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698263" y="3649194"/>
            <a:ext cx="12632113" cy="14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76"/>
              </a:lnSpc>
            </a:pPr>
            <a:r>
              <a:rPr lang="en-US" sz="11302" b="1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Conclusions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20921" y="5279287"/>
            <a:ext cx="8846157" cy="3037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42633" lvl="1" indent="-421317" algn="ctr">
              <a:lnSpc>
                <a:spcPts val="4839"/>
              </a:lnSpc>
              <a:buFont typeface="Arial"/>
              <a:buChar char="•"/>
            </a:pPr>
            <a:r>
              <a:rPr lang="en-US" sz="3902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It is your responsibility to ensure that you are working together as a group - if there are issues tell me. </a:t>
            </a:r>
          </a:p>
          <a:p>
            <a:pPr marL="842633" lvl="1" indent="-421317" algn="ctr">
              <a:lnSpc>
                <a:spcPts val="4839"/>
              </a:lnSpc>
              <a:buFont typeface="Arial"/>
              <a:buChar char="•"/>
            </a:pPr>
            <a:r>
              <a:rPr lang="en-US" sz="3902" b="1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Your presentation dates have been emailed to you. </a:t>
            </a:r>
          </a:p>
        </p:txBody>
      </p:sp>
      <p:sp>
        <p:nvSpPr>
          <p:cNvPr id="10" name="Freeform 10"/>
          <p:cNvSpPr/>
          <p:nvPr/>
        </p:nvSpPr>
        <p:spPr>
          <a:xfrm>
            <a:off x="-914638" y="5059349"/>
            <a:ext cx="5853303" cy="8229600"/>
          </a:xfrm>
          <a:custGeom>
            <a:avLst/>
            <a:gdLst/>
            <a:ahLst/>
            <a:cxnLst/>
            <a:rect l="l" t="t" r="r" b="b"/>
            <a:pathLst>
              <a:path w="5853303" h="8229600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 rot="-10622443">
            <a:off x="13093817" y="2478253"/>
            <a:ext cx="3674935" cy="3598063"/>
            <a:chOff x="0" y="0"/>
            <a:chExt cx="4899913" cy="4797417"/>
          </a:xfrm>
        </p:grpSpPr>
        <p:sp>
          <p:nvSpPr>
            <p:cNvPr id="12" name="Freeform 12"/>
            <p:cNvSpPr/>
            <p:nvPr/>
          </p:nvSpPr>
          <p:spPr>
            <a:xfrm rot="-3636955">
              <a:off x="737302" y="551435"/>
              <a:ext cx="3425310" cy="3694548"/>
            </a:xfrm>
            <a:custGeom>
              <a:avLst/>
              <a:gdLst/>
              <a:ahLst/>
              <a:cxnLst/>
              <a:rect l="l" t="t" r="r" b="b"/>
              <a:pathLst>
                <a:path w="3425310" h="3694548">
                  <a:moveTo>
                    <a:pt x="0" y="0"/>
                  </a:moveTo>
                  <a:lnTo>
                    <a:pt x="3425310" y="0"/>
                  </a:lnTo>
                  <a:lnTo>
                    <a:pt x="3425310" y="3694548"/>
                  </a:lnTo>
                  <a:lnTo>
                    <a:pt x="0" y="36945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017380" y="1211415"/>
              <a:ext cx="2508436" cy="2517878"/>
            </a:xfrm>
            <a:custGeom>
              <a:avLst/>
              <a:gdLst/>
              <a:ahLst/>
              <a:cxnLst/>
              <a:rect l="l" t="t" r="r" b="b"/>
              <a:pathLst>
                <a:path w="2508436" h="2517878">
                  <a:moveTo>
                    <a:pt x="0" y="0"/>
                  </a:moveTo>
                  <a:lnTo>
                    <a:pt x="2508436" y="0"/>
                  </a:lnTo>
                  <a:lnTo>
                    <a:pt x="2508436" y="2517879"/>
                  </a:lnTo>
                  <a:lnTo>
                    <a:pt x="0" y="25178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24516" y="1844752"/>
              <a:ext cx="2930482" cy="1468904"/>
            </a:xfrm>
            <a:custGeom>
              <a:avLst/>
              <a:gdLst/>
              <a:ahLst/>
              <a:cxnLst/>
              <a:rect l="l" t="t" r="r" b="b"/>
              <a:pathLst>
                <a:path w="2930482" h="1468904">
                  <a:moveTo>
                    <a:pt x="0" y="0"/>
                  </a:moveTo>
                  <a:lnTo>
                    <a:pt x="2930482" y="0"/>
                  </a:lnTo>
                  <a:lnTo>
                    <a:pt x="2930482" y="1468905"/>
                  </a:lnTo>
                  <a:lnTo>
                    <a:pt x="0" y="14689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9990">
            <a:off x="-296935" y="-548610"/>
            <a:ext cx="18881871" cy="11384220"/>
          </a:xfrm>
          <a:custGeom>
            <a:avLst/>
            <a:gdLst/>
            <a:ahLst/>
            <a:cxnLst/>
            <a:rect l="l" t="t" r="r" b="b"/>
            <a:pathLst>
              <a:path w="18881871" h="11384220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t="-78077" r="-1486" b="-8188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2754468" y="599614"/>
            <a:ext cx="12519703" cy="9378395"/>
          </a:xfrm>
          <a:custGeom>
            <a:avLst/>
            <a:gdLst/>
            <a:ahLst/>
            <a:cxnLst/>
            <a:rect l="l" t="t" r="r" b="b"/>
            <a:pathLst>
              <a:path w="12519703" h="9378395">
                <a:moveTo>
                  <a:pt x="0" y="0"/>
                </a:moveTo>
                <a:lnTo>
                  <a:pt x="12519703" y="0"/>
                </a:lnTo>
                <a:lnTo>
                  <a:pt x="12519703" y="9378395"/>
                </a:lnTo>
                <a:lnTo>
                  <a:pt x="0" y="93783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-1778953" y="-1335955"/>
            <a:ext cx="4285771" cy="12790609"/>
            <a:chOff x="0" y="0"/>
            <a:chExt cx="3263900" cy="9740900"/>
          </a:xfrm>
        </p:grpSpPr>
        <p:sp>
          <p:nvSpPr>
            <p:cNvPr id="5" name="Freeform 5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id="7" name="Freeform 7"/>
            <p:cNvSpPr/>
            <p:nvPr/>
          </p:nvSpPr>
          <p:spPr>
            <a:xfrm>
              <a:off x="-7620" y="1270"/>
              <a:ext cx="3261360" cy="9728200"/>
            </a:xfrm>
            <a:custGeom>
              <a:avLst/>
              <a:gdLst/>
              <a:ahLst/>
              <a:cxnLst/>
              <a:rect l="l" t="t" r="r" b="b"/>
              <a:pathLst>
                <a:path w="3261360" h="9728200">
                  <a:moveTo>
                    <a:pt x="1922780" y="7110730"/>
                  </a:moveTo>
                  <a:cubicBezTo>
                    <a:pt x="1869440" y="7242810"/>
                    <a:pt x="1932940" y="7686040"/>
                    <a:pt x="1935480" y="7717790"/>
                  </a:cubicBezTo>
                  <a:cubicBezTo>
                    <a:pt x="1903730" y="7961630"/>
                    <a:pt x="1891030" y="9030970"/>
                    <a:pt x="1911350" y="9077960"/>
                  </a:cubicBezTo>
                  <a:cubicBezTo>
                    <a:pt x="1913890" y="9084310"/>
                    <a:pt x="1885950" y="9188450"/>
                    <a:pt x="1878330" y="9232900"/>
                  </a:cubicBezTo>
                  <a:cubicBezTo>
                    <a:pt x="1875790" y="9245600"/>
                    <a:pt x="1922780" y="9589770"/>
                    <a:pt x="1935480" y="9644380"/>
                  </a:cubicBezTo>
                  <a:cubicBezTo>
                    <a:pt x="1943100" y="9673590"/>
                    <a:pt x="1885950" y="9728200"/>
                    <a:pt x="1873250" y="9728200"/>
                  </a:cubicBezTo>
                  <a:cubicBezTo>
                    <a:pt x="1769110" y="9728200"/>
                    <a:pt x="95250" y="9720580"/>
                    <a:pt x="22860" y="9718040"/>
                  </a:cubicBezTo>
                  <a:cubicBezTo>
                    <a:pt x="17780" y="9718040"/>
                    <a:pt x="12700" y="9716770"/>
                    <a:pt x="8890" y="9715500"/>
                  </a:cubicBezTo>
                  <a:cubicBezTo>
                    <a:pt x="0" y="9698990"/>
                    <a:pt x="90170" y="9389110"/>
                    <a:pt x="68580" y="9330690"/>
                  </a:cubicBezTo>
                  <a:cubicBezTo>
                    <a:pt x="74930" y="9301480"/>
                    <a:pt x="142240" y="8868410"/>
                    <a:pt x="143510" y="8859520"/>
                  </a:cubicBezTo>
                  <a:cubicBezTo>
                    <a:pt x="151130" y="8817610"/>
                    <a:pt x="86360" y="8606790"/>
                    <a:pt x="85090" y="8600440"/>
                  </a:cubicBezTo>
                  <a:cubicBezTo>
                    <a:pt x="82550" y="8583930"/>
                    <a:pt x="191770" y="8361680"/>
                    <a:pt x="200660" y="8348980"/>
                  </a:cubicBezTo>
                  <a:cubicBezTo>
                    <a:pt x="207010" y="8338820"/>
                    <a:pt x="185420" y="8234680"/>
                    <a:pt x="177800" y="8215630"/>
                  </a:cubicBezTo>
                  <a:cubicBezTo>
                    <a:pt x="167640" y="8190230"/>
                    <a:pt x="226060" y="7969250"/>
                    <a:pt x="224790" y="7965440"/>
                  </a:cubicBezTo>
                  <a:cubicBezTo>
                    <a:pt x="213360" y="7938770"/>
                    <a:pt x="101600" y="7606030"/>
                    <a:pt x="102870" y="7576820"/>
                  </a:cubicBezTo>
                  <a:cubicBezTo>
                    <a:pt x="104140" y="7539990"/>
                    <a:pt x="140970" y="7122160"/>
                    <a:pt x="143510" y="7094220"/>
                  </a:cubicBezTo>
                  <a:cubicBezTo>
                    <a:pt x="144780" y="7084060"/>
                    <a:pt x="46990" y="6799580"/>
                    <a:pt x="57150" y="6755130"/>
                  </a:cubicBezTo>
                  <a:cubicBezTo>
                    <a:pt x="66040" y="6717030"/>
                    <a:pt x="162560" y="6468110"/>
                    <a:pt x="160020" y="6438900"/>
                  </a:cubicBezTo>
                  <a:cubicBezTo>
                    <a:pt x="156210" y="6409690"/>
                    <a:pt x="130810" y="5913120"/>
                    <a:pt x="133350" y="5905500"/>
                  </a:cubicBezTo>
                  <a:cubicBezTo>
                    <a:pt x="135890" y="5896610"/>
                    <a:pt x="185420" y="5636260"/>
                    <a:pt x="199390" y="5596890"/>
                  </a:cubicBezTo>
                  <a:cubicBezTo>
                    <a:pt x="204470" y="5582920"/>
                    <a:pt x="149860" y="5363210"/>
                    <a:pt x="135890" y="5323840"/>
                  </a:cubicBezTo>
                  <a:cubicBezTo>
                    <a:pt x="128270" y="5302250"/>
                    <a:pt x="152400" y="4937760"/>
                    <a:pt x="152400" y="4933950"/>
                  </a:cubicBezTo>
                  <a:cubicBezTo>
                    <a:pt x="157480" y="4892040"/>
                    <a:pt x="232410" y="4806950"/>
                    <a:pt x="233680" y="4790440"/>
                  </a:cubicBezTo>
                  <a:cubicBezTo>
                    <a:pt x="234950" y="4773930"/>
                    <a:pt x="379730" y="4227830"/>
                    <a:pt x="373380" y="4202430"/>
                  </a:cubicBezTo>
                  <a:cubicBezTo>
                    <a:pt x="372110" y="4197350"/>
                    <a:pt x="445770" y="4121150"/>
                    <a:pt x="448310" y="4097020"/>
                  </a:cubicBezTo>
                  <a:cubicBezTo>
                    <a:pt x="448310" y="4093210"/>
                    <a:pt x="425450" y="3595370"/>
                    <a:pt x="427990" y="3592830"/>
                  </a:cubicBezTo>
                  <a:cubicBezTo>
                    <a:pt x="447040" y="3564890"/>
                    <a:pt x="513080" y="3108960"/>
                    <a:pt x="448310" y="2913380"/>
                  </a:cubicBezTo>
                  <a:cubicBezTo>
                    <a:pt x="447040" y="2909570"/>
                    <a:pt x="668020" y="2291080"/>
                    <a:pt x="674370" y="2273300"/>
                  </a:cubicBezTo>
                  <a:cubicBezTo>
                    <a:pt x="697230" y="2030730"/>
                    <a:pt x="967740" y="1089660"/>
                    <a:pt x="967740" y="1061720"/>
                  </a:cubicBezTo>
                  <a:cubicBezTo>
                    <a:pt x="967740" y="1037590"/>
                    <a:pt x="1092200" y="831850"/>
                    <a:pt x="1079500" y="768350"/>
                  </a:cubicBezTo>
                  <a:cubicBezTo>
                    <a:pt x="1076960" y="754380"/>
                    <a:pt x="1145540" y="601980"/>
                    <a:pt x="1159510" y="565150"/>
                  </a:cubicBezTo>
                  <a:cubicBezTo>
                    <a:pt x="1169670" y="535940"/>
                    <a:pt x="1216660" y="20320"/>
                    <a:pt x="1238250" y="20320"/>
                  </a:cubicBezTo>
                  <a:cubicBezTo>
                    <a:pt x="1412240" y="17780"/>
                    <a:pt x="2998470" y="0"/>
                    <a:pt x="3114040" y="1270"/>
                  </a:cubicBezTo>
                  <a:cubicBezTo>
                    <a:pt x="3152140" y="1270"/>
                    <a:pt x="3159760" y="313690"/>
                    <a:pt x="3159760" y="314960"/>
                  </a:cubicBezTo>
                  <a:cubicBezTo>
                    <a:pt x="3103880" y="544830"/>
                    <a:pt x="3102610" y="687070"/>
                    <a:pt x="3106420" y="698500"/>
                  </a:cubicBezTo>
                  <a:cubicBezTo>
                    <a:pt x="3114040" y="721360"/>
                    <a:pt x="3124200" y="741680"/>
                    <a:pt x="3133090" y="762000"/>
                  </a:cubicBezTo>
                  <a:cubicBezTo>
                    <a:pt x="3097530" y="1205230"/>
                    <a:pt x="3229610" y="1779270"/>
                    <a:pt x="3232150" y="1794510"/>
                  </a:cubicBezTo>
                  <a:cubicBezTo>
                    <a:pt x="3233420" y="1805940"/>
                    <a:pt x="3213100" y="2322830"/>
                    <a:pt x="3215640" y="2341880"/>
                  </a:cubicBezTo>
                  <a:cubicBezTo>
                    <a:pt x="3219450" y="2374900"/>
                    <a:pt x="3253740" y="2472690"/>
                    <a:pt x="3242310" y="2494280"/>
                  </a:cubicBezTo>
                  <a:cubicBezTo>
                    <a:pt x="3235960" y="2506980"/>
                    <a:pt x="3261360" y="3030220"/>
                    <a:pt x="3249930" y="3034030"/>
                  </a:cubicBezTo>
                  <a:cubicBezTo>
                    <a:pt x="3229610" y="3039110"/>
                    <a:pt x="2937510" y="3526790"/>
                    <a:pt x="2937510" y="3538220"/>
                  </a:cubicBezTo>
                  <a:cubicBezTo>
                    <a:pt x="2938780" y="3552190"/>
                    <a:pt x="2946400" y="3600450"/>
                    <a:pt x="2941320" y="3608070"/>
                  </a:cubicBezTo>
                  <a:cubicBezTo>
                    <a:pt x="2933700" y="3622040"/>
                    <a:pt x="2948940" y="3962400"/>
                    <a:pt x="2904490" y="4050030"/>
                  </a:cubicBezTo>
                  <a:cubicBezTo>
                    <a:pt x="2905760" y="4064000"/>
                    <a:pt x="2786380" y="4161790"/>
                    <a:pt x="2786380" y="4165600"/>
                  </a:cubicBezTo>
                  <a:cubicBezTo>
                    <a:pt x="2786380" y="4199890"/>
                    <a:pt x="2573020" y="4499610"/>
                    <a:pt x="2564130" y="4528820"/>
                  </a:cubicBezTo>
                  <a:cubicBezTo>
                    <a:pt x="2555240" y="4554220"/>
                    <a:pt x="2310130" y="4753610"/>
                    <a:pt x="2306320" y="4758690"/>
                  </a:cubicBezTo>
                  <a:cubicBezTo>
                    <a:pt x="2288540" y="4789170"/>
                    <a:pt x="1978660" y="5165090"/>
                    <a:pt x="1983740" y="5177790"/>
                  </a:cubicBezTo>
                  <a:cubicBezTo>
                    <a:pt x="2038350" y="5523230"/>
                    <a:pt x="1917700" y="5957570"/>
                    <a:pt x="1916430" y="5958840"/>
                  </a:cubicBezTo>
                  <a:cubicBezTo>
                    <a:pt x="1894840" y="5980430"/>
                    <a:pt x="1878330" y="6581140"/>
                    <a:pt x="1874520" y="6593840"/>
                  </a:cubicBezTo>
                  <a:cubicBezTo>
                    <a:pt x="1873250" y="6596380"/>
                    <a:pt x="1927860" y="7103110"/>
                    <a:pt x="1922780" y="7110730"/>
                  </a:cubicBezTo>
                  <a:close/>
                </a:path>
              </a:pathLst>
            </a:custGeom>
            <a:blipFill>
              <a:blip r:embed="rId5"/>
              <a:stretch>
                <a:fillRect l="-99892" r="-9989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 rot="3901450">
            <a:off x="13846173" y="7566319"/>
            <a:ext cx="2284159" cy="2370074"/>
          </a:xfrm>
          <a:custGeom>
            <a:avLst/>
            <a:gdLst/>
            <a:ahLst/>
            <a:cxnLst/>
            <a:rect l="l" t="t" r="r" b="b"/>
            <a:pathLst>
              <a:path w="2284159" h="2370074">
                <a:moveTo>
                  <a:pt x="0" y="0"/>
                </a:moveTo>
                <a:lnTo>
                  <a:pt x="2284159" y="0"/>
                </a:lnTo>
                <a:lnTo>
                  <a:pt x="2284159" y="2370074"/>
                </a:lnTo>
                <a:lnTo>
                  <a:pt x="0" y="237007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836055" y="3512956"/>
            <a:ext cx="12152198" cy="44192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758"/>
              </a:lnSpc>
            </a:pPr>
            <a:r>
              <a:rPr lang="en-US" sz="17100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Thank</a:t>
            </a:r>
          </a:p>
          <a:p>
            <a:pPr algn="ctr">
              <a:lnSpc>
                <a:spcPts val="16758"/>
              </a:lnSpc>
            </a:pPr>
            <a:r>
              <a:rPr lang="en-US" sz="17100" b="1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you</a:t>
            </a:r>
          </a:p>
        </p:txBody>
      </p:sp>
      <p:sp>
        <p:nvSpPr>
          <p:cNvPr id="10" name="Freeform 10"/>
          <p:cNvSpPr/>
          <p:nvPr/>
        </p:nvSpPr>
        <p:spPr>
          <a:xfrm rot="-8555375" flipH="1">
            <a:off x="13952307" y="-2785349"/>
            <a:ext cx="5428145" cy="6401743"/>
          </a:xfrm>
          <a:custGeom>
            <a:avLst/>
            <a:gdLst/>
            <a:ahLst/>
            <a:cxnLst/>
            <a:rect l="l" t="t" r="r" b="b"/>
            <a:pathLst>
              <a:path w="5428145" h="6401743">
                <a:moveTo>
                  <a:pt x="5428144" y="0"/>
                </a:moveTo>
                <a:lnTo>
                  <a:pt x="0" y="0"/>
                </a:lnTo>
                <a:lnTo>
                  <a:pt x="0" y="6401744"/>
                </a:lnTo>
                <a:lnTo>
                  <a:pt x="5428144" y="6401744"/>
                </a:lnTo>
                <a:lnTo>
                  <a:pt x="5428144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0374084" y="1939680"/>
            <a:ext cx="3638549" cy="774019"/>
          </a:xfrm>
          <a:custGeom>
            <a:avLst/>
            <a:gdLst/>
            <a:ahLst/>
            <a:cxnLst/>
            <a:rect l="l" t="t" r="r" b="b"/>
            <a:pathLst>
              <a:path w="3638549" h="774019">
                <a:moveTo>
                  <a:pt x="0" y="0"/>
                </a:moveTo>
                <a:lnTo>
                  <a:pt x="3638550" y="0"/>
                </a:lnTo>
                <a:lnTo>
                  <a:pt x="3638550" y="774018"/>
                </a:lnTo>
                <a:lnTo>
                  <a:pt x="0" y="77401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0800000" flipV="1">
            <a:off x="4403048" y="1939680"/>
            <a:ext cx="3638549" cy="774019"/>
          </a:xfrm>
          <a:custGeom>
            <a:avLst/>
            <a:gdLst/>
            <a:ahLst/>
            <a:cxnLst/>
            <a:rect l="l" t="t" r="r" b="b"/>
            <a:pathLst>
              <a:path w="3638549" h="774019">
                <a:moveTo>
                  <a:pt x="0" y="774018"/>
                </a:moveTo>
                <a:lnTo>
                  <a:pt x="3638549" y="774018"/>
                </a:lnTo>
                <a:lnTo>
                  <a:pt x="3638549" y="0"/>
                </a:lnTo>
                <a:lnTo>
                  <a:pt x="0" y="0"/>
                </a:lnTo>
                <a:lnTo>
                  <a:pt x="0" y="77401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1318415" flipH="1">
            <a:off x="-542780" y="6057428"/>
            <a:ext cx="5428145" cy="6401743"/>
          </a:xfrm>
          <a:custGeom>
            <a:avLst/>
            <a:gdLst/>
            <a:ahLst/>
            <a:cxnLst/>
            <a:rect l="l" t="t" r="r" b="b"/>
            <a:pathLst>
              <a:path w="5428145" h="6401743">
                <a:moveTo>
                  <a:pt x="5428145" y="0"/>
                </a:moveTo>
                <a:lnTo>
                  <a:pt x="0" y="0"/>
                </a:lnTo>
                <a:lnTo>
                  <a:pt x="0" y="6401744"/>
                </a:lnTo>
                <a:lnTo>
                  <a:pt x="5428145" y="6401744"/>
                </a:lnTo>
                <a:lnTo>
                  <a:pt x="5428145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5790671" y="5007114"/>
            <a:ext cx="1406488" cy="1468408"/>
          </a:xfrm>
          <a:custGeom>
            <a:avLst/>
            <a:gdLst/>
            <a:ahLst/>
            <a:cxnLst/>
            <a:rect l="l" t="t" r="r" b="b"/>
            <a:pathLst>
              <a:path w="1406488" h="146840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-7467844">
            <a:off x="1911345" y="354652"/>
            <a:ext cx="2284159" cy="2370074"/>
          </a:xfrm>
          <a:custGeom>
            <a:avLst/>
            <a:gdLst/>
            <a:ahLst/>
            <a:cxnLst/>
            <a:rect l="l" t="t" r="r" b="b"/>
            <a:pathLst>
              <a:path w="2284159" h="2370074">
                <a:moveTo>
                  <a:pt x="0" y="0"/>
                </a:moveTo>
                <a:lnTo>
                  <a:pt x="2284159" y="0"/>
                </a:lnTo>
                <a:lnTo>
                  <a:pt x="2284159" y="2370074"/>
                </a:lnTo>
                <a:lnTo>
                  <a:pt x="0" y="237007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5274171" y="4195924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028700" y="3151912"/>
            <a:ext cx="1406488" cy="1468408"/>
          </a:xfrm>
          <a:custGeom>
            <a:avLst/>
            <a:gdLst/>
            <a:ahLst/>
            <a:cxnLst/>
            <a:rect l="l" t="t" r="r" b="b"/>
            <a:pathLst>
              <a:path w="1406488" h="146840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1654792" y="4467875"/>
            <a:ext cx="1033001" cy="1078478"/>
          </a:xfrm>
          <a:custGeom>
            <a:avLst/>
            <a:gdLst/>
            <a:ahLst/>
            <a:cxnLst/>
            <a:rect l="l" t="t" r="r" b="b"/>
            <a:pathLst>
              <a:path w="1033001" h="1078478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b="-11017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659</Words>
  <Application>Microsoft Office PowerPoint</Application>
  <PresentationFormat>Custom</PresentationFormat>
  <Paragraphs>79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Obra Letra Bold</vt:lpstr>
      <vt:lpstr>Arial</vt:lpstr>
      <vt:lpstr>Monterchi Sans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two - Legal Process </dc:title>
  <cp:lastModifiedBy>Zita Draper</cp:lastModifiedBy>
  <cp:revision>1</cp:revision>
  <dcterms:created xsi:type="dcterms:W3CDTF">2006-08-16T00:00:00Z</dcterms:created>
  <dcterms:modified xsi:type="dcterms:W3CDTF">2025-03-05T14:28:52Z</dcterms:modified>
  <dc:identifier>DAGgru2yxzA</dc:identifier>
</cp:coreProperties>
</file>