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47"/>
  </p:notesMasterIdLst>
  <p:sldIdLst>
    <p:sldId id="335" r:id="rId5"/>
    <p:sldId id="381" r:id="rId6"/>
    <p:sldId id="400" r:id="rId7"/>
    <p:sldId id="339" r:id="rId8"/>
    <p:sldId id="267" r:id="rId9"/>
    <p:sldId id="405" r:id="rId10"/>
    <p:sldId id="273" r:id="rId11"/>
    <p:sldId id="271" r:id="rId12"/>
    <p:sldId id="270" r:id="rId13"/>
    <p:sldId id="346" r:id="rId14"/>
    <p:sldId id="341" r:id="rId15"/>
    <p:sldId id="274" r:id="rId16"/>
    <p:sldId id="276" r:id="rId17"/>
    <p:sldId id="350" r:id="rId18"/>
    <p:sldId id="352" r:id="rId19"/>
    <p:sldId id="348" r:id="rId20"/>
    <p:sldId id="349" r:id="rId21"/>
    <p:sldId id="408" r:id="rId22"/>
    <p:sldId id="360" r:id="rId23"/>
    <p:sldId id="361" r:id="rId24"/>
    <p:sldId id="277" r:id="rId25"/>
    <p:sldId id="317" r:id="rId26"/>
    <p:sldId id="367" r:id="rId27"/>
    <p:sldId id="368" r:id="rId28"/>
    <p:sldId id="342" r:id="rId29"/>
    <p:sldId id="355" r:id="rId30"/>
    <p:sldId id="369" r:id="rId31"/>
    <p:sldId id="343" r:id="rId32"/>
    <p:sldId id="286" r:id="rId33"/>
    <p:sldId id="412" r:id="rId34"/>
    <p:sldId id="356" r:id="rId35"/>
    <p:sldId id="357" r:id="rId36"/>
    <p:sldId id="358" r:id="rId37"/>
    <p:sldId id="285" r:id="rId38"/>
    <p:sldId id="414" r:id="rId39"/>
    <p:sldId id="413" r:id="rId40"/>
    <p:sldId id="415" r:id="rId41"/>
    <p:sldId id="416" r:id="rId42"/>
    <p:sldId id="417" r:id="rId43"/>
    <p:sldId id="418" r:id="rId44"/>
    <p:sldId id="419" r:id="rId45"/>
    <p:sldId id="420"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94660"/>
  </p:normalViewPr>
  <p:slideViewPr>
    <p:cSldViewPr snapToGrid="0">
      <p:cViewPr varScale="1">
        <p:scale>
          <a:sx n="65" d="100"/>
          <a:sy n="65" d="100"/>
        </p:scale>
        <p:origin x="732" y="78"/>
      </p:cViewPr>
      <p:guideLst/>
    </p:cSldViewPr>
  </p:slideViewPr>
  <p:notesTextViewPr>
    <p:cViewPr>
      <p:scale>
        <a:sx n="1" d="1"/>
        <a:sy n="1" d="1"/>
      </p:scale>
      <p:origin x="0" y="0"/>
    </p:cViewPr>
  </p:notesTextViewPr>
  <p:sorterViewPr>
    <p:cViewPr>
      <p:scale>
        <a:sx n="100" d="100"/>
        <a:sy n="100" d="100"/>
      </p:scale>
      <p:origin x="0" y="-480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E8899D-BCDF-437B-964F-56B367FF75B4}" type="datetimeFigureOut">
              <a:rPr lang="en-GB" smtClean="0"/>
              <a:t>02/05/2023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161ACB-DED0-400C-8E7D-BD66018325AA}" type="slidenum">
              <a:rPr lang="en-GB" smtClean="0"/>
              <a:t>‹#›</a:t>
            </a:fld>
            <a:endParaRPr lang="en-GB"/>
          </a:p>
        </p:txBody>
      </p:sp>
    </p:spTree>
    <p:extLst>
      <p:ext uri="{BB962C8B-B14F-4D97-AF65-F5344CB8AC3E}">
        <p14:creationId xmlns:p14="http://schemas.microsoft.com/office/powerpoint/2010/main" val="12267187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90488" y="744538"/>
            <a:ext cx="6616700" cy="3722687"/>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dirty="0">
              <a:latin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376AFD6C-5D6C-46E1-90DE-603B0732D3C1}" type="slidenum">
              <a:rPr lang="cy-GB" altLang="en-US" sz="1200" smtClean="0">
                <a:latin typeface="Arial" panose="020B0604020202020204" pitchFamily="34" charset="0"/>
              </a:rPr>
              <a:pPr/>
              <a:t>1</a:t>
            </a:fld>
            <a:endParaRPr lang="cy-GB" altLang="en-US" sz="1200">
              <a:latin typeface="Arial" panose="020B0604020202020204" pitchFamily="34" charset="0"/>
            </a:endParaRPr>
          </a:p>
        </p:txBody>
      </p:sp>
    </p:spTree>
    <p:extLst>
      <p:ext uri="{BB962C8B-B14F-4D97-AF65-F5344CB8AC3E}">
        <p14:creationId xmlns:p14="http://schemas.microsoft.com/office/powerpoint/2010/main" val="3237008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xfrm>
            <a:off x="90488" y="744538"/>
            <a:ext cx="6616700" cy="3722687"/>
          </a:xfrm>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9DEA7BD5-31CD-43E0-88A5-1CB93A02690A}" type="slidenum">
              <a:rPr lang="cy-GB" altLang="en-US" sz="1200" smtClean="0">
                <a:latin typeface="Arial" panose="020B0604020202020204" pitchFamily="34" charset="0"/>
              </a:rPr>
              <a:pPr/>
              <a:t>4</a:t>
            </a:fld>
            <a:endParaRPr lang="cy-GB" altLang="en-US" sz="1200">
              <a:latin typeface="Arial" panose="020B0604020202020204" pitchFamily="34" charset="0"/>
            </a:endParaRPr>
          </a:p>
        </p:txBody>
      </p:sp>
    </p:spTree>
    <p:extLst>
      <p:ext uri="{BB962C8B-B14F-4D97-AF65-F5344CB8AC3E}">
        <p14:creationId xmlns:p14="http://schemas.microsoft.com/office/powerpoint/2010/main" val="3336556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382EE16-FF58-492B-9179-EFBA61ED9D4C}" type="slidenum">
              <a:rPr lang="en-GB" smtClean="0"/>
              <a:t>5</a:t>
            </a:fld>
            <a:endParaRPr lang="en-GB"/>
          </a:p>
        </p:txBody>
      </p:sp>
    </p:spTree>
    <p:extLst>
      <p:ext uri="{BB962C8B-B14F-4D97-AF65-F5344CB8AC3E}">
        <p14:creationId xmlns:p14="http://schemas.microsoft.com/office/powerpoint/2010/main" val="1847282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382EE16-FF58-492B-9179-EFBA61ED9D4C}" type="slidenum">
              <a:rPr lang="en-GB" smtClean="0"/>
              <a:t>7</a:t>
            </a:fld>
            <a:endParaRPr lang="en-GB"/>
          </a:p>
        </p:txBody>
      </p:sp>
    </p:spTree>
    <p:extLst>
      <p:ext uri="{BB962C8B-B14F-4D97-AF65-F5344CB8AC3E}">
        <p14:creationId xmlns:p14="http://schemas.microsoft.com/office/powerpoint/2010/main" val="34173867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382EE16-FF58-492B-9179-EFBA61ED9D4C}" type="slidenum">
              <a:rPr lang="en-GB" smtClean="0"/>
              <a:t>8</a:t>
            </a:fld>
            <a:endParaRPr lang="en-GB"/>
          </a:p>
        </p:txBody>
      </p:sp>
    </p:spTree>
    <p:extLst>
      <p:ext uri="{BB962C8B-B14F-4D97-AF65-F5344CB8AC3E}">
        <p14:creationId xmlns:p14="http://schemas.microsoft.com/office/powerpoint/2010/main" val="31627444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A382EE16-FF58-492B-9179-EFBA61ED9D4C}" type="slidenum">
              <a:rPr lang="en-GB" smtClean="0"/>
              <a:t>9</a:t>
            </a:fld>
            <a:endParaRPr lang="en-GB"/>
          </a:p>
        </p:txBody>
      </p:sp>
    </p:spTree>
    <p:extLst>
      <p:ext uri="{BB962C8B-B14F-4D97-AF65-F5344CB8AC3E}">
        <p14:creationId xmlns:p14="http://schemas.microsoft.com/office/powerpoint/2010/main" val="1452676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90488" y="744538"/>
            <a:ext cx="6616700" cy="3722687"/>
          </a:xfrm>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E98B49E9-1912-4CDC-80BC-155FB218F295}" type="slidenum">
              <a:rPr lang="cy-GB" altLang="en-US" sz="1200" smtClean="0">
                <a:latin typeface="Arial" panose="020B0604020202020204" pitchFamily="34" charset="0"/>
              </a:rPr>
              <a:pPr/>
              <a:t>10</a:t>
            </a:fld>
            <a:endParaRPr lang="cy-GB" altLang="en-US" sz="1200">
              <a:latin typeface="Arial" panose="020B0604020202020204" pitchFamily="34" charset="0"/>
            </a:endParaRPr>
          </a:p>
        </p:txBody>
      </p:sp>
    </p:spTree>
    <p:extLst>
      <p:ext uri="{BB962C8B-B14F-4D97-AF65-F5344CB8AC3E}">
        <p14:creationId xmlns:p14="http://schemas.microsoft.com/office/powerpoint/2010/main" val="2700189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90488" y="744538"/>
            <a:ext cx="6616700" cy="3722687"/>
          </a:xfrm>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285C76BF-6E22-4EC2-8564-88A17316D07B}" type="slidenum">
              <a:rPr lang="cy-GB" altLang="en-US" sz="1200" smtClean="0">
                <a:latin typeface="Arial" panose="020B0604020202020204" pitchFamily="34" charset="0"/>
              </a:rPr>
              <a:pPr/>
              <a:t>11</a:t>
            </a:fld>
            <a:endParaRPr lang="cy-GB" altLang="en-US" sz="1200">
              <a:latin typeface="Arial" panose="020B0604020202020204" pitchFamily="34" charset="0"/>
            </a:endParaRPr>
          </a:p>
        </p:txBody>
      </p:sp>
    </p:spTree>
    <p:extLst>
      <p:ext uri="{BB962C8B-B14F-4D97-AF65-F5344CB8AC3E}">
        <p14:creationId xmlns:p14="http://schemas.microsoft.com/office/powerpoint/2010/main" val="28698369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898645-9473-4C2B-8FD2-197F68B40C78}" type="slidenum">
              <a:rPr lang="en-GB" smtClean="0"/>
              <a:t>14</a:t>
            </a:fld>
            <a:endParaRPr lang="en-GB"/>
          </a:p>
        </p:txBody>
      </p:sp>
    </p:spTree>
    <p:extLst>
      <p:ext uri="{BB962C8B-B14F-4D97-AF65-F5344CB8AC3E}">
        <p14:creationId xmlns:p14="http://schemas.microsoft.com/office/powerpoint/2010/main" val="2399798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898645-9473-4C2B-8FD2-197F68B40C78}" type="slidenum">
              <a:rPr lang="en-GB" smtClean="0"/>
              <a:t>15</a:t>
            </a:fld>
            <a:endParaRPr lang="en-GB"/>
          </a:p>
        </p:txBody>
      </p:sp>
    </p:spTree>
    <p:extLst>
      <p:ext uri="{BB962C8B-B14F-4D97-AF65-F5344CB8AC3E}">
        <p14:creationId xmlns:p14="http://schemas.microsoft.com/office/powerpoint/2010/main" val="33278403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90488" y="744538"/>
            <a:ext cx="6616700" cy="3722687"/>
          </a:xfrm>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E98B49E9-1912-4CDC-80BC-155FB218F295}" type="slidenum">
              <a:rPr lang="cy-GB" altLang="en-US" sz="1200" smtClean="0">
                <a:latin typeface="Arial" panose="020B0604020202020204" pitchFamily="34" charset="0"/>
              </a:rPr>
              <a:pPr/>
              <a:t>16</a:t>
            </a:fld>
            <a:endParaRPr lang="cy-GB" altLang="en-US" sz="1200">
              <a:latin typeface="Arial" panose="020B0604020202020204" pitchFamily="34" charset="0"/>
            </a:endParaRPr>
          </a:p>
        </p:txBody>
      </p:sp>
    </p:spTree>
    <p:extLst>
      <p:ext uri="{BB962C8B-B14F-4D97-AF65-F5344CB8AC3E}">
        <p14:creationId xmlns:p14="http://schemas.microsoft.com/office/powerpoint/2010/main" val="40865217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90488" y="744538"/>
            <a:ext cx="6616700" cy="3722687"/>
          </a:xfrm>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E98B49E9-1912-4CDC-80BC-155FB218F295}" type="slidenum">
              <a:rPr lang="cy-GB" altLang="en-US" sz="1200" smtClean="0">
                <a:latin typeface="Arial" panose="020B0604020202020204" pitchFamily="34" charset="0"/>
              </a:rPr>
              <a:pPr/>
              <a:t>17</a:t>
            </a:fld>
            <a:endParaRPr lang="cy-GB" altLang="en-US" sz="1200">
              <a:latin typeface="Arial" panose="020B0604020202020204" pitchFamily="34" charset="0"/>
            </a:endParaRPr>
          </a:p>
        </p:txBody>
      </p:sp>
    </p:spTree>
    <p:extLst>
      <p:ext uri="{BB962C8B-B14F-4D97-AF65-F5344CB8AC3E}">
        <p14:creationId xmlns:p14="http://schemas.microsoft.com/office/powerpoint/2010/main" val="1719091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898645-9473-4C2B-8FD2-197F68B40C78}" type="slidenum">
              <a:rPr lang="en-GB" smtClean="0"/>
              <a:t>21</a:t>
            </a:fld>
            <a:endParaRPr lang="en-GB"/>
          </a:p>
        </p:txBody>
      </p:sp>
    </p:spTree>
    <p:extLst>
      <p:ext uri="{BB962C8B-B14F-4D97-AF65-F5344CB8AC3E}">
        <p14:creationId xmlns:p14="http://schemas.microsoft.com/office/powerpoint/2010/main" val="13858608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xfrm>
            <a:off x="90488" y="744538"/>
            <a:ext cx="6616700" cy="3722687"/>
          </a:xfrm>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B801C702-F79B-4001-B6F5-1C0666D5680B}" type="slidenum">
              <a:rPr lang="cy-GB" altLang="en-US" sz="1200" smtClean="0">
                <a:latin typeface="Arial" panose="020B0604020202020204" pitchFamily="34" charset="0"/>
              </a:rPr>
              <a:pPr/>
              <a:t>25</a:t>
            </a:fld>
            <a:endParaRPr lang="cy-GB" altLang="en-US" sz="1200">
              <a:latin typeface="Arial" panose="020B0604020202020204" pitchFamily="34" charset="0"/>
            </a:endParaRPr>
          </a:p>
        </p:txBody>
      </p:sp>
    </p:spTree>
    <p:extLst>
      <p:ext uri="{BB962C8B-B14F-4D97-AF65-F5344CB8AC3E}">
        <p14:creationId xmlns:p14="http://schemas.microsoft.com/office/powerpoint/2010/main" val="2305173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xfrm>
            <a:off x="90488" y="744538"/>
            <a:ext cx="6616700" cy="3722687"/>
          </a:xfrm>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EE1285F9-819F-4D7B-8A34-66C6E2C4D6E8}" type="slidenum">
              <a:rPr lang="cy-GB" altLang="en-US" sz="1200" smtClean="0">
                <a:latin typeface="Arial" panose="020B0604020202020204" pitchFamily="34" charset="0"/>
              </a:rPr>
              <a:pPr/>
              <a:t>28</a:t>
            </a:fld>
            <a:endParaRPr lang="cy-GB" altLang="en-US" sz="1200">
              <a:latin typeface="Arial" panose="020B0604020202020204" pitchFamily="34" charset="0"/>
            </a:endParaRPr>
          </a:p>
        </p:txBody>
      </p:sp>
    </p:spTree>
    <p:extLst>
      <p:ext uri="{BB962C8B-B14F-4D97-AF65-F5344CB8AC3E}">
        <p14:creationId xmlns:p14="http://schemas.microsoft.com/office/powerpoint/2010/main" val="10536181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898645-9473-4C2B-8FD2-197F68B40C78}" type="slidenum">
              <a:rPr lang="en-GB" smtClean="0"/>
              <a:t>29</a:t>
            </a:fld>
            <a:endParaRPr lang="en-GB"/>
          </a:p>
        </p:txBody>
      </p:sp>
    </p:spTree>
    <p:extLst>
      <p:ext uri="{BB962C8B-B14F-4D97-AF65-F5344CB8AC3E}">
        <p14:creationId xmlns:p14="http://schemas.microsoft.com/office/powerpoint/2010/main" val="15865588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02/05/2023</a:t>
            </a:fld>
            <a:endParaRPr lang="en-GB"/>
          </a:p>
        </p:txBody>
      </p:sp>
      <p:sp>
        <p:nvSpPr>
          <p:cNvPr id="5" name="Footer Placeholder 4"/>
          <p:cNvSpPr>
            <a:spLocks noGrp="1"/>
          </p:cNvSpPr>
          <p:nvPr>
            <p:ph type="ftr" sz="quarter" idx="11"/>
          </p:nvPr>
        </p:nvSpPr>
        <p:spPr>
          <a:xfrm>
            <a:off x="1127124" y="329307"/>
            <a:ext cx="5943668" cy="309201"/>
          </a:xfrm>
        </p:spPr>
        <p:txBody>
          <a:bodyPr/>
          <a:lstStyle/>
          <a:p>
            <a:endParaRPr lang="en-GB"/>
          </a:p>
        </p:txBody>
      </p:sp>
      <p:sp>
        <p:nvSpPr>
          <p:cNvPr id="6" name="Slide Number Placeholder 5"/>
          <p:cNvSpPr>
            <a:spLocks noGrp="1"/>
          </p:cNvSpPr>
          <p:nvPr>
            <p:ph type="sldNum" sz="quarter" idx="12"/>
          </p:nvPr>
        </p:nvSpPr>
        <p:spPr>
          <a:xfrm>
            <a:off x="9924392" y="134930"/>
            <a:ext cx="811019" cy="503578"/>
          </a:xfrm>
        </p:spPr>
        <p:txBody>
          <a:bodyPr/>
          <a:lstStyle/>
          <a:p>
            <a:fld id="{330EA680-D336-4FF7-8B7A-9848BB0A1C32}"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84922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846CE7D5-CF57-46EF-B807-FDD0502418D4}" type="datetimeFigureOut">
              <a:rPr lang="en-GB" smtClean="0"/>
              <a:t>02/05/2023</a:t>
            </a:fld>
            <a:endParaRPr lang="en-GB"/>
          </a:p>
        </p:txBody>
      </p:sp>
      <p:sp>
        <p:nvSpPr>
          <p:cNvPr id="5" name="Footer Placeholder 4"/>
          <p:cNvSpPr>
            <a:spLocks noGrp="1"/>
          </p:cNvSpPr>
          <p:nvPr>
            <p:ph type="ftr" sz="quarter" idx="11"/>
          </p:nvPr>
        </p:nvSpPr>
        <p:spPr/>
        <p:txBody>
          <a:bodyPr/>
          <a:lstStyle>
            <a:lvl1pPr>
              <a:defRPr sz="1200"/>
            </a:lvl1p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902424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hasCustomPrompt="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02/05/2023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000070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02/05/2023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796983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02/05/2023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951048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02/05/2023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576715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02/05/2023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25374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605370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846CE7D5-CF57-46EF-B807-FDD0502418D4}" type="datetimeFigureOut">
              <a:rPr lang="en-GB" smtClean="0"/>
              <a:t>02/05/2023</a:t>
            </a:fld>
            <a:endParaRPr lang="en-GB"/>
          </a:p>
        </p:txBody>
      </p:sp>
      <p:sp>
        <p:nvSpPr>
          <p:cNvPr id="6" name="Footer Placeholder 5"/>
          <p:cNvSpPr>
            <a:spLocks noGrp="1"/>
          </p:cNvSpPr>
          <p:nvPr>
            <p:ph type="ftr" sz="quarter" idx="11"/>
          </p:nvPr>
        </p:nvSpPr>
        <p:spPr>
          <a:xfrm>
            <a:off x="1125300" y="318640"/>
            <a:ext cx="4877818" cy="320931"/>
          </a:xfrm>
        </p:spPr>
        <p:txBody>
          <a:bodyPr/>
          <a:lstStyle/>
          <a:p>
            <a:endParaRPr lang="en-GB"/>
          </a:p>
        </p:txBody>
      </p:sp>
      <p:sp>
        <p:nvSpPr>
          <p:cNvPr id="7" name="Slide Number Placeholder 6"/>
          <p:cNvSpPr>
            <a:spLocks noGrp="1"/>
          </p:cNvSpPr>
          <p:nvPr>
            <p:ph type="sldNum" sz="quarter" idx="12"/>
          </p:nvPr>
        </p:nvSpPr>
        <p:spPr>
          <a:xfrm>
            <a:off x="6176794" y="137408"/>
            <a:ext cx="811019" cy="503578"/>
          </a:xfrm>
        </p:spPr>
        <p:txBody>
          <a:bodyPr/>
          <a:lstStyle/>
          <a:p>
            <a:fld id="{330EA680-D336-4FF7-8B7A-9848BB0A1C32}" type="slidenum">
              <a:rPr lang="en-GB" smtClean="0"/>
              <a:t>‹#›</a:t>
            </a:fld>
            <a:endParaRPr lang="en-GB"/>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608532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02/05/2023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94908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02/05/2023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2206788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46CE7D5-CF57-46EF-B807-FDD0502418D4}" type="datetimeFigureOut">
              <a:rPr lang="en-GB" smtClean="0"/>
              <a:t>02/05/2023</a:t>
            </a:fld>
            <a:endParaRPr lang="en-GB"/>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8629948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3.xml"/><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hyperlink" Target="https://uwtsd.ac.uk/media/uwtsd-website/content-assets/documents/library-and-learning-resources/infoskills/Harvard-eng_v.1.2.pdf"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ltLang="cy-GB" dirty="0"/>
              <a:t>Ysgrifennu Academaidd</a:t>
            </a:r>
            <a:br>
              <a:rPr lang="cy-GB" altLang="cy-GB" dirty="0"/>
            </a:br>
            <a:r>
              <a:rPr lang="en-GB" altLang="cy-GB" dirty="0"/>
              <a:t>Academic Writing</a:t>
            </a:r>
          </a:p>
        </p:txBody>
      </p:sp>
      <p:sp>
        <p:nvSpPr>
          <p:cNvPr id="7" name="Text Placeholder 6">
            <a:extLst>
              <a:ext uri="{FF2B5EF4-FFF2-40B4-BE49-F238E27FC236}">
                <a16:creationId xmlns:a16="http://schemas.microsoft.com/office/drawing/2014/main" id="{22B8C191-3451-F475-DB0A-011639BE5702}"/>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69544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7" name="Rectangle 10">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2">
            <a:extLst>
              <a:ext uri="{FF2B5EF4-FFF2-40B4-BE49-F238E27FC236}">
                <a16:creationId xmlns:a16="http://schemas.microsoft.com/office/drawing/2014/main" id="{96FE7134-47B1-4BFF-93CB-669E11257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4">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9683" y="1240076"/>
            <a:ext cx="2777397" cy="4584527"/>
          </a:xfrm>
        </p:spPr>
        <p:txBody>
          <a:bodyPr>
            <a:normAutofit/>
          </a:bodyPr>
          <a:lstStyle/>
          <a:p>
            <a:r>
              <a:rPr lang="cy-GB" sz="3000" dirty="0">
                <a:solidFill>
                  <a:srgbClr val="FFFFFF"/>
                </a:solidFill>
              </a:rPr>
              <a:t>Darganfod eich llais academaidd</a:t>
            </a:r>
            <a:br>
              <a:rPr lang="cy-GB" sz="3000" dirty="0">
                <a:solidFill>
                  <a:srgbClr val="FFFFFF"/>
                </a:solidFill>
              </a:rPr>
            </a:br>
            <a:br>
              <a:rPr lang="cy-GB" sz="3000" dirty="0">
                <a:solidFill>
                  <a:srgbClr val="FFFFFF"/>
                </a:solidFill>
              </a:rPr>
            </a:br>
            <a:r>
              <a:rPr lang="en-US" sz="3000" dirty="0">
                <a:solidFill>
                  <a:srgbClr val="FFFFFF"/>
                </a:solidFill>
              </a:rPr>
              <a:t>Finding your academic voice</a:t>
            </a:r>
          </a:p>
        </p:txBody>
      </p:sp>
      <p:sp>
        <p:nvSpPr>
          <p:cNvPr id="6" name="Content Placeholder 5">
            <a:extLst>
              <a:ext uri="{FF2B5EF4-FFF2-40B4-BE49-F238E27FC236}">
                <a16:creationId xmlns:a16="http://schemas.microsoft.com/office/drawing/2014/main" id="{FF2AF4DC-2EE9-FB91-B02F-C5207C6F7B78}"/>
              </a:ext>
            </a:extLst>
          </p:cNvPr>
          <p:cNvSpPr>
            <a:spLocks noGrp="1"/>
          </p:cNvSpPr>
          <p:nvPr>
            <p:ph idx="1"/>
          </p:nvPr>
        </p:nvSpPr>
        <p:spPr>
          <a:xfrm>
            <a:off x="4705594" y="1240077"/>
            <a:ext cx="6034827" cy="4916465"/>
          </a:xfrm>
        </p:spPr>
        <p:txBody>
          <a:bodyPr anchor="t">
            <a:normAutofit/>
          </a:bodyPr>
          <a:lstStyle/>
          <a:p>
            <a:pPr>
              <a:lnSpc>
                <a:spcPct val="110000"/>
              </a:lnSpc>
            </a:pPr>
            <a:r>
              <a:rPr lang="en-US" sz="1300" dirty="0"/>
              <a:t>When you engage in critical writing you are developing your own academic voice within your subject. Wellington et al. (2005 p.84) offer some suggestions for distinguishing between the academic and the non-academic voice. They suggest that the academic voice will involve:</a:t>
            </a:r>
          </a:p>
          <a:p>
            <a:pPr lvl="1">
              <a:lnSpc>
                <a:spcPct val="110000"/>
              </a:lnSpc>
            </a:pPr>
            <a:r>
              <a:rPr lang="en-US" sz="1300" dirty="0"/>
              <a:t>“healthy </a:t>
            </a:r>
            <a:r>
              <a:rPr lang="en-US" sz="1300" dirty="0" err="1"/>
              <a:t>scepticism</a:t>
            </a:r>
            <a:r>
              <a:rPr lang="en-US" sz="1300" dirty="0"/>
              <a:t> … but not cynicism;</a:t>
            </a:r>
          </a:p>
          <a:p>
            <a:pPr lvl="1">
              <a:lnSpc>
                <a:spcPct val="110000"/>
              </a:lnSpc>
            </a:pPr>
            <a:r>
              <a:rPr lang="en-US" sz="1300" dirty="0"/>
              <a:t>confidence … but not ‘cockiness’ or arrogance;</a:t>
            </a:r>
          </a:p>
          <a:p>
            <a:pPr lvl="1">
              <a:lnSpc>
                <a:spcPct val="110000"/>
              </a:lnSpc>
            </a:pPr>
            <a:r>
              <a:rPr lang="en-US" sz="1300" dirty="0"/>
              <a:t>judgement which is critical … but not dismissive;</a:t>
            </a:r>
          </a:p>
          <a:p>
            <a:pPr lvl="1">
              <a:lnSpc>
                <a:spcPct val="110000"/>
              </a:lnSpc>
            </a:pPr>
            <a:r>
              <a:rPr lang="en-US" sz="1300" dirty="0"/>
              <a:t>opinions … without being opinionated;</a:t>
            </a:r>
          </a:p>
          <a:p>
            <a:pPr lvl="1">
              <a:lnSpc>
                <a:spcPct val="110000"/>
              </a:lnSpc>
            </a:pPr>
            <a:r>
              <a:rPr lang="en-US" sz="1300" dirty="0"/>
              <a:t>careful evaluation of published work … not serial shooting at random targets;</a:t>
            </a:r>
          </a:p>
          <a:p>
            <a:pPr lvl="1">
              <a:lnSpc>
                <a:spcPct val="110000"/>
              </a:lnSpc>
            </a:pPr>
            <a:r>
              <a:rPr lang="en-US" sz="1300" dirty="0"/>
              <a:t>being ‘fair’: assessing fairly the strengths and weaknesses of other people’s ideas and writing … without prejudice; and</a:t>
            </a:r>
          </a:p>
          <a:p>
            <a:pPr lvl="1">
              <a:lnSpc>
                <a:spcPct val="110000"/>
              </a:lnSpc>
            </a:pPr>
            <a:r>
              <a:rPr lang="en-US" sz="1300" dirty="0"/>
              <a:t>making judgements on the basis of considerable thought and all the available evidence … as opposed to assertions without reason.”</a:t>
            </a:r>
          </a:p>
          <a:p>
            <a:pPr lvl="1">
              <a:lnSpc>
                <a:spcPct val="110000"/>
              </a:lnSpc>
            </a:pPr>
            <a:r>
              <a:rPr lang="en-US" sz="1300" dirty="0"/>
              <a:t>Try to get into the habit of writing critically, by making sure that you read critically, and that you include critique in your writing.”</a:t>
            </a:r>
            <a:endParaRPr lang="en-US" sz="1300" dirty="0">
              <a:hlinkClick r:id="" action="ppaction://noaction"/>
            </a:endParaRPr>
          </a:p>
        </p:txBody>
      </p:sp>
    </p:spTree>
    <p:extLst>
      <p:ext uri="{BB962C8B-B14F-4D97-AF65-F5344CB8AC3E}">
        <p14:creationId xmlns:p14="http://schemas.microsoft.com/office/powerpoint/2010/main" val="1753186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6FE7134-47B1-4BFF-93CB-669E11257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9683" y="1240076"/>
            <a:ext cx="2777397" cy="4584527"/>
          </a:xfrm>
        </p:spPr>
        <p:txBody>
          <a:bodyPr>
            <a:normAutofit/>
          </a:bodyPr>
          <a:lstStyle/>
          <a:p>
            <a:r>
              <a:rPr lang="cy-GB" sz="3000" dirty="0">
                <a:solidFill>
                  <a:srgbClr val="FFFFFF"/>
                </a:solidFill>
              </a:rPr>
              <a:t>Darganfod eich llais academaidd</a:t>
            </a:r>
            <a:br>
              <a:rPr lang="cy-GB" sz="3000" dirty="0">
                <a:solidFill>
                  <a:srgbClr val="FFFFFF"/>
                </a:solidFill>
              </a:rPr>
            </a:br>
            <a:br>
              <a:rPr lang="cy-GB" sz="3000" dirty="0">
                <a:solidFill>
                  <a:srgbClr val="FFFFFF"/>
                </a:solidFill>
              </a:rPr>
            </a:br>
            <a:r>
              <a:rPr lang="en-GB" sz="3000" dirty="0">
                <a:solidFill>
                  <a:srgbClr val="FFFFFF"/>
                </a:solidFill>
              </a:rPr>
              <a:t>Finding your academic voice</a:t>
            </a:r>
            <a:br>
              <a:rPr lang="en-GB" sz="3000" dirty="0">
                <a:solidFill>
                  <a:srgbClr val="FFFFFF"/>
                </a:solidFill>
              </a:rPr>
            </a:br>
            <a:br>
              <a:rPr lang="en-US" sz="3000" dirty="0">
                <a:solidFill>
                  <a:srgbClr val="FFFFFF"/>
                </a:solidFill>
              </a:rPr>
            </a:br>
            <a:endParaRPr lang="en-US" sz="3000" dirty="0">
              <a:solidFill>
                <a:srgbClr val="FF0000"/>
              </a:solidFill>
            </a:endParaRPr>
          </a:p>
        </p:txBody>
      </p:sp>
      <p:sp>
        <p:nvSpPr>
          <p:cNvPr id="6" name="Content Placeholder 5">
            <a:extLst>
              <a:ext uri="{FF2B5EF4-FFF2-40B4-BE49-F238E27FC236}">
                <a16:creationId xmlns:a16="http://schemas.microsoft.com/office/drawing/2014/main" id="{FF2AF4DC-2EE9-FB91-B02F-C5207C6F7B78}"/>
              </a:ext>
            </a:extLst>
          </p:cNvPr>
          <p:cNvSpPr>
            <a:spLocks noGrp="1"/>
          </p:cNvSpPr>
          <p:nvPr>
            <p:ph idx="1"/>
          </p:nvPr>
        </p:nvSpPr>
        <p:spPr>
          <a:xfrm>
            <a:off x="4705594" y="1240077"/>
            <a:ext cx="6034827" cy="4916465"/>
          </a:xfrm>
        </p:spPr>
        <p:txBody>
          <a:bodyPr anchor="t">
            <a:normAutofit/>
          </a:bodyPr>
          <a:lstStyle/>
          <a:p>
            <a:pPr marL="342900" lvl="0" indent="-342900">
              <a:lnSpc>
                <a:spcPct val="110000"/>
              </a:lnSpc>
              <a:buFont typeface="Arial" panose="020B0604020202020204" pitchFamily="34" charset="0"/>
              <a:buChar char="•"/>
              <a:tabLst>
                <a:tab pos="457200" algn="l"/>
              </a:tabLst>
            </a:pPr>
            <a:r>
              <a:rPr lang="cy-GB" sz="1300" dirty="0">
                <a:effectLst/>
                <a:ea typeface="DengXian" panose="02010600030101010101" pitchFamily="2" charset="-122"/>
                <a:cs typeface="Times New Roman" panose="02020603050405020304" pitchFamily="18" charset="0"/>
              </a:rPr>
              <a:t>P</a:t>
            </a:r>
            <a:r>
              <a:rPr lang="cy-GB" sz="1300" dirty="0">
                <a:effectLst/>
                <a:ea typeface="Times New Roman" panose="02020603050405020304" pitchFamily="18" charset="0"/>
                <a:cs typeface="Times New Roman" panose="02020603050405020304" pitchFamily="18" charset="0"/>
              </a:rPr>
              <a:t>ryd byddwch yn ysgrifennu’n feirniadol rydych yn datblygu eich llais academaidd eich hun o fewn eich pwnc. </a:t>
            </a:r>
            <a:r>
              <a:rPr lang="cy-GB" sz="1300" dirty="0">
                <a:effectLst/>
                <a:ea typeface="DengXian" panose="02010600030101010101" pitchFamily="2" charset="-122"/>
                <a:cs typeface="Times New Roman" panose="02020603050405020304" pitchFamily="18" charset="0"/>
              </a:rPr>
              <a:t> M</a:t>
            </a:r>
            <a:r>
              <a:rPr lang="cy-GB" sz="1300" dirty="0">
                <a:effectLst/>
                <a:ea typeface="Times New Roman" panose="02020603050405020304" pitchFamily="18" charset="0"/>
                <a:cs typeface="Times New Roman" panose="02020603050405020304" pitchFamily="18" charset="0"/>
              </a:rPr>
              <a:t>ae </a:t>
            </a:r>
            <a:r>
              <a:rPr lang="cy-GB" sz="1300" dirty="0">
                <a:effectLst/>
                <a:ea typeface="DengXian" panose="02010600030101010101" pitchFamily="2" charset="-122"/>
                <a:cs typeface="Times New Roman" panose="02020603050405020304" pitchFamily="18" charset="0"/>
              </a:rPr>
              <a:t>Wellington</a:t>
            </a:r>
            <a:r>
              <a:rPr lang="cy-GB" sz="1300" dirty="0">
                <a:effectLst/>
                <a:ea typeface="Times New Roman" panose="02020603050405020304" pitchFamily="18" charset="0"/>
                <a:cs typeface="Times New Roman" panose="02020603050405020304" pitchFamily="18" charset="0"/>
              </a:rPr>
              <a:t> </a:t>
            </a:r>
            <a:r>
              <a:rPr lang="cy-GB" sz="1300" dirty="0" err="1">
                <a:effectLst/>
                <a:ea typeface="Times New Roman" panose="02020603050405020304" pitchFamily="18" charset="0"/>
                <a:cs typeface="Times New Roman" panose="02020603050405020304" pitchFamily="18" charset="0"/>
              </a:rPr>
              <a:t>et</a:t>
            </a:r>
            <a:r>
              <a:rPr lang="cy-GB" sz="1300" dirty="0">
                <a:effectLst/>
                <a:ea typeface="Times New Roman" panose="02020603050405020304" pitchFamily="18" charset="0"/>
                <a:cs typeface="Times New Roman" panose="02020603050405020304" pitchFamily="18" charset="0"/>
              </a:rPr>
              <a:t> </a:t>
            </a:r>
            <a:r>
              <a:rPr lang="cy-GB" sz="1300" dirty="0" err="1">
                <a:effectLst/>
                <a:ea typeface="Times New Roman" panose="02020603050405020304" pitchFamily="18" charset="0"/>
                <a:cs typeface="Times New Roman" panose="02020603050405020304" pitchFamily="18" charset="0"/>
              </a:rPr>
              <a:t>al</a:t>
            </a:r>
            <a:r>
              <a:rPr lang="cy-GB" sz="1300" dirty="0">
                <a:effectLst/>
                <a:ea typeface="Times New Roman" panose="02020603050405020304" pitchFamily="18" charset="0"/>
                <a:cs typeface="Times New Roman" panose="02020603050405020304" pitchFamily="18" charset="0"/>
              </a:rPr>
              <a:t>. </a:t>
            </a:r>
            <a:r>
              <a:rPr lang="cy-GB" sz="1300" dirty="0">
                <a:effectLst/>
                <a:ea typeface="DengXian" panose="02010600030101010101" pitchFamily="2" charset="-122"/>
                <a:cs typeface="Times New Roman" panose="02020603050405020304" pitchFamily="18" charset="0"/>
              </a:rPr>
              <a:t>(2005 </a:t>
            </a:r>
            <a:r>
              <a:rPr lang="cy-GB" sz="1300" dirty="0">
                <a:effectLst/>
                <a:ea typeface="Times New Roman" panose="02020603050405020304" pitchFamily="18" charset="0"/>
                <a:cs typeface="Times New Roman" panose="02020603050405020304" pitchFamily="18" charset="0"/>
              </a:rPr>
              <a:t>t</a:t>
            </a:r>
            <a:r>
              <a:rPr lang="cy-GB" sz="1300" dirty="0">
                <a:effectLst/>
                <a:ea typeface="DengXian" panose="02010600030101010101" pitchFamily="2" charset="-122"/>
                <a:cs typeface="Times New Roman" panose="02020603050405020304" pitchFamily="18" charset="0"/>
              </a:rPr>
              <a:t>.84)</a:t>
            </a:r>
            <a:r>
              <a:rPr lang="cy-GB" sz="1300" dirty="0">
                <a:effectLst/>
                <a:ea typeface="Times New Roman" panose="02020603050405020304" pitchFamily="18" charset="0"/>
                <a:cs typeface="Times New Roman" panose="02020603050405020304" pitchFamily="18" charset="0"/>
              </a:rPr>
              <a:t> yn cynnig nifer o awgrymiadau ar gyfer gwahaniaethu rhwng y llais academaidd a’r llais anacademaidd. </a:t>
            </a:r>
            <a:r>
              <a:rPr lang="cy-GB" sz="1300" dirty="0">
                <a:effectLst/>
                <a:ea typeface="DengXian" panose="02010600030101010101" pitchFamily="2" charset="-122"/>
                <a:cs typeface="Times New Roman" panose="02020603050405020304" pitchFamily="18" charset="0"/>
              </a:rPr>
              <a:t> M</a:t>
            </a:r>
            <a:r>
              <a:rPr lang="cy-GB" sz="1300" dirty="0">
                <a:effectLst/>
                <a:ea typeface="Times New Roman" panose="02020603050405020304" pitchFamily="18" charset="0"/>
                <a:cs typeface="Times New Roman" panose="02020603050405020304" pitchFamily="18" charset="0"/>
              </a:rPr>
              <a:t>aent yn awgrymu y byddai’r llais academaidd yn cwmpasu: </a:t>
            </a:r>
          </a:p>
          <a:p>
            <a:pPr marL="742950" lvl="1" indent="-285750">
              <a:lnSpc>
                <a:spcPct val="110000"/>
              </a:lnSpc>
              <a:buFont typeface="Arial" panose="020B0604020202020204" pitchFamily="34" charset="0"/>
              <a:buChar char="•"/>
              <a:tabLst>
                <a:tab pos="914400" algn="l"/>
              </a:tabLst>
            </a:pPr>
            <a:r>
              <a:rPr lang="cy-GB" sz="1300" dirty="0">
                <a:effectLst/>
                <a:ea typeface="DengXian" panose="02010600030101010101" pitchFamily="2" charset="-122"/>
                <a:cs typeface="Arial" panose="020B0604020202020204" pitchFamily="34" charset="0"/>
              </a:rPr>
              <a:t>“</a:t>
            </a:r>
            <a:r>
              <a:rPr lang="cy-GB" sz="1300" dirty="0">
                <a:effectLst/>
                <a:ea typeface="Times New Roman" panose="02020603050405020304" pitchFamily="18" charset="0"/>
                <a:cs typeface="Times New Roman" panose="02020603050405020304" pitchFamily="18" charset="0"/>
              </a:rPr>
              <a:t>sgeptigaeth iach ... ond nid sinigiaeth; </a:t>
            </a:r>
          </a:p>
          <a:p>
            <a:pPr marL="742950" lvl="1" indent="-285750">
              <a:lnSpc>
                <a:spcPct val="110000"/>
              </a:lnSpc>
              <a:buFont typeface="Arial" panose="020B0604020202020204" pitchFamily="34" charset="0"/>
              <a:buChar char="•"/>
              <a:tabLst>
                <a:tab pos="914400" algn="l"/>
              </a:tabLst>
            </a:pPr>
            <a:r>
              <a:rPr lang="cy-GB" sz="1300" dirty="0">
                <a:effectLst/>
                <a:ea typeface="DengXian" panose="02010600030101010101" pitchFamily="2" charset="-122"/>
                <a:cs typeface="Arial" panose="020B0604020202020204" pitchFamily="34" charset="0"/>
              </a:rPr>
              <a:t>h</a:t>
            </a:r>
            <a:r>
              <a:rPr lang="cy-GB" sz="1300" dirty="0">
                <a:effectLst/>
                <a:ea typeface="Times New Roman" panose="02020603050405020304" pitchFamily="18" charset="0"/>
                <a:cs typeface="Times New Roman" panose="02020603050405020304" pitchFamily="18" charset="0"/>
              </a:rPr>
              <a:t>yder ... ond nid ‘hyfdra’ neu fod yn ffroenuchel; </a:t>
            </a:r>
          </a:p>
          <a:p>
            <a:pPr marL="742950" lvl="1" indent="-285750">
              <a:lnSpc>
                <a:spcPct val="110000"/>
              </a:lnSpc>
              <a:buFont typeface="Arial" panose="020B0604020202020204" pitchFamily="34" charset="0"/>
              <a:buChar char="•"/>
              <a:tabLst>
                <a:tab pos="914400" algn="l"/>
              </a:tabLst>
            </a:pPr>
            <a:r>
              <a:rPr lang="cy-GB" sz="1300" dirty="0">
                <a:effectLst/>
                <a:ea typeface="DengXian" panose="02010600030101010101" pitchFamily="2" charset="-122"/>
                <a:cs typeface="Times New Roman" panose="02020603050405020304" pitchFamily="18" charset="0"/>
              </a:rPr>
              <a:t>b</a:t>
            </a:r>
            <a:r>
              <a:rPr lang="cy-GB" sz="1300" dirty="0">
                <a:effectLst/>
                <a:ea typeface="Times New Roman" panose="02020603050405020304" pitchFamily="18" charset="0"/>
                <a:cs typeface="Times New Roman" panose="02020603050405020304" pitchFamily="18" charset="0"/>
              </a:rPr>
              <a:t>arnu sy’n feirniadol ... ond nid yn ddiystyriol; </a:t>
            </a:r>
          </a:p>
          <a:p>
            <a:pPr marL="742950" lvl="1" indent="-285750">
              <a:lnSpc>
                <a:spcPct val="110000"/>
              </a:lnSpc>
              <a:buFont typeface="Arial" panose="020B0604020202020204" pitchFamily="34" charset="0"/>
              <a:buChar char="•"/>
              <a:tabLst>
                <a:tab pos="914400" algn="l"/>
              </a:tabLst>
            </a:pPr>
            <a:r>
              <a:rPr lang="cy-GB" sz="1300" dirty="0">
                <a:effectLst/>
                <a:ea typeface="DengXian" panose="02010600030101010101" pitchFamily="2" charset="-122"/>
                <a:cs typeface="Times New Roman" panose="02020603050405020304" pitchFamily="18" charset="0"/>
              </a:rPr>
              <a:t>b</a:t>
            </a:r>
            <a:r>
              <a:rPr lang="cy-GB" sz="1300" dirty="0">
                <a:effectLst/>
                <a:ea typeface="Times New Roman" panose="02020603050405020304" pitchFamily="18" charset="0"/>
                <a:cs typeface="Times New Roman" panose="02020603050405020304" pitchFamily="18" charset="0"/>
              </a:rPr>
              <a:t>arnau ... heb fod yn rhagfarnllyd; </a:t>
            </a:r>
          </a:p>
          <a:p>
            <a:pPr marL="742950" lvl="1" indent="-285750">
              <a:lnSpc>
                <a:spcPct val="110000"/>
              </a:lnSpc>
              <a:buFont typeface="Arial" panose="020B0604020202020204" pitchFamily="34" charset="0"/>
              <a:buChar char="•"/>
              <a:tabLst>
                <a:tab pos="914400" algn="l"/>
              </a:tabLst>
            </a:pPr>
            <a:r>
              <a:rPr lang="cy-GB" sz="1300" dirty="0">
                <a:effectLst/>
                <a:ea typeface="DengXian" panose="02010600030101010101" pitchFamily="2" charset="-122"/>
                <a:cs typeface="Arial" panose="020B0604020202020204" pitchFamily="34" charset="0"/>
              </a:rPr>
              <a:t>g</a:t>
            </a:r>
            <a:r>
              <a:rPr lang="cy-GB" sz="1300" dirty="0">
                <a:effectLst/>
                <a:ea typeface="Times New Roman" panose="02020603050405020304" pitchFamily="18" charset="0"/>
                <a:cs typeface="Times New Roman" panose="02020603050405020304" pitchFamily="18" charset="0"/>
              </a:rPr>
              <a:t>werthusiad gofalus o waith cyhoeddedig ... nid saethu’n rhemp ar dargedau ar hap; </a:t>
            </a:r>
          </a:p>
          <a:p>
            <a:pPr marL="742950" lvl="1" indent="-285750">
              <a:lnSpc>
                <a:spcPct val="110000"/>
              </a:lnSpc>
              <a:buFont typeface="Arial" panose="020B0604020202020204" pitchFamily="34" charset="0"/>
              <a:buChar char="•"/>
              <a:tabLst>
                <a:tab pos="914400" algn="l"/>
              </a:tabLst>
            </a:pPr>
            <a:r>
              <a:rPr lang="cy-GB" sz="1300" dirty="0">
                <a:effectLst/>
                <a:ea typeface="DengXian" panose="02010600030101010101" pitchFamily="2" charset="-122"/>
                <a:cs typeface="Times New Roman" panose="02020603050405020304" pitchFamily="18" charset="0"/>
              </a:rPr>
              <a:t>b</a:t>
            </a:r>
            <a:r>
              <a:rPr lang="cy-GB" sz="1300" dirty="0">
                <a:effectLst/>
                <a:ea typeface="Times New Roman" panose="02020603050405020304" pitchFamily="18" charset="0"/>
                <a:cs typeface="Times New Roman" panose="02020603050405020304" pitchFamily="18" charset="0"/>
              </a:rPr>
              <a:t>od yn ‘deg’: asesu cryfderau a gwendidau syniadau ac ysgrifennu gan bobl eraill yn deg ... heb ragfarn; a</a:t>
            </a:r>
          </a:p>
          <a:p>
            <a:pPr marL="742950" lvl="1" indent="-285750">
              <a:lnSpc>
                <a:spcPct val="110000"/>
              </a:lnSpc>
              <a:buFont typeface="Arial" panose="020B0604020202020204" pitchFamily="34" charset="0"/>
              <a:buChar char="•"/>
              <a:tabLst>
                <a:tab pos="914400" algn="l"/>
              </a:tabLst>
            </a:pPr>
            <a:r>
              <a:rPr lang="cy-GB" sz="1300" dirty="0">
                <a:effectLst/>
                <a:ea typeface="DengXian" panose="02010600030101010101" pitchFamily="2" charset="-122"/>
                <a:cs typeface="Times New Roman" panose="02020603050405020304" pitchFamily="18" charset="0"/>
              </a:rPr>
              <a:t>b</a:t>
            </a:r>
            <a:r>
              <a:rPr lang="cy-GB" sz="1300" dirty="0">
                <a:effectLst/>
                <a:ea typeface="Times New Roman" panose="02020603050405020304" pitchFamily="18" charset="0"/>
                <a:cs typeface="Times New Roman" panose="02020603050405020304" pitchFamily="18" charset="0"/>
              </a:rPr>
              <a:t>arnu ar sail cryn feddwl a’r holl dystiolaeth sydd ar gael ... yn hytrach na gwneud honiadau heb reswm.”</a:t>
            </a:r>
          </a:p>
          <a:p>
            <a:pPr marL="742950" lvl="1" indent="-285750">
              <a:lnSpc>
                <a:spcPct val="110000"/>
              </a:lnSpc>
              <a:buFont typeface="Arial" panose="020B0604020202020204" pitchFamily="34" charset="0"/>
              <a:buChar char="•"/>
              <a:tabLst>
                <a:tab pos="914400" algn="l"/>
              </a:tabLst>
            </a:pPr>
            <a:r>
              <a:rPr lang="cy-GB" sz="1300" dirty="0">
                <a:effectLst/>
                <a:ea typeface="DengXian" panose="02010600030101010101" pitchFamily="2" charset="-122"/>
                <a:cs typeface="Arial" panose="020B0604020202020204" pitchFamily="34" charset="0"/>
              </a:rPr>
              <a:t>Ceisiwch fynd i’r arfer o ysgrifennu’n feirniadol, drwy sicrhau eich bod yn darllen yn feirniadol, a’ch bod yn cynnwys beirniadaeth yn eich ysgrifennu.</a:t>
            </a:r>
            <a:endParaRPr lang="en-US" sz="1300" dirty="0">
              <a:hlinkClick r:id="" action="ppaction://noaction"/>
            </a:endParaRPr>
          </a:p>
        </p:txBody>
      </p:sp>
    </p:spTree>
    <p:extLst>
      <p:ext uri="{BB962C8B-B14F-4D97-AF65-F5344CB8AC3E}">
        <p14:creationId xmlns:p14="http://schemas.microsoft.com/office/powerpoint/2010/main" val="2849301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a:spLocks noGrp="1"/>
          </p:cNvSpPr>
          <p:nvPr>
            <p:ph type="title"/>
          </p:nvPr>
        </p:nvSpPr>
        <p:spPr/>
        <p:txBody>
          <a:bodyPr/>
          <a:lstStyle/>
          <a:p>
            <a:r>
              <a:rPr lang="cy-GB" altLang="cy-GB" dirty="0"/>
              <a:t>Arddull Academaidd</a:t>
            </a:r>
            <a:br>
              <a:rPr lang="cy-GB" altLang="cy-GB" dirty="0"/>
            </a:br>
            <a:r>
              <a:rPr lang="cy-GB" altLang="cy-GB" dirty="0"/>
              <a:t>Academic Style</a:t>
            </a:r>
            <a:endParaRPr lang="cy-GB" dirty="0"/>
          </a:p>
        </p:txBody>
      </p:sp>
      <p:sp>
        <p:nvSpPr>
          <p:cNvPr id="3" name="Content Placeholder 6"/>
          <p:cNvSpPr>
            <a:spLocks noGrp="1"/>
          </p:cNvSpPr>
          <p:nvPr>
            <p:ph sz="half" idx="1"/>
          </p:nvPr>
        </p:nvSpPr>
        <p:spPr/>
        <p:txBody>
          <a:bodyPr>
            <a:normAutofit fontScale="92500" lnSpcReduction="10000"/>
          </a:bodyPr>
          <a:lstStyle/>
          <a:p>
            <a:r>
              <a:rPr lang="cy-GB" altLang="cy-GB" dirty="0"/>
              <a:t>Byddwch yn wrthrychol</a:t>
            </a:r>
          </a:p>
          <a:p>
            <a:r>
              <a:rPr lang="cy-GB" altLang="cy-GB" dirty="0"/>
              <a:t>Byddwch yn bwyllog</a:t>
            </a:r>
          </a:p>
          <a:p>
            <a:endParaRPr lang="cy-GB" altLang="cy-GB" dirty="0"/>
          </a:p>
          <a:p>
            <a:r>
              <a:rPr lang="cy-GB" altLang="cy-GB" dirty="0"/>
              <a:t>Nid mater o ddu a gwyn mo ymchwil academaidd, ac nid oes sicrwydd yn perthyn iddo chwaith, a dylai eich iaith adlewyrchu hyn</a:t>
            </a:r>
          </a:p>
          <a:p>
            <a:r>
              <a:rPr lang="cy-GB" altLang="cy-GB" dirty="0"/>
              <a:t>Trydydd person </a:t>
            </a:r>
          </a:p>
          <a:p>
            <a:endParaRPr lang="cy-GB" dirty="0"/>
          </a:p>
        </p:txBody>
      </p:sp>
      <p:sp>
        <p:nvSpPr>
          <p:cNvPr id="4" name="Content Placeholder 7"/>
          <p:cNvSpPr>
            <a:spLocks noGrp="1"/>
          </p:cNvSpPr>
          <p:nvPr>
            <p:ph sz="half" idx="2"/>
          </p:nvPr>
        </p:nvSpPr>
        <p:spPr/>
        <p:txBody>
          <a:bodyPr>
            <a:normAutofit fontScale="92500" lnSpcReduction="10000"/>
          </a:bodyPr>
          <a:lstStyle/>
          <a:p>
            <a:r>
              <a:rPr lang="en-US" altLang="cy-GB" dirty="0"/>
              <a:t>Be objective</a:t>
            </a:r>
          </a:p>
          <a:p>
            <a:r>
              <a:rPr lang="en-US" altLang="cy-GB" dirty="0"/>
              <a:t>Be cautious</a:t>
            </a:r>
          </a:p>
          <a:p>
            <a:endParaRPr lang="en-US" altLang="cy-GB" dirty="0"/>
          </a:p>
          <a:p>
            <a:r>
              <a:rPr lang="en-US" altLang="cy-GB" dirty="0"/>
              <a:t>Academic research is not a black and white issue or a certainty, and your language should reflect this</a:t>
            </a:r>
          </a:p>
          <a:p>
            <a:r>
              <a:rPr lang="en-US" altLang="cy-GB" dirty="0"/>
              <a:t>Third person</a:t>
            </a:r>
          </a:p>
          <a:p>
            <a:endParaRPr lang="cy-GB" dirty="0"/>
          </a:p>
        </p:txBody>
      </p:sp>
    </p:spTree>
    <p:extLst>
      <p:ext uri="{BB962C8B-B14F-4D97-AF65-F5344CB8AC3E}">
        <p14:creationId xmlns:p14="http://schemas.microsoft.com/office/powerpoint/2010/main" val="166710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Eglurder </a:t>
            </a:r>
            <a:br>
              <a:rPr lang="cy-GB" dirty="0"/>
            </a:br>
            <a:r>
              <a:rPr lang="en-GB" dirty="0"/>
              <a:t>Clarity</a:t>
            </a:r>
          </a:p>
        </p:txBody>
      </p:sp>
      <p:sp>
        <p:nvSpPr>
          <p:cNvPr id="3" name="Content Placeholder 2"/>
          <p:cNvSpPr>
            <a:spLocks noGrp="1"/>
          </p:cNvSpPr>
          <p:nvPr>
            <p:ph sz="half" idx="1"/>
          </p:nvPr>
        </p:nvSpPr>
        <p:spPr/>
        <p:txBody>
          <a:bodyPr/>
          <a:lstStyle/>
          <a:p>
            <a:r>
              <a:rPr lang="cy-GB" dirty="0"/>
              <a:t>Tiwtoriaid fel cynulleidfa</a:t>
            </a:r>
          </a:p>
          <a:p>
            <a:r>
              <a:rPr lang="cy-GB" dirty="0"/>
              <a:t>Rydym eisiau deall yr hyn rydych yn ceisio ei ddweud</a:t>
            </a:r>
          </a:p>
          <a:p>
            <a:r>
              <a:rPr lang="cy-GB" dirty="0"/>
              <a:t>Darllenwch beth rydych yn ei ysgrifennu cyn ei gyflwyno</a:t>
            </a:r>
          </a:p>
        </p:txBody>
      </p:sp>
      <p:sp>
        <p:nvSpPr>
          <p:cNvPr id="4" name="Content Placeholder 3"/>
          <p:cNvSpPr>
            <a:spLocks noGrp="1"/>
          </p:cNvSpPr>
          <p:nvPr>
            <p:ph sz="half" idx="2"/>
          </p:nvPr>
        </p:nvSpPr>
        <p:spPr/>
        <p:txBody>
          <a:bodyPr/>
          <a:lstStyle/>
          <a:p>
            <a:r>
              <a:rPr lang="en-GB" dirty="0"/>
              <a:t>Tutors as audience</a:t>
            </a:r>
          </a:p>
          <a:p>
            <a:r>
              <a:rPr lang="en-GB" dirty="0"/>
              <a:t>We want to understand what you are trying to say</a:t>
            </a:r>
          </a:p>
          <a:p>
            <a:r>
              <a:rPr lang="en-GB" dirty="0"/>
              <a:t>Read what you write before submission</a:t>
            </a:r>
          </a:p>
        </p:txBody>
      </p:sp>
      <p:pic>
        <p:nvPicPr>
          <p:cNvPr id="3074" name="Picture 2" descr="C:\Users\l.roberts\AppData\Local\Microsoft\Windows\Temporary Internet Files\Content.IE5\EME09GLO\MC900432589[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9962" y="4797152"/>
            <a:ext cx="1828572" cy="1828572"/>
          </a:xfrm>
          <a:prstGeom prst="rect">
            <a:avLst/>
          </a:prstGeom>
          <a:noFill/>
          <a:extLst>
            <a:ext uri="{909E8E84-426E-40DD-AFC4-6F175D3DCCD1}">
              <a14:hiddenFill xmlns:a14="http://schemas.microsoft.com/office/drawing/2010/main">
                <a:solidFill>
                  <a:srgbClr val="FFFFFF"/>
                </a:solidFill>
              </a14:hiddenFill>
            </a:ext>
          </a:extLst>
        </p:spPr>
      </p:pic>
      <p:sp>
        <p:nvSpPr>
          <p:cNvPr id="6" name="Oval Callout 5"/>
          <p:cNvSpPr/>
          <p:nvPr/>
        </p:nvSpPr>
        <p:spPr>
          <a:xfrm>
            <a:off x="7104112" y="4653136"/>
            <a:ext cx="2664296" cy="1584176"/>
          </a:xfrm>
          <a:prstGeom prst="wedgeEllipseCallout">
            <a:avLst>
              <a:gd name="adj1" fmla="val -41786"/>
              <a:gd name="adj2" fmla="val 71690"/>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Top Tip: Try reading your work out loud to check meaning. </a:t>
            </a:r>
          </a:p>
        </p:txBody>
      </p:sp>
      <p:sp>
        <p:nvSpPr>
          <p:cNvPr id="8" name="Oval Callout 7"/>
          <p:cNvSpPr/>
          <p:nvPr/>
        </p:nvSpPr>
        <p:spPr>
          <a:xfrm>
            <a:off x="1952580" y="4794840"/>
            <a:ext cx="2664296" cy="1584176"/>
          </a:xfrm>
          <a:prstGeom prst="wedgeEllipseCallout">
            <a:avLst>
              <a:gd name="adj1" fmla="val -41786"/>
              <a:gd name="adj2" fmla="val 71690"/>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cy-GB" dirty="0"/>
              <a:t>Darllenwch eich gwaith yn uchel er mwyn sicrhau ystyr clir. </a:t>
            </a:r>
          </a:p>
        </p:txBody>
      </p:sp>
    </p:spTree>
    <p:extLst>
      <p:ext uri="{BB962C8B-B14F-4D97-AF65-F5344CB8AC3E}">
        <p14:creationId xmlns:p14="http://schemas.microsoft.com/office/powerpoint/2010/main" val="445364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9E04B-AE1D-4190-D818-C9EBB7C6E38E}"/>
              </a:ext>
            </a:extLst>
          </p:cNvPr>
          <p:cNvSpPr>
            <a:spLocks noGrp="1"/>
          </p:cNvSpPr>
          <p:nvPr>
            <p:ph type="title"/>
          </p:nvPr>
        </p:nvSpPr>
        <p:spPr/>
        <p:txBody>
          <a:bodyPr/>
          <a:lstStyle/>
          <a:p>
            <a:r>
              <a:rPr lang="cy-GB" dirty="0"/>
              <a:t>Confensiynau Academaidd</a:t>
            </a:r>
            <a:br>
              <a:rPr lang="en-GB" dirty="0"/>
            </a:br>
            <a:r>
              <a:rPr lang="en-GB" dirty="0"/>
              <a:t>Academic Conventions</a:t>
            </a:r>
          </a:p>
        </p:txBody>
      </p:sp>
      <p:sp>
        <p:nvSpPr>
          <p:cNvPr id="3" name="Text Placeholder 2">
            <a:extLst>
              <a:ext uri="{FF2B5EF4-FFF2-40B4-BE49-F238E27FC236}">
                <a16:creationId xmlns:a16="http://schemas.microsoft.com/office/drawing/2014/main" id="{FC9EEB72-0901-78DB-9577-C3775ACA649F}"/>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597699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y-GB" dirty="0"/>
              <a:t>Confensiynau academaidd - Pam nid ‘Fi</a:t>
            </a:r>
            <a:r>
              <a:rPr lang="en-GB" dirty="0"/>
              <a:t>’? </a:t>
            </a:r>
            <a:br>
              <a:rPr lang="en-GB" dirty="0"/>
            </a:br>
            <a:r>
              <a:rPr lang="en-GB" dirty="0"/>
              <a:t>Academic Conventions - Why not I? </a:t>
            </a:r>
          </a:p>
        </p:txBody>
      </p:sp>
      <p:sp>
        <p:nvSpPr>
          <p:cNvPr id="3" name="Content Placeholder 2"/>
          <p:cNvSpPr>
            <a:spLocks noGrp="1"/>
          </p:cNvSpPr>
          <p:nvPr>
            <p:ph sz="half" idx="1"/>
          </p:nvPr>
        </p:nvSpPr>
        <p:spPr/>
        <p:txBody>
          <a:bodyPr>
            <a:normAutofit fontScale="92500" lnSpcReduction="20000"/>
          </a:bodyPr>
          <a:lstStyle/>
          <a:p>
            <a:r>
              <a:rPr lang="cy-GB" dirty="0"/>
              <a:t>Byddwch yn amhersonol</a:t>
            </a:r>
          </a:p>
          <a:p>
            <a:r>
              <a:rPr lang="cy-GB" dirty="0"/>
              <a:t>Peidiwch â defnyddio ‘ fi’, ‘ni’, ‘chi’</a:t>
            </a:r>
          </a:p>
          <a:p>
            <a:pPr lvl="1"/>
            <a:r>
              <a:rPr lang="cy-GB" dirty="0"/>
              <a:t>Yn yr aseiniad hwn fe fyddaf yn ystyried effaith ymyrraeth strwythuredig.</a:t>
            </a:r>
          </a:p>
          <a:p>
            <a:pPr lvl="1"/>
            <a:endParaRPr lang="cy-GB" dirty="0"/>
          </a:p>
          <a:p>
            <a:pPr lvl="1"/>
            <a:endParaRPr lang="cy-GB" dirty="0"/>
          </a:p>
          <a:p>
            <a:pPr lvl="1"/>
            <a:r>
              <a:rPr lang="cy-GB" dirty="0"/>
              <a:t>Fe fydd yr aseiniad hwn yn ystyried effaith yr ymyrraeth strwythuredig. </a:t>
            </a:r>
          </a:p>
          <a:p>
            <a:pPr lvl="1"/>
            <a:endParaRPr lang="en-GB" dirty="0"/>
          </a:p>
          <a:p>
            <a:pPr lvl="1"/>
            <a:endParaRPr lang="en-GB" dirty="0"/>
          </a:p>
        </p:txBody>
      </p:sp>
      <p:sp>
        <p:nvSpPr>
          <p:cNvPr id="4" name="Content Placeholder 3"/>
          <p:cNvSpPr>
            <a:spLocks noGrp="1"/>
          </p:cNvSpPr>
          <p:nvPr>
            <p:ph sz="half" idx="2"/>
          </p:nvPr>
        </p:nvSpPr>
        <p:spPr/>
        <p:txBody>
          <a:bodyPr>
            <a:normAutofit fontScale="92500" lnSpcReduction="20000"/>
          </a:bodyPr>
          <a:lstStyle/>
          <a:p>
            <a:r>
              <a:rPr lang="en-GB" dirty="0"/>
              <a:t>Be impersonal</a:t>
            </a:r>
          </a:p>
          <a:p>
            <a:r>
              <a:rPr lang="en-GB" dirty="0"/>
              <a:t>Do not use ‘I’, ‘we’, ‘you’</a:t>
            </a:r>
          </a:p>
          <a:p>
            <a:pPr lvl="1"/>
            <a:r>
              <a:rPr lang="en-GB" dirty="0"/>
              <a:t>In this assignment I will consider the impact of structured intervention.</a:t>
            </a:r>
          </a:p>
          <a:p>
            <a:pPr lvl="1"/>
            <a:endParaRPr lang="en-GB" dirty="0"/>
          </a:p>
          <a:p>
            <a:pPr lvl="1"/>
            <a:endParaRPr lang="en-GB" dirty="0"/>
          </a:p>
          <a:p>
            <a:pPr lvl="1"/>
            <a:endParaRPr lang="en-GB" dirty="0"/>
          </a:p>
          <a:p>
            <a:pPr lvl="1"/>
            <a:r>
              <a:rPr lang="en-GB" dirty="0"/>
              <a:t>This assignment will consider the impact of the structured intervention.</a:t>
            </a:r>
          </a:p>
          <a:p>
            <a:pPr lvl="1"/>
            <a:endParaRPr lang="en-GB" dirty="0"/>
          </a:p>
          <a:p>
            <a:pPr lvl="1"/>
            <a:endParaRPr lang="en-GB" dirty="0"/>
          </a:p>
          <a:p>
            <a:pPr lvl="1"/>
            <a:endParaRPr lang="en-GB" dirty="0"/>
          </a:p>
        </p:txBody>
      </p:sp>
      <p:pic>
        <p:nvPicPr>
          <p:cNvPr id="6" name="Picture 5"/>
          <p:cNvPicPr>
            <a:picLocks noChangeAspect="1"/>
          </p:cNvPicPr>
          <p:nvPr/>
        </p:nvPicPr>
        <p:blipFill>
          <a:blip r:embed="rId3"/>
          <a:stretch>
            <a:fillRect/>
          </a:stretch>
        </p:blipFill>
        <p:spPr>
          <a:xfrm>
            <a:off x="10310909" y="864019"/>
            <a:ext cx="999097" cy="1301602"/>
          </a:xfrm>
          <a:prstGeom prst="rect">
            <a:avLst/>
          </a:prstGeom>
        </p:spPr>
      </p:pic>
      <p:sp>
        <p:nvSpPr>
          <p:cNvPr id="7" name="Down Arrow 6"/>
          <p:cNvSpPr/>
          <p:nvPr/>
        </p:nvSpPr>
        <p:spPr>
          <a:xfrm>
            <a:off x="3451742" y="3717032"/>
            <a:ext cx="576064" cy="7200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Down Arrow 7"/>
          <p:cNvSpPr/>
          <p:nvPr/>
        </p:nvSpPr>
        <p:spPr>
          <a:xfrm>
            <a:off x="7421288" y="3717032"/>
            <a:ext cx="576064" cy="7200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9217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658F7D7-B3E5-0F68-8047-6FCE4DA61D9A}"/>
              </a:ext>
            </a:extLst>
          </p:cNvPr>
          <p:cNvSpPr>
            <a:spLocks noGrp="1"/>
          </p:cNvSpPr>
          <p:nvPr>
            <p:ph type="title"/>
          </p:nvPr>
        </p:nvSpPr>
        <p:spPr/>
        <p:txBody>
          <a:bodyPr/>
          <a:lstStyle/>
          <a:p>
            <a:r>
              <a:rPr lang="cy-GB" dirty="0"/>
              <a:t>Confensiynau Academaidd</a:t>
            </a:r>
            <a:br>
              <a:rPr lang="en-GB" dirty="0"/>
            </a:br>
            <a:r>
              <a:rPr lang="en-GB" dirty="0"/>
              <a:t>Academic Conventions</a:t>
            </a:r>
          </a:p>
        </p:txBody>
      </p:sp>
      <p:sp>
        <p:nvSpPr>
          <p:cNvPr id="3" name="Content Placeholder 2"/>
          <p:cNvSpPr>
            <a:spLocks noGrp="1"/>
          </p:cNvSpPr>
          <p:nvPr>
            <p:ph sz="half" idx="1"/>
          </p:nvPr>
        </p:nvSpPr>
        <p:spPr/>
        <p:txBody>
          <a:bodyPr>
            <a:normAutofit fontScale="92500" lnSpcReduction="20000"/>
          </a:bodyPr>
          <a:lstStyle/>
          <a:p>
            <a:r>
              <a:rPr lang="cy-GB" dirty="0"/>
              <a:t>Byddwch yn ofalus</a:t>
            </a:r>
          </a:p>
          <a:p>
            <a:r>
              <a:rPr lang="cy-GB" dirty="0"/>
              <a:t>Peidiwch â defnyddio ymadroddion fel ‘Roedd yr holl  boblogaeth yn cytuno â’r canlyniad’</a:t>
            </a:r>
          </a:p>
          <a:p>
            <a:r>
              <a:rPr lang="cy-GB" dirty="0"/>
              <a:t>Byddwch yn gryno</a:t>
            </a:r>
          </a:p>
          <a:p>
            <a:r>
              <a:rPr lang="cy-GB" dirty="0"/>
              <a:t>Peidiwch â defnyddio geiriau di-angen </a:t>
            </a:r>
          </a:p>
          <a:p>
            <a:pPr lvl="1"/>
            <a:r>
              <a:rPr lang="cy-GB" dirty="0"/>
              <a:t>e.e. Cyfeiriodd awdur o’r enw James Arthur at…</a:t>
            </a:r>
          </a:p>
          <a:p>
            <a:endParaRPr lang="en-GB" dirty="0"/>
          </a:p>
          <a:p>
            <a:endParaRPr lang="en-GB" dirty="0"/>
          </a:p>
        </p:txBody>
      </p:sp>
      <p:sp>
        <p:nvSpPr>
          <p:cNvPr id="4" name="Content Placeholder 3"/>
          <p:cNvSpPr>
            <a:spLocks noGrp="1"/>
          </p:cNvSpPr>
          <p:nvPr>
            <p:ph sz="half" idx="2"/>
          </p:nvPr>
        </p:nvSpPr>
        <p:spPr/>
        <p:txBody>
          <a:bodyPr>
            <a:normAutofit fontScale="92500" lnSpcReduction="20000"/>
          </a:bodyPr>
          <a:lstStyle/>
          <a:p>
            <a:r>
              <a:rPr lang="en-GB" dirty="0"/>
              <a:t>Be cautious</a:t>
            </a:r>
          </a:p>
          <a:p>
            <a:r>
              <a:rPr lang="en-GB" dirty="0"/>
              <a:t>Do not use phrases such as ‘The whole population agreed with the outcome’</a:t>
            </a:r>
          </a:p>
          <a:p>
            <a:r>
              <a:rPr lang="en-GB" dirty="0"/>
              <a:t>Be concise </a:t>
            </a:r>
          </a:p>
          <a:p>
            <a:r>
              <a:rPr lang="en-GB" dirty="0"/>
              <a:t>Do not use more words than necessary </a:t>
            </a:r>
          </a:p>
          <a:p>
            <a:pPr lvl="1"/>
            <a:r>
              <a:rPr lang="en-GB" dirty="0"/>
              <a:t>e.g. A writer called James Arthur referred to ….</a:t>
            </a:r>
          </a:p>
          <a:p>
            <a:endParaRPr lang="en-GB" dirty="0"/>
          </a:p>
        </p:txBody>
      </p:sp>
      <p:pic>
        <p:nvPicPr>
          <p:cNvPr id="6" name="Picture 5"/>
          <p:cNvPicPr>
            <a:picLocks noChangeAspect="1"/>
          </p:cNvPicPr>
          <p:nvPr/>
        </p:nvPicPr>
        <p:blipFill>
          <a:blip r:embed="rId3"/>
          <a:stretch>
            <a:fillRect/>
          </a:stretch>
        </p:blipFill>
        <p:spPr>
          <a:xfrm>
            <a:off x="9690700" y="803610"/>
            <a:ext cx="1045987" cy="1115389"/>
          </a:xfrm>
          <a:prstGeom prst="rect">
            <a:avLst/>
          </a:prstGeom>
        </p:spPr>
      </p:pic>
    </p:spTree>
    <p:extLst>
      <p:ext uri="{BB962C8B-B14F-4D97-AF65-F5344CB8AC3E}">
        <p14:creationId xmlns:p14="http://schemas.microsoft.com/office/powerpoint/2010/main" val="2868682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y-GB" dirty="0"/>
              <a:t>Confensiynau Academaidd</a:t>
            </a:r>
            <a:br>
              <a:rPr lang="en-GB" dirty="0"/>
            </a:br>
            <a:r>
              <a:rPr lang="en-GB" dirty="0"/>
              <a:t>Academic Conventions</a:t>
            </a:r>
          </a:p>
        </p:txBody>
      </p:sp>
      <p:sp>
        <p:nvSpPr>
          <p:cNvPr id="3" name="Content Placeholder 2"/>
          <p:cNvSpPr>
            <a:spLocks noGrp="1"/>
          </p:cNvSpPr>
          <p:nvPr>
            <p:ph sz="half" idx="1"/>
          </p:nvPr>
        </p:nvSpPr>
        <p:spPr/>
        <p:txBody>
          <a:bodyPr>
            <a:normAutofit/>
          </a:bodyPr>
          <a:lstStyle/>
          <a:p>
            <a:r>
              <a:rPr lang="cy-GB" dirty="0"/>
              <a:t>Osgowch fyrfoddau os ydych yn ysgrifennu yn Saesneg</a:t>
            </a:r>
          </a:p>
          <a:p>
            <a:r>
              <a:rPr lang="cy-GB" dirty="0"/>
              <a:t>Osgowch acronymau </a:t>
            </a:r>
          </a:p>
          <a:p>
            <a:pPr lvl="1"/>
            <a:r>
              <a:rPr lang="cy-GB" dirty="0"/>
              <a:t>e.e. Llywodraeth Cynulliad Cymru ( nid: </a:t>
            </a:r>
            <a:r>
              <a:rPr lang="cy-GB" noProof="1"/>
              <a:t>LlCC</a:t>
            </a:r>
            <a:r>
              <a:rPr lang="cy-GB" dirty="0"/>
              <a:t>)</a:t>
            </a:r>
          </a:p>
          <a:p>
            <a:r>
              <a:rPr lang="cy-GB" dirty="0"/>
              <a:t>Ysgrifennwch rifau yn llawn </a:t>
            </a:r>
          </a:p>
          <a:p>
            <a:pPr lvl="1"/>
            <a:r>
              <a:rPr lang="cy-GB" dirty="0"/>
              <a:t>e.e. Ugain cyfranogwr ( nid 20</a:t>
            </a:r>
            <a:r>
              <a:rPr lang="en-GB" dirty="0"/>
              <a:t>)</a:t>
            </a:r>
          </a:p>
        </p:txBody>
      </p:sp>
      <p:sp>
        <p:nvSpPr>
          <p:cNvPr id="4" name="Content Placeholder 3"/>
          <p:cNvSpPr>
            <a:spLocks noGrp="1"/>
          </p:cNvSpPr>
          <p:nvPr>
            <p:ph sz="half" idx="2"/>
          </p:nvPr>
        </p:nvSpPr>
        <p:spPr/>
        <p:txBody>
          <a:bodyPr>
            <a:normAutofit/>
          </a:bodyPr>
          <a:lstStyle/>
          <a:p>
            <a:r>
              <a:rPr lang="en-GB" dirty="0"/>
              <a:t>Avoid abbreviations </a:t>
            </a:r>
          </a:p>
          <a:p>
            <a:pPr lvl="1"/>
            <a:r>
              <a:rPr lang="en-GB" dirty="0"/>
              <a:t>e.g. The author did not (not :The author didn’t)</a:t>
            </a:r>
          </a:p>
          <a:p>
            <a:r>
              <a:rPr lang="en-GB" dirty="0"/>
              <a:t>Avoid acronyms </a:t>
            </a:r>
          </a:p>
          <a:p>
            <a:pPr lvl="1"/>
            <a:r>
              <a:rPr lang="en-GB" dirty="0"/>
              <a:t>e.g. Welsh Assembly Government ( not : WAG)</a:t>
            </a:r>
          </a:p>
          <a:p>
            <a:r>
              <a:rPr lang="en-GB" dirty="0"/>
              <a:t>Write numbers in full</a:t>
            </a:r>
          </a:p>
          <a:p>
            <a:pPr lvl="1"/>
            <a:r>
              <a:rPr lang="en-GB" dirty="0"/>
              <a:t>e.g. Twenty participants (not 20)</a:t>
            </a:r>
          </a:p>
          <a:p>
            <a:endParaRPr lang="en-GB" dirty="0"/>
          </a:p>
          <a:p>
            <a:endParaRPr lang="en-GB" dirty="0"/>
          </a:p>
        </p:txBody>
      </p:sp>
      <p:pic>
        <p:nvPicPr>
          <p:cNvPr id="5" name="Picture 2" descr="C:\Users\l.roberts\AppData\Local\Microsoft\Windows\Temporary Internet Files\Content.IE5\5KQJEYQZ\MC90044172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7409" y="620867"/>
            <a:ext cx="22479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5466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Confensiynau Academaidd</a:t>
            </a:r>
            <a:br>
              <a:rPr lang="en-GB" dirty="0"/>
            </a:br>
            <a:r>
              <a:rPr lang="en-GB" dirty="0"/>
              <a:t>Academic Conventions</a:t>
            </a:r>
            <a:endParaRPr lang="cy-GB" dirty="0"/>
          </a:p>
        </p:txBody>
      </p:sp>
      <p:sp>
        <p:nvSpPr>
          <p:cNvPr id="3" name="Content Placeholder 2"/>
          <p:cNvSpPr>
            <a:spLocks noGrp="1"/>
          </p:cNvSpPr>
          <p:nvPr>
            <p:ph sz="half" idx="1"/>
          </p:nvPr>
        </p:nvSpPr>
        <p:spPr/>
        <p:txBody>
          <a:bodyPr/>
          <a:lstStyle/>
          <a:p>
            <a:r>
              <a:rPr lang="cy-GB" altLang="cy-GB" dirty="0"/>
              <a:t>‘Er enghraifft’ yn hytrach nag ‘e.e.’, ‘ayyb.’</a:t>
            </a:r>
          </a:p>
          <a:p>
            <a:r>
              <a:rPr lang="cy-GB" altLang="cy-GB" dirty="0"/>
              <a:t>‘Hynny yw’ yn hytrach na ‘h.y.’</a:t>
            </a:r>
          </a:p>
          <a:p>
            <a:r>
              <a:rPr lang="cy-GB" altLang="cy-GB" dirty="0"/>
              <a:t>‘Plant’ NID plantos </a:t>
            </a:r>
          </a:p>
          <a:p>
            <a:endParaRPr lang="pl-PL" altLang="cy-GB" dirty="0"/>
          </a:p>
          <a:p>
            <a:pPr marL="0" indent="0">
              <a:buNone/>
            </a:pPr>
            <a:endParaRPr lang="pl-PL" altLang="cy-GB" dirty="0"/>
          </a:p>
          <a:p>
            <a:endParaRPr lang="cy-GB" dirty="0"/>
          </a:p>
        </p:txBody>
      </p:sp>
      <p:sp>
        <p:nvSpPr>
          <p:cNvPr id="4" name="Content Placeholder 3"/>
          <p:cNvSpPr>
            <a:spLocks noGrp="1"/>
          </p:cNvSpPr>
          <p:nvPr>
            <p:ph sz="half" idx="2"/>
          </p:nvPr>
        </p:nvSpPr>
        <p:spPr/>
        <p:txBody>
          <a:bodyPr/>
          <a:lstStyle/>
          <a:p>
            <a:r>
              <a:rPr lang="en-US" altLang="cy-GB" dirty="0"/>
              <a:t>‘For example’ instead of ‘etc.’, e.g.’</a:t>
            </a:r>
          </a:p>
          <a:p>
            <a:r>
              <a:rPr lang="en-US" altLang="cy-GB" dirty="0"/>
              <a:t>‘That is to say’ instead of ‘i.e.’</a:t>
            </a:r>
          </a:p>
          <a:p>
            <a:r>
              <a:rPr lang="en-US" altLang="cy-GB" dirty="0"/>
              <a:t>‘Children’ NOT ‘kids’ - ‘Kids’ are baby goats!!</a:t>
            </a:r>
          </a:p>
          <a:p>
            <a:endParaRPr lang="en-US" altLang="cy-GB" dirty="0"/>
          </a:p>
          <a:p>
            <a:endParaRPr lang="en-US" altLang="cy-GB" dirty="0"/>
          </a:p>
          <a:p>
            <a:endParaRPr lang="cy-GB" dirty="0"/>
          </a:p>
        </p:txBody>
      </p:sp>
      <p:pic>
        <p:nvPicPr>
          <p:cNvPr id="5" name="Picture 2" descr="C:\Users\l.roberts\AppData\Local\Microsoft\Windows\Temporary Internet Files\Content.IE5\5KQJEYQZ\MC900441726[1].png">
            <a:extLst>
              <a:ext uri="{FF2B5EF4-FFF2-40B4-BE49-F238E27FC236}">
                <a16:creationId xmlns:a16="http://schemas.microsoft.com/office/drawing/2014/main" id="{0D5C61C8-E639-AAB2-8296-9189174913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7409" y="620867"/>
            <a:ext cx="22479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63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Confensiynau Academaidd</a:t>
            </a:r>
            <a:br>
              <a:rPr lang="en-GB" dirty="0"/>
            </a:br>
            <a:r>
              <a:rPr lang="en-GB" dirty="0"/>
              <a:t>Academic Conventions</a:t>
            </a:r>
            <a:endParaRPr lang="cy-GB" dirty="0"/>
          </a:p>
        </p:txBody>
      </p:sp>
      <p:sp>
        <p:nvSpPr>
          <p:cNvPr id="6" name="Text Placeholder 5">
            <a:extLst>
              <a:ext uri="{FF2B5EF4-FFF2-40B4-BE49-F238E27FC236}">
                <a16:creationId xmlns:a16="http://schemas.microsoft.com/office/drawing/2014/main" id="{6EAE17C9-4688-C848-EA20-982A057881CE}"/>
              </a:ext>
            </a:extLst>
          </p:cNvPr>
          <p:cNvSpPr>
            <a:spLocks noGrp="1"/>
          </p:cNvSpPr>
          <p:nvPr>
            <p:ph type="body" idx="1"/>
          </p:nvPr>
        </p:nvSpPr>
        <p:spPr/>
        <p:txBody>
          <a:bodyPr>
            <a:normAutofit fontScale="92500" lnSpcReduction="20000"/>
          </a:bodyPr>
          <a:lstStyle/>
          <a:p>
            <a:r>
              <a:rPr lang="en-US" altLang="en-US" noProof="1"/>
              <a:t>Osgowch fratiaith ac ymadroddion llafar </a:t>
            </a:r>
            <a:endParaRPr lang="en-GB" dirty="0"/>
          </a:p>
        </p:txBody>
      </p:sp>
      <p:sp>
        <p:nvSpPr>
          <p:cNvPr id="3" name="Content Placeholder 2"/>
          <p:cNvSpPr>
            <a:spLocks noGrp="1"/>
          </p:cNvSpPr>
          <p:nvPr>
            <p:ph sz="half" idx="2"/>
          </p:nvPr>
        </p:nvSpPr>
        <p:spPr/>
        <p:txBody>
          <a:bodyPr>
            <a:normAutofit fontScale="62500" lnSpcReduction="20000"/>
          </a:bodyPr>
          <a:lstStyle/>
          <a:p>
            <a:r>
              <a:rPr lang="cy-GB" altLang="cy-GB" dirty="0"/>
              <a:t>Mae hyn allan o drefn yn llwyr oherwydd ..X</a:t>
            </a:r>
          </a:p>
          <a:p>
            <a:endParaRPr lang="cy-GB" altLang="cy-GB" dirty="0"/>
          </a:p>
          <a:p>
            <a:r>
              <a:rPr lang="cy-GB" altLang="cy-GB" dirty="0"/>
              <a:t>Gellir ystyried bod y syniad hwn yn annerbyniol am ddau reswm.</a:t>
            </a:r>
          </a:p>
          <a:p>
            <a:r>
              <a:rPr lang="cy-GB" altLang="cy-GB" dirty="0"/>
              <a:t>Rhoddodd </a:t>
            </a:r>
            <a:r>
              <a:rPr lang="cy-GB" altLang="cy-GB" dirty="0" err="1"/>
              <a:t>Maslow</a:t>
            </a:r>
            <a:r>
              <a:rPr lang="cy-GB" altLang="cy-GB" dirty="0"/>
              <a:t> (1943) ei fys ar y broblem pan X</a:t>
            </a:r>
          </a:p>
          <a:p>
            <a:endParaRPr lang="cy-GB" altLang="cy-GB" dirty="0"/>
          </a:p>
          <a:p>
            <a:r>
              <a:rPr lang="cy-GB" altLang="cy-GB" dirty="0"/>
              <a:t>Nododd </a:t>
            </a:r>
            <a:r>
              <a:rPr lang="cy-GB" altLang="cy-GB" dirty="0" err="1"/>
              <a:t>Maslow</a:t>
            </a:r>
            <a:r>
              <a:rPr lang="cy-GB" altLang="cy-GB" dirty="0"/>
              <a:t> (1943) un mater llosg posibl gyda’r dull hwn pan …</a:t>
            </a:r>
          </a:p>
          <a:p>
            <a:endParaRPr lang="cy-GB" dirty="0"/>
          </a:p>
        </p:txBody>
      </p:sp>
      <p:sp>
        <p:nvSpPr>
          <p:cNvPr id="7" name="Text Placeholder 6">
            <a:extLst>
              <a:ext uri="{FF2B5EF4-FFF2-40B4-BE49-F238E27FC236}">
                <a16:creationId xmlns:a16="http://schemas.microsoft.com/office/drawing/2014/main" id="{1012B875-388B-0C6E-FADF-E0D8B7AEA415}"/>
              </a:ext>
            </a:extLst>
          </p:cNvPr>
          <p:cNvSpPr>
            <a:spLocks noGrp="1"/>
          </p:cNvSpPr>
          <p:nvPr>
            <p:ph type="body" sz="quarter" idx="3"/>
          </p:nvPr>
        </p:nvSpPr>
        <p:spPr/>
        <p:txBody>
          <a:bodyPr>
            <a:normAutofit fontScale="92500" lnSpcReduction="20000"/>
          </a:bodyPr>
          <a:lstStyle/>
          <a:p>
            <a:r>
              <a:rPr lang="en-GB" altLang="en-US" noProof="1"/>
              <a:t>Avoid slang and colloquialisms </a:t>
            </a:r>
            <a:endParaRPr lang="en-GB" dirty="0"/>
          </a:p>
        </p:txBody>
      </p:sp>
      <p:sp>
        <p:nvSpPr>
          <p:cNvPr id="4" name="Content Placeholder 3"/>
          <p:cNvSpPr>
            <a:spLocks noGrp="1"/>
          </p:cNvSpPr>
          <p:nvPr>
            <p:ph sz="quarter" idx="4"/>
          </p:nvPr>
        </p:nvSpPr>
        <p:spPr/>
        <p:txBody>
          <a:bodyPr>
            <a:normAutofit fontScale="62500" lnSpcReduction="20000"/>
          </a:bodyPr>
          <a:lstStyle/>
          <a:p>
            <a:r>
              <a:rPr lang="en-US" altLang="en-US" noProof="1"/>
              <a:t>This is well out of order because ..X</a:t>
            </a:r>
          </a:p>
          <a:p>
            <a:endParaRPr lang="en-US" altLang="en-US" noProof="1"/>
          </a:p>
          <a:p>
            <a:r>
              <a:rPr lang="en-US" altLang="en-US" noProof="1"/>
              <a:t>This idea can be seen as unacceptable for two reasons.</a:t>
            </a:r>
          </a:p>
          <a:p>
            <a:r>
              <a:rPr lang="en-US" altLang="en-US" noProof="1"/>
              <a:t>Maslow (1943) put his finger on the problem when X...</a:t>
            </a:r>
          </a:p>
          <a:p>
            <a:r>
              <a:rPr lang="en-US" altLang="en-US" noProof="1"/>
              <a:t>Maslow (1943) identified one possible issue with this approach when…</a:t>
            </a:r>
          </a:p>
          <a:p>
            <a:endParaRPr lang="cy-GB" dirty="0"/>
          </a:p>
        </p:txBody>
      </p:sp>
      <p:pic>
        <p:nvPicPr>
          <p:cNvPr id="5" name="Picture 2" descr="C:\Users\l.roberts\AppData\Local\Microsoft\Windows\Temporary Internet Files\Content.IE5\5KQJEYQZ\MC900441726[1].png">
            <a:extLst>
              <a:ext uri="{FF2B5EF4-FFF2-40B4-BE49-F238E27FC236}">
                <a16:creationId xmlns:a16="http://schemas.microsoft.com/office/drawing/2014/main" id="{78F7AD1D-6D75-0FC4-8C2B-29524E2A6F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7409" y="620867"/>
            <a:ext cx="2247900" cy="1219200"/>
          </a:xfrm>
          <a:prstGeom prst="rect">
            <a:avLst/>
          </a:prstGeom>
          <a:noFill/>
          <a:extLst>
            <a:ext uri="{909E8E84-426E-40DD-AFC4-6F175D3DCCD1}">
              <a14:hiddenFill xmlns:a14="http://schemas.microsoft.com/office/drawing/2010/main">
                <a:solidFill>
                  <a:srgbClr val="FFFFFF"/>
                </a:solidFill>
              </a14:hiddenFill>
            </a:ext>
          </a:extLst>
        </p:spPr>
      </p:pic>
      <p:sp>
        <p:nvSpPr>
          <p:cNvPr id="8" name="Arrow: Down 7">
            <a:extLst>
              <a:ext uri="{FF2B5EF4-FFF2-40B4-BE49-F238E27FC236}">
                <a16:creationId xmlns:a16="http://schemas.microsoft.com/office/drawing/2014/main" id="{33081D8C-126D-18CC-B33E-9FB83DDC8D8E}"/>
              </a:ext>
            </a:extLst>
          </p:cNvPr>
          <p:cNvSpPr/>
          <p:nvPr/>
        </p:nvSpPr>
        <p:spPr>
          <a:xfrm>
            <a:off x="7874493" y="3311371"/>
            <a:ext cx="168676" cy="3639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39F2A105-FE1D-F455-E03C-723304CEC418}"/>
              </a:ext>
            </a:extLst>
          </p:cNvPr>
          <p:cNvSpPr/>
          <p:nvPr/>
        </p:nvSpPr>
        <p:spPr>
          <a:xfrm>
            <a:off x="7958831" y="4546847"/>
            <a:ext cx="168676" cy="3639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Down 9">
            <a:extLst>
              <a:ext uri="{FF2B5EF4-FFF2-40B4-BE49-F238E27FC236}">
                <a16:creationId xmlns:a16="http://schemas.microsoft.com/office/drawing/2014/main" id="{A34DEB5C-F42D-3316-414F-BCCFF5A63C82}"/>
              </a:ext>
            </a:extLst>
          </p:cNvPr>
          <p:cNvSpPr/>
          <p:nvPr/>
        </p:nvSpPr>
        <p:spPr>
          <a:xfrm>
            <a:off x="3135297" y="3295055"/>
            <a:ext cx="168676" cy="3639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30DB3B0F-2880-241D-A3A7-D837603CD716}"/>
              </a:ext>
            </a:extLst>
          </p:cNvPr>
          <p:cNvSpPr/>
          <p:nvPr/>
        </p:nvSpPr>
        <p:spPr>
          <a:xfrm>
            <a:off x="3135297" y="4546847"/>
            <a:ext cx="168676" cy="3639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7493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Anffurfiol yn erbyn ffurfiol</a:t>
            </a:r>
            <a:br>
              <a:rPr lang="en-GB" dirty="0"/>
            </a:br>
            <a:r>
              <a:rPr lang="en-GB" dirty="0"/>
              <a:t>informal v formal</a:t>
            </a:r>
          </a:p>
        </p:txBody>
      </p:sp>
      <p:sp>
        <p:nvSpPr>
          <p:cNvPr id="3" name="Content Placeholder 2"/>
          <p:cNvSpPr>
            <a:spLocks noGrp="1"/>
          </p:cNvSpPr>
          <p:nvPr>
            <p:ph sz="half" idx="1"/>
          </p:nvPr>
        </p:nvSpPr>
        <p:spPr/>
        <p:txBody>
          <a:bodyPr>
            <a:normAutofit lnSpcReduction="10000"/>
          </a:bodyPr>
          <a:lstStyle/>
          <a:p>
            <a:r>
              <a:rPr lang="en-GB" dirty="0"/>
              <a:t>Point </a:t>
            </a:r>
            <a:r>
              <a:rPr lang="cy-GB" dirty="0"/>
              <a:t>y peth yma yw dweud bod lot o bobol yn cael pen tost os </a:t>
            </a:r>
            <a:r>
              <a:rPr lang="cy-GB" noProof="1"/>
              <a:t>y’n</a:t>
            </a:r>
            <a:r>
              <a:rPr lang="cy-GB" dirty="0"/>
              <a:t> nhw’n hyfed gormod</a:t>
            </a:r>
          </a:p>
          <a:p>
            <a:endParaRPr lang="cy-GB" dirty="0"/>
          </a:p>
          <a:p>
            <a:endParaRPr lang="cy-GB" dirty="0"/>
          </a:p>
          <a:p>
            <a:r>
              <a:rPr lang="cy-GB" dirty="0"/>
              <a:t>Pwysleisia’r awdur sgil-effeithiau corfforol </a:t>
            </a:r>
            <a:r>
              <a:rPr lang="cy-GB" noProof="1"/>
              <a:t>gor-</a:t>
            </a:r>
            <a:r>
              <a:rPr lang="cy-GB" dirty="0"/>
              <a:t>yfed</a:t>
            </a:r>
          </a:p>
          <a:p>
            <a:endParaRPr lang="en-GB" dirty="0"/>
          </a:p>
        </p:txBody>
      </p:sp>
      <p:sp>
        <p:nvSpPr>
          <p:cNvPr id="4" name="Content Placeholder 3"/>
          <p:cNvSpPr>
            <a:spLocks noGrp="1"/>
          </p:cNvSpPr>
          <p:nvPr>
            <p:ph sz="half" idx="2"/>
          </p:nvPr>
        </p:nvSpPr>
        <p:spPr/>
        <p:txBody>
          <a:bodyPr>
            <a:normAutofit lnSpcReduction="10000"/>
          </a:bodyPr>
          <a:lstStyle/>
          <a:p>
            <a:r>
              <a:rPr lang="en-GB" dirty="0"/>
              <a:t>The point of this thing is to say that a lot of people get a headache if they drink too much</a:t>
            </a:r>
          </a:p>
          <a:p>
            <a:endParaRPr lang="en-GB" dirty="0"/>
          </a:p>
          <a:p>
            <a:endParaRPr lang="en-GB" dirty="0"/>
          </a:p>
          <a:p>
            <a:r>
              <a:rPr lang="en-GB" dirty="0"/>
              <a:t>The author emphasizes the physical side effects of excessive drinking</a:t>
            </a:r>
          </a:p>
          <a:p>
            <a:endParaRPr lang="en-GB" dirty="0"/>
          </a:p>
          <a:p>
            <a:endParaRPr lang="en-GB" dirty="0"/>
          </a:p>
        </p:txBody>
      </p:sp>
      <p:pic>
        <p:nvPicPr>
          <p:cNvPr id="8194" name="Picture 2" descr="C:\Users\l.roberts\AppData\Local\Microsoft\Windows\Temporary Internet Files\Content.IE5\EEQLKL9O\MP90042656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942190">
            <a:off x="5281650" y="5255200"/>
            <a:ext cx="985334" cy="1156698"/>
          </a:xfrm>
          <a:prstGeom prst="rect">
            <a:avLst/>
          </a:prstGeom>
          <a:noFill/>
          <a:extLst>
            <a:ext uri="{909E8E84-426E-40DD-AFC4-6F175D3DCCD1}">
              <a14:hiddenFill xmlns:a14="http://schemas.microsoft.com/office/drawing/2010/main">
                <a:solidFill>
                  <a:srgbClr val="FFFFFF"/>
                </a:solidFill>
              </a14:hiddenFill>
            </a:ext>
          </a:extLst>
        </p:spPr>
      </p:pic>
      <p:sp>
        <p:nvSpPr>
          <p:cNvPr id="5" name="Arrow: Down 4">
            <a:extLst>
              <a:ext uri="{FF2B5EF4-FFF2-40B4-BE49-F238E27FC236}">
                <a16:creationId xmlns:a16="http://schemas.microsoft.com/office/drawing/2014/main" id="{FFBC2FBB-7B84-F3BD-1E86-38048DD4D379}"/>
              </a:ext>
            </a:extLst>
          </p:cNvPr>
          <p:cNvSpPr/>
          <p:nvPr/>
        </p:nvSpPr>
        <p:spPr>
          <a:xfrm>
            <a:off x="3142695" y="3355759"/>
            <a:ext cx="452761" cy="8966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5EA5B058-CDA8-31BC-816F-9C46D3A3A874}"/>
              </a:ext>
            </a:extLst>
          </p:cNvPr>
          <p:cNvSpPr/>
          <p:nvPr/>
        </p:nvSpPr>
        <p:spPr>
          <a:xfrm>
            <a:off x="8692719" y="3286218"/>
            <a:ext cx="452761" cy="8966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41765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y-GB" dirty="0"/>
              <a:t>Anffurfiol yn erbyn ffurfiol</a:t>
            </a:r>
            <a:br>
              <a:rPr lang="en-GB" dirty="0"/>
            </a:br>
            <a:r>
              <a:rPr lang="en-GB" dirty="0"/>
              <a:t>informal v formal</a:t>
            </a:r>
          </a:p>
        </p:txBody>
      </p:sp>
      <p:sp>
        <p:nvSpPr>
          <p:cNvPr id="3" name="Content Placeholder 2"/>
          <p:cNvSpPr>
            <a:spLocks noGrp="1"/>
          </p:cNvSpPr>
          <p:nvPr>
            <p:ph sz="half" idx="1"/>
          </p:nvPr>
        </p:nvSpPr>
        <p:spPr/>
        <p:txBody>
          <a:bodyPr>
            <a:normAutofit fontScale="85000" lnSpcReduction="10000"/>
          </a:bodyPr>
          <a:lstStyle/>
          <a:p>
            <a:pPr algn="l">
              <a:buFont typeface="Arial" panose="020B0604020202020204" pitchFamily="34" charset="0"/>
              <a:buChar char="•"/>
            </a:pPr>
            <a:r>
              <a:rPr lang="en-GB" b="0" i="0" dirty="0">
                <a:solidFill>
                  <a:srgbClr val="444444"/>
                </a:solidFill>
                <a:effectLst/>
                <a:latin typeface="Gotham SSm A"/>
              </a:rPr>
              <a:t>We regret to inform you that the delivery will be delayed due to adverse weather conditions [formal]</a:t>
            </a:r>
          </a:p>
          <a:p>
            <a:pPr algn="l">
              <a:buFont typeface="Arial" panose="020B0604020202020204" pitchFamily="34" charset="0"/>
              <a:buChar char="•"/>
            </a:pPr>
            <a:r>
              <a:rPr lang="en-GB" b="0" i="0" dirty="0">
                <a:solidFill>
                  <a:srgbClr val="444444"/>
                </a:solidFill>
                <a:effectLst/>
                <a:latin typeface="Gotham SSm A"/>
              </a:rPr>
              <a:t>Sorry, but the delivery will be late because of the weather [informal]</a:t>
            </a:r>
          </a:p>
          <a:p>
            <a:pPr algn="l">
              <a:buFont typeface="Arial" panose="020B0604020202020204" pitchFamily="34" charset="0"/>
              <a:buChar char="•"/>
            </a:pPr>
            <a:r>
              <a:rPr lang="en-GB" b="0" i="0" dirty="0">
                <a:solidFill>
                  <a:srgbClr val="444444"/>
                </a:solidFill>
                <a:effectLst/>
                <a:latin typeface="Gotham SSm A"/>
              </a:rPr>
              <a:t>Have you seen my glasses? [formal]</a:t>
            </a:r>
          </a:p>
          <a:p>
            <a:pPr algn="l">
              <a:buFont typeface="Arial" panose="020B0604020202020204" pitchFamily="34" charset="0"/>
              <a:buChar char="•"/>
            </a:pPr>
            <a:r>
              <a:rPr lang="en-GB" b="0" i="0" dirty="0">
                <a:solidFill>
                  <a:srgbClr val="444444"/>
                </a:solidFill>
                <a:effectLst/>
                <a:latin typeface="Gotham SSm A"/>
              </a:rPr>
              <a:t>Seen my glasses? [informal]</a:t>
            </a:r>
          </a:p>
          <a:p>
            <a:pPr algn="l">
              <a:buFont typeface="Arial" panose="020B0604020202020204" pitchFamily="34" charset="0"/>
              <a:buChar char="•"/>
            </a:pPr>
            <a:r>
              <a:rPr lang="en-GB" b="0" i="0" dirty="0">
                <a:solidFill>
                  <a:srgbClr val="444444"/>
                </a:solidFill>
                <a:effectLst/>
                <a:latin typeface="Gotham SSm A"/>
              </a:rPr>
              <a:t>I am sorry to have kept you waiting [formal]</a:t>
            </a:r>
          </a:p>
          <a:p>
            <a:pPr algn="l">
              <a:buFont typeface="Arial" panose="020B0604020202020204" pitchFamily="34" charset="0"/>
              <a:buChar char="•"/>
            </a:pPr>
            <a:r>
              <a:rPr lang="en-GB" b="0" i="0" dirty="0">
                <a:solidFill>
                  <a:srgbClr val="444444"/>
                </a:solidFill>
                <a:effectLst/>
                <a:latin typeface="Gotham SSm A"/>
              </a:rPr>
              <a:t>Sorry to keep you waiting [informal]</a:t>
            </a:r>
          </a:p>
          <a:p>
            <a:endParaRPr lang="en-GB" dirty="0"/>
          </a:p>
        </p:txBody>
      </p:sp>
      <p:sp>
        <p:nvSpPr>
          <p:cNvPr id="4" name="Content Placeholder 3"/>
          <p:cNvSpPr>
            <a:spLocks noGrp="1"/>
          </p:cNvSpPr>
          <p:nvPr>
            <p:ph sz="half" idx="2"/>
          </p:nvPr>
        </p:nvSpPr>
        <p:spPr/>
        <p:txBody>
          <a:bodyPr>
            <a:normAutofit fontScale="85000" lnSpcReduction="10000"/>
          </a:bodyPr>
          <a:lstStyle/>
          <a:p>
            <a:pPr algn="l">
              <a:buFont typeface="Arial" panose="020B0604020202020204" pitchFamily="34" charset="0"/>
              <a:buChar char="•"/>
            </a:pPr>
            <a:r>
              <a:rPr lang="en-GB" sz="2400" b="0" i="0" u="sng" dirty="0">
                <a:solidFill>
                  <a:srgbClr val="444444"/>
                </a:solidFill>
                <a:effectLst/>
                <a:latin typeface="Gotham SSm A"/>
              </a:rPr>
              <a:t>Require</a:t>
            </a:r>
            <a:r>
              <a:rPr lang="en-GB" sz="2400" b="0" i="0" dirty="0">
                <a:solidFill>
                  <a:srgbClr val="444444"/>
                </a:solidFill>
                <a:effectLst/>
                <a:latin typeface="Gotham SSm A"/>
              </a:rPr>
              <a:t> [formal] vs </a:t>
            </a:r>
            <a:r>
              <a:rPr lang="en-GB" sz="2400" b="0" i="0" u="sng" dirty="0">
                <a:solidFill>
                  <a:srgbClr val="444444"/>
                </a:solidFill>
                <a:effectLst/>
                <a:latin typeface="Gotham SSm A"/>
              </a:rPr>
              <a:t>need</a:t>
            </a:r>
            <a:r>
              <a:rPr lang="en-GB" sz="2400" b="0" i="0" dirty="0">
                <a:solidFill>
                  <a:srgbClr val="444444"/>
                </a:solidFill>
                <a:effectLst/>
                <a:latin typeface="Gotham SSm A"/>
              </a:rPr>
              <a:t> [informal]</a:t>
            </a:r>
          </a:p>
          <a:p>
            <a:pPr algn="l">
              <a:buFont typeface="Arial" panose="020B0604020202020204" pitchFamily="34" charset="0"/>
              <a:buChar char="•"/>
            </a:pPr>
            <a:r>
              <a:rPr lang="en-GB" sz="2400" b="0" i="0" u="sng" dirty="0">
                <a:solidFill>
                  <a:srgbClr val="444444"/>
                </a:solidFill>
                <a:effectLst/>
                <a:latin typeface="Gotham SSm A"/>
              </a:rPr>
              <a:t>Purchase</a:t>
            </a:r>
            <a:r>
              <a:rPr lang="en-GB" sz="2400" b="0" i="0" dirty="0">
                <a:solidFill>
                  <a:srgbClr val="444444"/>
                </a:solidFill>
                <a:effectLst/>
                <a:latin typeface="Gotham SSm A"/>
              </a:rPr>
              <a:t> [formal] vs </a:t>
            </a:r>
            <a:r>
              <a:rPr lang="en-GB" sz="2400" b="0" i="0" u="sng" dirty="0">
                <a:solidFill>
                  <a:srgbClr val="444444"/>
                </a:solidFill>
                <a:effectLst/>
                <a:latin typeface="Gotham SSm A"/>
              </a:rPr>
              <a:t>buy</a:t>
            </a:r>
            <a:r>
              <a:rPr lang="en-GB" sz="2400" b="0" i="0" dirty="0">
                <a:solidFill>
                  <a:srgbClr val="444444"/>
                </a:solidFill>
                <a:effectLst/>
                <a:latin typeface="Gotham SSm A"/>
              </a:rPr>
              <a:t> [informal]</a:t>
            </a:r>
          </a:p>
          <a:p>
            <a:pPr algn="l">
              <a:buFont typeface="Arial" panose="020B0604020202020204" pitchFamily="34" charset="0"/>
              <a:buChar char="•"/>
            </a:pPr>
            <a:r>
              <a:rPr lang="en-GB" sz="2400" b="0" i="0" u="sng" dirty="0">
                <a:solidFill>
                  <a:srgbClr val="444444"/>
                </a:solidFill>
                <a:effectLst/>
                <a:latin typeface="Gotham SSm A"/>
              </a:rPr>
              <a:t>Acceptable</a:t>
            </a:r>
            <a:r>
              <a:rPr lang="en-GB" sz="2400" b="0" i="0" dirty="0">
                <a:solidFill>
                  <a:srgbClr val="444444"/>
                </a:solidFill>
                <a:effectLst/>
                <a:latin typeface="Gotham SSm A"/>
              </a:rPr>
              <a:t> [formal] vs </a:t>
            </a:r>
            <a:r>
              <a:rPr lang="en-GB" sz="2400" b="0" i="0" u="sng" dirty="0">
                <a:solidFill>
                  <a:srgbClr val="444444"/>
                </a:solidFill>
                <a:effectLst/>
                <a:latin typeface="Gotham SSm A"/>
              </a:rPr>
              <a:t>okay</a:t>
            </a:r>
            <a:r>
              <a:rPr lang="en-GB" sz="2400" b="0" i="0" dirty="0">
                <a:solidFill>
                  <a:srgbClr val="444444"/>
                </a:solidFill>
                <a:effectLst/>
                <a:latin typeface="Gotham SSm A"/>
              </a:rPr>
              <a:t> [informal]</a:t>
            </a:r>
          </a:p>
          <a:p>
            <a:pPr algn="l">
              <a:buFont typeface="Arial" panose="020B0604020202020204" pitchFamily="34" charset="0"/>
              <a:buChar char="•"/>
            </a:pPr>
            <a:r>
              <a:rPr lang="en-GB" sz="2400" b="0" i="0" u="sng" dirty="0">
                <a:solidFill>
                  <a:srgbClr val="444444"/>
                </a:solidFill>
                <a:effectLst/>
                <a:latin typeface="Gotham SSm A"/>
              </a:rPr>
              <a:t>Assistance</a:t>
            </a:r>
            <a:r>
              <a:rPr lang="en-GB" sz="2400" b="0" i="0" dirty="0">
                <a:solidFill>
                  <a:srgbClr val="444444"/>
                </a:solidFill>
                <a:effectLst/>
                <a:latin typeface="Gotham SSm A"/>
              </a:rPr>
              <a:t> [formal] vs </a:t>
            </a:r>
            <a:r>
              <a:rPr lang="en-GB" sz="2400" b="0" i="0" u="sng" dirty="0">
                <a:solidFill>
                  <a:srgbClr val="444444"/>
                </a:solidFill>
                <a:effectLst/>
                <a:latin typeface="Gotham SSm A"/>
              </a:rPr>
              <a:t>help</a:t>
            </a:r>
            <a:r>
              <a:rPr lang="en-GB" sz="2400" b="0" i="0" dirty="0">
                <a:solidFill>
                  <a:srgbClr val="444444"/>
                </a:solidFill>
                <a:effectLst/>
                <a:latin typeface="Gotham SSm A"/>
              </a:rPr>
              <a:t> [informal]</a:t>
            </a:r>
          </a:p>
          <a:p>
            <a:pPr algn="l">
              <a:buFont typeface="Arial" panose="020B0604020202020204" pitchFamily="34" charset="0"/>
              <a:buChar char="•"/>
            </a:pPr>
            <a:r>
              <a:rPr lang="en-GB" sz="2400" b="0" i="0" u="sng" dirty="0">
                <a:solidFill>
                  <a:srgbClr val="444444"/>
                </a:solidFill>
                <a:effectLst/>
                <a:latin typeface="Gotham SSm A"/>
              </a:rPr>
              <a:t>Require</a:t>
            </a:r>
            <a:r>
              <a:rPr lang="en-GB" sz="2400" b="0" i="0" dirty="0">
                <a:solidFill>
                  <a:srgbClr val="444444"/>
                </a:solidFill>
                <a:effectLst/>
                <a:latin typeface="Gotham SSm A"/>
              </a:rPr>
              <a:t> [formal] vs </a:t>
            </a:r>
            <a:r>
              <a:rPr lang="en-GB" sz="2400" b="0" i="0" u="sng" dirty="0">
                <a:solidFill>
                  <a:srgbClr val="444444"/>
                </a:solidFill>
                <a:effectLst/>
                <a:latin typeface="Gotham SSm A"/>
              </a:rPr>
              <a:t>want</a:t>
            </a:r>
            <a:r>
              <a:rPr lang="en-GB" sz="2400" b="0" i="0" dirty="0">
                <a:solidFill>
                  <a:srgbClr val="444444"/>
                </a:solidFill>
                <a:effectLst/>
                <a:latin typeface="Gotham SSm A"/>
              </a:rPr>
              <a:t> [informal]</a:t>
            </a:r>
          </a:p>
          <a:p>
            <a:pPr marL="0" indent="0">
              <a:buNone/>
            </a:pPr>
            <a:endParaRPr lang="en-GB" dirty="0"/>
          </a:p>
        </p:txBody>
      </p:sp>
      <p:pic>
        <p:nvPicPr>
          <p:cNvPr id="6" name="Picture 2" descr="C:\Users\TERRY\AppData\Local\Microsoft\Windows\INetCache\IE\RCMPPI9Y\14223-illustration-of-a-pencil-pv[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78007" y="944777"/>
            <a:ext cx="908720" cy="9087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7028877" y="4734756"/>
            <a:ext cx="1670368" cy="1165207"/>
          </a:xfrm>
          <a:prstGeom prst="rect">
            <a:avLst/>
          </a:prstGeom>
        </p:spPr>
      </p:pic>
    </p:spTree>
    <p:extLst>
      <p:ext uri="{BB962C8B-B14F-4D97-AF65-F5344CB8AC3E}">
        <p14:creationId xmlns:p14="http://schemas.microsoft.com/office/powerpoint/2010/main" val="12927682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cy-GB" dirty="0"/>
              <a:t>Gwrthrychol  </a:t>
            </a:r>
            <a:br>
              <a:rPr lang="cy-GB" dirty="0"/>
            </a:br>
            <a:r>
              <a:rPr lang="en-GB" dirty="0"/>
              <a:t> Objective </a:t>
            </a:r>
          </a:p>
        </p:txBody>
      </p:sp>
      <p:sp>
        <p:nvSpPr>
          <p:cNvPr id="5" name="Content Placeholder 4"/>
          <p:cNvSpPr>
            <a:spLocks noGrp="1"/>
          </p:cNvSpPr>
          <p:nvPr>
            <p:ph sz="half" idx="1"/>
          </p:nvPr>
        </p:nvSpPr>
        <p:spPr/>
        <p:txBody>
          <a:bodyPr>
            <a:normAutofit fontScale="70000" lnSpcReduction="20000"/>
          </a:bodyPr>
          <a:lstStyle/>
          <a:p>
            <a:r>
              <a:rPr lang="en-GB" dirty="0"/>
              <a:t>‘Objectivity’ or ‘objective truth’ is a standpoint upon the world from which we have access to the world as it is in itself, in no way mediated by either our human interests or even our mental structure … In other words, objectivity requires the complete absence of subjectivity’ </a:t>
            </a:r>
          </a:p>
          <a:p>
            <a:pPr algn="r"/>
            <a:r>
              <a:rPr lang="en-GB" dirty="0"/>
              <a:t>(Coleman, 2018, t. 158)</a:t>
            </a:r>
          </a:p>
          <a:p>
            <a:r>
              <a:rPr lang="cy-GB" dirty="0"/>
              <a:t>Prif bwyslais ar yr wybodaeth</a:t>
            </a:r>
          </a:p>
          <a:p>
            <a:r>
              <a:rPr lang="cy-GB" dirty="0"/>
              <a:t>Yn seiliedig ar dystiolaeth</a:t>
            </a:r>
          </a:p>
          <a:p>
            <a:r>
              <a:rPr lang="cy-GB" dirty="0"/>
              <a:t>Angen cyfeirnodi’r dystiolaeth</a:t>
            </a:r>
          </a:p>
          <a:p>
            <a:r>
              <a:rPr lang="cy-GB" dirty="0"/>
              <a:t>Angen gwerthuso’r dystiolaeth</a:t>
            </a:r>
          </a:p>
        </p:txBody>
      </p:sp>
      <p:sp>
        <p:nvSpPr>
          <p:cNvPr id="6" name="Content Placeholder 5"/>
          <p:cNvSpPr>
            <a:spLocks noGrp="1"/>
          </p:cNvSpPr>
          <p:nvPr>
            <p:ph sz="half" idx="2"/>
          </p:nvPr>
        </p:nvSpPr>
        <p:spPr/>
        <p:txBody>
          <a:bodyPr>
            <a:normAutofit fontScale="70000" lnSpcReduction="20000"/>
          </a:bodyPr>
          <a:lstStyle/>
          <a:p>
            <a:r>
              <a:rPr lang="en-GB" dirty="0"/>
              <a:t>‘Objectivity’ or ‘objective truth’ is a standpoint upon the world from which we have access to the world as it is in itself, in no way mediated by either our human interests or even our mental structure … In other words, objectivity requires the complete absence of subjectivity’ </a:t>
            </a:r>
          </a:p>
          <a:p>
            <a:pPr algn="r"/>
            <a:r>
              <a:rPr lang="en-GB" dirty="0"/>
              <a:t>(Coleman, 2018, p. 158)</a:t>
            </a:r>
          </a:p>
          <a:p>
            <a:r>
              <a:rPr lang="en-GB" dirty="0"/>
              <a:t>Main emphasis on the information</a:t>
            </a:r>
          </a:p>
          <a:p>
            <a:r>
              <a:rPr lang="en-GB" dirty="0"/>
              <a:t>Evidence base</a:t>
            </a:r>
          </a:p>
          <a:p>
            <a:r>
              <a:rPr lang="en-GB" dirty="0"/>
              <a:t>Reference the evidence </a:t>
            </a:r>
          </a:p>
          <a:p>
            <a:r>
              <a:rPr lang="en-GB" dirty="0"/>
              <a:t>Evaluating the evidence </a:t>
            </a:r>
          </a:p>
          <a:p>
            <a:endParaRPr lang="en-GB" dirty="0"/>
          </a:p>
          <a:p>
            <a:endParaRPr lang="en-GB" dirty="0"/>
          </a:p>
        </p:txBody>
      </p:sp>
      <p:pic>
        <p:nvPicPr>
          <p:cNvPr id="2050" name="Picture 2" descr="C:\Users\l.roberts\AppData\Local\Microsoft\Windows\Temporary Internet Files\Content.IE5\S9T0P2O1\MC90028695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5721" y="5620176"/>
            <a:ext cx="2426158" cy="118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047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Goddrychol </a:t>
            </a:r>
            <a:br>
              <a:rPr lang="en-GB" dirty="0"/>
            </a:br>
            <a:r>
              <a:rPr lang="en-GB" dirty="0"/>
              <a:t> Subjective</a:t>
            </a:r>
          </a:p>
        </p:txBody>
      </p:sp>
      <p:sp>
        <p:nvSpPr>
          <p:cNvPr id="3" name="Content Placeholder 2"/>
          <p:cNvSpPr>
            <a:spLocks noGrp="1"/>
          </p:cNvSpPr>
          <p:nvPr>
            <p:ph sz="half" idx="1"/>
          </p:nvPr>
        </p:nvSpPr>
        <p:spPr/>
        <p:txBody>
          <a:bodyPr>
            <a:normAutofit fontScale="77500" lnSpcReduction="20000"/>
          </a:bodyPr>
          <a:lstStyle/>
          <a:p>
            <a:r>
              <a:rPr lang="en-GB" dirty="0"/>
              <a:t> </a:t>
            </a:r>
            <a:r>
              <a:rPr lang="cy-GB" dirty="0"/>
              <a:t>Mynegi eich barn eich hun</a:t>
            </a:r>
          </a:p>
          <a:p>
            <a:endParaRPr lang="cy-GB" dirty="0"/>
          </a:p>
          <a:p>
            <a:r>
              <a:rPr lang="cy-GB" dirty="0"/>
              <a:t> Cyfleu eich profiadau personol </a:t>
            </a:r>
          </a:p>
          <a:p>
            <a:endParaRPr lang="cy-GB" dirty="0"/>
          </a:p>
          <a:p>
            <a:r>
              <a:rPr lang="cy-GB" dirty="0"/>
              <a:t>Ysgrifennu eich gwerthoedd neu safbwyntiau eich hun</a:t>
            </a:r>
          </a:p>
          <a:p>
            <a:r>
              <a:rPr lang="cy-GB" dirty="0"/>
              <a:t>Nid yw barn bersonol bob amser wedi’i seilio ar dystiolaeth dda</a:t>
            </a:r>
          </a:p>
          <a:p>
            <a:r>
              <a:rPr lang="cy-GB" dirty="0"/>
              <a:t>(</a:t>
            </a:r>
            <a:r>
              <a:rPr lang="en-GB" dirty="0"/>
              <a:t>Cottrell, </a:t>
            </a:r>
            <a:r>
              <a:rPr lang="cy-GB" dirty="0"/>
              <a:t>2013)</a:t>
            </a:r>
          </a:p>
        </p:txBody>
      </p:sp>
      <p:sp>
        <p:nvSpPr>
          <p:cNvPr id="4" name="Content Placeholder 3"/>
          <p:cNvSpPr>
            <a:spLocks noGrp="1"/>
          </p:cNvSpPr>
          <p:nvPr>
            <p:ph sz="half" idx="2"/>
          </p:nvPr>
        </p:nvSpPr>
        <p:spPr/>
        <p:txBody>
          <a:bodyPr>
            <a:normAutofit fontScale="77500" lnSpcReduction="20000"/>
          </a:bodyPr>
          <a:lstStyle/>
          <a:p>
            <a:r>
              <a:rPr lang="en-GB" dirty="0"/>
              <a:t>Expressing your own opinions</a:t>
            </a:r>
          </a:p>
          <a:p>
            <a:endParaRPr lang="en-GB" dirty="0"/>
          </a:p>
          <a:p>
            <a:r>
              <a:rPr lang="en-GB" dirty="0"/>
              <a:t>Conveying your own experiences</a:t>
            </a:r>
          </a:p>
          <a:p>
            <a:endParaRPr lang="en-GB" dirty="0"/>
          </a:p>
          <a:p>
            <a:r>
              <a:rPr lang="en-GB" dirty="0"/>
              <a:t>Writing your own values or perspectives </a:t>
            </a:r>
          </a:p>
          <a:p>
            <a:endParaRPr lang="en-GB" dirty="0"/>
          </a:p>
          <a:p>
            <a:r>
              <a:rPr lang="en-GB" dirty="0"/>
              <a:t>Personal opinions are not always based on good evidence</a:t>
            </a:r>
          </a:p>
          <a:p>
            <a:r>
              <a:rPr lang="en-GB" dirty="0"/>
              <a:t>(Cottrell, 2013) </a:t>
            </a:r>
          </a:p>
        </p:txBody>
      </p:sp>
      <p:pic>
        <p:nvPicPr>
          <p:cNvPr id="1026" name="Picture 2" descr="C:\Users\l.roberts\AppData\Local\Microsoft\Windows\Temporary Internet Files\Content.IE5\S9T0P2O1\MC90004877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49616" y="901083"/>
            <a:ext cx="1627564" cy="1719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73166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ltLang="en-US" dirty="0"/>
              <a:t>Byddwch yn wrthrychol</a:t>
            </a:r>
            <a:br>
              <a:rPr lang="en-GB" altLang="en-US" dirty="0"/>
            </a:br>
            <a:r>
              <a:rPr lang="en-GB" altLang="en-US" dirty="0"/>
              <a:t>Be objective</a:t>
            </a:r>
            <a:endParaRPr lang="cy-GB" dirty="0"/>
          </a:p>
        </p:txBody>
      </p:sp>
      <p:sp>
        <p:nvSpPr>
          <p:cNvPr id="3" name="Content Placeholder 2"/>
          <p:cNvSpPr>
            <a:spLocks noGrp="1"/>
          </p:cNvSpPr>
          <p:nvPr>
            <p:ph sz="half" idx="1"/>
          </p:nvPr>
        </p:nvSpPr>
        <p:spPr/>
        <p:txBody>
          <a:bodyPr>
            <a:normAutofit/>
          </a:bodyPr>
          <a:lstStyle/>
          <a:p>
            <a:r>
              <a:rPr lang="cy-GB" dirty="0"/>
              <a:t>PEIDIWCH â dechrau brawddegau gyda:</a:t>
            </a:r>
          </a:p>
          <a:p>
            <a:pPr lvl="1"/>
            <a:r>
              <a:rPr lang="cy-GB" dirty="0"/>
              <a:t>Mae'n bwysig bod ...</a:t>
            </a:r>
          </a:p>
          <a:p>
            <a:pPr lvl="1"/>
            <a:r>
              <a:rPr lang="cy-GB" dirty="0"/>
              <a:t>Mae chwarae'n bwysig ...</a:t>
            </a:r>
          </a:p>
          <a:p>
            <a:pPr lvl="1"/>
            <a:r>
              <a:rPr lang="cy-GB" dirty="0"/>
              <a:t>Mae'n hollbwysig ...</a:t>
            </a:r>
          </a:p>
          <a:p>
            <a:pPr lvl="1"/>
            <a:r>
              <a:rPr lang="cy-GB" dirty="0"/>
              <a:t>Mae chwarae'n hollbwysig ...</a:t>
            </a:r>
          </a:p>
          <a:p>
            <a:pPr lvl="1"/>
            <a:r>
              <a:rPr lang="cy-GB" dirty="0"/>
              <a:t>Mae'n hanfodol ....</a:t>
            </a:r>
          </a:p>
          <a:p>
            <a:pPr lvl="1"/>
            <a:r>
              <a:rPr lang="cy-GB" dirty="0"/>
              <a:t>Mae chwarae'n hanfodol</a:t>
            </a:r>
          </a:p>
        </p:txBody>
      </p:sp>
      <p:sp>
        <p:nvSpPr>
          <p:cNvPr id="4" name="Content Placeholder 3"/>
          <p:cNvSpPr>
            <a:spLocks noGrp="1"/>
          </p:cNvSpPr>
          <p:nvPr>
            <p:ph sz="half" idx="2"/>
          </p:nvPr>
        </p:nvSpPr>
        <p:spPr/>
        <p:txBody>
          <a:bodyPr>
            <a:normAutofit/>
          </a:bodyPr>
          <a:lstStyle/>
          <a:p>
            <a:r>
              <a:rPr lang="en-GB" dirty="0"/>
              <a:t>Do NOT begin sentences with:</a:t>
            </a:r>
          </a:p>
          <a:p>
            <a:pPr lvl="1"/>
            <a:r>
              <a:rPr lang="en-GB" dirty="0"/>
              <a:t>It is important that...</a:t>
            </a:r>
          </a:p>
          <a:p>
            <a:pPr lvl="1"/>
            <a:r>
              <a:rPr lang="en-GB" dirty="0"/>
              <a:t>Play is important...</a:t>
            </a:r>
          </a:p>
          <a:p>
            <a:pPr lvl="1"/>
            <a:r>
              <a:rPr lang="en-GB" dirty="0"/>
              <a:t>It is crucial...</a:t>
            </a:r>
          </a:p>
          <a:p>
            <a:pPr lvl="1"/>
            <a:r>
              <a:rPr lang="en-GB" dirty="0"/>
              <a:t>Play is crucial...</a:t>
            </a:r>
          </a:p>
          <a:p>
            <a:pPr lvl="1"/>
            <a:r>
              <a:rPr lang="en-GB" dirty="0"/>
              <a:t>It is vital....</a:t>
            </a:r>
          </a:p>
          <a:p>
            <a:pPr lvl="1"/>
            <a:r>
              <a:rPr lang="en-GB" dirty="0"/>
              <a:t>Play is vital</a:t>
            </a:r>
          </a:p>
        </p:txBody>
      </p:sp>
    </p:spTree>
    <p:extLst>
      <p:ext uri="{BB962C8B-B14F-4D97-AF65-F5344CB8AC3E}">
        <p14:creationId xmlns:p14="http://schemas.microsoft.com/office/powerpoint/2010/main" val="9417679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ltLang="en-US" dirty="0"/>
              <a:t>Byddwch yn wrthrychol</a:t>
            </a:r>
            <a:br>
              <a:rPr lang="en-GB" altLang="en-US" dirty="0"/>
            </a:br>
            <a:r>
              <a:rPr lang="en-GB" altLang="en-US" dirty="0"/>
              <a:t>Be objective</a:t>
            </a:r>
            <a:endParaRPr lang="cy-GB" dirty="0"/>
          </a:p>
        </p:txBody>
      </p:sp>
      <p:sp>
        <p:nvSpPr>
          <p:cNvPr id="3" name="Content Placeholder 2"/>
          <p:cNvSpPr>
            <a:spLocks noGrp="1"/>
          </p:cNvSpPr>
          <p:nvPr>
            <p:ph sz="half" idx="1"/>
          </p:nvPr>
        </p:nvSpPr>
        <p:spPr/>
        <p:txBody>
          <a:bodyPr/>
          <a:lstStyle/>
          <a:p>
            <a:r>
              <a:rPr lang="cy-GB" dirty="0"/>
              <a:t>Dechreuwch frawddegau gyda:</a:t>
            </a:r>
          </a:p>
          <a:p>
            <a:r>
              <a:rPr lang="cy-GB" dirty="0"/>
              <a:t>Yn ôl XXX (DYDDIAD), mae chwarae'n bwysig ...</a:t>
            </a:r>
          </a:p>
          <a:p>
            <a:r>
              <a:rPr lang="cy-GB" dirty="0"/>
              <a:t>Dywed XXX (DYDDIAD) fod chwarae’n cael ei ystyried yn hollbwysig/hanfodol ....</a:t>
            </a:r>
          </a:p>
          <a:p>
            <a:endParaRPr lang="cy-GB" dirty="0"/>
          </a:p>
        </p:txBody>
      </p:sp>
      <p:sp>
        <p:nvSpPr>
          <p:cNvPr id="4" name="Content Placeholder 3"/>
          <p:cNvSpPr>
            <a:spLocks noGrp="1"/>
          </p:cNvSpPr>
          <p:nvPr>
            <p:ph sz="half" idx="2"/>
          </p:nvPr>
        </p:nvSpPr>
        <p:spPr/>
        <p:txBody>
          <a:bodyPr/>
          <a:lstStyle/>
          <a:p>
            <a:r>
              <a:rPr lang="en-GB" dirty="0"/>
              <a:t>Begin sentences with:</a:t>
            </a:r>
          </a:p>
          <a:p>
            <a:r>
              <a:rPr lang="en-GB" dirty="0"/>
              <a:t>According to XXX (DATE), play is important...</a:t>
            </a:r>
          </a:p>
          <a:p>
            <a:r>
              <a:rPr lang="en-GB" dirty="0"/>
              <a:t>XXX (DATE) states that play is considered crucial/vital...</a:t>
            </a:r>
          </a:p>
        </p:txBody>
      </p:sp>
    </p:spTree>
    <p:extLst>
      <p:ext uri="{BB962C8B-B14F-4D97-AF65-F5344CB8AC3E}">
        <p14:creationId xmlns:p14="http://schemas.microsoft.com/office/powerpoint/2010/main" val="30095013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49" name="Picture 13">
            <a:extLst>
              <a:ext uri="{FF2B5EF4-FFF2-40B4-BE49-F238E27FC236}">
                <a16:creationId xmlns:a16="http://schemas.microsoft.com/office/drawing/2014/main" id="{CB1DE69F-569C-4A49-8E50-4093C135AE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50" name="Rectangle 15">
            <a:extLst>
              <a:ext uri="{FF2B5EF4-FFF2-40B4-BE49-F238E27FC236}">
                <a16:creationId xmlns:a16="http://schemas.microsoft.com/office/drawing/2014/main" id="{50B488F5-9CE4-4346-B22F-600286ED4D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51" name="Straight Connector 17">
            <a:extLst>
              <a:ext uri="{FF2B5EF4-FFF2-40B4-BE49-F238E27FC236}">
                <a16:creationId xmlns:a16="http://schemas.microsoft.com/office/drawing/2014/main" id="{5F76596F-57DF-4A0C-96D9-046DC3B30E9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52" name="Picture 19">
            <a:extLst>
              <a:ext uri="{FF2B5EF4-FFF2-40B4-BE49-F238E27FC236}">
                <a16:creationId xmlns:a16="http://schemas.microsoft.com/office/drawing/2014/main" id="{38DB3A91-B9E8-4451-ACED-026398635D0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 useBgFill="1">
        <p:nvSpPr>
          <p:cNvPr id="53" name="Rectangle 21">
            <a:extLst>
              <a:ext uri="{FF2B5EF4-FFF2-40B4-BE49-F238E27FC236}">
                <a16:creationId xmlns:a16="http://schemas.microsoft.com/office/drawing/2014/main" id="{C014BF94-4DFC-4A65-99BF-76277891E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23">
            <a:extLst>
              <a:ext uri="{FF2B5EF4-FFF2-40B4-BE49-F238E27FC236}">
                <a16:creationId xmlns:a16="http://schemas.microsoft.com/office/drawing/2014/main" id="{B255C7B1-10DA-4D61-B560-5E1F081B3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01CB6C-F8C5-DE67-4AAD-BFF1460A55D2}"/>
              </a:ext>
            </a:extLst>
          </p:cNvPr>
          <p:cNvSpPr>
            <a:spLocks noGrp="1"/>
          </p:cNvSpPr>
          <p:nvPr>
            <p:ph type="title"/>
          </p:nvPr>
        </p:nvSpPr>
        <p:spPr>
          <a:xfrm>
            <a:off x="1121028" y="948706"/>
            <a:ext cx="5049446" cy="1049235"/>
          </a:xfrm>
        </p:spPr>
        <p:txBody>
          <a:bodyPr vert="horz" lIns="91440" tIns="45720" rIns="91440" bIns="45720" rtlCol="0" anchor="t">
            <a:normAutofit fontScale="90000"/>
          </a:bodyPr>
          <a:lstStyle/>
          <a:p>
            <a:r>
              <a:rPr lang="cy-GB" sz="3200" dirty="0"/>
              <a:t>Strwythuro eich Traethawd</a:t>
            </a:r>
            <a:br>
              <a:rPr lang="en-US" sz="3200" dirty="0"/>
            </a:br>
            <a:r>
              <a:rPr lang="en-US" sz="3200" dirty="0"/>
              <a:t>Structuring your Essay</a:t>
            </a:r>
          </a:p>
        </p:txBody>
      </p:sp>
      <p:pic>
        <p:nvPicPr>
          <p:cNvPr id="55" name="Picture 25">
            <a:extLst>
              <a:ext uri="{FF2B5EF4-FFF2-40B4-BE49-F238E27FC236}">
                <a16:creationId xmlns:a16="http://schemas.microsoft.com/office/drawing/2014/main" id="{88C29B8B-A62C-43CE-92FF-12EAA1D01B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6" t="474" r="60419" b="36564"/>
          <a:stretch/>
        </p:blipFill>
        <p:spPr>
          <a:xfrm>
            <a:off x="1125460" y="643464"/>
            <a:ext cx="4526280" cy="155448"/>
          </a:xfrm>
          <a:prstGeom prst="rect">
            <a:avLst/>
          </a:prstGeom>
          <a:noFill/>
          <a:ln>
            <a:noFill/>
          </a:ln>
        </p:spPr>
      </p:pic>
      <p:sp>
        <p:nvSpPr>
          <p:cNvPr id="3" name="Text Placeholder 2">
            <a:extLst>
              <a:ext uri="{FF2B5EF4-FFF2-40B4-BE49-F238E27FC236}">
                <a16:creationId xmlns:a16="http://schemas.microsoft.com/office/drawing/2014/main" id="{ACFE0BC1-3F6F-A29E-ADD5-292640DEF6D6}"/>
              </a:ext>
            </a:extLst>
          </p:cNvPr>
          <p:cNvSpPr>
            <a:spLocks noGrp="1"/>
          </p:cNvSpPr>
          <p:nvPr>
            <p:ph type="body" idx="1"/>
          </p:nvPr>
        </p:nvSpPr>
        <p:spPr>
          <a:xfrm>
            <a:off x="1121030" y="2167151"/>
            <a:ext cx="4503066" cy="3299194"/>
          </a:xfrm>
        </p:spPr>
        <p:txBody>
          <a:bodyPr vert="horz" lIns="91440" tIns="45720" rIns="91440" bIns="45720" rtlCol="0" anchor="t">
            <a:normAutofit/>
          </a:bodyPr>
          <a:lstStyle/>
          <a:p>
            <a:pPr indent="-228600">
              <a:buFont typeface="Arial" panose="020B0604020202020204" pitchFamily="34" charset="0"/>
              <a:buChar char="•"/>
            </a:pPr>
            <a:endParaRPr lang="en-US"/>
          </a:p>
        </p:txBody>
      </p:sp>
      <p:pic>
        <p:nvPicPr>
          <p:cNvPr id="56" name="Picture 27">
            <a:extLst>
              <a:ext uri="{FF2B5EF4-FFF2-40B4-BE49-F238E27FC236}">
                <a16:creationId xmlns:a16="http://schemas.microsoft.com/office/drawing/2014/main" id="{F873EA42-E9E9-4806-A9F6-1718BE38B72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cxnSp>
        <p:nvCxnSpPr>
          <p:cNvPr id="57" name="Straight Connector 29">
            <a:extLst>
              <a:ext uri="{FF2B5EF4-FFF2-40B4-BE49-F238E27FC236}">
                <a16:creationId xmlns:a16="http://schemas.microsoft.com/office/drawing/2014/main" id="{A99D5523-0BC8-4D5A-871C-69C0725E73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id="{4669A880-261C-CDFA-3296-036726506D3B}"/>
              </a:ext>
            </a:extLst>
          </p:cNvPr>
          <p:cNvGrpSpPr/>
          <p:nvPr/>
        </p:nvGrpSpPr>
        <p:grpSpPr>
          <a:xfrm>
            <a:off x="6094411" y="1346869"/>
            <a:ext cx="4960444" cy="3451701"/>
            <a:chOff x="2653322" y="678160"/>
            <a:chExt cx="7032217" cy="5235407"/>
          </a:xfrm>
        </p:grpSpPr>
        <p:pic>
          <p:nvPicPr>
            <p:cNvPr id="4" name="Picture 2">
              <a:extLst>
                <a:ext uri="{FF2B5EF4-FFF2-40B4-BE49-F238E27FC236}">
                  <a16:creationId xmlns:a16="http://schemas.microsoft.com/office/drawing/2014/main" id="{05C94DDB-EE60-109F-61AD-C13870E91F2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53322" y="1802105"/>
              <a:ext cx="4111462" cy="41114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loud Callout 9">
              <a:extLst>
                <a:ext uri="{FF2B5EF4-FFF2-40B4-BE49-F238E27FC236}">
                  <a16:creationId xmlns:a16="http://schemas.microsoft.com/office/drawing/2014/main" id="{3C799240-B593-E300-2D40-752B3807C02B}"/>
                </a:ext>
              </a:extLst>
            </p:cNvPr>
            <p:cNvSpPr/>
            <p:nvPr/>
          </p:nvSpPr>
          <p:spPr>
            <a:xfrm>
              <a:off x="6063707" y="678160"/>
              <a:ext cx="3621832" cy="2429508"/>
            </a:xfrm>
            <a:prstGeom prst="cloudCallout">
              <a:avLst>
                <a:gd name="adj1" fmla="val -22107"/>
                <a:gd name="adj2" fmla="val 107319"/>
              </a:avLst>
            </a:prstGeom>
          </p:spPr>
          <p:style>
            <a:lnRef idx="2">
              <a:schemeClr val="accent1"/>
            </a:lnRef>
            <a:fillRef idx="1">
              <a:schemeClr val="lt1"/>
            </a:fillRef>
            <a:effectRef idx="0">
              <a:schemeClr val="accent1"/>
            </a:effectRef>
            <a:fontRef idx="minor">
              <a:schemeClr val="dk1"/>
            </a:fontRef>
          </p:style>
          <p:txBody>
            <a:bodyPr rtlCol="0" anchor="ctr">
              <a:normAutofit/>
            </a:bodyPr>
            <a:lstStyle/>
            <a:p>
              <a:pPr algn="ctr">
                <a:lnSpc>
                  <a:spcPct val="90000"/>
                </a:lnSpc>
                <a:spcAft>
                  <a:spcPts val="600"/>
                </a:spcAft>
              </a:pPr>
              <a:r>
                <a:rPr lang="cy-GB" sz="900" dirty="0"/>
                <a:t>Sut ydych chi’n cynllunio eich un chi</a:t>
              </a:r>
              <a:r>
                <a:rPr lang="en-GB" sz="900" dirty="0"/>
                <a:t>?</a:t>
              </a:r>
            </a:p>
            <a:p>
              <a:pPr algn="ctr">
                <a:lnSpc>
                  <a:spcPct val="90000"/>
                </a:lnSpc>
                <a:spcAft>
                  <a:spcPts val="600"/>
                </a:spcAft>
              </a:pPr>
              <a:r>
                <a:rPr lang="en-GB" sz="900" dirty="0"/>
                <a:t>How do you plan yours? </a:t>
              </a:r>
            </a:p>
          </p:txBody>
        </p:sp>
        <p:sp>
          <p:nvSpPr>
            <p:cNvPr id="8" name="Rounded Rectangle 8">
              <a:extLst>
                <a:ext uri="{FF2B5EF4-FFF2-40B4-BE49-F238E27FC236}">
                  <a16:creationId xmlns:a16="http://schemas.microsoft.com/office/drawing/2014/main" id="{B65CA9DB-6266-106F-36BD-0F60CB2883E5}"/>
                </a:ext>
              </a:extLst>
            </p:cNvPr>
            <p:cNvSpPr/>
            <p:nvPr/>
          </p:nvSpPr>
          <p:spPr>
            <a:xfrm rot="18317365">
              <a:off x="2572749" y="3439520"/>
              <a:ext cx="2896401" cy="1170790"/>
            </a:xfrm>
            <a:prstGeom prst="roundRect">
              <a:avLst>
                <a:gd name="adj" fmla="val 9332"/>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9E38008-6A0E-26D2-4896-0B4A2F82974E}"/>
                </a:ext>
              </a:extLst>
            </p:cNvPr>
            <p:cNvSpPr/>
            <p:nvPr/>
          </p:nvSpPr>
          <p:spPr>
            <a:xfrm rot="18346099">
              <a:off x="2551114" y="3538970"/>
              <a:ext cx="3007196" cy="984885"/>
            </a:xfrm>
            <a:prstGeom prst="rect">
              <a:avLst/>
            </a:prstGeom>
            <a:noFill/>
          </p:spPr>
          <p:txBody>
            <a:bodyPr wrap="square" lIns="91440" tIns="45720" rIns="91440" bIns="45720">
              <a:normAutofit/>
            </a:bodyPr>
            <a:lstStyle/>
            <a:p>
              <a:pPr algn="ctr">
                <a:lnSpc>
                  <a:spcPct val="90000"/>
                </a:lnSpc>
                <a:spcAft>
                  <a:spcPts val="600"/>
                </a:spcAft>
              </a:pPr>
              <a:r>
                <a:rPr lang="en-US" sz="1600" b="1" cap="all">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latin typeface="Comic Sans MS" panose="030F0702030302020204" pitchFamily="66" charset="0"/>
                </a:rPr>
                <a:t>TRAETHAWD</a:t>
              </a:r>
            </a:p>
            <a:p>
              <a:pPr algn="ctr">
                <a:lnSpc>
                  <a:spcPct val="90000"/>
                </a:lnSpc>
                <a:spcAft>
                  <a:spcPts val="600"/>
                </a:spcAft>
              </a:pPr>
              <a:r>
                <a:rPr lang="en-US" sz="1600" b="1" cap="all">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latin typeface="Comic Sans MS" panose="030F0702030302020204" pitchFamily="66" charset="0"/>
                </a:rPr>
                <a:t>Essay </a:t>
              </a:r>
            </a:p>
          </p:txBody>
        </p:sp>
      </p:grpSp>
    </p:spTree>
    <p:extLst>
      <p:ext uri="{BB962C8B-B14F-4D97-AF65-F5344CB8AC3E}">
        <p14:creationId xmlns:p14="http://schemas.microsoft.com/office/powerpoint/2010/main" val="24666690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Paratoi aseiniad ysgrifenedig</a:t>
            </a:r>
            <a:br>
              <a:rPr lang="en-GB" dirty="0"/>
            </a:br>
            <a:r>
              <a:rPr lang="en-GB" dirty="0"/>
              <a:t>Planning a written assignment</a:t>
            </a:r>
          </a:p>
        </p:txBody>
      </p:sp>
      <p:sp>
        <p:nvSpPr>
          <p:cNvPr id="3" name="Content Placeholder 2"/>
          <p:cNvSpPr>
            <a:spLocks noGrp="1"/>
          </p:cNvSpPr>
          <p:nvPr>
            <p:ph sz="half" idx="1"/>
          </p:nvPr>
        </p:nvSpPr>
        <p:spPr/>
        <p:txBody>
          <a:bodyPr>
            <a:normAutofit/>
          </a:bodyPr>
          <a:lstStyle/>
          <a:p>
            <a:r>
              <a:rPr lang="cy-GB" altLang="en-US" dirty="0"/>
              <a:t>Dadansoddi’r Dasg</a:t>
            </a:r>
          </a:p>
          <a:p>
            <a:r>
              <a:rPr lang="cy-GB" altLang="en-US" dirty="0"/>
              <a:t>Paratoi Cynllun</a:t>
            </a:r>
          </a:p>
          <a:p>
            <a:r>
              <a:rPr lang="cy-GB" altLang="en-US" dirty="0"/>
              <a:t>Casglu gwybodaeth berthnasol</a:t>
            </a:r>
          </a:p>
          <a:p>
            <a:r>
              <a:rPr lang="cy-GB" altLang="en-US" dirty="0"/>
              <a:t>Ysgrifennu’r aseiniad </a:t>
            </a:r>
          </a:p>
          <a:p>
            <a:r>
              <a:rPr lang="cy-GB" altLang="en-US" dirty="0"/>
              <a:t>Gwirio’ch ysgrifennu</a:t>
            </a:r>
          </a:p>
          <a:p>
            <a:endParaRPr lang="en-GB" dirty="0"/>
          </a:p>
        </p:txBody>
      </p:sp>
      <p:sp>
        <p:nvSpPr>
          <p:cNvPr id="4" name="Content Placeholder 3"/>
          <p:cNvSpPr>
            <a:spLocks noGrp="1"/>
          </p:cNvSpPr>
          <p:nvPr>
            <p:ph sz="half" idx="2"/>
          </p:nvPr>
        </p:nvSpPr>
        <p:spPr/>
        <p:txBody>
          <a:bodyPr>
            <a:normAutofit/>
          </a:bodyPr>
          <a:lstStyle/>
          <a:p>
            <a:r>
              <a:rPr lang="en-GB" altLang="en-US" dirty="0"/>
              <a:t>Analysing the Task</a:t>
            </a:r>
          </a:p>
          <a:p>
            <a:r>
              <a:rPr lang="en-GB" altLang="en-US" dirty="0"/>
              <a:t>Preparing a Plan</a:t>
            </a:r>
          </a:p>
          <a:p>
            <a:r>
              <a:rPr lang="en-GB" altLang="en-US" dirty="0"/>
              <a:t>Collecting relevant information</a:t>
            </a:r>
          </a:p>
          <a:p>
            <a:r>
              <a:rPr lang="en-GB" altLang="en-US" dirty="0"/>
              <a:t>Writing up</a:t>
            </a:r>
          </a:p>
          <a:p>
            <a:r>
              <a:rPr lang="en-GB" altLang="en-US" dirty="0"/>
              <a:t>Checking your writing</a:t>
            </a:r>
          </a:p>
        </p:txBody>
      </p:sp>
    </p:spTree>
    <p:extLst>
      <p:ext uri="{BB962C8B-B14F-4D97-AF65-F5344CB8AC3E}">
        <p14:creationId xmlns:p14="http://schemas.microsoft.com/office/powerpoint/2010/main" val="23332971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Dadansoddi’r Dasg</a:t>
            </a:r>
            <a:br>
              <a:rPr lang="cy-GB" dirty="0"/>
            </a:br>
            <a:r>
              <a:rPr lang="en-GB" dirty="0"/>
              <a:t>Analysing the Task</a:t>
            </a:r>
          </a:p>
        </p:txBody>
      </p:sp>
      <p:sp>
        <p:nvSpPr>
          <p:cNvPr id="3" name="Content Placeholder 2"/>
          <p:cNvSpPr>
            <a:spLocks noGrp="1"/>
          </p:cNvSpPr>
          <p:nvPr>
            <p:ph sz="half" idx="1"/>
          </p:nvPr>
        </p:nvSpPr>
        <p:spPr/>
        <p:txBody>
          <a:bodyPr/>
          <a:lstStyle/>
          <a:p>
            <a:r>
              <a:rPr lang="cy-GB" altLang="en-US" dirty="0"/>
              <a:t>Beth yw’r cwestiwn?</a:t>
            </a:r>
          </a:p>
          <a:p>
            <a:r>
              <a:rPr lang="cy-GB" altLang="en-US" dirty="0"/>
              <a:t>Disgrifiad hir</a:t>
            </a:r>
          </a:p>
          <a:p>
            <a:r>
              <a:rPr lang="cy-GB" altLang="en-US" dirty="0"/>
              <a:t>Y cam cyntaf yw lleoli’r cwestiwn ei hun</a:t>
            </a:r>
          </a:p>
          <a:p>
            <a:endParaRPr lang="en-GB" dirty="0"/>
          </a:p>
        </p:txBody>
      </p:sp>
      <p:sp>
        <p:nvSpPr>
          <p:cNvPr id="4" name="Content Placeholder 3"/>
          <p:cNvSpPr>
            <a:spLocks noGrp="1"/>
          </p:cNvSpPr>
          <p:nvPr>
            <p:ph sz="half" idx="2"/>
          </p:nvPr>
        </p:nvSpPr>
        <p:spPr/>
        <p:txBody>
          <a:bodyPr/>
          <a:lstStyle/>
          <a:p>
            <a:r>
              <a:rPr lang="en-GB" altLang="en-US" dirty="0"/>
              <a:t>What is the question?</a:t>
            </a:r>
          </a:p>
          <a:p>
            <a:r>
              <a:rPr lang="en-GB" altLang="en-US" dirty="0"/>
              <a:t>Long description</a:t>
            </a:r>
          </a:p>
          <a:p>
            <a:r>
              <a:rPr lang="en-GB" altLang="en-US" dirty="0"/>
              <a:t>First step is to locate the question itself</a:t>
            </a:r>
          </a:p>
          <a:p>
            <a:endParaRPr lang="en-GB" dirty="0"/>
          </a:p>
        </p:txBody>
      </p:sp>
      <p:pic>
        <p:nvPicPr>
          <p:cNvPr id="6" name="Picture 2" descr="C:\Users\TERRY\AppData\Local\Microsoft\Windows\INetCache\IE\IQSXOLVE\Questionmark[1].jpg">
            <a:extLst>
              <a:ext uri="{FF2B5EF4-FFF2-40B4-BE49-F238E27FC236}">
                <a16:creationId xmlns:a16="http://schemas.microsoft.com/office/drawing/2014/main" id="{36FCF2C8-6E8F-A8F4-27BA-77F2E830BEE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53911" y="811161"/>
            <a:ext cx="1584176" cy="1354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7338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Cyfarwyddiadau </a:t>
            </a:r>
            <a:br>
              <a:rPr lang="cy-GB" dirty="0"/>
            </a:br>
            <a:r>
              <a:rPr lang="en-GB" dirty="0"/>
              <a:t>Instructions </a:t>
            </a:r>
          </a:p>
        </p:txBody>
      </p:sp>
      <p:sp>
        <p:nvSpPr>
          <p:cNvPr id="3" name="Content Placeholder 2"/>
          <p:cNvSpPr>
            <a:spLocks noGrp="1"/>
          </p:cNvSpPr>
          <p:nvPr>
            <p:ph sz="half" idx="1"/>
          </p:nvPr>
        </p:nvSpPr>
        <p:spPr/>
        <p:txBody>
          <a:bodyPr>
            <a:normAutofit fontScale="85000" lnSpcReduction="10000"/>
          </a:bodyPr>
          <a:lstStyle/>
          <a:p>
            <a:r>
              <a:rPr lang="cy-GB" altLang="en-US" dirty="0"/>
              <a:t>Disgrifiwch</a:t>
            </a:r>
          </a:p>
          <a:p>
            <a:r>
              <a:rPr lang="cy-GB" altLang="en-US" dirty="0"/>
              <a:t>Trafodwch</a:t>
            </a:r>
          </a:p>
          <a:p>
            <a:r>
              <a:rPr lang="cy-GB" altLang="en-US" dirty="0"/>
              <a:t>Gwerthuswch</a:t>
            </a:r>
          </a:p>
          <a:p>
            <a:r>
              <a:rPr lang="cy-GB" altLang="en-US" dirty="0"/>
              <a:t>Dadansoddwch</a:t>
            </a:r>
          </a:p>
          <a:p>
            <a:r>
              <a:rPr lang="cy-GB" altLang="en-US" dirty="0"/>
              <a:t>Ystyriwch</a:t>
            </a:r>
          </a:p>
          <a:p>
            <a:r>
              <a:rPr lang="cy-GB" altLang="en-US" dirty="0"/>
              <a:t>Gwnewch argymhellion</a:t>
            </a:r>
          </a:p>
          <a:p>
            <a:r>
              <a:rPr lang="cy-GB" altLang="en-US" dirty="0"/>
              <a:t>Esboniwch</a:t>
            </a:r>
          </a:p>
          <a:p>
            <a:r>
              <a:rPr lang="cy-GB" altLang="en-US" dirty="0"/>
              <a:t>Ysgrifennwch adroddiad</a:t>
            </a:r>
          </a:p>
          <a:p>
            <a:endParaRPr lang="en-GB" dirty="0"/>
          </a:p>
        </p:txBody>
      </p:sp>
      <p:sp>
        <p:nvSpPr>
          <p:cNvPr id="4" name="Content Placeholder 3"/>
          <p:cNvSpPr>
            <a:spLocks noGrp="1"/>
          </p:cNvSpPr>
          <p:nvPr>
            <p:ph sz="half" idx="2"/>
          </p:nvPr>
        </p:nvSpPr>
        <p:spPr/>
        <p:txBody>
          <a:bodyPr>
            <a:normAutofit fontScale="85000" lnSpcReduction="10000"/>
          </a:bodyPr>
          <a:lstStyle/>
          <a:p>
            <a:r>
              <a:rPr lang="en-GB" altLang="en-US" dirty="0"/>
              <a:t>Describe</a:t>
            </a:r>
          </a:p>
          <a:p>
            <a:r>
              <a:rPr lang="en-GB" altLang="en-US" dirty="0"/>
              <a:t>Discuss</a:t>
            </a:r>
          </a:p>
          <a:p>
            <a:r>
              <a:rPr lang="en-GB" altLang="en-US" dirty="0"/>
              <a:t>Evaluate</a:t>
            </a:r>
          </a:p>
          <a:p>
            <a:r>
              <a:rPr lang="en-GB" altLang="en-US" dirty="0"/>
              <a:t>Analyse</a:t>
            </a:r>
          </a:p>
          <a:p>
            <a:r>
              <a:rPr lang="en-GB" altLang="en-US" dirty="0"/>
              <a:t>Consider</a:t>
            </a:r>
          </a:p>
          <a:p>
            <a:r>
              <a:rPr lang="en-GB" altLang="en-US" dirty="0"/>
              <a:t>Make recommendations</a:t>
            </a:r>
          </a:p>
          <a:p>
            <a:r>
              <a:rPr lang="en-GB" altLang="en-US" dirty="0"/>
              <a:t>Explain</a:t>
            </a:r>
          </a:p>
          <a:p>
            <a:r>
              <a:rPr lang="en-GB" altLang="en-US" dirty="0"/>
              <a:t>Write a report</a:t>
            </a:r>
          </a:p>
          <a:p>
            <a:endParaRPr lang="en-GB" dirty="0"/>
          </a:p>
        </p:txBody>
      </p:sp>
      <p:pic>
        <p:nvPicPr>
          <p:cNvPr id="5" name="Picture 3" descr="C:\Users\TERRY\AppData\Local\Microsoft\Windows\INetCache\IE\RCMPPI9Y\writing[1].gif">
            <a:extLst>
              <a:ext uri="{FF2B5EF4-FFF2-40B4-BE49-F238E27FC236}">
                <a16:creationId xmlns:a16="http://schemas.microsoft.com/office/drawing/2014/main" id="{DBF538D8-9877-B1AD-72CB-E8F865BF41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3699" y="896481"/>
            <a:ext cx="2179690" cy="1269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1074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E37C7-B012-4A86-AB18-497E5FD59777}"/>
              </a:ext>
            </a:extLst>
          </p:cNvPr>
          <p:cNvSpPr>
            <a:spLocks noGrp="1"/>
          </p:cNvSpPr>
          <p:nvPr>
            <p:ph type="title"/>
          </p:nvPr>
        </p:nvSpPr>
        <p:spPr/>
        <p:txBody>
          <a:bodyPr/>
          <a:lstStyle/>
          <a:p>
            <a:r>
              <a:rPr lang="en-GB" dirty="0" err="1"/>
              <a:t>Asesiad</a:t>
            </a:r>
            <a:r>
              <a:rPr lang="en-GB" dirty="0"/>
              <a:t>/ Assignment </a:t>
            </a:r>
          </a:p>
        </p:txBody>
      </p:sp>
      <p:sp>
        <p:nvSpPr>
          <p:cNvPr id="3" name="Content Placeholder 2">
            <a:extLst>
              <a:ext uri="{FF2B5EF4-FFF2-40B4-BE49-F238E27FC236}">
                <a16:creationId xmlns:a16="http://schemas.microsoft.com/office/drawing/2014/main" id="{09E6FF11-D8A7-43B0-84CB-4940D63465F4}"/>
              </a:ext>
            </a:extLst>
          </p:cNvPr>
          <p:cNvSpPr>
            <a:spLocks noGrp="1"/>
          </p:cNvSpPr>
          <p:nvPr>
            <p:ph sz="half" idx="1"/>
          </p:nvPr>
        </p:nvSpPr>
        <p:spPr/>
        <p:txBody>
          <a:bodyPr>
            <a:normAutofit fontScale="62500" lnSpcReduction="20000"/>
          </a:bodyPr>
          <a:lstStyle/>
          <a:p>
            <a:r>
              <a:rPr lang="cy-GB" dirty="0">
                <a:latin typeface="Arial" panose="020B0604020202020204" pitchFamily="34" charset="0"/>
                <a:ea typeface="Times New Roman" panose="02020603050405020304" pitchFamily="18" charset="0"/>
              </a:rPr>
              <a:t>Yn ôl Llywodraeth Cymru (2016, t.2) 'Mae cynhwysiant yn broses lle mae pob disgybl yn cael mynediad at gyfleoedd cyffredin mewn ffyrdd sy'n berthnasol i'w hanghenion, ac sy'n sicrhau eu bod yn perthyn yn llawn i gymuned yr ysgol.’ </a:t>
            </a:r>
          </a:p>
          <a:p>
            <a:pPr marL="0" indent="0">
              <a:buNone/>
            </a:pPr>
            <a:r>
              <a:rPr lang="cy-GB" b="1" dirty="0">
                <a:latin typeface="Arial" panose="020B0604020202020204" pitchFamily="34" charset="0"/>
                <a:ea typeface="Times New Roman" panose="02020603050405020304" pitchFamily="18" charset="0"/>
              </a:rPr>
              <a:t>Trafodwch y rhwystrau a all rwystro neu atal plant rhag dysgu a chymryd rhan lawn mewn amgylcheddau addysgol ac archwilio sut y gellir goresgyn y rhwystrau hyn, o ran deddfwriaeth a pholisi yn ogystal â strategaethau yn yr amgylchedd dysgu.</a:t>
            </a:r>
          </a:p>
          <a:p>
            <a:pPr marL="0" indent="0">
              <a:buNone/>
            </a:pPr>
            <a:r>
              <a:rPr lang="cy-GB" sz="2900" dirty="0">
                <a:solidFill>
                  <a:srgbClr val="FF0000"/>
                </a:solidFill>
              </a:rPr>
              <a:t>Beth mae’r cwestiwn hwn yn gofyn imi ei wneud?</a:t>
            </a:r>
          </a:p>
          <a:p>
            <a:pPr marL="0" indent="0">
              <a:buNone/>
            </a:pPr>
            <a:endParaRPr lang="cy-GB" b="1" dirty="0"/>
          </a:p>
        </p:txBody>
      </p:sp>
      <p:sp>
        <p:nvSpPr>
          <p:cNvPr id="4" name="Content Placeholder 3">
            <a:extLst>
              <a:ext uri="{FF2B5EF4-FFF2-40B4-BE49-F238E27FC236}">
                <a16:creationId xmlns:a16="http://schemas.microsoft.com/office/drawing/2014/main" id="{CF25A59E-707B-4794-949D-E32756D5B148}"/>
              </a:ext>
            </a:extLst>
          </p:cNvPr>
          <p:cNvSpPr>
            <a:spLocks noGrp="1"/>
          </p:cNvSpPr>
          <p:nvPr>
            <p:ph sz="half" idx="2"/>
          </p:nvPr>
        </p:nvSpPr>
        <p:spPr/>
        <p:txBody>
          <a:bodyPr>
            <a:normAutofit fontScale="62500" lnSpcReduction="20000"/>
          </a:bodyPr>
          <a:lstStyle/>
          <a:p>
            <a:r>
              <a:rPr lang="en-GB" sz="1800" dirty="0">
                <a:latin typeface="Arial" panose="020B0604020202020204" pitchFamily="34" charset="0"/>
                <a:ea typeface="Times New Roman" panose="02020603050405020304" pitchFamily="18" charset="0"/>
              </a:rPr>
              <a:t>According to the Welsh Government (2016, p.2) ‘Inclusion is a process through which all pupils access common opportunities in ways relevant to their needs, and which ensures that they fully belong to the school community.’ </a:t>
            </a:r>
          </a:p>
          <a:p>
            <a:pPr marL="0" indent="0">
              <a:buNone/>
            </a:pPr>
            <a:r>
              <a:rPr lang="en-GB" sz="1800" b="1" dirty="0">
                <a:latin typeface="Arial" panose="020B0604020202020204" pitchFamily="34" charset="0"/>
                <a:ea typeface="Times New Roman" panose="02020603050405020304" pitchFamily="18" charset="0"/>
              </a:rPr>
              <a:t>Discuss the barriers that can hinder or prevent children from learning and participating fully in educational environments and examine how these barriers can be overcome, in terms of legislation and policy as well as strategies within the learning environment.</a:t>
            </a:r>
          </a:p>
          <a:p>
            <a:pPr marL="0" indent="0">
              <a:buNone/>
            </a:pPr>
            <a:r>
              <a:rPr lang="en-GB" sz="3100" dirty="0">
                <a:solidFill>
                  <a:srgbClr val="FF0000"/>
                </a:solidFill>
              </a:rPr>
              <a:t>What does this question require me to do?</a:t>
            </a:r>
          </a:p>
          <a:p>
            <a:pPr marL="0" indent="0">
              <a:buNone/>
            </a:pPr>
            <a:endParaRPr lang="en-GB" sz="1800" b="1"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3205515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Cyflwyniad</a:t>
            </a:r>
            <a:br>
              <a:rPr lang="en-GB" dirty="0"/>
            </a:br>
            <a:r>
              <a:rPr lang="en-GB" dirty="0"/>
              <a:t>Introduction</a:t>
            </a:r>
          </a:p>
        </p:txBody>
      </p:sp>
      <p:sp>
        <p:nvSpPr>
          <p:cNvPr id="3" name="Content Placeholder 2"/>
          <p:cNvSpPr>
            <a:spLocks noGrp="1"/>
          </p:cNvSpPr>
          <p:nvPr>
            <p:ph sz="half" idx="1"/>
          </p:nvPr>
        </p:nvSpPr>
        <p:spPr/>
        <p:txBody>
          <a:bodyPr>
            <a:normAutofit fontScale="92500" lnSpcReduction="20000"/>
          </a:bodyPr>
          <a:lstStyle/>
          <a:p>
            <a:pPr lvl="1"/>
            <a:r>
              <a:rPr lang="cy-GB" altLang="en-US" dirty="0"/>
              <a:t>Esboniwch sut rydych yn dehongli’r cwestiwn</a:t>
            </a:r>
          </a:p>
          <a:p>
            <a:pPr lvl="1"/>
            <a:r>
              <a:rPr lang="cy-GB" altLang="en-US" dirty="0"/>
              <a:t>Sefyllfa (gwybodaeth gefndirol)</a:t>
            </a:r>
          </a:p>
          <a:p>
            <a:pPr lvl="1"/>
            <a:r>
              <a:rPr lang="cy-GB" altLang="en-US" dirty="0"/>
              <a:t>Diffiniad o dermau allweddol</a:t>
            </a:r>
          </a:p>
          <a:p>
            <a:pPr lvl="1"/>
            <a:r>
              <a:rPr lang="en-GB" altLang="en-US" dirty="0"/>
              <a:t>‘</a:t>
            </a:r>
            <a:r>
              <a:rPr lang="cy-GB" altLang="en-US" dirty="0"/>
              <a:t>Dynodwch faterion rydych yn mynd i’w cynnwys’ </a:t>
            </a:r>
            <a:endParaRPr lang="cy-GB" dirty="0"/>
          </a:p>
          <a:p>
            <a:pPr lvl="4"/>
            <a:r>
              <a:rPr lang="en-GB" sz="1800" dirty="0"/>
              <a:t>(Cottrell, 2013, t. 290)</a:t>
            </a:r>
            <a:endParaRPr lang="cy-GB" altLang="en-US" sz="1800" dirty="0"/>
          </a:p>
          <a:p>
            <a:pPr lvl="1"/>
            <a:r>
              <a:rPr lang="cy-GB" altLang="en-US" dirty="0"/>
              <a:t>Datganiad o bwrpas</a:t>
            </a:r>
          </a:p>
          <a:p>
            <a:pPr lvl="1"/>
            <a:r>
              <a:rPr lang="cy-GB" altLang="en-US" dirty="0"/>
              <a:t>Crynodeb o’r prif bwyntiau</a:t>
            </a:r>
          </a:p>
          <a:p>
            <a:endParaRPr lang="en-GB" dirty="0"/>
          </a:p>
        </p:txBody>
      </p:sp>
      <p:sp>
        <p:nvSpPr>
          <p:cNvPr id="4" name="Content Placeholder 3"/>
          <p:cNvSpPr>
            <a:spLocks noGrp="1"/>
          </p:cNvSpPr>
          <p:nvPr>
            <p:ph sz="half" idx="2"/>
          </p:nvPr>
        </p:nvSpPr>
        <p:spPr/>
        <p:txBody>
          <a:bodyPr>
            <a:normAutofit fontScale="92500" lnSpcReduction="20000"/>
          </a:bodyPr>
          <a:lstStyle/>
          <a:p>
            <a:pPr lvl="1"/>
            <a:r>
              <a:rPr lang="en-GB" altLang="en-US" dirty="0"/>
              <a:t>‘Explain how you interpret the question’ </a:t>
            </a:r>
          </a:p>
          <a:p>
            <a:pPr lvl="1"/>
            <a:r>
              <a:rPr lang="en-GB" altLang="en-US" dirty="0"/>
              <a:t>Setting (background information)</a:t>
            </a:r>
          </a:p>
          <a:p>
            <a:pPr lvl="1"/>
            <a:r>
              <a:rPr lang="en-GB" altLang="en-US" dirty="0"/>
              <a:t>Definition of key terms</a:t>
            </a:r>
          </a:p>
          <a:p>
            <a:pPr lvl="1"/>
            <a:endParaRPr lang="en-GB" altLang="en-US" dirty="0"/>
          </a:p>
          <a:p>
            <a:pPr lvl="1"/>
            <a:r>
              <a:rPr lang="en-GB" altLang="en-US" dirty="0"/>
              <a:t>‘Identify issues that you are going to cover’ </a:t>
            </a:r>
          </a:p>
          <a:p>
            <a:pPr lvl="1" algn="r"/>
            <a:r>
              <a:rPr lang="en-GB" dirty="0"/>
              <a:t>(Cottrell, 2013, p. 290)</a:t>
            </a:r>
            <a:endParaRPr lang="en-GB" altLang="en-US" dirty="0"/>
          </a:p>
          <a:p>
            <a:pPr lvl="1"/>
            <a:r>
              <a:rPr lang="en-GB" altLang="en-US" dirty="0"/>
              <a:t>Statement of purpose</a:t>
            </a:r>
          </a:p>
          <a:p>
            <a:pPr lvl="1"/>
            <a:r>
              <a:rPr lang="en-GB" altLang="en-US" dirty="0"/>
              <a:t>Summary of main points</a:t>
            </a:r>
          </a:p>
          <a:p>
            <a:endParaRPr lang="en-GB" dirty="0"/>
          </a:p>
        </p:txBody>
      </p:sp>
    </p:spTree>
    <p:extLst>
      <p:ext uri="{BB962C8B-B14F-4D97-AF65-F5344CB8AC3E}">
        <p14:creationId xmlns:p14="http://schemas.microsoft.com/office/powerpoint/2010/main" val="11414234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Ysgrifennu’r Prif Bwyntiau</a:t>
            </a:r>
            <a:br>
              <a:rPr lang="cy-GB" dirty="0"/>
            </a:br>
            <a:r>
              <a:rPr lang="cy-GB" dirty="0"/>
              <a:t> </a:t>
            </a:r>
            <a:r>
              <a:rPr lang="en-GB" dirty="0"/>
              <a:t>Writing up Main Points</a:t>
            </a:r>
          </a:p>
        </p:txBody>
      </p:sp>
      <p:sp>
        <p:nvSpPr>
          <p:cNvPr id="3" name="Content Placeholder 2"/>
          <p:cNvSpPr>
            <a:spLocks noGrp="1"/>
          </p:cNvSpPr>
          <p:nvPr>
            <p:ph sz="half" idx="1"/>
          </p:nvPr>
        </p:nvSpPr>
        <p:spPr/>
        <p:txBody>
          <a:bodyPr>
            <a:normAutofit fontScale="40000" lnSpcReduction="20000"/>
          </a:bodyPr>
          <a:lstStyle/>
          <a:p>
            <a:r>
              <a:rPr lang="cy-GB" sz="3300" dirty="0"/>
              <a:t>Bydd pob syniad allweddol yn cyfateb i baragraff</a:t>
            </a:r>
          </a:p>
          <a:p>
            <a:endParaRPr lang="cy-GB" sz="3300" dirty="0"/>
          </a:p>
          <a:p>
            <a:pPr lvl="1"/>
            <a:r>
              <a:rPr lang="cy-GB" sz="3300" dirty="0"/>
              <a:t>Dechreuwch bob paragraff gyda brawddeg grynhoi – prif bwyntiau</a:t>
            </a:r>
          </a:p>
          <a:p>
            <a:pPr lvl="1"/>
            <a:r>
              <a:rPr lang="cy-GB" sz="3300" dirty="0"/>
              <a:t>Datblygwch baragraff gyda mwy o wybodaeth am y prif bwynt - esboniad; enghraifft; rheswm; manylion ychwanegol</a:t>
            </a:r>
          </a:p>
          <a:p>
            <a:pPr lvl="1"/>
            <a:r>
              <a:rPr lang="cy-GB" sz="3300" dirty="0"/>
              <a:t>Defnyddiwch ddyfyniadau o wybodaeth yn uniongyrchol ac yn anuniongyrchol</a:t>
            </a:r>
          </a:p>
          <a:p>
            <a:pPr lvl="1"/>
            <a:r>
              <a:rPr lang="en-GB" sz="3300" dirty="0"/>
              <a:t>‘</a:t>
            </a:r>
            <a:r>
              <a:rPr lang="cy-GB" sz="3300" dirty="0"/>
              <a:t>Paratowch am y paragraff nesaf’ â brawddeg gysylltiol</a:t>
            </a:r>
          </a:p>
          <a:p>
            <a:pPr lvl="1"/>
            <a:r>
              <a:rPr lang="en-GB" sz="3300" dirty="0"/>
              <a:t>(Cottrell, 2013, t. 290)</a:t>
            </a:r>
            <a:endParaRPr lang="en-GB" altLang="en-US" sz="3300" dirty="0"/>
          </a:p>
          <a:p>
            <a:pPr lvl="1"/>
            <a:endParaRPr lang="cy-GB" dirty="0"/>
          </a:p>
          <a:p>
            <a:pPr lvl="1"/>
            <a:endParaRPr lang="cy-GB" dirty="0"/>
          </a:p>
          <a:p>
            <a:endParaRPr lang="en-GB" dirty="0"/>
          </a:p>
        </p:txBody>
      </p:sp>
      <p:sp>
        <p:nvSpPr>
          <p:cNvPr id="4" name="Content Placeholder 3"/>
          <p:cNvSpPr>
            <a:spLocks noGrp="1"/>
          </p:cNvSpPr>
          <p:nvPr>
            <p:ph sz="half" idx="2"/>
          </p:nvPr>
        </p:nvSpPr>
        <p:spPr/>
        <p:txBody>
          <a:bodyPr>
            <a:noAutofit/>
          </a:bodyPr>
          <a:lstStyle/>
          <a:p>
            <a:r>
              <a:rPr lang="en-GB" sz="1400" dirty="0"/>
              <a:t>Each key idea equates to a paragraph</a:t>
            </a:r>
          </a:p>
          <a:p>
            <a:pPr lvl="1"/>
            <a:endParaRPr lang="en-GB" sz="1400" dirty="0"/>
          </a:p>
          <a:p>
            <a:pPr lvl="1"/>
            <a:r>
              <a:rPr lang="en-GB" sz="1400" dirty="0"/>
              <a:t>Begin each paragraph with a summary sentence - main points</a:t>
            </a:r>
          </a:p>
          <a:p>
            <a:pPr lvl="1"/>
            <a:r>
              <a:rPr lang="en-GB" sz="1400" dirty="0"/>
              <a:t>Develop paragraph with more information about the main point,- explanation; example; reason; additional detail</a:t>
            </a:r>
          </a:p>
          <a:p>
            <a:pPr lvl="1"/>
            <a:r>
              <a:rPr lang="en-GB" sz="1400" dirty="0"/>
              <a:t>Use quotations of information directly and indirectly </a:t>
            </a:r>
          </a:p>
          <a:p>
            <a:pPr lvl="1"/>
            <a:r>
              <a:rPr lang="en-GB" sz="1400" dirty="0"/>
              <a:t>‘Lead up to the next paragraph’ with a linking sentence </a:t>
            </a:r>
          </a:p>
          <a:p>
            <a:pPr lvl="1"/>
            <a:r>
              <a:rPr lang="en-GB" sz="1400" dirty="0"/>
              <a:t>(Cottrell, 2013, p. 290)</a:t>
            </a:r>
            <a:endParaRPr lang="en-GB" altLang="en-US" sz="1400" dirty="0"/>
          </a:p>
        </p:txBody>
      </p:sp>
    </p:spTree>
    <p:extLst>
      <p:ext uri="{BB962C8B-B14F-4D97-AF65-F5344CB8AC3E}">
        <p14:creationId xmlns:p14="http://schemas.microsoft.com/office/powerpoint/2010/main" val="3340676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a:spLocks noGrp="1"/>
          </p:cNvSpPr>
          <p:nvPr>
            <p:ph type="title"/>
          </p:nvPr>
        </p:nvSpPr>
        <p:spPr/>
        <p:txBody>
          <a:bodyPr>
            <a:normAutofit/>
          </a:bodyPr>
          <a:lstStyle/>
          <a:p>
            <a:r>
              <a:rPr lang="cy-GB" dirty="0"/>
              <a:t>Ysgrifennu’r Prif Bwyntiau - </a:t>
            </a:r>
            <a:r>
              <a:rPr lang="cy-GB" altLang="cy-GB" dirty="0"/>
              <a:t>Ysgrifennu beirniadol</a:t>
            </a:r>
            <a:br>
              <a:rPr lang="cy-GB" dirty="0"/>
            </a:br>
            <a:r>
              <a:rPr lang="cy-GB" dirty="0"/>
              <a:t> </a:t>
            </a:r>
            <a:r>
              <a:rPr lang="en-GB" dirty="0"/>
              <a:t>Writing up Main Points - </a:t>
            </a:r>
            <a:r>
              <a:rPr lang="cy-GB" altLang="cy-GB" noProof="1"/>
              <a:t>Critical writing </a:t>
            </a:r>
            <a:endParaRPr lang="cy-GB" noProof="1"/>
          </a:p>
        </p:txBody>
      </p:sp>
      <p:sp>
        <p:nvSpPr>
          <p:cNvPr id="3" name="Content Placeholder 4"/>
          <p:cNvSpPr>
            <a:spLocks noGrp="1"/>
          </p:cNvSpPr>
          <p:nvPr>
            <p:ph sz="half" idx="1"/>
          </p:nvPr>
        </p:nvSpPr>
        <p:spPr/>
        <p:txBody>
          <a:bodyPr>
            <a:normAutofit fontScale="92500" lnSpcReduction="20000"/>
          </a:bodyPr>
          <a:lstStyle/>
          <a:p>
            <a:r>
              <a:rPr lang="en-US" altLang="en-US" noProof="1"/>
              <a:t>Defnyddiwch dystiolaeth i gefnogi’r pwyntiau sy’n cael eu gwneud a dehonglwch y dystiolaeth hon i ddatblygu eich dadl. </a:t>
            </a:r>
            <a:endParaRPr lang="en-GB" altLang="en-US" dirty="0"/>
          </a:p>
          <a:p>
            <a:r>
              <a:rPr lang="en-GB" altLang="en-US" noProof="1"/>
              <a:t>Gyda phob paragraff a ysgrifennwch, mae’n ddefnyddiol gofyn i chi’ch hun:</a:t>
            </a:r>
          </a:p>
          <a:p>
            <a:r>
              <a:rPr lang="en-GB" altLang="en-US" noProof="1"/>
              <a:t>Pam ydw i’n ysgrifennu hyn?</a:t>
            </a:r>
          </a:p>
          <a:p>
            <a:r>
              <a:rPr lang="en-GB" altLang="en-US" noProof="1"/>
              <a:t>Pa bwynt ydw i’n ceisio ei wneud?</a:t>
            </a:r>
          </a:p>
          <a:p>
            <a:endParaRPr lang="cy-GB" dirty="0"/>
          </a:p>
        </p:txBody>
      </p:sp>
      <p:sp>
        <p:nvSpPr>
          <p:cNvPr id="4" name="Content Placeholder 5"/>
          <p:cNvSpPr>
            <a:spLocks noGrp="1"/>
          </p:cNvSpPr>
          <p:nvPr>
            <p:ph sz="half" idx="2"/>
          </p:nvPr>
        </p:nvSpPr>
        <p:spPr/>
        <p:txBody>
          <a:bodyPr>
            <a:normAutofit fontScale="92500" lnSpcReduction="20000"/>
          </a:bodyPr>
          <a:lstStyle/>
          <a:p>
            <a:r>
              <a:rPr lang="en-US" dirty="0"/>
              <a:t>Use evidence to support the points being made and interpret this evidence to develop your argument.   </a:t>
            </a:r>
          </a:p>
          <a:p>
            <a:r>
              <a:rPr lang="en-US" dirty="0"/>
              <a:t>With each paragraph you write it is useful to ask yourself:</a:t>
            </a:r>
          </a:p>
          <a:p>
            <a:r>
              <a:rPr lang="en-US" dirty="0"/>
              <a:t>Why am I writing this?</a:t>
            </a:r>
          </a:p>
          <a:p>
            <a:r>
              <a:rPr lang="en-US" dirty="0"/>
              <a:t>What point am I trying to make?</a:t>
            </a:r>
          </a:p>
          <a:p>
            <a:endParaRPr lang="cy-GB" dirty="0"/>
          </a:p>
        </p:txBody>
      </p:sp>
    </p:spTree>
    <p:extLst>
      <p:ext uri="{BB962C8B-B14F-4D97-AF65-F5344CB8AC3E}">
        <p14:creationId xmlns:p14="http://schemas.microsoft.com/office/powerpoint/2010/main" val="10925302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dirty="0"/>
              <a:t>Ysgrifennu’r Prif Bwyntiau – Ysgrifennu dadansoddol</a:t>
            </a:r>
            <a:br>
              <a:rPr lang="cy-GB" dirty="0"/>
            </a:br>
            <a:r>
              <a:rPr lang="en-GB" dirty="0"/>
              <a:t>Writing up Main Points - Analytical writing</a:t>
            </a:r>
          </a:p>
        </p:txBody>
      </p:sp>
      <p:sp>
        <p:nvSpPr>
          <p:cNvPr id="3" name="Content Placeholder 2"/>
          <p:cNvSpPr>
            <a:spLocks noGrp="1"/>
          </p:cNvSpPr>
          <p:nvPr>
            <p:ph sz="half" idx="1"/>
          </p:nvPr>
        </p:nvSpPr>
        <p:spPr/>
        <p:txBody>
          <a:bodyPr>
            <a:normAutofit lnSpcReduction="10000"/>
          </a:bodyPr>
          <a:lstStyle/>
          <a:p>
            <a:r>
              <a:rPr lang="cy-GB" dirty="0"/>
              <a:t>Datganwch eich safbwynt</a:t>
            </a:r>
          </a:p>
          <a:p>
            <a:r>
              <a:rPr lang="cy-GB" dirty="0"/>
              <a:t>Cefnogwch eich dadl</a:t>
            </a:r>
          </a:p>
          <a:p>
            <a:r>
              <a:rPr lang="cy-GB" dirty="0"/>
              <a:t>O ble daw’r dystiolaeth?</a:t>
            </a:r>
          </a:p>
          <a:p>
            <a:r>
              <a:rPr lang="cy-GB" dirty="0"/>
              <a:t>Ystyriwch unrhyw ddadleuon yn erbyn eich dadl chi</a:t>
            </a:r>
          </a:p>
          <a:p>
            <a:r>
              <a:rPr lang="cy-GB" dirty="0"/>
              <a:t>Dangoswch pam rydych yn ystyried bod eich dadl chi yn gryfach (</a:t>
            </a:r>
            <a:r>
              <a:rPr lang="cy-GB" noProof="1"/>
              <a:t>Cottrell</a:t>
            </a:r>
            <a:r>
              <a:rPr lang="cy-GB" dirty="0"/>
              <a:t> 2008)</a:t>
            </a:r>
          </a:p>
        </p:txBody>
      </p:sp>
      <p:sp>
        <p:nvSpPr>
          <p:cNvPr id="4" name="Content Placeholder 3"/>
          <p:cNvSpPr>
            <a:spLocks noGrp="1"/>
          </p:cNvSpPr>
          <p:nvPr>
            <p:ph sz="half" idx="2"/>
          </p:nvPr>
        </p:nvSpPr>
        <p:spPr/>
        <p:txBody>
          <a:bodyPr>
            <a:normAutofit lnSpcReduction="10000"/>
          </a:bodyPr>
          <a:lstStyle/>
          <a:p>
            <a:r>
              <a:rPr lang="en-GB" dirty="0"/>
              <a:t>State your position</a:t>
            </a:r>
          </a:p>
          <a:p>
            <a:r>
              <a:rPr lang="en-GB" dirty="0"/>
              <a:t>Support your argument</a:t>
            </a:r>
          </a:p>
          <a:p>
            <a:r>
              <a:rPr lang="en-GB" dirty="0"/>
              <a:t>Where is the evidence from?</a:t>
            </a:r>
          </a:p>
          <a:p>
            <a:r>
              <a:rPr lang="en-GB" dirty="0"/>
              <a:t>Consider any arguments that may contradict yours</a:t>
            </a:r>
          </a:p>
          <a:p>
            <a:r>
              <a:rPr lang="en-GB" dirty="0"/>
              <a:t>Demonstrate why you think your argument is stronger ( Cottrell 2008)</a:t>
            </a:r>
          </a:p>
        </p:txBody>
      </p:sp>
    </p:spTree>
    <p:extLst>
      <p:ext uri="{BB962C8B-B14F-4D97-AF65-F5344CB8AC3E}">
        <p14:creationId xmlns:p14="http://schemas.microsoft.com/office/powerpoint/2010/main" val="23741347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Ysgrifennu’r Casgliad</a:t>
            </a:r>
            <a:br>
              <a:rPr lang="cy-GB" dirty="0"/>
            </a:br>
            <a:r>
              <a:rPr lang="en-GB" dirty="0"/>
              <a:t>Writing a Conclusion</a:t>
            </a:r>
          </a:p>
        </p:txBody>
      </p:sp>
      <p:sp>
        <p:nvSpPr>
          <p:cNvPr id="3" name="Content Placeholder 2"/>
          <p:cNvSpPr>
            <a:spLocks noGrp="1"/>
          </p:cNvSpPr>
          <p:nvPr>
            <p:ph sz="half" idx="1"/>
          </p:nvPr>
        </p:nvSpPr>
        <p:spPr/>
        <p:txBody>
          <a:bodyPr>
            <a:normAutofit fontScale="92500" lnSpcReduction="10000"/>
          </a:bodyPr>
          <a:lstStyle/>
          <a:p>
            <a:r>
              <a:rPr lang="cy-GB" altLang="en-US" dirty="0"/>
              <a:t>PEIDIWCH â gorffen YN SYDYN!</a:t>
            </a:r>
          </a:p>
          <a:p>
            <a:r>
              <a:rPr lang="cy-GB" altLang="en-US" dirty="0"/>
              <a:t>Y paragraff olaf yw’r casgliad</a:t>
            </a:r>
          </a:p>
          <a:p>
            <a:r>
              <a:rPr lang="cy-GB" altLang="en-US" dirty="0"/>
              <a:t> Crynhowch eich dadl a’r prif bwyntiau</a:t>
            </a:r>
            <a:r>
              <a:rPr lang="en-GB" altLang="en-US" dirty="0"/>
              <a:t> </a:t>
            </a:r>
          </a:p>
          <a:p>
            <a:r>
              <a:rPr lang="cy-GB" altLang="en-US" noProof="1"/>
              <a:t>Yn eich brawddeg olaf, crynhowch eich dadl yn gryno iawn, gan ei chysylltu â’r teitl</a:t>
            </a:r>
          </a:p>
          <a:p>
            <a:pPr algn="r"/>
            <a:r>
              <a:rPr lang="en-GB" dirty="0"/>
              <a:t>(Cottrell, 2013, t. 290)</a:t>
            </a:r>
            <a:endParaRPr lang="en-GB" altLang="en-US" dirty="0"/>
          </a:p>
          <a:p>
            <a:endParaRPr lang="en-GB" dirty="0"/>
          </a:p>
        </p:txBody>
      </p:sp>
      <p:sp>
        <p:nvSpPr>
          <p:cNvPr id="4" name="Content Placeholder 3"/>
          <p:cNvSpPr>
            <a:spLocks noGrp="1"/>
          </p:cNvSpPr>
          <p:nvPr>
            <p:ph sz="half" idx="2"/>
          </p:nvPr>
        </p:nvSpPr>
        <p:spPr/>
        <p:txBody>
          <a:bodyPr>
            <a:normAutofit fontScale="92500" lnSpcReduction="10000"/>
          </a:bodyPr>
          <a:lstStyle/>
          <a:p>
            <a:r>
              <a:rPr lang="en-GB" altLang="en-US" dirty="0"/>
              <a:t>Do NOT finish ABRUPTLY!</a:t>
            </a:r>
          </a:p>
          <a:p>
            <a:r>
              <a:rPr lang="en-GB" altLang="en-US" dirty="0"/>
              <a:t>Final paragraph is the conclusion</a:t>
            </a:r>
          </a:p>
          <a:p>
            <a:r>
              <a:rPr lang="en-GB" altLang="en-US" dirty="0"/>
              <a:t>‘Summarise your argument and the main’ points </a:t>
            </a:r>
          </a:p>
          <a:p>
            <a:r>
              <a:rPr lang="en-GB" altLang="en-US" dirty="0"/>
              <a:t>‘In your last sentence, sum up argument very briefly, linking it to the title’</a:t>
            </a:r>
          </a:p>
          <a:p>
            <a:pPr algn="r"/>
            <a:r>
              <a:rPr lang="en-GB" dirty="0"/>
              <a:t>(Cottrell, 2013, p. 290)</a:t>
            </a:r>
            <a:endParaRPr lang="en-GB" altLang="en-US" dirty="0"/>
          </a:p>
          <a:p>
            <a:endParaRPr lang="en-GB" altLang="en-US" dirty="0"/>
          </a:p>
          <a:p>
            <a:endParaRPr lang="en-GB" dirty="0"/>
          </a:p>
        </p:txBody>
      </p:sp>
      <p:pic>
        <p:nvPicPr>
          <p:cNvPr id="4098" name="Picture 2" descr="C:\Users\l.roberts\AppData\Local\Microsoft\Windows\Temporary Internet Files\Content.IE5\S9T0P2O1\MC90028693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58403" y="5607752"/>
            <a:ext cx="1950931" cy="1423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84374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cy-GB" altLang="cy-GB" dirty="0"/>
              <a:t>Byddwch yn gryno a threfnus </a:t>
            </a:r>
            <a:br>
              <a:rPr lang="en-US" altLang="cy-GB" dirty="0"/>
            </a:br>
            <a:r>
              <a:rPr lang="en-US" altLang="cy-GB" dirty="0"/>
              <a:t>Be concise and structured </a:t>
            </a:r>
            <a:endParaRPr lang="cy-GB" dirty="0"/>
          </a:p>
        </p:txBody>
      </p:sp>
      <p:sp>
        <p:nvSpPr>
          <p:cNvPr id="6" name="Content Placeholder 3"/>
          <p:cNvSpPr>
            <a:spLocks noGrp="1"/>
          </p:cNvSpPr>
          <p:nvPr>
            <p:ph sz="half" idx="1"/>
          </p:nvPr>
        </p:nvSpPr>
        <p:spPr/>
        <p:txBody>
          <a:bodyPr>
            <a:normAutofit fontScale="92500" lnSpcReduction="20000"/>
          </a:bodyPr>
          <a:lstStyle/>
          <a:p>
            <a:r>
              <a:rPr lang="cy-GB" dirty="0"/>
              <a:t>A yw ystyr y frawddeg/ paragraff yn eglur?</a:t>
            </a:r>
          </a:p>
          <a:p>
            <a:r>
              <a:rPr lang="cy-GB" dirty="0"/>
              <a:t>Alla i wella’r ffordd rydw i wedi ysgrifennu’r frawddeg hon / paragraff hwn?</a:t>
            </a:r>
          </a:p>
          <a:p>
            <a:r>
              <a:rPr lang="cy-GB" dirty="0"/>
              <a:t>Ydw i wedi defnyddio geiriau cysylltu/pontio i hybu llif a strwythur yr aseiniad?</a:t>
            </a:r>
          </a:p>
          <a:p>
            <a:r>
              <a:rPr lang="cy-GB" dirty="0"/>
              <a:t>Ailddrafftiwch a golygu eich gwaith</a:t>
            </a:r>
          </a:p>
          <a:p>
            <a:endParaRPr lang="cy-GB" dirty="0"/>
          </a:p>
        </p:txBody>
      </p:sp>
      <p:sp>
        <p:nvSpPr>
          <p:cNvPr id="7" name="Content Placeholder 4"/>
          <p:cNvSpPr>
            <a:spLocks noGrp="1"/>
          </p:cNvSpPr>
          <p:nvPr>
            <p:ph sz="half" idx="2"/>
          </p:nvPr>
        </p:nvSpPr>
        <p:spPr/>
        <p:txBody>
          <a:bodyPr>
            <a:normAutofit fontScale="92500" lnSpcReduction="20000"/>
          </a:bodyPr>
          <a:lstStyle/>
          <a:p>
            <a:r>
              <a:rPr lang="en-US" dirty="0"/>
              <a:t>Is the meaning of the sentence/paragraph clear?</a:t>
            </a:r>
          </a:p>
          <a:p>
            <a:r>
              <a:rPr lang="en-US" dirty="0"/>
              <a:t>Can I improve the way I have written this sentence/paragraph?</a:t>
            </a:r>
          </a:p>
          <a:p>
            <a:r>
              <a:rPr lang="en-US" dirty="0"/>
              <a:t>Have I used linking/transition words to assist the flow and structure of the assignment?</a:t>
            </a:r>
          </a:p>
          <a:p>
            <a:r>
              <a:rPr lang="en-US" dirty="0"/>
              <a:t>Re-draft and edit</a:t>
            </a:r>
          </a:p>
          <a:p>
            <a:endParaRPr lang="cy-GB" dirty="0"/>
          </a:p>
        </p:txBody>
      </p:sp>
    </p:spTree>
    <p:extLst>
      <p:ext uri="{BB962C8B-B14F-4D97-AF65-F5344CB8AC3E}">
        <p14:creationId xmlns:p14="http://schemas.microsoft.com/office/powerpoint/2010/main" val="17232514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Cyflwyno gwaith  </a:t>
            </a:r>
            <a:br>
              <a:rPr lang="en-GB" dirty="0"/>
            </a:br>
            <a:r>
              <a:rPr lang="en-GB" dirty="0"/>
              <a:t>Submission</a:t>
            </a:r>
          </a:p>
        </p:txBody>
      </p:sp>
      <p:sp>
        <p:nvSpPr>
          <p:cNvPr id="3" name="Content Placeholder 2"/>
          <p:cNvSpPr>
            <a:spLocks noGrp="1"/>
          </p:cNvSpPr>
          <p:nvPr>
            <p:ph sz="half" idx="1"/>
          </p:nvPr>
        </p:nvSpPr>
        <p:spPr/>
        <p:txBody>
          <a:bodyPr/>
          <a:lstStyle/>
          <a:p>
            <a:r>
              <a:rPr lang="cy-GB" dirty="0"/>
              <a:t>Arial ffont 12</a:t>
            </a:r>
          </a:p>
          <a:p>
            <a:r>
              <a:rPr lang="cy-GB" dirty="0"/>
              <a:t>Bylchiad llinellau 1.5 / 2 </a:t>
            </a:r>
          </a:p>
          <a:p>
            <a:r>
              <a:rPr lang="cy-GB" dirty="0"/>
              <a:t>Fel arfer does dim angen is-benawdau</a:t>
            </a:r>
          </a:p>
          <a:p>
            <a:r>
              <a:rPr lang="cy-GB" dirty="0"/>
              <a:t>Cyflwynwch ef drwy </a:t>
            </a:r>
            <a:r>
              <a:rPr lang="cy-GB" noProof="1"/>
              <a:t>Turnitin</a:t>
            </a:r>
            <a:r>
              <a:rPr lang="cy-GB" dirty="0"/>
              <a:t> ar</a:t>
            </a:r>
            <a:r>
              <a:rPr lang="en-GB" dirty="0"/>
              <a:t> Moodle</a:t>
            </a:r>
          </a:p>
        </p:txBody>
      </p:sp>
      <p:sp>
        <p:nvSpPr>
          <p:cNvPr id="4" name="Content Placeholder 3"/>
          <p:cNvSpPr>
            <a:spLocks noGrp="1"/>
          </p:cNvSpPr>
          <p:nvPr>
            <p:ph sz="half" idx="2"/>
          </p:nvPr>
        </p:nvSpPr>
        <p:spPr/>
        <p:txBody>
          <a:bodyPr/>
          <a:lstStyle/>
          <a:p>
            <a:r>
              <a:rPr lang="en-GB" dirty="0"/>
              <a:t>Arial font 12</a:t>
            </a:r>
          </a:p>
          <a:p>
            <a:r>
              <a:rPr lang="en-GB" dirty="0"/>
              <a:t>1.5 / 2 line spacing</a:t>
            </a:r>
          </a:p>
          <a:p>
            <a:r>
              <a:rPr lang="en-GB" dirty="0"/>
              <a:t>Usually no need for sub-headings</a:t>
            </a:r>
          </a:p>
          <a:p>
            <a:r>
              <a:rPr lang="en-GB" dirty="0"/>
              <a:t>Submit through </a:t>
            </a:r>
            <a:r>
              <a:rPr lang="en-GB" noProof="1"/>
              <a:t>Turnitin</a:t>
            </a:r>
            <a:r>
              <a:rPr lang="en-GB" dirty="0"/>
              <a:t> on Moodle</a:t>
            </a:r>
          </a:p>
        </p:txBody>
      </p:sp>
      <p:pic>
        <p:nvPicPr>
          <p:cNvPr id="8194" name="Picture 2" descr="C:\Users\TERRY\AppData\Local\Microsoft\Windows\INetCache\IE\RCMPPI9Y\137171418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3873" y="4509121"/>
            <a:ext cx="1429013" cy="213285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TERRY\AppData\Local\Microsoft\Windows\INetCache\IE\RCMPPI9Y\14223-illustration-of-a-pencil-pv[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8379" y="404717"/>
            <a:ext cx="1196752"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9501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0D79D-5B85-3102-463B-F407D5B2A58C}"/>
              </a:ext>
            </a:extLst>
          </p:cNvPr>
          <p:cNvSpPr>
            <a:spLocks noGrp="1"/>
          </p:cNvSpPr>
          <p:nvPr>
            <p:ph type="title"/>
          </p:nvPr>
        </p:nvSpPr>
        <p:spPr/>
        <p:txBody>
          <a:bodyPr/>
          <a:lstStyle/>
          <a:p>
            <a:r>
              <a:rPr lang="cy-GB" dirty="0"/>
              <a:t>Ymadroddion Allweddol</a:t>
            </a:r>
            <a:br>
              <a:rPr lang="en-GB" dirty="0"/>
            </a:br>
            <a:r>
              <a:rPr lang="en-GB" dirty="0"/>
              <a:t>Key Phrases</a:t>
            </a:r>
          </a:p>
        </p:txBody>
      </p:sp>
      <p:sp>
        <p:nvSpPr>
          <p:cNvPr id="3" name="Text Placeholder 2">
            <a:extLst>
              <a:ext uri="{FF2B5EF4-FFF2-40B4-BE49-F238E27FC236}">
                <a16:creationId xmlns:a16="http://schemas.microsoft.com/office/drawing/2014/main" id="{6AAA4610-A7BD-49E4-3333-4C0C0807D32D}"/>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628825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Iaith Ddadansoddol</a:t>
            </a:r>
            <a:r>
              <a:rPr lang="en-GB" dirty="0"/>
              <a:t>…</a:t>
            </a:r>
            <a:br>
              <a:rPr lang="en-GB" dirty="0"/>
            </a:br>
            <a:r>
              <a:rPr lang="en-GB" dirty="0"/>
              <a:t>Language of Analysis …</a:t>
            </a:r>
          </a:p>
        </p:txBody>
      </p:sp>
      <p:sp>
        <p:nvSpPr>
          <p:cNvPr id="5" name="Text Placeholder 4"/>
          <p:cNvSpPr>
            <a:spLocks noGrp="1"/>
          </p:cNvSpPr>
          <p:nvPr>
            <p:ph type="body" idx="1"/>
          </p:nvPr>
        </p:nvSpPr>
        <p:spPr/>
        <p:txBody>
          <a:bodyPr/>
          <a:lstStyle/>
          <a:p>
            <a:r>
              <a:rPr lang="en-GB" dirty="0"/>
              <a:t>ENGHREIFFTIAU</a:t>
            </a:r>
          </a:p>
        </p:txBody>
      </p:sp>
      <p:sp>
        <p:nvSpPr>
          <p:cNvPr id="4" name="Content Placeholder 3"/>
          <p:cNvSpPr>
            <a:spLocks noGrp="1"/>
          </p:cNvSpPr>
          <p:nvPr>
            <p:ph sz="half" idx="2"/>
          </p:nvPr>
        </p:nvSpPr>
        <p:spPr/>
        <p:txBody>
          <a:bodyPr>
            <a:normAutofit fontScale="92500" lnSpcReduction="20000"/>
          </a:bodyPr>
          <a:lstStyle/>
          <a:p>
            <a:r>
              <a:rPr lang="cy-GB" dirty="0"/>
              <a:t>Er enghraifft </a:t>
            </a:r>
          </a:p>
          <a:p>
            <a:r>
              <a:rPr lang="cy-GB" dirty="0"/>
              <a:t>Megis</a:t>
            </a:r>
          </a:p>
          <a:p>
            <a:r>
              <a:rPr lang="cy-GB" dirty="0"/>
              <a:t>Fel y gwelir…</a:t>
            </a:r>
          </a:p>
          <a:p>
            <a:r>
              <a:rPr lang="cy-GB" dirty="0"/>
              <a:t>Dengys hyn…</a:t>
            </a:r>
          </a:p>
          <a:p>
            <a:r>
              <a:rPr lang="cy-GB" dirty="0"/>
              <a:t>Ystyriwch achos…</a:t>
            </a:r>
          </a:p>
          <a:p>
            <a:r>
              <a:rPr lang="cy-GB" dirty="0"/>
              <a:t>Enghraifft o hyn yw…</a:t>
            </a:r>
          </a:p>
          <a:p>
            <a:endParaRPr lang="en-GB" dirty="0"/>
          </a:p>
        </p:txBody>
      </p:sp>
      <p:sp>
        <p:nvSpPr>
          <p:cNvPr id="6" name="Text Placeholder 5"/>
          <p:cNvSpPr>
            <a:spLocks noGrp="1"/>
          </p:cNvSpPr>
          <p:nvPr>
            <p:ph type="body" sz="quarter" idx="3"/>
          </p:nvPr>
        </p:nvSpPr>
        <p:spPr/>
        <p:txBody>
          <a:bodyPr/>
          <a:lstStyle/>
          <a:p>
            <a:r>
              <a:rPr lang="en-GB" dirty="0"/>
              <a:t>EXAMPLES</a:t>
            </a:r>
          </a:p>
        </p:txBody>
      </p:sp>
      <p:sp>
        <p:nvSpPr>
          <p:cNvPr id="7" name="Content Placeholder 6"/>
          <p:cNvSpPr>
            <a:spLocks noGrp="1"/>
          </p:cNvSpPr>
          <p:nvPr>
            <p:ph sz="quarter" idx="4"/>
          </p:nvPr>
        </p:nvSpPr>
        <p:spPr/>
        <p:txBody>
          <a:bodyPr>
            <a:normAutofit fontScale="92500" lnSpcReduction="20000"/>
          </a:bodyPr>
          <a:lstStyle/>
          <a:p>
            <a:r>
              <a:rPr lang="en-GB" dirty="0"/>
              <a:t>For example </a:t>
            </a:r>
          </a:p>
          <a:p>
            <a:r>
              <a:rPr lang="en-GB" dirty="0"/>
              <a:t>For instance</a:t>
            </a:r>
          </a:p>
          <a:p>
            <a:r>
              <a:rPr lang="en-GB" dirty="0"/>
              <a:t>Such as</a:t>
            </a:r>
          </a:p>
          <a:p>
            <a:r>
              <a:rPr lang="en-GB" dirty="0"/>
              <a:t>…as can be seen by…</a:t>
            </a:r>
          </a:p>
          <a:p>
            <a:r>
              <a:rPr lang="en-GB" dirty="0"/>
              <a:t>…as is shown by…</a:t>
            </a:r>
          </a:p>
          <a:p>
            <a:r>
              <a:rPr lang="en-GB" dirty="0"/>
              <a:t>This can be proven by</a:t>
            </a:r>
          </a:p>
        </p:txBody>
      </p:sp>
    </p:spTree>
    <p:extLst>
      <p:ext uri="{BB962C8B-B14F-4D97-AF65-F5344CB8AC3E}">
        <p14:creationId xmlns:p14="http://schemas.microsoft.com/office/powerpoint/2010/main" val="15106846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Cymharu</a:t>
            </a:r>
            <a:br>
              <a:rPr lang="en-GB" dirty="0"/>
            </a:br>
            <a:r>
              <a:rPr lang="en-GB" dirty="0"/>
              <a:t>Comparing </a:t>
            </a:r>
          </a:p>
        </p:txBody>
      </p:sp>
      <p:sp>
        <p:nvSpPr>
          <p:cNvPr id="3" name="Content Placeholder 2"/>
          <p:cNvSpPr>
            <a:spLocks noGrp="1"/>
          </p:cNvSpPr>
          <p:nvPr>
            <p:ph sz="half" idx="1"/>
          </p:nvPr>
        </p:nvSpPr>
        <p:spPr/>
        <p:txBody>
          <a:bodyPr>
            <a:normAutofit fontScale="62500" lnSpcReduction="20000"/>
          </a:bodyPr>
          <a:lstStyle/>
          <a:p>
            <a:r>
              <a:rPr lang="cy-GB" dirty="0"/>
              <a:t>O’i gymharu â…</a:t>
            </a:r>
          </a:p>
          <a:p>
            <a:r>
              <a:rPr lang="cy-GB" dirty="0"/>
              <a:t>... mewn cymhariaeth â</a:t>
            </a:r>
          </a:p>
          <a:p>
            <a:r>
              <a:rPr lang="cy-GB" dirty="0"/>
              <a:t>Yn debyg i…</a:t>
            </a:r>
          </a:p>
          <a:p>
            <a:r>
              <a:rPr lang="cy-GB" dirty="0"/>
              <a:t>Yn yr un modd…</a:t>
            </a:r>
          </a:p>
          <a:p>
            <a:r>
              <a:rPr lang="cy-GB" dirty="0"/>
              <a:t>Felly hefyd…</a:t>
            </a:r>
          </a:p>
          <a:p>
            <a:r>
              <a:rPr lang="cy-GB" dirty="0"/>
              <a:t>I’r un graddau …</a:t>
            </a:r>
          </a:p>
          <a:p>
            <a:r>
              <a:rPr lang="cy-GB" dirty="0"/>
              <a:t>Fel yn achos …</a:t>
            </a:r>
          </a:p>
          <a:p>
            <a:r>
              <a:rPr lang="cy-GB" dirty="0"/>
              <a:t>... yn debyg am fod...</a:t>
            </a:r>
          </a:p>
          <a:p>
            <a:r>
              <a:rPr lang="cy-GB" dirty="0"/>
              <a:t>Fel …, felly hefyd</a:t>
            </a:r>
          </a:p>
          <a:p>
            <a:r>
              <a:rPr lang="cy-GB" dirty="0"/>
              <a:t>Ar ben hynny…</a:t>
            </a:r>
          </a:p>
        </p:txBody>
      </p:sp>
      <p:sp>
        <p:nvSpPr>
          <p:cNvPr id="4" name="Content Placeholder 3"/>
          <p:cNvSpPr>
            <a:spLocks noGrp="1"/>
          </p:cNvSpPr>
          <p:nvPr>
            <p:ph sz="half" idx="2"/>
          </p:nvPr>
        </p:nvSpPr>
        <p:spPr/>
        <p:txBody>
          <a:bodyPr>
            <a:normAutofit fontScale="62500" lnSpcReduction="20000"/>
          </a:bodyPr>
          <a:lstStyle/>
          <a:p>
            <a:r>
              <a:rPr lang="en-GB" dirty="0"/>
              <a:t>Compared with</a:t>
            </a:r>
          </a:p>
          <a:p>
            <a:r>
              <a:rPr lang="en-GB" dirty="0"/>
              <a:t>…in comparison with</a:t>
            </a:r>
          </a:p>
          <a:p>
            <a:r>
              <a:rPr lang="en-GB" dirty="0"/>
              <a:t>Similarly</a:t>
            </a:r>
          </a:p>
          <a:p>
            <a:r>
              <a:rPr lang="en-GB" dirty="0"/>
              <a:t>In the same way</a:t>
            </a:r>
          </a:p>
          <a:p>
            <a:r>
              <a:rPr lang="en-GB" dirty="0"/>
              <a:t>Likewise</a:t>
            </a:r>
          </a:p>
          <a:p>
            <a:r>
              <a:rPr lang="en-GB" dirty="0"/>
              <a:t>Equally</a:t>
            </a:r>
          </a:p>
          <a:p>
            <a:r>
              <a:rPr lang="en-GB" dirty="0"/>
              <a:t>As with</a:t>
            </a:r>
          </a:p>
          <a:p>
            <a:r>
              <a:rPr lang="en-GB" dirty="0"/>
              <a:t>…are similar in that…</a:t>
            </a:r>
          </a:p>
          <a:p>
            <a:r>
              <a:rPr lang="en-GB" dirty="0"/>
              <a:t>Just as</a:t>
            </a:r>
          </a:p>
          <a:p>
            <a:r>
              <a:rPr lang="en-GB" dirty="0"/>
              <a:t>Moreover</a:t>
            </a:r>
          </a:p>
          <a:p>
            <a:endParaRPr lang="en-GB" dirty="0"/>
          </a:p>
        </p:txBody>
      </p:sp>
      <p:pic>
        <p:nvPicPr>
          <p:cNvPr id="4099" name="Picture 3" descr="C:\Users\TERRY\AppData\Local\Microsoft\Windows\INetCache\IE\C75X736V\balanz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1178" y="958037"/>
            <a:ext cx="1812032" cy="1484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9314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Cyferbynnu</a:t>
            </a:r>
            <a:br>
              <a:rPr lang="en-GB" dirty="0"/>
            </a:br>
            <a:r>
              <a:rPr lang="en-GB" dirty="0"/>
              <a:t>Contrasting </a:t>
            </a:r>
          </a:p>
        </p:txBody>
      </p:sp>
      <p:sp>
        <p:nvSpPr>
          <p:cNvPr id="3" name="Content Placeholder 2"/>
          <p:cNvSpPr>
            <a:spLocks noGrp="1"/>
          </p:cNvSpPr>
          <p:nvPr>
            <p:ph sz="half" idx="1"/>
          </p:nvPr>
        </p:nvSpPr>
        <p:spPr>
          <a:xfrm>
            <a:off x="1129166" y="2165621"/>
            <a:ext cx="4730096" cy="3838414"/>
          </a:xfrm>
        </p:spPr>
        <p:txBody>
          <a:bodyPr>
            <a:normAutofit fontScale="55000" lnSpcReduction="20000"/>
          </a:bodyPr>
          <a:lstStyle/>
          <a:p>
            <a:r>
              <a:rPr lang="cy-GB" dirty="0"/>
              <a:t>Fodd bynnag…</a:t>
            </a:r>
          </a:p>
          <a:p>
            <a:r>
              <a:rPr lang="cy-GB" dirty="0"/>
              <a:t>Serch hynny…</a:t>
            </a:r>
          </a:p>
          <a:p>
            <a:r>
              <a:rPr lang="cy-GB" dirty="0"/>
              <a:t>Er hyn…</a:t>
            </a:r>
          </a:p>
          <a:p>
            <a:r>
              <a:rPr lang="cy-GB" dirty="0"/>
              <a:t>Er gwaethaf hyn...</a:t>
            </a:r>
          </a:p>
          <a:p>
            <a:r>
              <a:rPr lang="cy-GB" dirty="0"/>
              <a:t>I’r gwrthwyneb…</a:t>
            </a:r>
          </a:p>
          <a:p>
            <a:r>
              <a:rPr lang="cy-GB" dirty="0"/>
              <a:t>Yn lle…</a:t>
            </a:r>
          </a:p>
          <a:p>
            <a:r>
              <a:rPr lang="cy-GB" dirty="0"/>
              <a:t>Ar y llaw arall…</a:t>
            </a:r>
          </a:p>
          <a:p>
            <a:r>
              <a:rPr lang="cy-GB" dirty="0"/>
              <a:t>Ac eto…</a:t>
            </a:r>
          </a:p>
          <a:p>
            <a:r>
              <a:rPr lang="cy-GB" dirty="0"/>
              <a:t>...tra...</a:t>
            </a:r>
          </a:p>
          <a:p>
            <a:r>
              <a:rPr lang="cy-GB" dirty="0"/>
              <a:t>Eto i gyd…</a:t>
            </a:r>
          </a:p>
          <a:p>
            <a:r>
              <a:rPr lang="cy-GB" dirty="0"/>
              <a:t>Fel arall…</a:t>
            </a:r>
          </a:p>
          <a:p>
            <a:endParaRPr lang="en-GB" dirty="0"/>
          </a:p>
        </p:txBody>
      </p:sp>
      <p:sp>
        <p:nvSpPr>
          <p:cNvPr id="4" name="Content Placeholder 3"/>
          <p:cNvSpPr>
            <a:spLocks noGrp="1"/>
          </p:cNvSpPr>
          <p:nvPr>
            <p:ph sz="half" idx="2"/>
          </p:nvPr>
        </p:nvSpPr>
        <p:spPr>
          <a:xfrm>
            <a:off x="6095606" y="2171769"/>
            <a:ext cx="4967228" cy="3838414"/>
          </a:xfrm>
        </p:spPr>
        <p:txBody>
          <a:bodyPr>
            <a:normAutofit fontScale="55000" lnSpcReduction="20000"/>
          </a:bodyPr>
          <a:lstStyle/>
          <a:p>
            <a:r>
              <a:rPr lang="en-GB" dirty="0"/>
              <a:t>However - On the other hand </a:t>
            </a:r>
          </a:p>
          <a:p>
            <a:r>
              <a:rPr lang="en-GB" dirty="0"/>
              <a:t>…although...</a:t>
            </a:r>
          </a:p>
          <a:p>
            <a:r>
              <a:rPr lang="en-GB" dirty="0"/>
              <a:t>Despite this</a:t>
            </a:r>
          </a:p>
          <a:p>
            <a:r>
              <a:rPr lang="en-GB" dirty="0"/>
              <a:t>On the contrary</a:t>
            </a:r>
          </a:p>
          <a:p>
            <a:r>
              <a:rPr lang="en-GB" dirty="0"/>
              <a:t>Instead</a:t>
            </a:r>
          </a:p>
          <a:p>
            <a:r>
              <a:rPr lang="en-GB" dirty="0"/>
              <a:t>As for</a:t>
            </a:r>
          </a:p>
          <a:p>
            <a:r>
              <a:rPr lang="en-GB" dirty="0"/>
              <a:t>…whereas…</a:t>
            </a:r>
          </a:p>
          <a:p>
            <a:r>
              <a:rPr lang="en-GB" dirty="0"/>
              <a:t>…while…</a:t>
            </a:r>
          </a:p>
          <a:p>
            <a:r>
              <a:rPr lang="en-GB" dirty="0"/>
              <a:t>Then again</a:t>
            </a:r>
          </a:p>
          <a:p>
            <a:r>
              <a:rPr lang="en-GB" dirty="0"/>
              <a:t>Conversely</a:t>
            </a:r>
          </a:p>
          <a:p>
            <a:r>
              <a:rPr lang="en-GB" dirty="0"/>
              <a:t>Alternatively</a:t>
            </a:r>
          </a:p>
          <a:p>
            <a:r>
              <a:rPr lang="en-GB" dirty="0"/>
              <a:t>Then again</a:t>
            </a:r>
          </a:p>
          <a:p>
            <a:r>
              <a:rPr lang="en-GB" dirty="0"/>
              <a:t>Yet the other</a:t>
            </a:r>
          </a:p>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4833" y="771747"/>
            <a:ext cx="2618970" cy="1253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85619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Drafft 1 , Drafft </a:t>
            </a:r>
            <a:r>
              <a:rPr lang="en-GB" dirty="0"/>
              <a:t>2….</a:t>
            </a:r>
            <a:br>
              <a:rPr lang="en-GB" dirty="0"/>
            </a:br>
            <a:r>
              <a:rPr lang="en-GB" dirty="0"/>
              <a:t>Draft 1, Draft 2…..</a:t>
            </a:r>
          </a:p>
        </p:txBody>
      </p:sp>
      <p:sp>
        <p:nvSpPr>
          <p:cNvPr id="3" name="Content Placeholder 2"/>
          <p:cNvSpPr>
            <a:spLocks noGrp="1"/>
          </p:cNvSpPr>
          <p:nvPr>
            <p:ph sz="half" idx="1"/>
          </p:nvPr>
        </p:nvSpPr>
        <p:spPr/>
        <p:txBody>
          <a:bodyPr>
            <a:normAutofit fontScale="62500" lnSpcReduction="20000"/>
          </a:bodyPr>
          <a:lstStyle/>
          <a:p>
            <a:r>
              <a:rPr lang="cy-GB" dirty="0"/>
              <a:t>Golygu eich drafft</a:t>
            </a:r>
          </a:p>
          <a:p>
            <a:r>
              <a:rPr lang="cy-GB" dirty="0"/>
              <a:t>Ystyriwch:</a:t>
            </a:r>
          </a:p>
          <a:p>
            <a:pPr lvl="1"/>
            <a:r>
              <a:rPr lang="cy-GB" dirty="0"/>
              <a:t>Ystyr</a:t>
            </a:r>
          </a:p>
          <a:p>
            <a:pPr lvl="1"/>
            <a:r>
              <a:rPr lang="cy-GB" dirty="0"/>
              <a:t>Strwythur</a:t>
            </a:r>
          </a:p>
          <a:p>
            <a:pPr lvl="1"/>
            <a:r>
              <a:rPr lang="cy-GB" dirty="0"/>
              <a:t>Tystiolaeth</a:t>
            </a:r>
          </a:p>
          <a:p>
            <a:pPr lvl="1"/>
            <a:r>
              <a:rPr lang="cy-GB" dirty="0"/>
              <a:t>Cyfeiriadau</a:t>
            </a:r>
          </a:p>
          <a:p>
            <a:pPr lvl="1"/>
            <a:r>
              <a:rPr lang="cy-GB" dirty="0"/>
              <a:t>Arddull </a:t>
            </a:r>
          </a:p>
          <a:p>
            <a:pPr lvl="1"/>
            <a:r>
              <a:rPr lang="cy-GB" dirty="0"/>
              <a:t>Atalnodi, gramadeg, sillafu</a:t>
            </a:r>
          </a:p>
          <a:p>
            <a:pPr lvl="1"/>
            <a:r>
              <a:rPr lang="cy-GB" dirty="0"/>
              <a:t>Diwyg neu ymddangosiad </a:t>
            </a:r>
          </a:p>
          <a:p>
            <a:r>
              <a:rPr lang="cy-GB" sz="3400" b="1" dirty="0"/>
              <a:t>Darllenwch ef yn uchel</a:t>
            </a:r>
          </a:p>
          <a:p>
            <a:pPr marL="3200400" lvl="7" indent="0">
              <a:buNone/>
            </a:pPr>
            <a:r>
              <a:rPr lang="cy-GB" sz="2100" dirty="0"/>
              <a:t>(</a:t>
            </a:r>
            <a:r>
              <a:rPr lang="cy-GB" sz="2100" noProof="1"/>
              <a:t>Cottrell</a:t>
            </a:r>
            <a:r>
              <a:rPr lang="cy-GB" sz="2100" dirty="0"/>
              <a:t> 2008)</a:t>
            </a:r>
          </a:p>
          <a:p>
            <a:endParaRPr lang="en-GB" dirty="0"/>
          </a:p>
        </p:txBody>
      </p:sp>
      <p:sp>
        <p:nvSpPr>
          <p:cNvPr id="4" name="Content Placeholder 3"/>
          <p:cNvSpPr>
            <a:spLocks noGrp="1"/>
          </p:cNvSpPr>
          <p:nvPr>
            <p:ph sz="half" idx="2"/>
          </p:nvPr>
        </p:nvSpPr>
        <p:spPr/>
        <p:txBody>
          <a:bodyPr>
            <a:normAutofit fontScale="62500" lnSpcReduction="20000"/>
          </a:bodyPr>
          <a:lstStyle/>
          <a:p>
            <a:r>
              <a:rPr lang="en-GB" dirty="0"/>
              <a:t>Editing your draft</a:t>
            </a:r>
          </a:p>
          <a:p>
            <a:r>
              <a:rPr lang="en-GB" dirty="0"/>
              <a:t>Consider:</a:t>
            </a:r>
          </a:p>
          <a:p>
            <a:pPr lvl="1"/>
            <a:r>
              <a:rPr lang="en-GB" dirty="0"/>
              <a:t>Meaning</a:t>
            </a:r>
          </a:p>
          <a:p>
            <a:pPr lvl="1"/>
            <a:r>
              <a:rPr lang="en-GB" dirty="0"/>
              <a:t>Structure</a:t>
            </a:r>
          </a:p>
          <a:p>
            <a:pPr lvl="1"/>
            <a:r>
              <a:rPr lang="en-GB" dirty="0"/>
              <a:t>Evidence</a:t>
            </a:r>
          </a:p>
          <a:p>
            <a:pPr lvl="1"/>
            <a:r>
              <a:rPr lang="en-GB" dirty="0"/>
              <a:t>References</a:t>
            </a:r>
          </a:p>
          <a:p>
            <a:pPr lvl="1"/>
            <a:r>
              <a:rPr lang="en-GB" dirty="0"/>
              <a:t>Style</a:t>
            </a:r>
          </a:p>
          <a:p>
            <a:pPr lvl="1"/>
            <a:r>
              <a:rPr lang="en-GB" dirty="0"/>
              <a:t>Punctuation, grammar, spelling</a:t>
            </a:r>
          </a:p>
          <a:p>
            <a:pPr lvl="1"/>
            <a:r>
              <a:rPr lang="en-GB" dirty="0"/>
              <a:t>Presentation</a:t>
            </a:r>
          </a:p>
          <a:p>
            <a:r>
              <a:rPr lang="en-GB" sz="3400" b="1" dirty="0"/>
              <a:t>Read aloud!    </a:t>
            </a:r>
          </a:p>
          <a:p>
            <a:pPr algn="r"/>
            <a:r>
              <a:rPr lang="en-GB" dirty="0"/>
              <a:t>(Cottrell 2008)</a:t>
            </a:r>
          </a:p>
          <a:p>
            <a:endParaRPr lang="en-GB" dirty="0"/>
          </a:p>
        </p:txBody>
      </p:sp>
    </p:spTree>
    <p:extLst>
      <p:ext uri="{BB962C8B-B14F-4D97-AF65-F5344CB8AC3E}">
        <p14:creationId xmlns:p14="http://schemas.microsoft.com/office/powerpoint/2010/main" val="5391471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2CD0B-8B6C-1B73-ED15-989F7B60928D}"/>
              </a:ext>
            </a:extLst>
          </p:cNvPr>
          <p:cNvSpPr>
            <a:spLocks noGrp="1"/>
          </p:cNvSpPr>
          <p:nvPr>
            <p:ph type="title"/>
          </p:nvPr>
        </p:nvSpPr>
        <p:spPr/>
        <p:txBody>
          <a:bodyPr>
            <a:normAutofit fontScale="90000"/>
          </a:bodyPr>
          <a:lstStyle/>
          <a:p>
            <a:r>
              <a:rPr lang="en-GB" sz="3200" b="1" dirty="0">
                <a:solidFill>
                  <a:srgbClr val="000000"/>
                </a:solidFill>
                <a:effectLst/>
                <a:latin typeface="Arial" panose="020B0604020202020204" pitchFamily="34" charset="0"/>
                <a:ea typeface="Times New Roman" panose="02020603050405020304" pitchFamily="18" charset="0"/>
              </a:rPr>
              <a:t>Course Work</a:t>
            </a:r>
            <a:r>
              <a:rPr lang="en-GB" sz="3200" dirty="0">
                <a:solidFill>
                  <a:srgbClr val="000000"/>
                </a:solidFill>
                <a:effectLst/>
                <a:latin typeface="Arial" panose="020B0604020202020204" pitchFamily="34" charset="0"/>
                <a:ea typeface="Times New Roman" panose="02020603050405020304" pitchFamily="18" charset="0"/>
              </a:rPr>
              <a:t>: </a:t>
            </a:r>
            <a:r>
              <a:rPr lang="en-GB" sz="3200" b="1" dirty="0">
                <a:effectLst/>
                <a:latin typeface="Arial" panose="020B0604020202020204" pitchFamily="34" charset="0"/>
                <a:ea typeface="Times New Roman" panose="02020603050405020304" pitchFamily="18" charset="0"/>
              </a:rPr>
              <a:t>Essay (3000 words)</a:t>
            </a:r>
            <a:br>
              <a:rPr lang="en-GB" sz="3200" b="1" dirty="0">
                <a:effectLst/>
                <a:latin typeface="Arial" panose="020B0604020202020204" pitchFamily="34" charset="0"/>
                <a:ea typeface="Times New Roman" panose="02020603050405020304" pitchFamily="18" charset="0"/>
              </a:rPr>
            </a:br>
            <a:r>
              <a:rPr lang="en-GB" sz="3200" b="1" dirty="0">
                <a:effectLst/>
                <a:latin typeface="Arial" panose="020B0604020202020204" pitchFamily="34" charset="0"/>
                <a:ea typeface="Times New Roman" panose="02020603050405020304" pitchFamily="18" charset="0"/>
              </a:rPr>
              <a:t>Assignment Title:</a:t>
            </a:r>
            <a:br>
              <a:rPr lang="en-GB" sz="3200" b="1" dirty="0">
                <a:effectLst/>
                <a:latin typeface="Arial" panose="020B0604020202020204" pitchFamily="34" charset="0"/>
                <a:ea typeface="Times New Roman" panose="02020603050405020304" pitchFamily="18" charset="0"/>
              </a:rPr>
            </a:br>
            <a:br>
              <a:rPr lang="en-GB" sz="32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2A48949C-8257-F019-2A04-40BB710B3387}"/>
              </a:ext>
            </a:extLst>
          </p:cNvPr>
          <p:cNvSpPr>
            <a:spLocks noGrp="1"/>
          </p:cNvSpPr>
          <p:nvPr>
            <p:ph idx="1"/>
          </p:nvPr>
        </p:nvSpPr>
        <p:spPr/>
        <p:txBody>
          <a:bodyPr>
            <a:normAutofit fontScale="92500" lnSpcReduction="20000"/>
          </a:bodyPr>
          <a:lstStyle/>
          <a:p>
            <a:pPr marL="457200"/>
            <a:r>
              <a:rPr lang="en-GB" sz="1800" dirty="0">
                <a:effectLst/>
                <a:latin typeface="Arial" panose="020B0604020202020204" pitchFamily="34" charset="0"/>
                <a:ea typeface="Times New Roman" panose="02020603050405020304" pitchFamily="18" charset="0"/>
              </a:rPr>
              <a:t>According to the Welsh Government (2016, p.2) ‘Inclusion is a process through which all pupils access common opportunities in ways relevant to their needs, and which ensures that they fully belong to the school community.’ </a:t>
            </a:r>
          </a:p>
          <a:p>
            <a:pPr marL="457200"/>
            <a:r>
              <a:rPr lang="en-GB" sz="1800" dirty="0">
                <a:effectLst/>
                <a:latin typeface="Arial" panose="020B0604020202020204" pitchFamily="34" charset="0"/>
                <a:ea typeface="Times New Roman" panose="02020603050405020304" pitchFamily="18" charset="0"/>
              </a:rPr>
              <a:t>Discuss the barriers that can hinder or prevent children from learning and participating fully in educational environments and examine how these barriers can be overcome, in terms of legislation and policy as well as strategies within the learning environment.</a:t>
            </a:r>
            <a:endParaRPr lang="en-GB" sz="1800" dirty="0">
              <a:effectLst/>
              <a:latin typeface="Times New Roman" panose="02020603050405020304" pitchFamily="18" charset="0"/>
              <a:ea typeface="Times New Roman" panose="02020603050405020304" pitchFamily="18" charset="0"/>
            </a:endParaRPr>
          </a:p>
          <a:p>
            <a:pPr marL="457200" algn="just">
              <a:spcBef>
                <a:spcPts val="600"/>
              </a:spcBef>
              <a:spcAft>
                <a:spcPts val="600"/>
              </a:spcAft>
            </a:pPr>
            <a:r>
              <a:rPr lang="en-GB" sz="1800" dirty="0">
                <a:solidFill>
                  <a:srgbClr val="000000"/>
                </a:solidFill>
                <a:effectLst/>
                <a:latin typeface="Arial" panose="020B0604020202020204" pitchFamily="34" charset="0"/>
                <a:ea typeface="Times New Roman" panose="02020603050405020304" pitchFamily="18" charset="0"/>
              </a:rPr>
              <a:t>Reference:</a:t>
            </a:r>
            <a:endParaRPr lang="en-GB" sz="1800" dirty="0">
              <a:effectLst/>
              <a:latin typeface="Times New Roman" panose="02020603050405020304" pitchFamily="18" charset="0"/>
              <a:ea typeface="Times New Roman" panose="02020603050405020304" pitchFamily="18" charset="0"/>
            </a:endParaRPr>
          </a:p>
          <a:p>
            <a:pPr marL="457200" algn="just">
              <a:spcBef>
                <a:spcPts val="600"/>
              </a:spcBef>
              <a:spcAft>
                <a:spcPts val="600"/>
              </a:spcAft>
            </a:pPr>
            <a:r>
              <a:rPr lang="en-GB" sz="1800" dirty="0">
                <a:solidFill>
                  <a:srgbClr val="000000"/>
                </a:solidFill>
                <a:effectLst/>
                <a:latin typeface="Arial" panose="020B0604020202020204" pitchFamily="34" charset="0"/>
                <a:ea typeface="Times New Roman" panose="02020603050405020304" pitchFamily="18" charset="0"/>
              </a:rPr>
              <a:t>Welsh Government (2016) Inclusion and Pupil Support. Available at : https://gov.wales/sites/default/files/publications/2018-05/guidance-inclusion-and-pupil-support_0.pdf. (Accessed: 17 February 2022)</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3058933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D5ED22-C66A-17ED-5135-A6C893EF2FB4}"/>
              </a:ext>
            </a:extLst>
          </p:cNvPr>
          <p:cNvSpPr txBox="1"/>
          <p:nvPr/>
        </p:nvSpPr>
        <p:spPr>
          <a:xfrm>
            <a:off x="1002889" y="226457"/>
            <a:ext cx="9247239" cy="5997026"/>
          </a:xfrm>
          <a:prstGeom prst="rect">
            <a:avLst/>
          </a:prstGeom>
          <a:noFill/>
        </p:spPr>
        <p:txBody>
          <a:bodyPr wrap="square">
            <a:spAutoFit/>
          </a:bodyPr>
          <a:lstStyle/>
          <a:p>
            <a:pPr marL="342900" lvl="0" indent="-342900">
              <a:lnSpc>
                <a:spcPct val="107000"/>
              </a:lnSpc>
              <a:spcAft>
                <a:spcPts val="8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Investigate the topic, begin by illustrating the context of the assignment, begin by illustrating where your assignment is situated.  Do this by defining human rights and the importance of inclusion and inclusive practice. How are these notions embedded in legislation, policy and practice? </a:t>
            </a:r>
            <a:endParaRPr lang="en-GB"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When exploring the barriers to education we suggest that you concentrate your discussion around one or two topics. For example, poverty, gender or ALN</a:t>
            </a:r>
            <a:endParaRPr lang="en-GB"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Show your reader you have engaged effectively with the literature, with theory as it applies to the topics you have chosen.</a:t>
            </a:r>
            <a:endParaRPr lang="en-GB" sz="1200" dirty="0">
              <a:effectLst/>
              <a:latin typeface="Times New Roman" panose="02020603050405020304" pitchFamily="18" charset="0"/>
              <a:ea typeface="Times New Roman" panose="02020603050405020304" pitchFamily="18" charset="0"/>
            </a:endParaRPr>
          </a:p>
          <a:p>
            <a:pPr marL="228600"/>
            <a:r>
              <a:rPr lang="en-GB" sz="1800" dirty="0">
                <a:effectLst/>
                <a:latin typeface="Arial" panose="020B060402020202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Remember to include key definitions of the concepts you are relying on in your assignment (e.g. poverty, ALN)</a:t>
            </a:r>
            <a:endParaRPr lang="en-GB" sz="1200" dirty="0">
              <a:effectLst/>
              <a:latin typeface="Times New Roman" panose="02020603050405020304" pitchFamily="18" charset="0"/>
              <a:ea typeface="Times New Roman" panose="02020603050405020304" pitchFamily="18" charset="0"/>
            </a:endParaRPr>
          </a:p>
          <a:p>
            <a:pPr marL="228600"/>
            <a:r>
              <a:rPr lang="en-GB" sz="1800" dirty="0">
                <a:effectLst/>
                <a:latin typeface="Arial" panose="020B060402020202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In relation to the format of the assignment, remember to structure your work effectively, introduction (10%), conclusion and recommendations (10%) and discussion within the main body of your assignment.</a:t>
            </a:r>
          </a:p>
          <a:p>
            <a:pPr lvl="0"/>
            <a:endParaRPr lang="en-GB" sz="1800" dirty="0">
              <a:effectLst/>
              <a:latin typeface="Arial" panose="020B0604020202020204" pitchFamily="34" charset="0"/>
              <a:ea typeface="Times New Roman" panose="02020603050405020304" pitchFamily="18" charset="0"/>
            </a:endParaRPr>
          </a:p>
          <a:p>
            <a:pPr marL="342900" indent="-342900">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Remember, to re-draft your work a few times, read it aloud to make sure it flows, don’t forget to revisit the question throughout the assignment and your last sentence should contain a concise answer to the question.</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endParaRPr lang="en-GB" sz="1200" dirty="0">
              <a:effectLst/>
              <a:latin typeface="Times New Roman" panose="02020603050405020304" pitchFamily="18" charset="0"/>
              <a:ea typeface="Times New Roman" panose="02020603050405020304" pitchFamily="18" charset="0"/>
            </a:endParaRPr>
          </a:p>
          <a:p>
            <a:pPr marL="228600"/>
            <a:r>
              <a:rPr lang="en-GB" sz="1800" dirty="0">
                <a:effectLst/>
                <a:latin typeface="Arial" panose="020B060402020202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555952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67A11-B3DB-05A0-58C7-8E77C7E0A335}"/>
              </a:ext>
            </a:extLst>
          </p:cNvPr>
          <p:cNvSpPr>
            <a:spLocks noGrp="1"/>
          </p:cNvSpPr>
          <p:nvPr>
            <p:ph type="title"/>
          </p:nvPr>
        </p:nvSpPr>
        <p:spPr/>
        <p:txBody>
          <a:bodyPr>
            <a:normAutofit fontScale="90000"/>
          </a:bodyPr>
          <a:lstStyle/>
          <a:p>
            <a:r>
              <a:rPr lang="en-GB" dirty="0"/>
              <a:t> Assessment specific criteria</a:t>
            </a:r>
            <a:br>
              <a:rPr lang="en-GB" dirty="0"/>
            </a:br>
            <a:r>
              <a:rPr lang="en-GB" sz="3200" dirty="0"/>
              <a:t>Engagement with Literature Skills /20</a:t>
            </a:r>
            <a:br>
              <a:rPr lang="en-GB" sz="3200" dirty="0"/>
            </a:br>
            <a:endParaRPr lang="en-GB" dirty="0"/>
          </a:p>
        </p:txBody>
      </p:sp>
      <p:sp>
        <p:nvSpPr>
          <p:cNvPr id="3" name="Content Placeholder 2">
            <a:extLst>
              <a:ext uri="{FF2B5EF4-FFF2-40B4-BE49-F238E27FC236}">
                <a16:creationId xmlns:a16="http://schemas.microsoft.com/office/drawing/2014/main" id="{A73B459F-EAFC-EBD6-C1CD-C00D98CDCA14}"/>
              </a:ext>
            </a:extLst>
          </p:cNvPr>
          <p:cNvSpPr>
            <a:spLocks noGrp="1"/>
          </p:cNvSpPr>
          <p:nvPr>
            <p:ph idx="1"/>
          </p:nvPr>
        </p:nvSpPr>
        <p:spPr/>
        <p:txBody>
          <a:bodyPr>
            <a:noAutofit/>
          </a:bodyPr>
          <a:lstStyle/>
          <a:p>
            <a:pPr algn="just" fontAlgn="base"/>
            <a:r>
              <a:rPr lang="en-GB" sz="1600" i="1" dirty="0">
                <a:solidFill>
                  <a:srgbClr val="FF0000"/>
                </a:solidFill>
                <a:effectLst/>
                <a:latin typeface="Arial" panose="020B0604020202020204" pitchFamily="34" charset="0"/>
                <a:ea typeface="Times New Roman" panose="02020603050405020304" pitchFamily="18" charset="0"/>
              </a:rPr>
              <a:t>For this assignment you are required to discuss the barriers that can hinder or prevent children from learning and participating fully in educational environments and examine how these barriers can be overcome  In order to do this successfully you will need to support your discussion of each element with a range of reliable references e.g. journal articles, appropriately academic websites, government documents and books. You will need to include theories linked to creating an positive climate for learning, policy including curricula guidance and where relevant legislation.  </a:t>
            </a:r>
            <a:endParaRPr lang="en-GB" sz="1600" dirty="0">
              <a:effectLst/>
              <a:latin typeface="Times New Roman" panose="02020603050405020304" pitchFamily="18" charset="0"/>
              <a:ea typeface="Times New Roman" panose="02020603050405020304" pitchFamily="18" charset="0"/>
            </a:endParaRPr>
          </a:p>
          <a:p>
            <a:pPr algn="just" fontAlgn="base"/>
            <a:r>
              <a:rPr lang="en-GB" sz="1600" i="1" dirty="0">
                <a:solidFill>
                  <a:srgbClr val="FF0000"/>
                </a:solidFill>
                <a:effectLst/>
                <a:latin typeface="Arial" panose="020B0604020202020204" pitchFamily="34" charset="0"/>
                <a:ea typeface="Times New Roman" panose="02020603050405020304" pitchFamily="18" charset="0"/>
              </a:rPr>
              <a:t>It is important that you use Harvard referencing throughout, see the link below: </a:t>
            </a:r>
            <a:r>
              <a:rPr lang="en-GB" sz="1600" i="1" u="sng" dirty="0">
                <a:solidFill>
                  <a:srgbClr val="FF0000"/>
                </a:solidFill>
                <a:effectLst/>
                <a:latin typeface="Arial" panose="020B0604020202020204" pitchFamily="34" charset="0"/>
                <a:ea typeface="Times New Roman" panose="02020603050405020304" pitchFamily="18" charset="0"/>
                <a:hlinkClick r:id="rId2"/>
              </a:rPr>
              <a:t>https://uwtsd.ac.uk/media/uwtsd-website/content-assets/documents/library-and-learning-resources/infoskills/Harvard-eng_v.1.2.pdf</a:t>
            </a:r>
            <a:endParaRPr lang="en-GB" sz="1600" dirty="0">
              <a:effectLst/>
              <a:latin typeface="Times New Roman" panose="02020603050405020304" pitchFamily="18" charset="0"/>
              <a:ea typeface="Times New Roman" panose="02020603050405020304" pitchFamily="18" charset="0"/>
            </a:endParaRPr>
          </a:p>
          <a:p>
            <a:pPr algn="just" fontAlgn="base"/>
            <a:r>
              <a:rPr lang="en-GB" sz="1600" i="1" dirty="0">
                <a:solidFill>
                  <a:srgbClr val="FF0000"/>
                </a:solidFill>
                <a:effectLst/>
                <a:latin typeface="Arial" panose="020B0604020202020204" pitchFamily="34" charset="0"/>
                <a:ea typeface="Times New Roman" panose="02020603050405020304" pitchFamily="18" charset="0"/>
              </a:rPr>
              <a:t>You will need to include a reference list at the end of your work and this should be written in alphabetical order</a:t>
            </a:r>
            <a:endParaRPr lang="en-GB" sz="1600" dirty="0">
              <a:effectLst/>
              <a:latin typeface="Times New Roman" panose="02020603050405020304" pitchFamily="18" charset="0"/>
              <a:ea typeface="Times New Roman" panose="02020603050405020304" pitchFamily="18" charset="0"/>
            </a:endParaRPr>
          </a:p>
          <a:p>
            <a:pPr marL="0" indent="0">
              <a:buNone/>
            </a:pPr>
            <a:endParaRPr lang="en-GB" sz="2800" dirty="0"/>
          </a:p>
        </p:txBody>
      </p:sp>
    </p:spTree>
    <p:extLst>
      <p:ext uri="{BB962C8B-B14F-4D97-AF65-F5344CB8AC3E}">
        <p14:creationId xmlns:p14="http://schemas.microsoft.com/office/powerpoint/2010/main" val="37958447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80877-BBFD-B3DF-F1E0-67AFF26C0DAE}"/>
              </a:ext>
            </a:extLst>
          </p:cNvPr>
          <p:cNvSpPr>
            <a:spLocks noGrp="1"/>
          </p:cNvSpPr>
          <p:nvPr>
            <p:ph type="title"/>
          </p:nvPr>
        </p:nvSpPr>
        <p:spPr/>
        <p:txBody>
          <a:bodyPr/>
          <a:lstStyle/>
          <a:p>
            <a:r>
              <a:rPr lang="en-GB" dirty="0"/>
              <a:t>Knowledge and Understanding Skills   /25</a:t>
            </a:r>
          </a:p>
        </p:txBody>
      </p:sp>
      <p:sp>
        <p:nvSpPr>
          <p:cNvPr id="3" name="Content Placeholder 2">
            <a:extLst>
              <a:ext uri="{FF2B5EF4-FFF2-40B4-BE49-F238E27FC236}">
                <a16:creationId xmlns:a16="http://schemas.microsoft.com/office/drawing/2014/main" id="{BD30F7B7-9434-AD37-E777-14C9B0BFE834}"/>
              </a:ext>
            </a:extLst>
          </p:cNvPr>
          <p:cNvSpPr>
            <a:spLocks noGrp="1"/>
          </p:cNvSpPr>
          <p:nvPr>
            <p:ph idx="1"/>
          </p:nvPr>
        </p:nvSpPr>
        <p:spPr/>
        <p:txBody>
          <a:bodyPr/>
          <a:lstStyle/>
          <a:p>
            <a:r>
              <a:rPr lang="en-GB" sz="2400" i="1" dirty="0">
                <a:solidFill>
                  <a:srgbClr val="FF0000"/>
                </a:solidFill>
                <a:effectLst/>
                <a:latin typeface="Arial" panose="020B0604020202020204" pitchFamily="34" charset="0"/>
                <a:ea typeface="Times New Roman" panose="02020603050405020304" pitchFamily="18" charset="0"/>
              </a:rPr>
              <a:t>For this section of the assignment, you are required demonstrate an understanding of the contemporary issues and theories relating to human rights and inclusive practice as well as the existing legislative and policy frameworks which surround this. </a:t>
            </a:r>
            <a:endParaRPr lang="en-GB" sz="24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18723839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43771-B064-5535-B323-C99716E2D560}"/>
              </a:ext>
            </a:extLst>
          </p:cNvPr>
          <p:cNvSpPr>
            <a:spLocks noGrp="1"/>
          </p:cNvSpPr>
          <p:nvPr>
            <p:ph type="title"/>
          </p:nvPr>
        </p:nvSpPr>
        <p:spPr/>
        <p:txBody>
          <a:bodyPr/>
          <a:lstStyle/>
          <a:p>
            <a:r>
              <a:rPr lang="en-GB" dirty="0"/>
              <a:t>Cognitive and Intellectual Skills   /25</a:t>
            </a:r>
          </a:p>
        </p:txBody>
      </p:sp>
      <p:sp>
        <p:nvSpPr>
          <p:cNvPr id="3" name="Content Placeholder 2">
            <a:extLst>
              <a:ext uri="{FF2B5EF4-FFF2-40B4-BE49-F238E27FC236}">
                <a16:creationId xmlns:a16="http://schemas.microsoft.com/office/drawing/2014/main" id="{E35413FD-5240-A3E9-184C-5844FFC3E1CA}"/>
              </a:ext>
            </a:extLst>
          </p:cNvPr>
          <p:cNvSpPr>
            <a:spLocks noGrp="1"/>
          </p:cNvSpPr>
          <p:nvPr>
            <p:ph idx="1"/>
          </p:nvPr>
        </p:nvSpPr>
        <p:spPr/>
        <p:txBody>
          <a:bodyPr/>
          <a:lstStyle/>
          <a:p>
            <a:pPr marL="180340" indent="-180340" algn="just" fontAlgn="auto" hangingPunct="1">
              <a:spcBef>
                <a:spcPts val="1200"/>
              </a:spcBef>
              <a:spcAft>
                <a:spcPts val="0"/>
              </a:spcAft>
            </a:pPr>
            <a:r>
              <a:rPr lang="en-GB" sz="2400" i="1" dirty="0">
                <a:solidFill>
                  <a:srgbClr val="FF0000"/>
                </a:solidFill>
                <a:effectLst/>
                <a:latin typeface="Arial" panose="020B0604020202020204" pitchFamily="34" charset="0"/>
                <a:ea typeface="Times New Roman" panose="02020603050405020304" pitchFamily="18" charset="0"/>
              </a:rPr>
              <a:t>For this section of the assignment, you are required to evaluate the existing barriers to education for learners and how strategies can be used to foster and support inclusive practice in settings. Consider theoretical perspectives around rights and inclusion and how legislation and policy can promote strategies to overcome barriers to learning.</a:t>
            </a:r>
            <a:endParaRPr lang="en-GB" sz="2400" dirty="0">
              <a:effectLst/>
              <a:latin typeface="Times New Roman" panose="02020603050405020304" pitchFamily="18" charset="0"/>
              <a:ea typeface="Times New Roman" panose="02020603050405020304" pitchFamily="18" charset="0"/>
            </a:endParaRPr>
          </a:p>
          <a:p>
            <a:pPr algn="just"/>
            <a:r>
              <a:rPr lang="en-GB" sz="1800" i="1" dirty="0">
                <a:solidFill>
                  <a:srgbClr val="FF0000"/>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8771475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CF12E-3E73-4458-6EF1-86BC29B17EFB}"/>
              </a:ext>
            </a:extLst>
          </p:cNvPr>
          <p:cNvSpPr>
            <a:spLocks noGrp="1"/>
          </p:cNvSpPr>
          <p:nvPr>
            <p:ph type="title"/>
          </p:nvPr>
        </p:nvSpPr>
        <p:spPr/>
        <p:txBody>
          <a:bodyPr/>
          <a:lstStyle/>
          <a:p>
            <a:r>
              <a:rPr lang="en-GB" dirty="0"/>
              <a:t>Practical Application Skills   /20</a:t>
            </a:r>
          </a:p>
        </p:txBody>
      </p:sp>
      <p:sp>
        <p:nvSpPr>
          <p:cNvPr id="3" name="Content Placeholder 2">
            <a:extLst>
              <a:ext uri="{FF2B5EF4-FFF2-40B4-BE49-F238E27FC236}">
                <a16:creationId xmlns:a16="http://schemas.microsoft.com/office/drawing/2014/main" id="{117C555D-902F-A062-8832-9D2373E5595D}"/>
              </a:ext>
            </a:extLst>
          </p:cNvPr>
          <p:cNvSpPr>
            <a:spLocks noGrp="1"/>
          </p:cNvSpPr>
          <p:nvPr>
            <p:ph idx="1"/>
          </p:nvPr>
        </p:nvSpPr>
        <p:spPr/>
        <p:txBody>
          <a:bodyPr/>
          <a:lstStyle/>
          <a:p>
            <a:r>
              <a:rPr lang="en-GB" sz="2400" i="1" dirty="0">
                <a:solidFill>
                  <a:srgbClr val="FF0000"/>
                </a:solidFill>
                <a:effectLst/>
                <a:latin typeface="Arial" panose="020B0604020202020204" pitchFamily="34" charset="0"/>
                <a:ea typeface="Times New Roman" panose="02020603050405020304" pitchFamily="18" charset="0"/>
              </a:rPr>
              <a:t>For this section of the assignment, you will need to consider the importance of rights and inclusive practice for practitioners working with individuals.  This could relate to how practitioners implement a particular strategy in the classroom and/or the assistance provided by practitioners in supporting inclusion.  You will need to link this with policy/legislation and practical examples.  </a:t>
            </a:r>
            <a:endParaRPr lang="en-GB" sz="24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13499372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37E07-0DF2-99EA-985F-FA5370C41269}"/>
              </a:ext>
            </a:extLst>
          </p:cNvPr>
          <p:cNvSpPr>
            <a:spLocks noGrp="1"/>
          </p:cNvSpPr>
          <p:nvPr>
            <p:ph type="title"/>
          </p:nvPr>
        </p:nvSpPr>
        <p:spPr/>
        <p:txBody>
          <a:bodyPr/>
          <a:lstStyle/>
          <a:p>
            <a:r>
              <a:rPr lang="en-GB" sz="2800" dirty="0"/>
              <a:t>Transferable Skills for Life and Professional Practice  </a:t>
            </a:r>
            <a:r>
              <a:rPr lang="en-GB" dirty="0"/>
              <a:t>/10</a:t>
            </a:r>
          </a:p>
        </p:txBody>
      </p:sp>
      <p:sp>
        <p:nvSpPr>
          <p:cNvPr id="3" name="Content Placeholder 2">
            <a:extLst>
              <a:ext uri="{FF2B5EF4-FFF2-40B4-BE49-F238E27FC236}">
                <a16:creationId xmlns:a16="http://schemas.microsoft.com/office/drawing/2014/main" id="{4A1CDEFC-3D66-CCAA-837E-F172B8AD6F77}"/>
              </a:ext>
            </a:extLst>
          </p:cNvPr>
          <p:cNvSpPr>
            <a:spLocks noGrp="1"/>
          </p:cNvSpPr>
          <p:nvPr>
            <p:ph idx="1"/>
          </p:nvPr>
        </p:nvSpPr>
        <p:spPr/>
        <p:txBody>
          <a:bodyPr>
            <a:normAutofit/>
          </a:bodyPr>
          <a:lstStyle/>
          <a:p>
            <a:pPr marL="0" indent="0" algn="just">
              <a:buNone/>
            </a:pPr>
            <a:endParaRPr lang="en-GB" sz="1800" dirty="0">
              <a:effectLst/>
              <a:latin typeface="Times New Roman" panose="02020603050405020304" pitchFamily="18" charset="0"/>
              <a:ea typeface="Times New Roman" panose="02020603050405020304" pitchFamily="18" charset="0"/>
            </a:endParaRPr>
          </a:p>
          <a:p>
            <a:pPr algn="just"/>
            <a:r>
              <a:rPr lang="en-GB" sz="3200" i="1" dirty="0">
                <a:solidFill>
                  <a:srgbClr val="FF0000"/>
                </a:solidFill>
                <a:effectLst/>
                <a:latin typeface="Arial" panose="020B0604020202020204" pitchFamily="34" charset="0"/>
                <a:ea typeface="Times New Roman" panose="02020603050405020304" pitchFamily="18" charset="0"/>
              </a:rPr>
              <a:t>Your essay should be well structured and written using the appropriate academic tone.  Therefore, please ensure that you proofread your work to avoid any spelling or grammatical errors.  </a:t>
            </a:r>
            <a:endParaRPr lang="en-GB" sz="32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12966896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80560-1794-2F29-36B2-B9013A676C3E}"/>
              </a:ext>
            </a:extLst>
          </p:cNvPr>
          <p:cNvSpPr>
            <a:spLocks noGrp="1"/>
          </p:cNvSpPr>
          <p:nvPr>
            <p:ph type="title"/>
          </p:nvPr>
        </p:nvSpPr>
        <p:spPr/>
        <p:txBody>
          <a:bodyPr>
            <a:normAutofit/>
          </a:bodyPr>
          <a:lstStyle/>
          <a:p>
            <a:r>
              <a:rPr lang="en-GB" sz="4400" dirty="0"/>
              <a:t>Generic Assessment Criteria</a:t>
            </a:r>
          </a:p>
        </p:txBody>
      </p:sp>
      <p:sp>
        <p:nvSpPr>
          <p:cNvPr id="3" name="Content Placeholder 2">
            <a:extLst>
              <a:ext uri="{FF2B5EF4-FFF2-40B4-BE49-F238E27FC236}">
                <a16:creationId xmlns:a16="http://schemas.microsoft.com/office/drawing/2014/main" id="{2A3F5CCE-D699-85E6-BB64-F37E5FD9CCC7}"/>
              </a:ext>
            </a:extLst>
          </p:cNvPr>
          <p:cNvSpPr>
            <a:spLocks noGrp="1"/>
          </p:cNvSpPr>
          <p:nvPr>
            <p:ph idx="1"/>
          </p:nvPr>
        </p:nvSpPr>
        <p:spPr/>
        <p:txBody>
          <a:bodyPr>
            <a:normAutofit/>
          </a:bodyPr>
          <a:lstStyle/>
          <a:p>
            <a:r>
              <a:rPr lang="en-GB" sz="4000" dirty="0"/>
              <a:t>Available on pages 7, 8, 9 and 10 of Assessment Specification document</a:t>
            </a:r>
          </a:p>
        </p:txBody>
      </p:sp>
    </p:spTree>
    <p:extLst>
      <p:ext uri="{BB962C8B-B14F-4D97-AF65-F5344CB8AC3E}">
        <p14:creationId xmlns:p14="http://schemas.microsoft.com/office/powerpoint/2010/main" val="359534542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7978D6BD23DF9499B100DF67025C4A4" ma:contentTypeVersion="14" ma:contentTypeDescription="Create a new document." ma:contentTypeScope="" ma:versionID="19e70682e38036613572a7dabde1109e">
  <xsd:schema xmlns:xsd="http://www.w3.org/2001/XMLSchema" xmlns:xs="http://www.w3.org/2001/XMLSchema" xmlns:p="http://schemas.microsoft.com/office/2006/metadata/properties" xmlns:ns3="86807d6d-212c-47c2-9ccb-06e47adbafa4" xmlns:ns4="b0eec7eb-90c5-4dfa-b4c7-29fb51310a23" targetNamespace="http://schemas.microsoft.com/office/2006/metadata/properties" ma:root="true" ma:fieldsID="2233b7ced622ab4456fb7063b52f64ec" ns3:_="" ns4:_="">
    <xsd:import namespace="86807d6d-212c-47c2-9ccb-06e47adbafa4"/>
    <xsd:import namespace="b0eec7eb-90c5-4dfa-b4c7-29fb51310a2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807d6d-212c-47c2-9ccb-06e47adbaf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0eec7eb-90c5-4dfa-b4c7-29fb51310a2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CFCF94-B979-4859-A42F-A16100F3B03B}">
  <ds:schemaRefs>
    <ds:schemaRef ds:uri="http://schemas.microsoft.com/sharepoint/v3/contenttype/forms"/>
  </ds:schemaRefs>
</ds:datastoreItem>
</file>

<file path=customXml/itemProps2.xml><?xml version="1.0" encoding="utf-8"?>
<ds:datastoreItem xmlns:ds="http://schemas.openxmlformats.org/officeDocument/2006/customXml" ds:itemID="{B9DCA686-2775-4F91-BEB4-9A3A6C68DD06}">
  <ds:schemaRefs>
    <ds:schemaRef ds:uri="http://purl.org/dc/terms/"/>
    <ds:schemaRef ds:uri="http://purl.org/dc/dcmitype/"/>
    <ds:schemaRef ds:uri="http://purl.org/dc/elements/1.1/"/>
    <ds:schemaRef ds:uri="http://schemas.microsoft.com/office/infopath/2007/PartnerControls"/>
    <ds:schemaRef ds:uri="b0eec7eb-90c5-4dfa-b4c7-29fb51310a23"/>
    <ds:schemaRef ds:uri="http://schemas.microsoft.com/office/2006/documentManagement/types"/>
    <ds:schemaRef ds:uri="http://www.w3.org/XML/1998/namespace"/>
    <ds:schemaRef ds:uri="http://schemas.openxmlformats.org/package/2006/metadata/core-properties"/>
    <ds:schemaRef ds:uri="86807d6d-212c-47c2-9ccb-06e47adbafa4"/>
    <ds:schemaRef ds:uri="http://schemas.microsoft.com/office/2006/metadata/properties"/>
  </ds:schemaRefs>
</ds:datastoreItem>
</file>

<file path=customXml/itemProps3.xml><?xml version="1.0" encoding="utf-8"?>
<ds:datastoreItem xmlns:ds="http://schemas.openxmlformats.org/officeDocument/2006/customXml" ds:itemID="{7A2E7AE7-3F0C-453B-8ACB-DE4CB8CFF5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807d6d-212c-47c2-9ccb-06e47adbafa4"/>
    <ds:schemaRef ds:uri="b0eec7eb-90c5-4dfa-b4c7-29fb51310a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Gallery</Template>
  <TotalTime>0</TotalTime>
  <Words>3455</Words>
  <Application>Microsoft Office PowerPoint</Application>
  <PresentationFormat>Widescreen</PresentationFormat>
  <Paragraphs>436</Paragraphs>
  <Slides>42</Slides>
  <Notes>16</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Gallery</vt:lpstr>
      <vt:lpstr>Ysgrifennu Academaidd Academic Writing</vt:lpstr>
      <vt:lpstr>Darganfod eich llais academaidd  Finding your academic voice</vt:lpstr>
      <vt:lpstr>Darganfod eich llais academaidd  Finding your academic voice  </vt:lpstr>
      <vt:lpstr>Arddull Academaidd Academic Style</vt:lpstr>
      <vt:lpstr>Eglurder  Clarity</vt:lpstr>
      <vt:lpstr>Confensiynau Academaidd Academic Conventions</vt:lpstr>
      <vt:lpstr>Confensiynau academaidd - Pam nid ‘Fi’?  Academic Conventions - Why not I? </vt:lpstr>
      <vt:lpstr>Confensiynau Academaidd Academic Conventions</vt:lpstr>
      <vt:lpstr>Confensiynau Academaidd Academic Conventions</vt:lpstr>
      <vt:lpstr>Confensiynau Academaidd Academic Conventions</vt:lpstr>
      <vt:lpstr>Confensiynau Academaidd Academic Conventions</vt:lpstr>
      <vt:lpstr>Anffurfiol yn erbyn ffurfiol informal v formal</vt:lpstr>
      <vt:lpstr>Anffurfiol yn erbyn ffurfiol informal v formal</vt:lpstr>
      <vt:lpstr>Gwrthrychol    Objective </vt:lpstr>
      <vt:lpstr>Goddrychol   Subjective</vt:lpstr>
      <vt:lpstr>Byddwch yn wrthrychol Be objective</vt:lpstr>
      <vt:lpstr>Byddwch yn wrthrychol Be objective</vt:lpstr>
      <vt:lpstr>Strwythuro eich Traethawd Structuring your Essay</vt:lpstr>
      <vt:lpstr>Paratoi aseiniad ysgrifenedig Planning a written assignment</vt:lpstr>
      <vt:lpstr>Dadansoddi’r Dasg Analysing the Task</vt:lpstr>
      <vt:lpstr>Cyfarwyddiadau  Instructions </vt:lpstr>
      <vt:lpstr>Asesiad/ Assignment </vt:lpstr>
      <vt:lpstr>Cyflwyniad Introduction</vt:lpstr>
      <vt:lpstr>Ysgrifennu’r Prif Bwyntiau  Writing up Main Points</vt:lpstr>
      <vt:lpstr>Ysgrifennu’r Prif Bwyntiau - Ysgrifennu beirniadol  Writing up Main Points - Critical writing </vt:lpstr>
      <vt:lpstr>Ysgrifennu’r Prif Bwyntiau – Ysgrifennu dadansoddol Writing up Main Points - Analytical writing</vt:lpstr>
      <vt:lpstr>Ysgrifennu’r Casgliad Writing a Conclusion</vt:lpstr>
      <vt:lpstr>Byddwch yn gryno a threfnus  Be concise and structured </vt:lpstr>
      <vt:lpstr>Cyflwyno gwaith   Submission</vt:lpstr>
      <vt:lpstr>Ymadroddion Allweddol Key Phrases</vt:lpstr>
      <vt:lpstr>Iaith Ddadansoddol… Language of Analysis …</vt:lpstr>
      <vt:lpstr>Cymharu Comparing </vt:lpstr>
      <vt:lpstr>Cyferbynnu Contrasting </vt:lpstr>
      <vt:lpstr>Drafft 1 , Drafft 2…. Draft 1, Draft 2…..</vt:lpstr>
      <vt:lpstr>Course Work: Essay (3000 words) Assignment Title:  </vt:lpstr>
      <vt:lpstr>PowerPoint Presentation</vt:lpstr>
      <vt:lpstr> Assessment specific criteria Engagement with Literature Skills /20 </vt:lpstr>
      <vt:lpstr>Knowledge and Understanding Skills   /25</vt:lpstr>
      <vt:lpstr>Cognitive and Intellectual Skills   /25</vt:lpstr>
      <vt:lpstr>Practical Application Skills   /20</vt:lpstr>
      <vt:lpstr>Transferable Skills for Life and Professional Practice  /10</vt:lpstr>
      <vt:lpstr>Generic Assessment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Jones</dc:creator>
  <cp:lastModifiedBy>Susan</cp:lastModifiedBy>
  <cp:revision>51</cp:revision>
  <dcterms:created xsi:type="dcterms:W3CDTF">2022-07-12T12:48:47Z</dcterms:created>
  <dcterms:modified xsi:type="dcterms:W3CDTF">2023-05-02T11:16:13Z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0x01010097978D6BD23DF9499B100DF67025C4A4</vt:lpwstr>
  </property>
</Properties>
</file>