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48"/>
  </p:notesMasterIdLst>
  <p:sldIdLst>
    <p:sldId id="257" r:id="rId2"/>
    <p:sldId id="262" r:id="rId3"/>
    <p:sldId id="263" r:id="rId4"/>
    <p:sldId id="261" r:id="rId5"/>
    <p:sldId id="301" r:id="rId6"/>
    <p:sldId id="258" r:id="rId7"/>
    <p:sldId id="259" r:id="rId8"/>
    <p:sldId id="260" r:id="rId9"/>
    <p:sldId id="264" r:id="rId10"/>
    <p:sldId id="266" r:id="rId11"/>
    <p:sldId id="265" r:id="rId12"/>
    <p:sldId id="268" r:id="rId13"/>
    <p:sldId id="283" r:id="rId14"/>
    <p:sldId id="267" r:id="rId15"/>
    <p:sldId id="274" r:id="rId16"/>
    <p:sldId id="269" r:id="rId17"/>
    <p:sldId id="273" r:id="rId18"/>
    <p:sldId id="270" r:id="rId19"/>
    <p:sldId id="275" r:id="rId20"/>
    <p:sldId id="276" r:id="rId21"/>
    <p:sldId id="272" r:id="rId22"/>
    <p:sldId id="271" r:id="rId23"/>
    <p:sldId id="277" r:id="rId24"/>
    <p:sldId id="280" r:id="rId25"/>
    <p:sldId id="281" r:id="rId26"/>
    <p:sldId id="279" r:id="rId27"/>
    <p:sldId id="282" r:id="rId28"/>
    <p:sldId id="286" r:id="rId29"/>
    <p:sldId id="287" r:id="rId30"/>
    <p:sldId id="285" r:id="rId31"/>
    <p:sldId id="288" r:id="rId32"/>
    <p:sldId id="290" r:id="rId33"/>
    <p:sldId id="293" r:id="rId34"/>
    <p:sldId id="289" r:id="rId35"/>
    <p:sldId id="292" r:id="rId36"/>
    <p:sldId id="284" r:id="rId37"/>
    <p:sldId id="294" r:id="rId38"/>
    <p:sldId id="295" r:id="rId39"/>
    <p:sldId id="296" r:id="rId40"/>
    <p:sldId id="297" r:id="rId41"/>
    <p:sldId id="298" r:id="rId42"/>
    <p:sldId id="305" r:id="rId43"/>
    <p:sldId id="304" r:id="rId44"/>
    <p:sldId id="302" r:id="rId45"/>
    <p:sldId id="300" r:id="rId46"/>
    <p:sldId id="303" r:id="rId4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9" autoAdjust="0"/>
    <p:restoredTop sz="75629" autoAdjust="0"/>
  </p:normalViewPr>
  <p:slideViewPr>
    <p:cSldViewPr snapToGrid="0">
      <p:cViewPr varScale="1">
        <p:scale>
          <a:sx n="64" d="100"/>
          <a:sy n="64" d="100"/>
        </p:scale>
        <p:origin x="156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DD7273-EAFA-48FE-BF10-52CE4A295B80}" type="datetimeFigureOut">
              <a:rPr lang="en-GB" smtClean="0"/>
              <a:t>09/12/2021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248E0B-3D36-42C8-9127-EC02A0CED9EF}" type="slidenum">
              <a:rPr lang="en-GB" smtClean="0"/>
              <a:t>‹#›</a:t>
            </a:fld>
            <a:endParaRPr lang="en-GB"/>
          </a:p>
        </p:txBody>
      </p:sp>
    </p:spTree>
    <p:extLst>
      <p:ext uri="{BB962C8B-B14F-4D97-AF65-F5344CB8AC3E}">
        <p14:creationId xmlns:p14="http://schemas.microsoft.com/office/powerpoint/2010/main" val="23137217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en.wikipedia.org/wiki/The_Reverend" TargetMode="External"/><Relationship Id="rId2" Type="http://schemas.openxmlformats.org/officeDocument/2006/relationships/slide" Target="../slides/slide6.xml"/><Relationship Id="rId1" Type="http://schemas.openxmlformats.org/officeDocument/2006/relationships/notesMaster" Target="../notesMasters/notesMaster1.xml"/><Relationship Id="rId6" Type="http://schemas.openxmlformats.org/officeDocument/2006/relationships/hyperlink" Target="https://en.wikipedia.org/wiki/Virginia" TargetMode="External"/><Relationship Id="rId5" Type="http://schemas.openxmlformats.org/officeDocument/2006/relationships/hyperlink" Target="https://en.wikipedia.org/wiki/Staten_Island,_New_York" TargetMode="External"/><Relationship Id="rId4" Type="http://schemas.openxmlformats.org/officeDocument/2006/relationships/hyperlink" Target="https://en.wikipedia.org/wiki/Richmondtown,_Staten_Island"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0338" y="1581150"/>
            <a:ext cx="5692775" cy="4270375"/>
          </a:xfrm>
        </p:spPr>
      </p:sp>
      <p:sp>
        <p:nvSpPr>
          <p:cNvPr id="3" name="Notes Placeholder 2"/>
          <p:cNvSpPr>
            <a:spLocks noGrp="1"/>
          </p:cNvSpPr>
          <p:nvPr>
            <p:ph type="body" idx="1"/>
          </p:nvPr>
        </p:nvSpPr>
        <p:spPr/>
        <p:txBody>
          <a:bodyPr/>
          <a:lstStyle/>
          <a:p>
            <a:endParaRPr lang="en-GB" i="0" dirty="0"/>
          </a:p>
        </p:txBody>
      </p:sp>
      <p:sp>
        <p:nvSpPr>
          <p:cNvPr id="4" name="Slide Number Placeholder 3"/>
          <p:cNvSpPr>
            <a:spLocks noGrp="1"/>
          </p:cNvSpPr>
          <p:nvPr>
            <p:ph type="sldNum" sz="quarter" idx="5"/>
          </p:nvPr>
        </p:nvSpPr>
        <p:spPr/>
        <p:txBody>
          <a:bodyPr/>
          <a:lstStyle/>
          <a:p>
            <a:pPr defTabSz="901568">
              <a:defRPr/>
            </a:pPr>
            <a:fld id="{C9DF3834-AE5E-4216-B825-DD970B2831FA}" type="slidenum">
              <a:rPr lang="en-GB">
                <a:solidFill>
                  <a:prstClr val="black"/>
                </a:solidFill>
                <a:latin typeface="Calibri" panose="020F0502020204030204"/>
              </a:rPr>
              <a:pPr defTabSz="901568">
                <a:defRPr/>
              </a:pPr>
              <a:t>1</a:t>
            </a:fld>
            <a:endParaRPr lang="en-GB">
              <a:solidFill>
                <a:prstClr val="black"/>
              </a:solidFill>
              <a:latin typeface="Calibri" panose="020F0502020204030204"/>
            </a:endParaRPr>
          </a:p>
        </p:txBody>
      </p:sp>
    </p:spTree>
    <p:extLst>
      <p:ext uri="{BB962C8B-B14F-4D97-AF65-F5344CB8AC3E}">
        <p14:creationId xmlns:p14="http://schemas.microsoft.com/office/powerpoint/2010/main" val="23222671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2"/>
                </a:solidFill>
                <a:effectLst/>
                <a:latin typeface="Arial" panose="020B0604020202020204" pitchFamily="34" charset="0"/>
              </a:rPr>
              <a:t>Bill Richmond was born into slavery under the enslaver </a:t>
            </a:r>
            <a:r>
              <a:rPr lang="en-GB" b="0" i="0" u="none" strike="noStrike" dirty="0">
                <a:solidFill>
                  <a:srgbClr val="0645AD"/>
                </a:solidFill>
                <a:effectLst/>
                <a:latin typeface="Arial" panose="020B0604020202020204" pitchFamily="34" charset="0"/>
                <a:hlinkClick r:id="rId3" tooltip="The Reverend"/>
              </a:rPr>
              <a:t>Rev.</a:t>
            </a:r>
            <a:r>
              <a:rPr lang="en-GB" b="0" i="0" dirty="0">
                <a:solidFill>
                  <a:srgbClr val="202122"/>
                </a:solidFill>
                <a:effectLst/>
                <a:latin typeface="Arial" panose="020B0604020202020204" pitchFamily="34" charset="0"/>
              </a:rPr>
              <a:t> Richard Charlton in </a:t>
            </a:r>
            <a:r>
              <a:rPr lang="en-GB" b="0" i="0" u="none" strike="noStrike" dirty="0" err="1">
                <a:solidFill>
                  <a:srgbClr val="0645AD"/>
                </a:solidFill>
                <a:effectLst/>
                <a:latin typeface="Arial" panose="020B0604020202020204" pitchFamily="34" charset="0"/>
                <a:hlinkClick r:id="rId4" tooltip="Richmondtown, Staten Island"/>
              </a:rPr>
              <a:t>Richmondtown</a:t>
            </a:r>
            <a:r>
              <a:rPr lang="en-GB" b="0" i="0" dirty="0">
                <a:solidFill>
                  <a:srgbClr val="202122"/>
                </a:solidFill>
                <a:effectLst/>
                <a:latin typeface="Arial" panose="020B0604020202020204" pitchFamily="34" charset="0"/>
              </a:rPr>
              <a:t> on </a:t>
            </a:r>
            <a:r>
              <a:rPr lang="en-GB" b="0" i="0" u="none" strike="noStrike" dirty="0">
                <a:solidFill>
                  <a:srgbClr val="0645AD"/>
                </a:solidFill>
                <a:effectLst/>
                <a:latin typeface="Arial" panose="020B0604020202020204" pitchFamily="34" charset="0"/>
                <a:hlinkClick r:id="rId5" tooltip="Staten Island, New York"/>
              </a:rPr>
              <a:t>Staten Island, New York</a:t>
            </a:r>
            <a:r>
              <a:rPr lang="en-GB" b="0" i="0" dirty="0">
                <a:solidFill>
                  <a:srgbClr val="202122"/>
                </a:solidFill>
                <a:effectLst/>
                <a:latin typeface="Arial" panose="020B0604020202020204" pitchFamily="34" charset="0"/>
              </a:rPr>
              <a:t> on 5 August 1763</a:t>
            </a:r>
          </a:p>
          <a:p>
            <a:endParaRPr lang="en-GB" b="0" i="0" dirty="0">
              <a:solidFill>
                <a:srgbClr val="202122"/>
              </a:solidFill>
              <a:effectLst/>
              <a:latin typeface="Arial" panose="020B0604020202020204" pitchFamily="34" charset="0"/>
            </a:endParaRPr>
          </a:p>
          <a:p>
            <a:endParaRPr lang="en-GB" b="0" i="0" dirty="0">
              <a:solidFill>
                <a:srgbClr val="202122"/>
              </a:solidFill>
              <a:effectLst/>
              <a:latin typeface="Arial" panose="020B0604020202020204" pitchFamily="34" charset="0"/>
            </a:endParaRPr>
          </a:p>
          <a:p>
            <a:r>
              <a:rPr lang="en-GB" b="0" i="0" dirty="0" err="1">
                <a:solidFill>
                  <a:srgbClr val="202122"/>
                </a:solidFill>
                <a:effectLst/>
                <a:latin typeface="Arial" panose="020B0604020202020204" pitchFamily="34" charset="0"/>
              </a:rPr>
              <a:t>Molineaux</a:t>
            </a:r>
            <a:r>
              <a:rPr lang="en-GB" b="0" i="0" dirty="0">
                <a:solidFill>
                  <a:srgbClr val="202122"/>
                </a:solidFill>
                <a:effectLst/>
                <a:latin typeface="Arial" panose="020B0604020202020204" pitchFamily="34" charset="0"/>
              </a:rPr>
              <a:t> was born into slavery in the State of </a:t>
            </a:r>
            <a:r>
              <a:rPr lang="en-GB" b="0" i="0" u="none" strike="noStrike" dirty="0">
                <a:solidFill>
                  <a:srgbClr val="0645AD"/>
                </a:solidFill>
                <a:effectLst/>
                <a:latin typeface="Arial" panose="020B0604020202020204" pitchFamily="34" charset="0"/>
                <a:hlinkClick r:id="rId6" tooltip="Virginia"/>
              </a:rPr>
              <a:t>Virginia</a:t>
            </a:r>
            <a:r>
              <a:rPr lang="en-GB" b="0" i="0" dirty="0">
                <a:solidFill>
                  <a:srgbClr val="202122"/>
                </a:solidFill>
                <a:effectLst/>
                <a:latin typeface="Arial" panose="020B0604020202020204" pitchFamily="34" charset="0"/>
              </a:rPr>
              <a:t>, USA in 1784</a:t>
            </a:r>
            <a:endParaRPr lang="en-GB" dirty="0"/>
          </a:p>
        </p:txBody>
      </p:sp>
      <p:sp>
        <p:nvSpPr>
          <p:cNvPr id="4" name="Slide Number Placeholder 3"/>
          <p:cNvSpPr>
            <a:spLocks noGrp="1"/>
          </p:cNvSpPr>
          <p:nvPr>
            <p:ph type="sldNum" sz="quarter" idx="5"/>
          </p:nvPr>
        </p:nvSpPr>
        <p:spPr/>
        <p:txBody>
          <a:bodyPr/>
          <a:lstStyle/>
          <a:p>
            <a:fld id="{9A08DFA3-FE7C-4834-B5E4-B8EEF012060D}" type="slidenum">
              <a:rPr lang="en-GB" smtClean="0"/>
              <a:t>6</a:t>
            </a:fld>
            <a:endParaRPr lang="en-GB"/>
          </a:p>
        </p:txBody>
      </p:sp>
    </p:spTree>
    <p:extLst>
      <p:ext uri="{BB962C8B-B14F-4D97-AF65-F5344CB8AC3E}">
        <p14:creationId xmlns:p14="http://schemas.microsoft.com/office/powerpoint/2010/main" val="4006508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Riots recorded in </a:t>
            </a:r>
          </a:p>
          <a:p>
            <a:r>
              <a:rPr lang="en-GB" dirty="0"/>
              <a:t>Columbus,  Ohio </a:t>
            </a:r>
          </a:p>
          <a:p>
            <a:r>
              <a:rPr lang="en-GB" dirty="0"/>
              <a:t>Louisiana state</a:t>
            </a:r>
          </a:p>
          <a:p>
            <a:r>
              <a:rPr lang="en-GB" dirty="0"/>
              <a:t>Little Rock, Arkansas</a:t>
            </a:r>
          </a:p>
          <a:p>
            <a:r>
              <a:rPr lang="en-GB" dirty="0"/>
              <a:t>New York City</a:t>
            </a:r>
          </a:p>
          <a:p>
            <a:r>
              <a:rPr lang="en-GB" dirty="0"/>
              <a:t>Norfolk, Virginia</a:t>
            </a:r>
          </a:p>
          <a:p>
            <a:r>
              <a:rPr lang="en-GB" dirty="0"/>
              <a:t>Omaha, Nebraska</a:t>
            </a:r>
          </a:p>
          <a:p>
            <a:r>
              <a:rPr lang="en-GB" dirty="0"/>
              <a:t>Pittsburgh, Pennsylvania</a:t>
            </a:r>
          </a:p>
          <a:p>
            <a:r>
              <a:rPr lang="en-GB" dirty="0"/>
              <a:t>Pueblo, Colorado</a:t>
            </a:r>
          </a:p>
          <a:p>
            <a:r>
              <a:rPr lang="en-GB" dirty="0"/>
              <a:t>St. Louis, Missouri</a:t>
            </a:r>
          </a:p>
          <a:p>
            <a:r>
              <a:rPr lang="en-GB" dirty="0" err="1"/>
              <a:t>Uvalda</a:t>
            </a:r>
            <a:r>
              <a:rPr lang="en-GB" dirty="0"/>
              <a:t>, Georgia</a:t>
            </a:r>
          </a:p>
          <a:p>
            <a:r>
              <a:rPr lang="en-GB" dirty="0"/>
              <a:t>Washington D.C.</a:t>
            </a:r>
          </a:p>
          <a:p>
            <a:r>
              <a:rPr lang="en-GB" dirty="0"/>
              <a:t>Wilmington, Delaware</a:t>
            </a:r>
          </a:p>
          <a:p>
            <a:r>
              <a:rPr lang="en-GB" dirty="0"/>
              <a:t>- Est. 11-26 people killed</a:t>
            </a:r>
          </a:p>
          <a:p>
            <a:endParaRPr lang="en-GB" dirty="0"/>
          </a:p>
        </p:txBody>
      </p:sp>
      <p:sp>
        <p:nvSpPr>
          <p:cNvPr id="4" name="Slide Number Placeholder 3"/>
          <p:cNvSpPr>
            <a:spLocks noGrp="1"/>
          </p:cNvSpPr>
          <p:nvPr>
            <p:ph type="sldNum" sz="quarter" idx="10"/>
          </p:nvPr>
        </p:nvSpPr>
        <p:spPr/>
        <p:txBody>
          <a:bodyPr/>
          <a:lstStyle/>
          <a:p>
            <a:fld id="{6F248E0B-3D36-42C8-9127-EC02A0CED9EF}" type="slidenum">
              <a:rPr lang="en-GB" smtClean="0"/>
              <a:t>32</a:t>
            </a:fld>
            <a:endParaRPr lang="en-GB"/>
          </a:p>
        </p:txBody>
      </p:sp>
    </p:spTree>
    <p:extLst>
      <p:ext uri="{BB962C8B-B14F-4D97-AF65-F5344CB8AC3E}">
        <p14:creationId xmlns:p14="http://schemas.microsoft.com/office/powerpoint/2010/main" val="15036888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Mountain Landis, the future Commissioner of Baseball who perpetuated the baseball </a:t>
            </a:r>
            <a:r>
              <a:rPr lang="en-GB" dirty="0" err="1"/>
              <a:t>color</a:t>
            </a:r>
            <a:r>
              <a:rPr lang="en-GB" dirty="0"/>
              <a:t> line until his death, Johnson was convicted by an all-white jury in June 1913,</a:t>
            </a:r>
          </a:p>
        </p:txBody>
      </p:sp>
      <p:sp>
        <p:nvSpPr>
          <p:cNvPr id="4" name="Slide Number Placeholder 3"/>
          <p:cNvSpPr>
            <a:spLocks noGrp="1"/>
          </p:cNvSpPr>
          <p:nvPr>
            <p:ph type="sldNum" sz="quarter" idx="10"/>
          </p:nvPr>
        </p:nvSpPr>
        <p:spPr/>
        <p:txBody>
          <a:bodyPr/>
          <a:lstStyle/>
          <a:p>
            <a:fld id="{6F248E0B-3D36-42C8-9127-EC02A0CED9EF}" type="slidenum">
              <a:rPr lang="en-GB" smtClean="0"/>
              <a:t>33</a:t>
            </a:fld>
            <a:endParaRPr lang="en-GB"/>
          </a:p>
        </p:txBody>
      </p:sp>
    </p:spTree>
    <p:extLst>
      <p:ext uri="{BB962C8B-B14F-4D97-AF65-F5344CB8AC3E}">
        <p14:creationId xmlns:p14="http://schemas.microsoft.com/office/powerpoint/2010/main" val="20908811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30FC8DF-D682-473B-8D33-C11242F5D8BF}" type="datetimeFigureOut">
              <a:rPr lang="en-GB" smtClean="0"/>
              <a:t>09/12/2021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6994701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0FC8DF-D682-473B-8D33-C11242F5D8BF}" type="datetimeFigureOut">
              <a:rPr lang="en-GB" smtClean="0"/>
              <a:t>09/12/2021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33479274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30FC8DF-D682-473B-8D33-C11242F5D8BF}" type="datetimeFigureOut">
              <a:rPr lang="en-GB" smtClean="0"/>
              <a:t>09/12/2021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19013919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30FC8DF-D682-473B-8D33-C11242F5D8BF}" type="datetimeFigureOut">
              <a:rPr lang="en-GB" smtClean="0"/>
              <a:t>09/12/2021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40259488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30FC8DF-D682-473B-8D33-C11242F5D8BF}" type="datetimeFigureOut">
              <a:rPr lang="en-GB" smtClean="0"/>
              <a:t>09/12/2021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24586187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30FC8DF-D682-473B-8D33-C11242F5D8BF}" type="datetimeFigureOut">
              <a:rPr lang="en-GB" smtClean="0"/>
              <a:t>09/12/2021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38372324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0FC8DF-D682-473B-8D33-C11242F5D8BF}" type="datetimeFigureOut">
              <a:rPr lang="en-GB" smtClean="0"/>
              <a:t>09/12/2021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40284774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30FC8DF-D682-473B-8D33-C11242F5D8BF}" type="datetimeFigureOut">
              <a:rPr lang="en-GB" smtClean="0"/>
              <a:t>09/12/2021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25377280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30FC8DF-D682-473B-8D33-C11242F5D8BF}" type="datetimeFigureOut">
              <a:rPr lang="en-GB" smtClean="0"/>
              <a:t>09/12/2021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12874491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0FC8DF-D682-473B-8D33-C11242F5D8BF}" type="datetimeFigureOut">
              <a:rPr lang="en-GB" smtClean="0"/>
              <a:t>09/12/2021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13963743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0FC8DF-D682-473B-8D33-C11242F5D8BF}" type="datetimeFigureOut">
              <a:rPr lang="en-GB" smtClean="0"/>
              <a:t>09/12/2021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40284651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30FC8DF-D682-473B-8D33-C11242F5D8BF}" type="datetimeFigureOut">
              <a:rPr lang="en-GB" smtClean="0"/>
              <a:t>09/12/2021</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3735F0-7832-4F93-ADBC-771C14E6156D}" type="slidenum">
              <a:rPr lang="en-GB" smtClean="0"/>
              <a:t>‹#›</a:t>
            </a:fld>
            <a:endParaRPr lang="en-GB"/>
          </a:p>
        </p:txBody>
      </p:sp>
    </p:spTree>
    <p:extLst>
      <p:ext uri="{BB962C8B-B14F-4D97-AF65-F5344CB8AC3E}">
        <p14:creationId xmlns:p14="http://schemas.microsoft.com/office/powerpoint/2010/main" val="3795382304"/>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2.png"/><Relationship Id="rId7"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hyperlink" Target="https://theundefeated.com/features/muhammad-ali-the-original-rapper/" TargetMode="External"/><Relationship Id="rId5" Type="http://schemas.openxmlformats.org/officeDocument/2006/relationships/hyperlink" Target="https://www.theguardian.com/music/musicblog/2016/jun/06/muhammad-ali-influence-rap-golden-age" TargetMode="Externa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1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hyperlink" Target="https://www.ferris.edu/HTMLS/news/jimcrow/question/2014/may.htm"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 Id="rId5" Type="http://schemas.openxmlformats.org/officeDocument/2006/relationships/image" Target="../media/image39.png"/><Relationship Id="rId4" Type="http://schemas.openxmlformats.org/officeDocument/2006/relationships/image" Target="../media/image38.png"/></Relationships>
</file>

<file path=ppt/slides/_rels/slide2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2.xm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image" Target="../media/image42.png"/></Relationships>
</file>

<file path=ppt/slides/_rels/slide23.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7.xml"/><Relationship Id="rId4" Type="http://schemas.openxmlformats.org/officeDocument/2006/relationships/image" Target="../media/image47.png"/></Relationships>
</file>

<file path=ppt/slides/_rels/slide24.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7.xml"/><Relationship Id="rId5" Type="http://schemas.openxmlformats.org/officeDocument/2006/relationships/image" Target="../media/image51.png"/><Relationship Id="rId4" Type="http://schemas.openxmlformats.org/officeDocument/2006/relationships/image" Target="../media/image50.png"/></Relationships>
</file>

<file path=ppt/slides/_rels/slide25.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png"/><Relationship Id="rId1" Type="http://schemas.openxmlformats.org/officeDocument/2006/relationships/slideLayout" Target="../slideLayouts/slideLayout7.xml"/><Relationship Id="rId4" Type="http://schemas.openxmlformats.org/officeDocument/2006/relationships/image" Target="../media/image56.png"/></Relationships>
</file>

<file path=ppt/slides/_rels/slide27.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png"/><Relationship Id="rId1" Type="http://schemas.openxmlformats.org/officeDocument/2006/relationships/slideLayout" Target="../slideLayouts/slideLayout7.xml"/><Relationship Id="rId4" Type="http://schemas.openxmlformats.org/officeDocument/2006/relationships/image" Target="../media/image59.png"/></Relationships>
</file>

<file path=ppt/slides/_rels/slide28.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png"/><Relationship Id="rId1" Type="http://schemas.openxmlformats.org/officeDocument/2006/relationships/slideLayout" Target="../slideLayouts/slideLayout2.xml"/><Relationship Id="rId4" Type="http://schemas.openxmlformats.org/officeDocument/2006/relationships/image" Target="../media/image63.png"/></Relationships>
</file>

<file path=ppt/slides/_rels/slide30.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png"/><Relationship Id="rId1" Type="http://schemas.openxmlformats.org/officeDocument/2006/relationships/slideLayout" Target="../slideLayouts/slideLayout2.xml"/><Relationship Id="rId4" Type="http://schemas.openxmlformats.org/officeDocument/2006/relationships/image" Target="../media/image66.png"/></Relationships>
</file>

<file path=ppt/slides/_rels/slide31.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png"/><Relationship Id="rId1" Type="http://schemas.openxmlformats.org/officeDocument/2006/relationships/slideLayout" Target="../slideLayouts/slideLayout2.xml"/><Relationship Id="rId6" Type="http://schemas.openxmlformats.org/officeDocument/2006/relationships/hyperlink" Target="https://www.youtube.com/watch?v=xzAS-wihuVI" TargetMode="External"/><Relationship Id="rId5" Type="http://schemas.openxmlformats.org/officeDocument/2006/relationships/image" Target="../media/image70.png"/><Relationship Id="rId4" Type="http://schemas.openxmlformats.org/officeDocument/2006/relationships/image" Target="../media/image69.png"/></Relationships>
</file>

<file path=ppt/slides/_rels/slide32.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73.png"/><Relationship Id="rId4" Type="http://schemas.openxmlformats.org/officeDocument/2006/relationships/image" Target="../media/image72.png"/></Relationships>
</file>

<file path=ppt/slides/_rels/slide33.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5.emf"/></Relationships>
</file>

<file path=ppt/slides/_rels/slide34.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png"/><Relationship Id="rId1" Type="http://schemas.openxmlformats.org/officeDocument/2006/relationships/slideLayout" Target="../slideLayouts/slideLayout2.xml"/><Relationship Id="rId4" Type="http://schemas.openxmlformats.org/officeDocument/2006/relationships/image" Target="../media/image78.png"/></Relationships>
</file>

<file path=ppt/slides/_rels/slide35.xml.rels><?xml version="1.0" encoding="UTF-8" standalone="yes"?>
<Relationships xmlns="http://schemas.openxmlformats.org/package/2006/relationships"><Relationship Id="rId3" Type="http://schemas.openxmlformats.org/officeDocument/2006/relationships/image" Target="../media/image79.emf"/><Relationship Id="rId2" Type="http://schemas.openxmlformats.org/officeDocument/2006/relationships/hyperlink" Target="https://www.marxists.org/history/usa/workers/civil-rights/crisis/index.htm"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image" Target="../media/image82.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image" Target="../media/image84.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image" Target="../media/image86.png"/><Relationship Id="rId1" Type="http://schemas.openxmlformats.org/officeDocument/2006/relationships/slideLayout" Target="../slideLayouts/slideLayout7.xml"/><Relationship Id="rId5" Type="http://schemas.openxmlformats.org/officeDocument/2006/relationships/image" Target="../media/image89.png"/><Relationship Id="rId4" Type="http://schemas.openxmlformats.org/officeDocument/2006/relationships/image" Target="../media/image88.png"/></Relationships>
</file>

<file path=ppt/slides/_rels/slide41.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image" Target="../media/image90.png"/><Relationship Id="rId1" Type="http://schemas.openxmlformats.org/officeDocument/2006/relationships/slideLayout" Target="../slideLayouts/slideLayout7.xml"/><Relationship Id="rId4" Type="http://schemas.openxmlformats.org/officeDocument/2006/relationships/image" Target="../media/image92.png"/></Relationships>
</file>

<file path=ppt/slides/_rels/slide42.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94.jpeg"/><Relationship Id="rId2" Type="http://schemas.openxmlformats.org/officeDocument/2006/relationships/slideLayout" Target="../slideLayouts/slideLayout7.xml"/><Relationship Id="rId1" Type="http://schemas.openxmlformats.org/officeDocument/2006/relationships/video" Target="https://www.youtube.com/embed/-BzkY0orz9o?feature=oembed" TargetMode="External"/></Relationships>
</file>

<file path=ppt/slides/_rels/slide44.xml.rels><?xml version="1.0" encoding="UTF-8" standalone="yes"?>
<Relationships xmlns="http://schemas.openxmlformats.org/package/2006/relationships"><Relationship Id="rId2" Type="http://schemas.openxmlformats.org/officeDocument/2006/relationships/image" Target="../media/image95.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3462" y="584616"/>
            <a:ext cx="7197075" cy="6026046"/>
          </a:xfrm>
          <a:solidFill>
            <a:schemeClr val="tx1">
              <a:alpha val="70000"/>
            </a:schemeClr>
          </a:solidFill>
        </p:spPr>
        <p:txBody>
          <a:bodyPr>
            <a:normAutofit fontScale="90000"/>
          </a:bodyPr>
          <a:lstStyle/>
          <a:p>
            <a:br>
              <a:rPr lang="en-GB" sz="3600" dirty="0">
                <a:solidFill>
                  <a:schemeClr val="bg1"/>
                </a:solidFill>
                <a:latin typeface="Cooper Black" panose="0208090404030B020404" pitchFamily="18" charset="0"/>
              </a:rPr>
            </a:br>
            <a:br>
              <a:rPr lang="en-GB" sz="3600" dirty="0">
                <a:solidFill>
                  <a:schemeClr val="bg1"/>
                </a:solidFill>
                <a:latin typeface="Cooper Black" panose="0208090404030B020404" pitchFamily="18" charset="0"/>
              </a:rPr>
            </a:br>
            <a:r>
              <a:rPr lang="en-GB" sz="3600" dirty="0">
                <a:solidFill>
                  <a:schemeClr val="bg1"/>
                </a:solidFill>
                <a:latin typeface="Cooper Black" panose="0208090404030B020404" pitchFamily="18" charset="0"/>
              </a:rPr>
              <a:t>HPHI5006, 6006</a:t>
            </a:r>
            <a:br>
              <a:rPr lang="en-GB" sz="3600" dirty="0"/>
            </a:br>
            <a:r>
              <a:rPr lang="en-GB" sz="3600" dirty="0">
                <a:solidFill>
                  <a:srgbClr val="00B050"/>
                </a:solidFill>
                <a:latin typeface="Cooper Black" panose="0208090404030B020404" pitchFamily="18" charset="0"/>
              </a:rPr>
              <a:t>Routes &amp; Roots of the Black Atlantic</a:t>
            </a:r>
            <a:br>
              <a:rPr lang="en-GB" sz="3600" dirty="0">
                <a:solidFill>
                  <a:srgbClr val="00B0F0"/>
                </a:solidFill>
                <a:latin typeface="Cooper Black" panose="0208090404030B020404" pitchFamily="18" charset="0"/>
              </a:rPr>
            </a:br>
            <a:br>
              <a:rPr lang="en-GB" sz="1800" dirty="0">
                <a:solidFill>
                  <a:srgbClr val="00B0F0"/>
                </a:solidFill>
                <a:latin typeface="Cooper Black" panose="0208090404030B020404" pitchFamily="18" charset="0"/>
              </a:rPr>
            </a:br>
            <a:br>
              <a:rPr lang="en-GB" sz="1800" dirty="0">
                <a:solidFill>
                  <a:srgbClr val="00B0F0"/>
                </a:solidFill>
                <a:latin typeface="Cooper Black" panose="0208090404030B020404" pitchFamily="18" charset="0"/>
              </a:rPr>
            </a:br>
            <a:r>
              <a:rPr lang="en-GB" sz="3600" dirty="0">
                <a:solidFill>
                  <a:srgbClr val="FF0000"/>
                </a:solidFill>
                <a:latin typeface="Cooper Black" panose="0208090404030B020404" pitchFamily="18" charset="0"/>
              </a:rPr>
              <a:t>Lecture 12:</a:t>
            </a:r>
            <a:br>
              <a:rPr lang="en-GB" sz="3600" dirty="0">
                <a:solidFill>
                  <a:srgbClr val="FF0000"/>
                </a:solidFill>
                <a:latin typeface="Cooper Black" panose="0208090404030B020404" pitchFamily="18" charset="0"/>
              </a:rPr>
            </a:br>
            <a:r>
              <a:rPr lang="en-GB" sz="3600" dirty="0">
                <a:solidFill>
                  <a:srgbClr val="FFFF00"/>
                </a:solidFill>
                <a:latin typeface="Cooper Black" panose="0208090404030B020404" pitchFamily="18" charset="0"/>
              </a:rPr>
              <a:t>Boxing in African American Culture</a:t>
            </a:r>
            <a:br>
              <a:rPr lang="en-GB" sz="3000" dirty="0">
                <a:solidFill>
                  <a:srgbClr val="FF0000"/>
                </a:solidFill>
                <a:latin typeface="Cooper Black" panose="0208090404030B020404" pitchFamily="18" charset="0"/>
              </a:rPr>
            </a:br>
            <a:br>
              <a:rPr lang="en-GB" sz="3000" dirty="0">
                <a:solidFill>
                  <a:srgbClr val="FF0000"/>
                </a:solidFill>
                <a:latin typeface="Cooper Black" panose="0208090404030B020404" pitchFamily="18" charset="0"/>
              </a:rPr>
            </a:br>
            <a:br>
              <a:rPr lang="en-GB" sz="3000" dirty="0">
                <a:solidFill>
                  <a:srgbClr val="FF0000"/>
                </a:solidFill>
                <a:latin typeface="Cooper Black" panose="0208090404030B020404" pitchFamily="18" charset="0"/>
              </a:rPr>
            </a:br>
            <a:endParaRPr lang="en-GB" dirty="0">
              <a:solidFill>
                <a:srgbClr val="FF0000"/>
              </a:solidFill>
              <a:latin typeface="Cooper Black" panose="0208090404030B020404" pitchFamily="18" charset="0"/>
            </a:endParaRPr>
          </a:p>
        </p:txBody>
      </p:sp>
    </p:spTree>
    <p:extLst>
      <p:ext uri="{BB962C8B-B14F-4D97-AF65-F5344CB8AC3E}">
        <p14:creationId xmlns:p14="http://schemas.microsoft.com/office/powerpoint/2010/main" val="9156485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 name="Content Placeholder 5"/>
          <p:cNvPicPr>
            <a:picLocks noGrp="1" noChangeAspect="1"/>
          </p:cNvPicPr>
          <p:nvPr>
            <p:ph idx="1"/>
          </p:nvPr>
        </p:nvPicPr>
        <p:blipFill>
          <a:blip r:embed="rId2"/>
          <a:stretch>
            <a:fillRect/>
          </a:stretch>
        </p:blipFill>
        <p:spPr>
          <a:xfrm>
            <a:off x="6303736" y="201936"/>
            <a:ext cx="2676192" cy="3570514"/>
          </a:xfrm>
          <a:prstGeom prst="rect">
            <a:avLst/>
          </a:prstGeom>
        </p:spPr>
      </p:pic>
      <p:pic>
        <p:nvPicPr>
          <p:cNvPr id="4" name="Picture 3"/>
          <p:cNvPicPr>
            <a:picLocks noChangeAspect="1"/>
          </p:cNvPicPr>
          <p:nvPr/>
        </p:nvPicPr>
        <p:blipFill rotWithShape="1">
          <a:blip r:embed="rId3"/>
          <a:srcRect l="52233" t="47468" r="15171" b="35899"/>
          <a:stretch/>
        </p:blipFill>
        <p:spPr>
          <a:xfrm>
            <a:off x="1" y="1630567"/>
            <a:ext cx="5675086" cy="2418426"/>
          </a:xfrm>
          <a:prstGeom prst="rect">
            <a:avLst/>
          </a:prstGeom>
        </p:spPr>
      </p:pic>
      <p:pic>
        <p:nvPicPr>
          <p:cNvPr id="5" name="Picture 4"/>
          <p:cNvPicPr>
            <a:picLocks noChangeAspect="1"/>
          </p:cNvPicPr>
          <p:nvPr/>
        </p:nvPicPr>
        <p:blipFill rotWithShape="1">
          <a:blip r:embed="rId4"/>
          <a:srcRect l="50390" t="39990" r="16207" b="49438"/>
          <a:stretch/>
        </p:blipFill>
        <p:spPr>
          <a:xfrm>
            <a:off x="0" y="41729"/>
            <a:ext cx="5839158" cy="1543547"/>
          </a:xfrm>
          <a:prstGeom prst="rect">
            <a:avLst/>
          </a:prstGeom>
        </p:spPr>
      </p:pic>
      <p:sp>
        <p:nvSpPr>
          <p:cNvPr id="7" name="Rectangle 6"/>
          <p:cNvSpPr/>
          <p:nvPr/>
        </p:nvSpPr>
        <p:spPr>
          <a:xfrm>
            <a:off x="186659" y="4123898"/>
            <a:ext cx="4572000" cy="2677656"/>
          </a:xfrm>
          <a:prstGeom prst="rect">
            <a:avLst/>
          </a:prstGeom>
        </p:spPr>
        <p:txBody>
          <a:bodyPr>
            <a:spAutoFit/>
          </a:bodyPr>
          <a:lstStyle/>
          <a:p>
            <a:r>
              <a:rPr lang="en-GB" sz="2800" dirty="0">
                <a:latin typeface="Cooper Black" panose="0208090404030B020404" pitchFamily="18" charset="0"/>
              </a:rPr>
              <a:t>Music and Boxing Overlaps</a:t>
            </a:r>
          </a:p>
          <a:p>
            <a:r>
              <a:rPr lang="en-GB" sz="1600" dirty="0"/>
              <a:t>Extracts from </a:t>
            </a:r>
            <a:r>
              <a:rPr lang="en-GB" sz="1600" dirty="0" err="1"/>
              <a:t>Hebdige</a:t>
            </a:r>
            <a:r>
              <a:rPr lang="en-GB" sz="1600" dirty="0"/>
              <a:t> </a:t>
            </a:r>
            <a:r>
              <a:rPr lang="en-GB" sz="1600" i="1" dirty="0"/>
              <a:t>Cut ‘n’ Mix</a:t>
            </a:r>
            <a:endParaRPr lang="en-GB" sz="1600" dirty="0"/>
          </a:p>
          <a:p>
            <a:r>
              <a:rPr lang="en-GB" sz="1600" dirty="0"/>
              <a:t>On Muhammad Ali and rap: </a:t>
            </a:r>
            <a:r>
              <a:rPr lang="en-GB" sz="1600" dirty="0">
                <a:hlinkClick r:id="rId5"/>
              </a:rPr>
              <a:t>https://www.theguardian.com/music/musicblog/2016/jun/06/muhammad-ali-influence-rap-golden-age</a:t>
            </a:r>
            <a:r>
              <a:rPr lang="en-GB" sz="1600" dirty="0"/>
              <a:t>; Public Enemy’s Chuck D on Ali: </a:t>
            </a:r>
            <a:r>
              <a:rPr lang="en-GB" sz="1600" dirty="0">
                <a:hlinkClick r:id="rId6"/>
              </a:rPr>
              <a:t>https://theundefeated.com/features/muhammad-ali-the-original-rapper/</a:t>
            </a:r>
            <a:endParaRPr lang="en-GB" sz="1600" dirty="0"/>
          </a:p>
        </p:txBody>
      </p:sp>
      <p:pic>
        <p:nvPicPr>
          <p:cNvPr id="8" name="Picture 7"/>
          <p:cNvPicPr>
            <a:picLocks noChangeAspect="1"/>
          </p:cNvPicPr>
          <p:nvPr/>
        </p:nvPicPr>
        <p:blipFill>
          <a:blip r:embed="rId7"/>
          <a:stretch>
            <a:fillRect/>
          </a:stretch>
        </p:blipFill>
        <p:spPr>
          <a:xfrm>
            <a:off x="5389336" y="4706395"/>
            <a:ext cx="3754664" cy="2107976"/>
          </a:xfrm>
          <a:prstGeom prst="rect">
            <a:avLst/>
          </a:prstGeom>
        </p:spPr>
      </p:pic>
      <p:pic>
        <p:nvPicPr>
          <p:cNvPr id="9" name="Picture 8"/>
          <p:cNvPicPr>
            <a:picLocks noChangeAspect="1"/>
          </p:cNvPicPr>
          <p:nvPr/>
        </p:nvPicPr>
        <p:blipFill>
          <a:blip r:embed="rId8"/>
          <a:stretch>
            <a:fillRect/>
          </a:stretch>
        </p:blipFill>
        <p:spPr>
          <a:xfrm>
            <a:off x="4758659" y="4166511"/>
            <a:ext cx="2253799" cy="2253799"/>
          </a:xfrm>
          <a:prstGeom prst="rect">
            <a:avLst/>
          </a:prstGeom>
        </p:spPr>
      </p:pic>
    </p:spTree>
    <p:extLst>
      <p:ext uri="{BB962C8B-B14F-4D97-AF65-F5344CB8AC3E}">
        <p14:creationId xmlns:p14="http://schemas.microsoft.com/office/powerpoint/2010/main" val="7301014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idx="1"/>
          </p:nvPr>
        </p:nvPicPr>
        <p:blipFill>
          <a:blip r:embed="rId2"/>
          <a:stretch>
            <a:fillRect/>
          </a:stretch>
        </p:blipFill>
        <p:spPr>
          <a:xfrm>
            <a:off x="5198666" y="365128"/>
            <a:ext cx="3511606" cy="4351338"/>
          </a:xfrm>
          <a:prstGeom prst="rect">
            <a:avLst/>
          </a:prstGeom>
        </p:spPr>
      </p:pic>
      <p:pic>
        <p:nvPicPr>
          <p:cNvPr id="4" name="Picture 3"/>
          <p:cNvPicPr>
            <a:picLocks noChangeAspect="1"/>
          </p:cNvPicPr>
          <p:nvPr/>
        </p:nvPicPr>
        <p:blipFill>
          <a:blip r:embed="rId3"/>
          <a:stretch>
            <a:fillRect/>
          </a:stretch>
        </p:blipFill>
        <p:spPr>
          <a:xfrm>
            <a:off x="433728" y="234499"/>
            <a:ext cx="4570016" cy="3423101"/>
          </a:xfrm>
          <a:prstGeom prst="rect">
            <a:avLst/>
          </a:prstGeom>
        </p:spPr>
      </p:pic>
      <p:pic>
        <p:nvPicPr>
          <p:cNvPr id="6" name="Picture 5"/>
          <p:cNvPicPr>
            <a:picLocks noChangeAspect="1"/>
          </p:cNvPicPr>
          <p:nvPr/>
        </p:nvPicPr>
        <p:blipFill>
          <a:blip r:embed="rId4"/>
          <a:stretch>
            <a:fillRect/>
          </a:stretch>
        </p:blipFill>
        <p:spPr>
          <a:xfrm>
            <a:off x="433728" y="3788229"/>
            <a:ext cx="4419864" cy="2982686"/>
          </a:xfrm>
          <a:prstGeom prst="rect">
            <a:avLst/>
          </a:prstGeom>
        </p:spPr>
      </p:pic>
      <p:sp>
        <p:nvSpPr>
          <p:cNvPr id="8" name="Rectangle 7">
            <a:extLst>
              <a:ext uri="{FF2B5EF4-FFF2-40B4-BE49-F238E27FC236}">
                <a16:creationId xmlns:a16="http://schemas.microsoft.com/office/drawing/2014/main" id="{559AC920-6271-4399-98CF-8155875AEC70}"/>
              </a:ext>
            </a:extLst>
          </p:cNvPr>
          <p:cNvSpPr/>
          <p:nvPr/>
        </p:nvSpPr>
        <p:spPr>
          <a:xfrm>
            <a:off x="5198666" y="5080000"/>
            <a:ext cx="2515412" cy="1200329"/>
          </a:xfrm>
          <a:prstGeom prst="rect">
            <a:avLst/>
          </a:prstGeom>
        </p:spPr>
        <p:txBody>
          <a:bodyPr wrap="square">
            <a:spAutoFit/>
          </a:bodyPr>
          <a:lstStyle/>
          <a:p>
            <a:r>
              <a:rPr lang="en-GB" sz="2400" dirty="0">
                <a:latin typeface="Cooper Black" panose="0208090404030B020404" pitchFamily="18" charset="0"/>
              </a:rPr>
              <a:t>Joe Frazier and the Knockouts</a:t>
            </a:r>
          </a:p>
        </p:txBody>
      </p:sp>
    </p:spTree>
    <p:extLst>
      <p:ext uri="{BB962C8B-B14F-4D97-AF65-F5344CB8AC3E}">
        <p14:creationId xmlns:p14="http://schemas.microsoft.com/office/powerpoint/2010/main" val="41464470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2322286" y="365128"/>
            <a:ext cx="3867456" cy="6270113"/>
          </a:xfrm>
          <a:prstGeom prst="rect">
            <a:avLst/>
          </a:prstGeom>
        </p:spPr>
      </p:pic>
      <p:sp>
        <p:nvSpPr>
          <p:cNvPr id="5" name="Rectangle 4"/>
          <p:cNvSpPr/>
          <p:nvPr/>
        </p:nvSpPr>
        <p:spPr>
          <a:xfrm>
            <a:off x="6451696" y="3113705"/>
            <a:ext cx="1694053" cy="923330"/>
          </a:xfrm>
          <a:prstGeom prst="rect">
            <a:avLst/>
          </a:prstGeom>
        </p:spPr>
        <p:txBody>
          <a:bodyPr wrap="none">
            <a:spAutoFit/>
          </a:bodyPr>
          <a:lstStyle/>
          <a:p>
            <a:r>
              <a:rPr lang="en-GB" dirty="0"/>
              <a:t>Boxer at Rest</a:t>
            </a:r>
          </a:p>
          <a:p>
            <a:endParaRPr lang="en-GB" dirty="0"/>
          </a:p>
          <a:p>
            <a:r>
              <a:rPr lang="pl-PL" dirty="0"/>
              <a:t>c. 330 to 50 BCE</a:t>
            </a:r>
            <a:endParaRPr lang="en-GB" dirty="0"/>
          </a:p>
        </p:txBody>
      </p:sp>
      <p:sp>
        <p:nvSpPr>
          <p:cNvPr id="6" name="Title 1">
            <a:extLst>
              <a:ext uri="{FF2B5EF4-FFF2-40B4-BE49-F238E27FC236}">
                <a16:creationId xmlns:a16="http://schemas.microsoft.com/office/drawing/2014/main" id="{172B8579-699F-49A2-8863-ACBCCB66F80E}"/>
              </a:ext>
            </a:extLst>
          </p:cNvPr>
          <p:cNvSpPr txBox="1">
            <a:spLocks/>
          </p:cNvSpPr>
          <p:nvPr/>
        </p:nvSpPr>
        <p:spPr>
          <a:xfrm>
            <a:off x="6041036" y="919758"/>
            <a:ext cx="2626714" cy="250924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800" dirty="0">
                <a:latin typeface="Cooper Black" panose="0208090404030B020404" pitchFamily="18" charset="0"/>
              </a:rPr>
              <a:t>Boxing in Ancient World</a:t>
            </a:r>
          </a:p>
        </p:txBody>
      </p:sp>
    </p:spTree>
    <p:extLst>
      <p:ext uri="{BB962C8B-B14F-4D97-AF65-F5344CB8AC3E}">
        <p14:creationId xmlns:p14="http://schemas.microsoft.com/office/powerpoint/2010/main" val="4017760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48CCB-E127-45A8-992A-1F41E79E5451}"/>
              </a:ext>
            </a:extLst>
          </p:cNvPr>
          <p:cNvSpPr>
            <a:spLocks noGrp="1"/>
          </p:cNvSpPr>
          <p:nvPr>
            <p:ph type="title"/>
          </p:nvPr>
        </p:nvSpPr>
        <p:spPr/>
        <p:txBody>
          <a:bodyPr>
            <a:normAutofit/>
          </a:bodyPr>
          <a:lstStyle/>
          <a:p>
            <a:pPr algn="ctr"/>
            <a:r>
              <a:rPr lang="en-GB" dirty="0">
                <a:latin typeface="Cooper Black" panose="0208090404030B020404" pitchFamily="18" charset="0"/>
              </a:rPr>
              <a:t>Boxing in 18</a:t>
            </a:r>
            <a:r>
              <a:rPr lang="en-GB" baseline="30000" dirty="0">
                <a:latin typeface="Cooper Black" panose="0208090404030B020404" pitchFamily="18" charset="0"/>
              </a:rPr>
              <a:t>th</a:t>
            </a:r>
            <a:r>
              <a:rPr lang="en-GB" dirty="0">
                <a:latin typeface="Cooper Black" panose="0208090404030B020404" pitchFamily="18" charset="0"/>
              </a:rPr>
              <a:t>-Century England</a:t>
            </a:r>
          </a:p>
        </p:txBody>
      </p:sp>
      <p:pic>
        <p:nvPicPr>
          <p:cNvPr id="4" name="Content Placeholder 3">
            <a:extLst>
              <a:ext uri="{FF2B5EF4-FFF2-40B4-BE49-F238E27FC236}">
                <a16:creationId xmlns:a16="http://schemas.microsoft.com/office/drawing/2014/main" id="{43CD4BB8-25AF-42DC-BA2F-AC8B135EABCD}"/>
              </a:ext>
            </a:extLst>
          </p:cNvPr>
          <p:cNvPicPr>
            <a:picLocks noGrp="1" noChangeAspect="1"/>
          </p:cNvPicPr>
          <p:nvPr>
            <p:ph idx="1"/>
          </p:nvPr>
        </p:nvPicPr>
        <p:blipFill>
          <a:blip r:embed="rId2"/>
          <a:stretch>
            <a:fillRect/>
          </a:stretch>
        </p:blipFill>
        <p:spPr>
          <a:xfrm>
            <a:off x="1014594" y="1690689"/>
            <a:ext cx="7500756" cy="4746572"/>
          </a:xfrm>
          <a:prstGeom prst="rect">
            <a:avLst/>
          </a:prstGeom>
        </p:spPr>
      </p:pic>
    </p:spTree>
    <p:extLst>
      <p:ext uri="{BB962C8B-B14F-4D97-AF65-F5344CB8AC3E}">
        <p14:creationId xmlns:p14="http://schemas.microsoft.com/office/powerpoint/2010/main" val="5412095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B525271-9272-4C84-A258-2A223410125A}"/>
              </a:ext>
            </a:extLst>
          </p:cNvPr>
          <p:cNvPicPr>
            <a:picLocks noChangeAspect="1"/>
          </p:cNvPicPr>
          <p:nvPr/>
        </p:nvPicPr>
        <p:blipFill>
          <a:blip r:embed="rId3"/>
          <a:stretch>
            <a:fillRect/>
          </a:stretch>
        </p:blipFill>
        <p:spPr>
          <a:xfrm>
            <a:off x="-125754" y="0"/>
            <a:ext cx="5186363" cy="6858000"/>
          </a:xfrm>
          <a:prstGeom prst="rect">
            <a:avLst/>
          </a:prstGeom>
        </p:spPr>
      </p:pic>
      <p:pic>
        <p:nvPicPr>
          <p:cNvPr id="3" name="Picture 2">
            <a:extLst>
              <a:ext uri="{FF2B5EF4-FFF2-40B4-BE49-F238E27FC236}">
                <a16:creationId xmlns:a16="http://schemas.microsoft.com/office/drawing/2014/main" id="{F7891019-B376-4FC5-9F6F-2FEB4F07DFEA}"/>
              </a:ext>
            </a:extLst>
          </p:cNvPr>
          <p:cNvPicPr>
            <a:picLocks noChangeAspect="1"/>
          </p:cNvPicPr>
          <p:nvPr/>
        </p:nvPicPr>
        <p:blipFill>
          <a:blip r:embed="rId4"/>
          <a:stretch>
            <a:fillRect/>
          </a:stretch>
        </p:blipFill>
        <p:spPr>
          <a:xfrm>
            <a:off x="4328074" y="0"/>
            <a:ext cx="4990097" cy="6858000"/>
          </a:xfrm>
          <a:prstGeom prst="rect">
            <a:avLst/>
          </a:prstGeom>
        </p:spPr>
      </p:pic>
      <p:sp>
        <p:nvSpPr>
          <p:cNvPr id="4" name="Rectangle 3">
            <a:extLst>
              <a:ext uri="{FF2B5EF4-FFF2-40B4-BE49-F238E27FC236}">
                <a16:creationId xmlns:a16="http://schemas.microsoft.com/office/drawing/2014/main" id="{559AC920-6271-4399-98CF-8155875AEC70}"/>
              </a:ext>
            </a:extLst>
          </p:cNvPr>
          <p:cNvSpPr/>
          <p:nvPr/>
        </p:nvSpPr>
        <p:spPr>
          <a:xfrm>
            <a:off x="4328074" y="3018971"/>
            <a:ext cx="2515412" cy="646331"/>
          </a:xfrm>
          <a:prstGeom prst="rect">
            <a:avLst/>
          </a:prstGeom>
        </p:spPr>
        <p:txBody>
          <a:bodyPr wrap="square">
            <a:spAutoFit/>
          </a:bodyPr>
          <a:lstStyle/>
          <a:p>
            <a:r>
              <a:rPr lang="en-GB" dirty="0">
                <a:solidFill>
                  <a:schemeClr val="bg1"/>
                </a:solidFill>
                <a:latin typeface="Cooper Black" panose="0208090404030B020404" pitchFamily="18" charset="0"/>
              </a:rPr>
              <a:t>Bill Richmond (1763–1829)</a:t>
            </a:r>
          </a:p>
        </p:txBody>
      </p:sp>
      <p:sp>
        <p:nvSpPr>
          <p:cNvPr id="5" name="Rectangle 4">
            <a:extLst>
              <a:ext uri="{FF2B5EF4-FFF2-40B4-BE49-F238E27FC236}">
                <a16:creationId xmlns:a16="http://schemas.microsoft.com/office/drawing/2014/main" id="{7AA0C5CE-862C-4C0D-AA99-128CEBC63481}"/>
              </a:ext>
            </a:extLst>
          </p:cNvPr>
          <p:cNvSpPr/>
          <p:nvPr/>
        </p:nvSpPr>
        <p:spPr>
          <a:xfrm>
            <a:off x="304800" y="3665302"/>
            <a:ext cx="1548589" cy="1200329"/>
          </a:xfrm>
          <a:prstGeom prst="rect">
            <a:avLst/>
          </a:prstGeom>
        </p:spPr>
        <p:txBody>
          <a:bodyPr wrap="square">
            <a:spAutoFit/>
          </a:bodyPr>
          <a:lstStyle/>
          <a:p>
            <a:r>
              <a:rPr lang="en-GB" dirty="0">
                <a:solidFill>
                  <a:schemeClr val="bg1"/>
                </a:solidFill>
                <a:latin typeface="Cooper Black" panose="0208090404030B020404" pitchFamily="18" charset="0"/>
              </a:rPr>
              <a:t>Tom </a:t>
            </a:r>
            <a:r>
              <a:rPr lang="en-GB" dirty="0" err="1">
                <a:solidFill>
                  <a:schemeClr val="bg1"/>
                </a:solidFill>
                <a:latin typeface="Cooper Black" panose="0208090404030B020404" pitchFamily="18" charset="0"/>
              </a:rPr>
              <a:t>Molineaux</a:t>
            </a:r>
            <a:r>
              <a:rPr lang="en-GB" dirty="0">
                <a:solidFill>
                  <a:schemeClr val="bg1"/>
                </a:solidFill>
                <a:latin typeface="Cooper Black" panose="0208090404030B020404" pitchFamily="18" charset="0"/>
              </a:rPr>
              <a:t> (1784–1818) </a:t>
            </a:r>
          </a:p>
        </p:txBody>
      </p:sp>
    </p:spTree>
    <p:extLst>
      <p:ext uri="{BB962C8B-B14F-4D97-AF65-F5344CB8AC3E}">
        <p14:creationId xmlns:p14="http://schemas.microsoft.com/office/powerpoint/2010/main" val="13598862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61912"/>
            <a:ext cx="5990897" cy="4343400"/>
          </a:xfrm>
          <a:prstGeom prst="rect">
            <a:avLst/>
          </a:prstGeom>
        </p:spPr>
      </p:pic>
      <p:pic>
        <p:nvPicPr>
          <p:cNvPr id="3" name="Picture 2"/>
          <p:cNvPicPr>
            <a:picLocks noChangeAspect="1"/>
          </p:cNvPicPr>
          <p:nvPr/>
        </p:nvPicPr>
        <p:blipFill>
          <a:blip r:embed="rId3"/>
          <a:stretch>
            <a:fillRect/>
          </a:stretch>
        </p:blipFill>
        <p:spPr>
          <a:xfrm>
            <a:off x="5990897" y="2479362"/>
            <a:ext cx="3153103" cy="4457219"/>
          </a:xfrm>
          <a:prstGeom prst="rect">
            <a:avLst/>
          </a:prstGeom>
        </p:spPr>
      </p:pic>
      <p:sp>
        <p:nvSpPr>
          <p:cNvPr id="4" name="Rectangle 3">
            <a:extLst>
              <a:ext uri="{FF2B5EF4-FFF2-40B4-BE49-F238E27FC236}">
                <a16:creationId xmlns:a16="http://schemas.microsoft.com/office/drawing/2014/main" id="{7AA0C5CE-862C-4C0D-AA99-128CEBC63481}"/>
              </a:ext>
            </a:extLst>
          </p:cNvPr>
          <p:cNvSpPr/>
          <p:nvPr/>
        </p:nvSpPr>
        <p:spPr>
          <a:xfrm>
            <a:off x="493486" y="4707971"/>
            <a:ext cx="3613819" cy="1200329"/>
          </a:xfrm>
          <a:prstGeom prst="rect">
            <a:avLst/>
          </a:prstGeom>
        </p:spPr>
        <p:txBody>
          <a:bodyPr wrap="square">
            <a:spAutoFit/>
          </a:bodyPr>
          <a:lstStyle/>
          <a:p>
            <a:r>
              <a:rPr lang="en-GB" dirty="0">
                <a:latin typeface="Cooper Black" panose="0208090404030B020404" pitchFamily="18" charset="0"/>
              </a:rPr>
              <a:t>Tom </a:t>
            </a:r>
            <a:r>
              <a:rPr lang="en-GB" dirty="0" err="1">
                <a:latin typeface="Cooper Black" panose="0208090404030B020404" pitchFamily="18" charset="0"/>
              </a:rPr>
              <a:t>Cribb</a:t>
            </a:r>
            <a:endParaRPr lang="en-GB" dirty="0">
              <a:latin typeface="Cooper Black" panose="0208090404030B020404" pitchFamily="18" charset="0"/>
            </a:endParaRPr>
          </a:p>
          <a:p>
            <a:r>
              <a:rPr lang="en-GB" dirty="0">
                <a:latin typeface="Cooper Black" panose="0208090404030B020404" pitchFamily="18" charset="0"/>
              </a:rPr>
              <a:t>Vs.</a:t>
            </a:r>
          </a:p>
          <a:p>
            <a:r>
              <a:rPr lang="en-GB" dirty="0">
                <a:latin typeface="Cooper Black" panose="0208090404030B020404" pitchFamily="18" charset="0"/>
              </a:rPr>
              <a:t>Tom </a:t>
            </a:r>
            <a:r>
              <a:rPr lang="en-GB" dirty="0" err="1">
                <a:latin typeface="Cooper Black" panose="0208090404030B020404" pitchFamily="18" charset="0"/>
              </a:rPr>
              <a:t>Molineaux</a:t>
            </a:r>
            <a:r>
              <a:rPr lang="en-GB" dirty="0">
                <a:latin typeface="Cooper Black" panose="0208090404030B020404" pitchFamily="18" charset="0"/>
              </a:rPr>
              <a:t> 1810,</a:t>
            </a:r>
          </a:p>
          <a:p>
            <a:r>
              <a:rPr lang="en-GB" dirty="0">
                <a:latin typeface="Cooper Black" panose="0208090404030B020404" pitchFamily="18" charset="0"/>
              </a:rPr>
              <a:t>1811</a:t>
            </a:r>
          </a:p>
        </p:txBody>
      </p:sp>
    </p:spTree>
    <p:extLst>
      <p:ext uri="{BB962C8B-B14F-4D97-AF65-F5344CB8AC3E}">
        <p14:creationId xmlns:p14="http://schemas.microsoft.com/office/powerpoint/2010/main" val="17472723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4788628" cy="6858000"/>
          </a:xfrm>
          <a:prstGeom prst="rect">
            <a:avLst/>
          </a:prstGeom>
        </p:spPr>
      </p:pic>
      <p:sp>
        <p:nvSpPr>
          <p:cNvPr id="3" name="Rectangle 2">
            <a:extLst>
              <a:ext uri="{FF2B5EF4-FFF2-40B4-BE49-F238E27FC236}">
                <a16:creationId xmlns:a16="http://schemas.microsoft.com/office/drawing/2014/main" id="{559AC920-6271-4399-98CF-8155875AEC70}"/>
              </a:ext>
            </a:extLst>
          </p:cNvPr>
          <p:cNvSpPr/>
          <p:nvPr/>
        </p:nvSpPr>
        <p:spPr>
          <a:xfrm>
            <a:off x="1962246" y="4905828"/>
            <a:ext cx="2515412" cy="369332"/>
          </a:xfrm>
          <a:prstGeom prst="rect">
            <a:avLst/>
          </a:prstGeom>
        </p:spPr>
        <p:txBody>
          <a:bodyPr wrap="square">
            <a:spAutoFit/>
          </a:bodyPr>
          <a:lstStyle/>
          <a:p>
            <a:r>
              <a:rPr lang="en-GB" dirty="0">
                <a:latin typeface="Cooper Black" panose="0208090404030B020404" pitchFamily="18" charset="0"/>
              </a:rPr>
              <a:t>1900</a:t>
            </a:r>
          </a:p>
        </p:txBody>
      </p:sp>
      <p:sp>
        <p:nvSpPr>
          <p:cNvPr id="6" name="Rectangle 5">
            <a:extLst>
              <a:ext uri="{FF2B5EF4-FFF2-40B4-BE49-F238E27FC236}">
                <a16:creationId xmlns:a16="http://schemas.microsoft.com/office/drawing/2014/main" id="{559AC920-6271-4399-98CF-8155875AEC70}"/>
              </a:ext>
            </a:extLst>
          </p:cNvPr>
          <p:cNvSpPr/>
          <p:nvPr/>
        </p:nvSpPr>
        <p:spPr>
          <a:xfrm>
            <a:off x="5293275" y="4628829"/>
            <a:ext cx="3545926" cy="923330"/>
          </a:xfrm>
          <a:prstGeom prst="rect">
            <a:avLst/>
          </a:prstGeom>
        </p:spPr>
        <p:txBody>
          <a:bodyPr wrap="square">
            <a:spAutoFit/>
          </a:bodyPr>
          <a:lstStyle/>
          <a:p>
            <a:r>
              <a:rPr lang="en-GB" dirty="0">
                <a:latin typeface="Cooper Black" panose="0208090404030B020404" pitchFamily="18" charset="0"/>
              </a:rPr>
              <a:t>Rules of modern boxing systematised by </a:t>
            </a:r>
            <a:r>
              <a:rPr lang="en-GB" dirty="0" err="1">
                <a:latin typeface="Cooper Black" panose="0208090404030B020404" pitchFamily="18" charset="0"/>
              </a:rPr>
              <a:t>Marquess</a:t>
            </a:r>
            <a:r>
              <a:rPr lang="en-GB" dirty="0">
                <a:latin typeface="Cooper Black" panose="0208090404030B020404" pitchFamily="18" charset="0"/>
              </a:rPr>
              <a:t> of Queensberry, 1865  </a:t>
            </a:r>
          </a:p>
        </p:txBody>
      </p:sp>
      <p:pic>
        <p:nvPicPr>
          <p:cNvPr id="7" name="Picture 6"/>
          <p:cNvPicPr>
            <a:picLocks noChangeAspect="1"/>
          </p:cNvPicPr>
          <p:nvPr/>
        </p:nvPicPr>
        <p:blipFill>
          <a:blip r:embed="rId3"/>
          <a:stretch>
            <a:fillRect/>
          </a:stretch>
        </p:blipFill>
        <p:spPr>
          <a:xfrm>
            <a:off x="5865812" y="834797"/>
            <a:ext cx="2085975" cy="3533775"/>
          </a:xfrm>
          <a:prstGeom prst="rect">
            <a:avLst/>
          </a:prstGeom>
        </p:spPr>
      </p:pic>
    </p:spTree>
    <p:extLst>
      <p:ext uri="{BB962C8B-B14F-4D97-AF65-F5344CB8AC3E}">
        <p14:creationId xmlns:p14="http://schemas.microsoft.com/office/powerpoint/2010/main" val="9035733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66687" y="356280"/>
            <a:ext cx="3911827" cy="5191167"/>
          </a:xfrm>
          <a:prstGeom prst="rect">
            <a:avLst/>
          </a:prstGeom>
        </p:spPr>
      </p:pic>
      <p:sp>
        <p:nvSpPr>
          <p:cNvPr id="3" name="Rectangle 2"/>
          <p:cNvSpPr/>
          <p:nvPr/>
        </p:nvSpPr>
        <p:spPr>
          <a:xfrm>
            <a:off x="4218019" y="356280"/>
            <a:ext cx="4505066" cy="3170099"/>
          </a:xfrm>
          <a:prstGeom prst="rect">
            <a:avLst/>
          </a:prstGeom>
        </p:spPr>
        <p:txBody>
          <a:bodyPr wrap="square">
            <a:spAutoFit/>
          </a:bodyPr>
          <a:lstStyle/>
          <a:p>
            <a:pPr algn="ctr"/>
            <a:r>
              <a:rPr lang="en-GB" sz="2800" dirty="0">
                <a:latin typeface="Cooper Black" panose="0208090404030B020404" pitchFamily="18" charset="0"/>
              </a:rPr>
              <a:t>John L Sullivan and ‘the </a:t>
            </a:r>
            <a:r>
              <a:rPr lang="en-GB" sz="2800" dirty="0" err="1">
                <a:latin typeface="Cooper Black" panose="0208090404030B020404" pitchFamily="18" charset="0"/>
              </a:rPr>
              <a:t>Color</a:t>
            </a:r>
            <a:r>
              <a:rPr lang="en-GB" sz="2800" dirty="0">
                <a:latin typeface="Cooper Black" panose="0208090404030B020404" pitchFamily="18" charset="0"/>
              </a:rPr>
              <a:t> Line’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Last bareknuckle World Heavyweight Champion; first gloved World Heavyweight Champion (1882–1892)</a:t>
            </a:r>
          </a:p>
          <a:p>
            <a:pPr marL="285750" indent="-285750">
              <a:buFont typeface="Arial" panose="020B0604020202020204" pitchFamily="34" charset="0"/>
              <a:buChar char="•"/>
            </a:pPr>
            <a:r>
              <a:rPr lang="en-GB" dirty="0"/>
              <a:t>Drew the ‘</a:t>
            </a:r>
            <a:r>
              <a:rPr lang="en-GB" dirty="0" err="1"/>
              <a:t>color</a:t>
            </a:r>
            <a:r>
              <a:rPr lang="en-GB" dirty="0"/>
              <a:t> line’ refusing to face black challengers – retained by next five champions</a:t>
            </a:r>
          </a:p>
          <a:p>
            <a:endParaRPr lang="en-GB" dirty="0"/>
          </a:p>
        </p:txBody>
      </p:sp>
      <p:pic>
        <p:nvPicPr>
          <p:cNvPr id="5" name="Picture 4"/>
          <p:cNvPicPr>
            <a:picLocks noChangeAspect="1"/>
          </p:cNvPicPr>
          <p:nvPr/>
        </p:nvPicPr>
        <p:blipFill>
          <a:blip r:embed="rId3"/>
          <a:stretch>
            <a:fillRect/>
          </a:stretch>
        </p:blipFill>
        <p:spPr>
          <a:xfrm>
            <a:off x="7004852" y="3360343"/>
            <a:ext cx="2095500" cy="2962275"/>
          </a:xfrm>
          <a:prstGeom prst="rect">
            <a:avLst/>
          </a:prstGeom>
        </p:spPr>
      </p:pic>
      <p:sp>
        <p:nvSpPr>
          <p:cNvPr id="7" name="Rectangle 6"/>
          <p:cNvSpPr/>
          <p:nvPr/>
        </p:nvSpPr>
        <p:spPr>
          <a:xfrm>
            <a:off x="7170059" y="6230492"/>
            <a:ext cx="2095500" cy="646331"/>
          </a:xfrm>
          <a:prstGeom prst="rect">
            <a:avLst/>
          </a:prstGeom>
        </p:spPr>
        <p:txBody>
          <a:bodyPr wrap="square">
            <a:spAutoFit/>
          </a:bodyPr>
          <a:lstStyle/>
          <a:p>
            <a:r>
              <a:rPr lang="en-GB" dirty="0"/>
              <a:t>George Godfrey (1853–1901)</a:t>
            </a:r>
          </a:p>
        </p:txBody>
      </p:sp>
      <p:pic>
        <p:nvPicPr>
          <p:cNvPr id="8" name="Picture 7"/>
          <p:cNvPicPr>
            <a:picLocks noChangeAspect="1"/>
          </p:cNvPicPr>
          <p:nvPr/>
        </p:nvPicPr>
        <p:blipFill>
          <a:blip r:embed="rId4"/>
          <a:stretch>
            <a:fillRect/>
          </a:stretch>
        </p:blipFill>
        <p:spPr>
          <a:xfrm>
            <a:off x="4868384" y="3360343"/>
            <a:ext cx="1996963" cy="2967910"/>
          </a:xfrm>
          <a:prstGeom prst="rect">
            <a:avLst/>
          </a:prstGeom>
        </p:spPr>
      </p:pic>
      <p:sp>
        <p:nvSpPr>
          <p:cNvPr id="9" name="Rectangle 8"/>
          <p:cNvSpPr/>
          <p:nvPr/>
        </p:nvSpPr>
        <p:spPr>
          <a:xfrm>
            <a:off x="4868384" y="6162217"/>
            <a:ext cx="1453411" cy="646331"/>
          </a:xfrm>
          <a:prstGeom prst="rect">
            <a:avLst/>
          </a:prstGeom>
        </p:spPr>
        <p:txBody>
          <a:bodyPr wrap="none">
            <a:spAutoFit/>
          </a:bodyPr>
          <a:lstStyle/>
          <a:p>
            <a:r>
              <a:rPr lang="en-GB" dirty="0"/>
              <a:t>Peter Jackson</a:t>
            </a:r>
          </a:p>
          <a:p>
            <a:r>
              <a:rPr lang="en-GB" dirty="0"/>
              <a:t>(1861– 1901)</a:t>
            </a:r>
          </a:p>
        </p:txBody>
      </p:sp>
      <p:sp>
        <p:nvSpPr>
          <p:cNvPr id="10" name="Rectangle 9"/>
          <p:cNvSpPr/>
          <p:nvPr/>
        </p:nvSpPr>
        <p:spPr>
          <a:xfrm>
            <a:off x="152172" y="5682734"/>
            <a:ext cx="1547027" cy="646331"/>
          </a:xfrm>
          <a:prstGeom prst="rect">
            <a:avLst/>
          </a:prstGeom>
        </p:spPr>
        <p:txBody>
          <a:bodyPr wrap="none">
            <a:spAutoFit/>
          </a:bodyPr>
          <a:lstStyle/>
          <a:p>
            <a:r>
              <a:rPr lang="en-GB" dirty="0"/>
              <a:t>John L Sullivan</a:t>
            </a:r>
          </a:p>
          <a:p>
            <a:r>
              <a:rPr lang="en-GB" dirty="0"/>
              <a:t>(1858–1918)</a:t>
            </a:r>
          </a:p>
        </p:txBody>
      </p:sp>
    </p:spTree>
    <p:extLst>
      <p:ext uri="{BB962C8B-B14F-4D97-AF65-F5344CB8AC3E}">
        <p14:creationId xmlns:p14="http://schemas.microsoft.com/office/powerpoint/2010/main" val="35643017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968805" y="365128"/>
            <a:ext cx="7206390" cy="5411558"/>
          </a:xfrm>
          <a:prstGeom prst="rect">
            <a:avLst/>
          </a:prstGeom>
        </p:spPr>
      </p:pic>
      <p:sp>
        <p:nvSpPr>
          <p:cNvPr id="5" name="Rectangle 4"/>
          <p:cNvSpPr/>
          <p:nvPr/>
        </p:nvSpPr>
        <p:spPr>
          <a:xfrm>
            <a:off x="968805" y="5776686"/>
            <a:ext cx="7206390" cy="369332"/>
          </a:xfrm>
          <a:prstGeom prst="rect">
            <a:avLst/>
          </a:prstGeom>
        </p:spPr>
        <p:txBody>
          <a:bodyPr wrap="square">
            <a:spAutoFit/>
          </a:bodyPr>
          <a:lstStyle/>
          <a:p>
            <a:pPr algn="ctr"/>
            <a:r>
              <a:rPr lang="en-GB" dirty="0"/>
              <a:t>Sam Langford vs Joe Jeanette, 1913</a:t>
            </a:r>
          </a:p>
        </p:txBody>
      </p:sp>
    </p:spTree>
    <p:extLst>
      <p:ext uri="{BB962C8B-B14F-4D97-AF65-F5344CB8AC3E}">
        <p14:creationId xmlns:p14="http://schemas.microsoft.com/office/powerpoint/2010/main" val="32458355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65128"/>
            <a:ext cx="9144000" cy="1325563"/>
          </a:xfrm>
        </p:spPr>
        <p:txBody>
          <a:bodyPr>
            <a:normAutofit fontScale="90000"/>
          </a:bodyPr>
          <a:lstStyle/>
          <a:p>
            <a:pPr algn="ctr"/>
            <a:r>
              <a:rPr lang="en-GB" dirty="0">
                <a:latin typeface="Cooper Black" panose="0208090404030B020404" pitchFamily="18" charset="0"/>
              </a:rPr>
              <a:t>Jack Johnson (1878–1946)</a:t>
            </a:r>
            <a:br>
              <a:rPr lang="en-GB" dirty="0">
                <a:latin typeface="Cooper Black" panose="0208090404030B020404" pitchFamily="18" charset="0"/>
              </a:rPr>
            </a:br>
            <a:r>
              <a:rPr lang="en-GB" sz="2700" dirty="0">
                <a:latin typeface="Cooper Black" panose="0208090404030B020404" pitchFamily="18" charset="0"/>
              </a:rPr>
              <a:t>World Heavyweight Champion (1908–1915)</a:t>
            </a:r>
            <a:br>
              <a:rPr lang="en-GB" sz="2700" dirty="0">
                <a:latin typeface="Cooper Black" panose="0208090404030B020404" pitchFamily="18" charset="0"/>
              </a:rPr>
            </a:br>
            <a:endParaRPr lang="en-GB" sz="2700" dirty="0">
              <a:latin typeface="Cooper Black" panose="0208090404030B020404" pitchFamily="18" charset="0"/>
            </a:endParaRPr>
          </a:p>
        </p:txBody>
      </p:sp>
      <p:pic>
        <p:nvPicPr>
          <p:cNvPr id="4" name="Content Placeholder 3"/>
          <p:cNvPicPr>
            <a:picLocks noGrp="1" noChangeAspect="1"/>
          </p:cNvPicPr>
          <p:nvPr>
            <p:ph idx="1"/>
          </p:nvPr>
        </p:nvPicPr>
        <p:blipFill>
          <a:blip r:embed="rId2"/>
          <a:stretch>
            <a:fillRect/>
          </a:stretch>
        </p:blipFill>
        <p:spPr>
          <a:xfrm>
            <a:off x="5747656" y="1690691"/>
            <a:ext cx="3286816" cy="3747996"/>
          </a:xfrm>
          <a:prstGeom prst="rect">
            <a:avLst/>
          </a:prstGeom>
        </p:spPr>
      </p:pic>
      <p:sp>
        <p:nvSpPr>
          <p:cNvPr id="5" name="Rectangle 4"/>
          <p:cNvSpPr/>
          <p:nvPr/>
        </p:nvSpPr>
        <p:spPr>
          <a:xfrm>
            <a:off x="206828" y="1634638"/>
            <a:ext cx="5431301" cy="2677656"/>
          </a:xfrm>
          <a:prstGeom prst="rect">
            <a:avLst/>
          </a:prstGeom>
        </p:spPr>
        <p:txBody>
          <a:bodyPr wrap="square">
            <a:spAutoFit/>
          </a:bodyPr>
          <a:lstStyle/>
          <a:p>
            <a:pPr marL="285750" indent="-285750">
              <a:buFont typeface="Arial" panose="020B0604020202020204" pitchFamily="34" charset="0"/>
              <a:buChar char="•"/>
            </a:pPr>
            <a:r>
              <a:rPr lang="en-GB" sz="2400" dirty="0"/>
              <a:t>b. 3</a:t>
            </a:r>
            <a:r>
              <a:rPr lang="en-GB" sz="2400" baseline="30000" dirty="0"/>
              <a:t>rd</a:t>
            </a:r>
            <a:r>
              <a:rPr lang="en-GB" sz="2400" dirty="0"/>
              <a:t> child of 9 to former slaves – father had served as civilian in Union's 38th </a:t>
            </a:r>
            <a:r>
              <a:rPr lang="en-GB" sz="2400" dirty="0" err="1"/>
              <a:t>Colored</a:t>
            </a:r>
            <a:r>
              <a:rPr lang="en-GB" sz="2400" dirty="0"/>
              <a:t> Infantry during Civil War</a:t>
            </a:r>
          </a:p>
          <a:p>
            <a:pPr marL="285750" indent="-285750">
              <a:buFont typeface="Arial" panose="020B0604020202020204" pitchFamily="34" charset="0"/>
              <a:buChar char="•"/>
            </a:pPr>
            <a:r>
              <a:rPr lang="en-GB" sz="2400" dirty="0"/>
              <a:t>Grew up in Galveston, Texas – a port noted for its unusually mixed neighbourhoods</a:t>
            </a:r>
          </a:p>
          <a:p>
            <a:pPr marL="285750" indent="-285750">
              <a:buFont typeface="Arial" panose="020B0604020202020204" pitchFamily="34" charset="0"/>
              <a:buChar char="•"/>
            </a:pPr>
            <a:r>
              <a:rPr lang="en-GB" sz="2400" dirty="0"/>
              <a:t>Worked on city’s docks</a:t>
            </a:r>
          </a:p>
        </p:txBody>
      </p:sp>
      <p:pic>
        <p:nvPicPr>
          <p:cNvPr id="6" name="Picture 5"/>
          <p:cNvPicPr>
            <a:picLocks noChangeAspect="1"/>
          </p:cNvPicPr>
          <p:nvPr/>
        </p:nvPicPr>
        <p:blipFill rotWithShape="1">
          <a:blip r:embed="rId3"/>
          <a:srcRect l="11762" t="4704" r="8909" b="11299"/>
          <a:stretch/>
        </p:blipFill>
        <p:spPr>
          <a:xfrm>
            <a:off x="3672114" y="4070792"/>
            <a:ext cx="2299369" cy="2580587"/>
          </a:xfrm>
          <a:prstGeom prst="rect">
            <a:avLst/>
          </a:prstGeom>
        </p:spPr>
      </p:pic>
    </p:spTree>
    <p:extLst>
      <p:ext uri="{BB962C8B-B14F-4D97-AF65-F5344CB8AC3E}">
        <p14:creationId xmlns:p14="http://schemas.microsoft.com/office/powerpoint/2010/main" val="3237520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4757" y="78311"/>
            <a:ext cx="8248650" cy="1325563"/>
          </a:xfrm>
        </p:spPr>
        <p:txBody>
          <a:bodyPr/>
          <a:lstStyle/>
          <a:p>
            <a:r>
              <a:rPr lang="en-GB" dirty="0">
                <a:latin typeface="Cooper Black" panose="0208090404030B020404" pitchFamily="18" charset="0"/>
              </a:rPr>
              <a:t>Battle Royal</a:t>
            </a:r>
          </a:p>
        </p:txBody>
      </p:sp>
      <p:pic>
        <p:nvPicPr>
          <p:cNvPr id="4" name="Content Placeholder 3"/>
          <p:cNvPicPr>
            <a:picLocks noGrp="1" noChangeAspect="1"/>
          </p:cNvPicPr>
          <p:nvPr>
            <p:ph idx="1"/>
          </p:nvPr>
        </p:nvPicPr>
        <p:blipFill>
          <a:blip r:embed="rId2"/>
          <a:stretch>
            <a:fillRect/>
          </a:stretch>
        </p:blipFill>
        <p:spPr>
          <a:xfrm>
            <a:off x="6850743" y="173992"/>
            <a:ext cx="2084614" cy="6297931"/>
          </a:xfrm>
          <a:prstGeom prst="rect">
            <a:avLst/>
          </a:prstGeom>
        </p:spPr>
      </p:pic>
      <p:sp>
        <p:nvSpPr>
          <p:cNvPr id="5" name="Rectangle 4"/>
          <p:cNvSpPr/>
          <p:nvPr/>
        </p:nvSpPr>
        <p:spPr>
          <a:xfrm>
            <a:off x="4670910" y="4944423"/>
            <a:ext cx="2803134" cy="369332"/>
          </a:xfrm>
          <a:prstGeom prst="rect">
            <a:avLst/>
          </a:prstGeom>
        </p:spPr>
        <p:txBody>
          <a:bodyPr wrap="square">
            <a:spAutoFit/>
          </a:bodyPr>
          <a:lstStyle/>
          <a:p>
            <a:endParaRPr lang="en-GB" dirty="0"/>
          </a:p>
        </p:txBody>
      </p:sp>
      <p:pic>
        <p:nvPicPr>
          <p:cNvPr id="6" name="Picture 5"/>
          <p:cNvPicPr>
            <a:picLocks noChangeAspect="1"/>
          </p:cNvPicPr>
          <p:nvPr/>
        </p:nvPicPr>
        <p:blipFill>
          <a:blip r:embed="rId3"/>
          <a:stretch>
            <a:fillRect/>
          </a:stretch>
        </p:blipFill>
        <p:spPr>
          <a:xfrm>
            <a:off x="324757" y="1274652"/>
            <a:ext cx="6039757" cy="3509099"/>
          </a:xfrm>
          <a:prstGeom prst="rect">
            <a:avLst/>
          </a:prstGeom>
        </p:spPr>
      </p:pic>
      <p:sp>
        <p:nvSpPr>
          <p:cNvPr id="7" name="Rectangle 6"/>
          <p:cNvSpPr/>
          <p:nvPr/>
        </p:nvSpPr>
        <p:spPr>
          <a:xfrm>
            <a:off x="351096" y="4881417"/>
            <a:ext cx="6039757" cy="1508105"/>
          </a:xfrm>
          <a:prstGeom prst="rect">
            <a:avLst/>
          </a:prstGeom>
        </p:spPr>
        <p:txBody>
          <a:bodyPr wrap="square">
            <a:spAutoFit/>
          </a:bodyPr>
          <a:lstStyle/>
          <a:p>
            <a:r>
              <a:rPr lang="en-GB" sz="1400" dirty="0"/>
              <a:t>‘Negro Troopers Enjoy Battle-Royal,’ </a:t>
            </a:r>
            <a:r>
              <a:rPr lang="en-GB" sz="1400" i="1" dirty="0"/>
              <a:t>The Washington Herald</a:t>
            </a:r>
            <a:r>
              <a:rPr lang="en-GB" sz="1400" dirty="0"/>
              <a:t>, 9 December 1918; advert in From </a:t>
            </a:r>
            <a:r>
              <a:rPr lang="en-GB" sz="1400" i="1" dirty="0"/>
              <a:t>St Louis Republic</a:t>
            </a:r>
            <a:r>
              <a:rPr lang="en-GB" sz="1400" dirty="0"/>
              <a:t>, 29 April 1900</a:t>
            </a:r>
          </a:p>
          <a:p>
            <a:r>
              <a:rPr lang="en-GB" sz="1400" dirty="0"/>
              <a:t>See: </a:t>
            </a:r>
            <a:r>
              <a:rPr lang="en-GB" sz="1400" dirty="0">
                <a:hlinkClick r:id="rId4"/>
              </a:rPr>
              <a:t>https://www.ferris.edu/HTMLS/news/jimcrow/question/2014/may.htm</a:t>
            </a:r>
            <a:endParaRPr lang="en-GB" sz="1400" dirty="0"/>
          </a:p>
          <a:p>
            <a:endParaRPr lang="en-GB" sz="1400" dirty="0"/>
          </a:p>
          <a:p>
            <a:endParaRPr lang="en-GB" i="1" dirty="0"/>
          </a:p>
          <a:p>
            <a:endParaRPr lang="en-GB" dirty="0"/>
          </a:p>
        </p:txBody>
      </p:sp>
    </p:spTree>
    <p:extLst>
      <p:ext uri="{BB962C8B-B14F-4D97-AF65-F5344CB8AC3E}">
        <p14:creationId xmlns:p14="http://schemas.microsoft.com/office/powerpoint/2010/main" val="24191442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3804895" y="1690691"/>
            <a:ext cx="3972610" cy="4351338"/>
          </a:xfrm>
          <a:prstGeom prst="rect">
            <a:avLst/>
          </a:prstGeom>
        </p:spPr>
      </p:pic>
      <p:sp>
        <p:nvSpPr>
          <p:cNvPr id="5" name="Rectangle 4"/>
          <p:cNvSpPr/>
          <p:nvPr/>
        </p:nvSpPr>
        <p:spPr>
          <a:xfrm>
            <a:off x="486228" y="2071711"/>
            <a:ext cx="2462324" cy="1200329"/>
          </a:xfrm>
          <a:prstGeom prst="rect">
            <a:avLst/>
          </a:prstGeom>
        </p:spPr>
        <p:txBody>
          <a:bodyPr wrap="square">
            <a:spAutoFit/>
          </a:bodyPr>
          <a:lstStyle/>
          <a:p>
            <a:r>
              <a:rPr lang="en-GB" dirty="0"/>
              <a:t>February 1901</a:t>
            </a:r>
          </a:p>
          <a:p>
            <a:r>
              <a:rPr lang="en-GB" dirty="0"/>
              <a:t>Johnson arrested in Galveston after illegal bout with Joe </a:t>
            </a:r>
            <a:r>
              <a:rPr lang="en-GB" dirty="0" err="1"/>
              <a:t>Choynski</a:t>
            </a:r>
            <a:endParaRPr lang="en-GB" dirty="0"/>
          </a:p>
        </p:txBody>
      </p:sp>
    </p:spTree>
    <p:extLst>
      <p:ext uri="{BB962C8B-B14F-4D97-AF65-F5344CB8AC3E}">
        <p14:creationId xmlns:p14="http://schemas.microsoft.com/office/powerpoint/2010/main" val="29796914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4533900" cy="6791325"/>
          </a:xfrm>
          <a:prstGeom prst="rect">
            <a:avLst/>
          </a:prstGeom>
        </p:spPr>
      </p:pic>
      <p:sp>
        <p:nvSpPr>
          <p:cNvPr id="3" name="Title 1"/>
          <p:cNvSpPr txBox="1">
            <a:spLocks/>
          </p:cNvSpPr>
          <p:nvPr/>
        </p:nvSpPr>
        <p:spPr>
          <a:xfrm>
            <a:off x="4799693" y="362858"/>
            <a:ext cx="4078514" cy="1542822"/>
          </a:xfrm>
          <a:prstGeom prst="rect">
            <a:avLst/>
          </a:prstGeom>
        </p:spPr>
        <p:txBody>
          <a:bodyPr>
            <a:normAutofit fontScale="92500" lnSpcReduction="10000"/>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algn="ctr"/>
            <a:r>
              <a:rPr lang="en-GB" dirty="0">
                <a:latin typeface="Cooper Black" panose="0208090404030B020404" pitchFamily="18" charset="0"/>
              </a:rPr>
              <a:t>Tommy Burns vs. Jack Johnson</a:t>
            </a:r>
          </a:p>
          <a:p>
            <a:pPr algn="ctr"/>
            <a:r>
              <a:rPr lang="en-GB" sz="2700" dirty="0">
                <a:latin typeface="Cooper Black" panose="0208090404030B020404" pitchFamily="18" charset="0"/>
              </a:rPr>
              <a:t>Sydney, 26 December 1908</a:t>
            </a:r>
          </a:p>
        </p:txBody>
      </p:sp>
      <p:pic>
        <p:nvPicPr>
          <p:cNvPr id="4" name="Picture 3"/>
          <p:cNvPicPr>
            <a:picLocks noChangeAspect="1"/>
          </p:cNvPicPr>
          <p:nvPr/>
        </p:nvPicPr>
        <p:blipFill>
          <a:blip r:embed="rId3"/>
          <a:stretch>
            <a:fillRect/>
          </a:stretch>
        </p:blipFill>
        <p:spPr>
          <a:xfrm>
            <a:off x="4224162" y="2481943"/>
            <a:ext cx="4919838" cy="3733119"/>
          </a:xfrm>
          <a:prstGeom prst="rect">
            <a:avLst/>
          </a:prstGeom>
        </p:spPr>
      </p:pic>
    </p:spTree>
    <p:extLst>
      <p:ext uri="{BB962C8B-B14F-4D97-AF65-F5344CB8AC3E}">
        <p14:creationId xmlns:p14="http://schemas.microsoft.com/office/powerpoint/2010/main" val="15549567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443163" y="0"/>
            <a:ext cx="4491038" cy="6550220"/>
          </a:xfrm>
          <a:prstGeom prst="rect">
            <a:avLst/>
          </a:prstGeom>
        </p:spPr>
      </p:pic>
    </p:spTree>
    <p:extLst>
      <p:ext uri="{BB962C8B-B14F-4D97-AF65-F5344CB8AC3E}">
        <p14:creationId xmlns:p14="http://schemas.microsoft.com/office/powerpoint/2010/main" val="36675217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30091" t="22694" r="1982" b="13736"/>
          <a:stretch/>
        </p:blipFill>
        <p:spPr>
          <a:xfrm>
            <a:off x="769257" y="377371"/>
            <a:ext cx="7576457" cy="5921828"/>
          </a:xfrm>
          <a:prstGeom prst="rect">
            <a:avLst/>
          </a:prstGeom>
        </p:spPr>
      </p:pic>
    </p:spTree>
    <p:extLst>
      <p:ext uri="{BB962C8B-B14F-4D97-AF65-F5344CB8AC3E}">
        <p14:creationId xmlns:p14="http://schemas.microsoft.com/office/powerpoint/2010/main" val="42339502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328737" y="243133"/>
            <a:ext cx="2143125" cy="5667130"/>
          </a:xfrm>
          <a:prstGeom prst="rect">
            <a:avLst/>
          </a:prstGeom>
        </p:spPr>
      </p:pic>
      <p:pic>
        <p:nvPicPr>
          <p:cNvPr id="3" name="Picture 2"/>
          <p:cNvPicPr>
            <a:picLocks noChangeAspect="1"/>
          </p:cNvPicPr>
          <p:nvPr/>
        </p:nvPicPr>
        <p:blipFill>
          <a:blip r:embed="rId3"/>
          <a:stretch>
            <a:fillRect/>
          </a:stretch>
        </p:blipFill>
        <p:spPr>
          <a:xfrm>
            <a:off x="4214812" y="272534"/>
            <a:ext cx="3911916" cy="5910263"/>
          </a:xfrm>
          <a:prstGeom prst="rect">
            <a:avLst/>
          </a:prstGeom>
        </p:spPr>
      </p:pic>
      <p:sp>
        <p:nvSpPr>
          <p:cNvPr id="4" name="Rectangle 3"/>
          <p:cNvSpPr/>
          <p:nvPr/>
        </p:nvSpPr>
        <p:spPr>
          <a:xfrm>
            <a:off x="1785937" y="6455331"/>
            <a:ext cx="7200900" cy="369332"/>
          </a:xfrm>
          <a:prstGeom prst="rect">
            <a:avLst/>
          </a:prstGeom>
        </p:spPr>
        <p:txBody>
          <a:bodyPr wrap="square">
            <a:spAutoFit/>
          </a:bodyPr>
          <a:lstStyle/>
          <a:p>
            <a:r>
              <a:rPr lang="en-GB" dirty="0"/>
              <a:t>https://www.youtube.com/watch?v=5i4YtsnMvIM</a:t>
            </a:r>
          </a:p>
        </p:txBody>
      </p:sp>
    </p:spTree>
    <p:extLst>
      <p:ext uri="{BB962C8B-B14F-4D97-AF65-F5344CB8AC3E}">
        <p14:creationId xmlns:p14="http://schemas.microsoft.com/office/powerpoint/2010/main" val="19437364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latin typeface="Cooper Black" panose="0208090404030B020404" pitchFamily="18" charset="0"/>
              </a:rPr>
              <a:t>Gold Teeth</a:t>
            </a:r>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979260" y="1415208"/>
            <a:ext cx="7185479" cy="4040057"/>
          </a:xfrm>
          <a:prstGeom prst="rect">
            <a:avLst/>
          </a:prstGeom>
        </p:spPr>
      </p:pic>
    </p:spTree>
    <p:extLst>
      <p:ext uri="{BB962C8B-B14F-4D97-AF65-F5344CB8AC3E}">
        <p14:creationId xmlns:p14="http://schemas.microsoft.com/office/powerpoint/2010/main" val="39003257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Cooper Black" panose="0208090404030B020404" pitchFamily="18" charset="0"/>
              </a:rPr>
              <a:t>Scientific Boxing Style: </a:t>
            </a:r>
            <a:br>
              <a:rPr lang="en-GB" dirty="0">
                <a:latin typeface="Cooper Black" panose="0208090404030B020404" pitchFamily="18" charset="0"/>
              </a:rPr>
            </a:br>
            <a:r>
              <a:rPr lang="en-GB" dirty="0">
                <a:latin typeface="Cooper Black" panose="0208090404030B020404" pitchFamily="18" charset="0"/>
              </a:rPr>
              <a:t>Defensive, Counterpunching  </a:t>
            </a:r>
          </a:p>
        </p:txBody>
      </p:sp>
      <p:pic>
        <p:nvPicPr>
          <p:cNvPr id="4" name="Content Placeholder 3"/>
          <p:cNvPicPr>
            <a:picLocks noGrp="1" noChangeAspect="1"/>
          </p:cNvPicPr>
          <p:nvPr>
            <p:ph idx="1"/>
          </p:nvPr>
        </p:nvPicPr>
        <p:blipFill>
          <a:blip r:embed="rId2"/>
          <a:stretch>
            <a:fillRect/>
          </a:stretch>
        </p:blipFill>
        <p:spPr>
          <a:xfrm>
            <a:off x="1619250" y="2229644"/>
            <a:ext cx="5905500" cy="3543300"/>
          </a:xfrm>
          <a:prstGeom prst="rect">
            <a:avLst/>
          </a:prstGeom>
        </p:spPr>
      </p:pic>
      <p:pic>
        <p:nvPicPr>
          <p:cNvPr id="5" name="Picture 4"/>
          <p:cNvPicPr>
            <a:picLocks noChangeAspect="1"/>
          </p:cNvPicPr>
          <p:nvPr/>
        </p:nvPicPr>
        <p:blipFill>
          <a:blip r:embed="rId3"/>
          <a:stretch>
            <a:fillRect/>
          </a:stretch>
        </p:blipFill>
        <p:spPr>
          <a:xfrm>
            <a:off x="116114" y="1690691"/>
            <a:ext cx="4018869" cy="3015835"/>
          </a:xfrm>
          <a:prstGeom prst="rect">
            <a:avLst/>
          </a:prstGeom>
        </p:spPr>
      </p:pic>
    </p:spTree>
    <p:extLst>
      <p:ext uri="{BB962C8B-B14F-4D97-AF65-F5344CB8AC3E}">
        <p14:creationId xmlns:p14="http://schemas.microsoft.com/office/powerpoint/2010/main" val="34681504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Cooper Black" panose="0208090404030B020404" pitchFamily="18" charset="0"/>
              </a:rPr>
              <a:t>Laconic Mannerisms</a:t>
            </a:r>
            <a:br>
              <a:rPr lang="en-GB" dirty="0">
                <a:latin typeface="Cooper Black" panose="0208090404030B020404" pitchFamily="18" charset="0"/>
              </a:rPr>
            </a:br>
            <a:r>
              <a:rPr lang="en-GB" dirty="0">
                <a:latin typeface="Cooper Black" panose="0208090404030B020404" pitchFamily="18" charset="0"/>
              </a:rPr>
              <a:t>Taunted Opponents &amp; </a:t>
            </a:r>
            <a:r>
              <a:rPr lang="en-GB" dirty="0" err="1">
                <a:latin typeface="Cooper Black" panose="0208090404030B020404" pitchFamily="18" charset="0"/>
              </a:rPr>
              <a:t>Cornermen</a:t>
            </a:r>
            <a:endParaRPr lang="en-GB" dirty="0">
              <a:latin typeface="Cooper Black" panose="0208090404030B020404" pitchFamily="18" charset="0"/>
            </a:endParaRPr>
          </a:p>
        </p:txBody>
      </p:sp>
      <p:pic>
        <p:nvPicPr>
          <p:cNvPr id="8" name="Content Placeholder 7"/>
          <p:cNvPicPr>
            <a:picLocks noGrp="1" noChangeAspect="1"/>
          </p:cNvPicPr>
          <p:nvPr>
            <p:ph idx="1"/>
          </p:nvPr>
        </p:nvPicPr>
        <p:blipFill>
          <a:blip r:embed="rId2"/>
          <a:stretch>
            <a:fillRect/>
          </a:stretch>
        </p:blipFill>
        <p:spPr>
          <a:xfrm>
            <a:off x="1714500" y="1690691"/>
            <a:ext cx="5715000" cy="4286250"/>
          </a:xfrm>
          <a:prstGeom prst="rect">
            <a:avLst/>
          </a:prstGeom>
        </p:spPr>
      </p:pic>
      <p:sp>
        <p:nvSpPr>
          <p:cNvPr id="5" name="Rectangle 4"/>
          <p:cNvSpPr/>
          <p:nvPr/>
        </p:nvSpPr>
        <p:spPr>
          <a:xfrm>
            <a:off x="2046514" y="6211669"/>
            <a:ext cx="5050971" cy="369332"/>
          </a:xfrm>
          <a:prstGeom prst="rect">
            <a:avLst/>
          </a:prstGeom>
        </p:spPr>
        <p:txBody>
          <a:bodyPr wrap="square">
            <a:spAutoFit/>
          </a:bodyPr>
          <a:lstStyle/>
          <a:p>
            <a:r>
              <a:rPr lang="en-GB" dirty="0"/>
              <a:t>Jack Johnson knockout of Stanley </a:t>
            </a:r>
            <a:r>
              <a:rPr lang="en-GB" dirty="0" err="1"/>
              <a:t>Ketchel</a:t>
            </a:r>
            <a:r>
              <a:rPr lang="en-GB" dirty="0"/>
              <a:t>, 1909</a:t>
            </a:r>
          </a:p>
        </p:txBody>
      </p:sp>
      <p:sp>
        <p:nvSpPr>
          <p:cNvPr id="7" name="AutoShape 2" descr="Image result for jack johnson stanley ketchel knockout"/>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5050432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1" y="0"/>
            <a:ext cx="3831771" cy="5982692"/>
          </a:xfrm>
          <a:prstGeom prst="rect">
            <a:avLst/>
          </a:prstGeom>
        </p:spPr>
      </p:pic>
      <p:pic>
        <p:nvPicPr>
          <p:cNvPr id="5" name="Picture 4"/>
          <p:cNvPicPr>
            <a:picLocks noChangeAspect="1"/>
          </p:cNvPicPr>
          <p:nvPr/>
        </p:nvPicPr>
        <p:blipFill>
          <a:blip r:embed="rId3"/>
          <a:stretch>
            <a:fillRect/>
          </a:stretch>
        </p:blipFill>
        <p:spPr>
          <a:xfrm>
            <a:off x="5915025" y="0"/>
            <a:ext cx="3228975" cy="4048125"/>
          </a:xfrm>
          <a:prstGeom prst="rect">
            <a:avLst/>
          </a:prstGeom>
        </p:spPr>
      </p:pic>
      <p:pic>
        <p:nvPicPr>
          <p:cNvPr id="6" name="Picture 5"/>
          <p:cNvPicPr>
            <a:picLocks noChangeAspect="1"/>
          </p:cNvPicPr>
          <p:nvPr/>
        </p:nvPicPr>
        <p:blipFill>
          <a:blip r:embed="rId4"/>
          <a:stretch>
            <a:fillRect/>
          </a:stretch>
        </p:blipFill>
        <p:spPr>
          <a:xfrm>
            <a:off x="3419399" y="0"/>
            <a:ext cx="2495626" cy="3200400"/>
          </a:xfrm>
          <a:prstGeom prst="rect">
            <a:avLst/>
          </a:prstGeom>
        </p:spPr>
      </p:pic>
      <p:sp>
        <p:nvSpPr>
          <p:cNvPr id="7" name="Title 1"/>
          <p:cNvSpPr txBox="1">
            <a:spLocks/>
          </p:cNvSpPr>
          <p:nvPr/>
        </p:nvSpPr>
        <p:spPr>
          <a:xfrm>
            <a:off x="3846282" y="3157291"/>
            <a:ext cx="3062515" cy="1418925"/>
          </a:xfrm>
          <a:prstGeom prst="rect">
            <a:avLst/>
          </a:prstGeom>
        </p:spPr>
        <p:txBody>
          <a:bodyPr vert="horz" lIns="91440" tIns="45720" rIns="91440" bIns="45720" rtlCol="0" anchor="ctr">
            <a:normAutofit fontScale="97500"/>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r>
              <a:rPr lang="en-GB" dirty="0">
                <a:latin typeface="Cooper Black" panose="0208090404030B020404" pitchFamily="18" charset="0"/>
              </a:rPr>
              <a:t>Flamboyance:</a:t>
            </a:r>
            <a:br>
              <a:rPr lang="en-GB" dirty="0">
                <a:latin typeface="Cooper Black" panose="0208090404030B020404" pitchFamily="18" charset="0"/>
              </a:rPr>
            </a:br>
            <a:r>
              <a:rPr lang="en-GB" dirty="0">
                <a:latin typeface="Cooper Black" panose="0208090404030B020404" pitchFamily="18" charset="0"/>
              </a:rPr>
              <a:t>Tailoring</a:t>
            </a:r>
          </a:p>
        </p:txBody>
      </p:sp>
      <p:pic>
        <p:nvPicPr>
          <p:cNvPr id="8" name="Picture 7"/>
          <p:cNvPicPr>
            <a:picLocks noChangeAspect="1"/>
          </p:cNvPicPr>
          <p:nvPr/>
        </p:nvPicPr>
        <p:blipFill>
          <a:blip r:embed="rId5"/>
          <a:stretch>
            <a:fillRect/>
          </a:stretch>
        </p:blipFill>
        <p:spPr>
          <a:xfrm>
            <a:off x="3884784" y="4533106"/>
            <a:ext cx="3348371" cy="2324894"/>
          </a:xfrm>
          <a:prstGeom prst="rect">
            <a:avLst/>
          </a:prstGeom>
        </p:spPr>
      </p:pic>
    </p:spTree>
    <p:extLst>
      <p:ext uri="{BB962C8B-B14F-4D97-AF65-F5344CB8AC3E}">
        <p14:creationId xmlns:p14="http://schemas.microsoft.com/office/powerpoint/2010/main" val="7239715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15531" y="-45908"/>
            <a:ext cx="5048421" cy="2835529"/>
          </a:xfrm>
          <a:prstGeom prst="rect">
            <a:avLst/>
          </a:prstGeom>
        </p:spPr>
      </p:pic>
      <p:sp>
        <p:nvSpPr>
          <p:cNvPr id="9" name="Title 1"/>
          <p:cNvSpPr>
            <a:spLocks noGrp="1"/>
          </p:cNvSpPr>
          <p:nvPr>
            <p:ph type="title"/>
          </p:nvPr>
        </p:nvSpPr>
        <p:spPr>
          <a:xfrm>
            <a:off x="231431" y="3146081"/>
            <a:ext cx="3159579" cy="790805"/>
          </a:xfrm>
        </p:spPr>
        <p:txBody>
          <a:bodyPr>
            <a:normAutofit fontScale="90000"/>
          </a:bodyPr>
          <a:lstStyle/>
          <a:p>
            <a:r>
              <a:rPr lang="en-GB" dirty="0">
                <a:latin typeface="Cooper Black" panose="0208090404030B020404" pitchFamily="18" charset="0"/>
              </a:rPr>
              <a:t>Flamboyance:</a:t>
            </a:r>
            <a:br>
              <a:rPr lang="en-GB" dirty="0">
                <a:latin typeface="Cooper Black" panose="0208090404030B020404" pitchFamily="18" charset="0"/>
              </a:rPr>
            </a:br>
            <a:r>
              <a:rPr lang="en-GB" dirty="0">
                <a:latin typeface="Cooper Black" panose="0208090404030B020404" pitchFamily="18" charset="0"/>
              </a:rPr>
              <a:t>Fast Cars</a:t>
            </a:r>
          </a:p>
        </p:txBody>
      </p:sp>
      <p:pic>
        <p:nvPicPr>
          <p:cNvPr id="8" name="Content Placeholder 7"/>
          <p:cNvPicPr>
            <a:picLocks noGrp="1" noChangeAspect="1"/>
          </p:cNvPicPr>
          <p:nvPr>
            <p:ph idx="1"/>
          </p:nvPr>
        </p:nvPicPr>
        <p:blipFill>
          <a:blip r:embed="rId3"/>
          <a:stretch>
            <a:fillRect/>
          </a:stretch>
        </p:blipFill>
        <p:spPr>
          <a:xfrm>
            <a:off x="4388708" y="-45908"/>
            <a:ext cx="4755292" cy="4224894"/>
          </a:xfrm>
          <a:prstGeom prst="rect">
            <a:avLst/>
          </a:prstGeom>
        </p:spPr>
      </p:pic>
      <p:pic>
        <p:nvPicPr>
          <p:cNvPr id="10" name="Picture 9"/>
          <p:cNvPicPr>
            <a:picLocks noChangeAspect="1"/>
          </p:cNvPicPr>
          <p:nvPr/>
        </p:nvPicPr>
        <p:blipFill>
          <a:blip r:embed="rId4"/>
          <a:stretch>
            <a:fillRect/>
          </a:stretch>
        </p:blipFill>
        <p:spPr>
          <a:xfrm>
            <a:off x="6973986" y="3880829"/>
            <a:ext cx="2170014" cy="2939071"/>
          </a:xfrm>
          <a:prstGeom prst="rect">
            <a:avLst/>
          </a:prstGeom>
        </p:spPr>
      </p:pic>
      <p:pic>
        <p:nvPicPr>
          <p:cNvPr id="12" name="Picture 11"/>
          <p:cNvPicPr>
            <a:picLocks noChangeAspect="1"/>
          </p:cNvPicPr>
          <p:nvPr/>
        </p:nvPicPr>
        <p:blipFill>
          <a:blip r:embed="rId5"/>
          <a:stretch>
            <a:fillRect/>
          </a:stretch>
        </p:blipFill>
        <p:spPr>
          <a:xfrm>
            <a:off x="3146823" y="4178987"/>
            <a:ext cx="3827163" cy="2679014"/>
          </a:xfrm>
          <a:prstGeom prst="rect">
            <a:avLst/>
          </a:prstGeom>
        </p:spPr>
      </p:pic>
      <p:pic>
        <p:nvPicPr>
          <p:cNvPr id="13" name="Picture 12"/>
          <p:cNvPicPr>
            <a:picLocks noChangeAspect="1"/>
          </p:cNvPicPr>
          <p:nvPr/>
        </p:nvPicPr>
        <p:blipFill>
          <a:blip r:embed="rId6"/>
          <a:stretch>
            <a:fillRect/>
          </a:stretch>
        </p:blipFill>
        <p:spPr>
          <a:xfrm>
            <a:off x="-116839" y="4293346"/>
            <a:ext cx="3407959" cy="2664183"/>
          </a:xfrm>
          <a:prstGeom prst="rect">
            <a:avLst/>
          </a:prstGeom>
        </p:spPr>
      </p:pic>
    </p:spTree>
    <p:extLst>
      <p:ext uri="{BB962C8B-B14F-4D97-AF65-F5344CB8AC3E}">
        <p14:creationId xmlns:p14="http://schemas.microsoft.com/office/powerpoint/2010/main" val="117750546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0" y="3027164"/>
            <a:ext cx="4789714" cy="3830836"/>
          </a:xfrm>
          <a:prstGeom prst="rect">
            <a:avLst/>
          </a:prstGeom>
        </p:spPr>
      </p:pic>
      <p:pic>
        <p:nvPicPr>
          <p:cNvPr id="4" name="Picture 3"/>
          <p:cNvPicPr>
            <a:picLocks noChangeAspect="1"/>
          </p:cNvPicPr>
          <p:nvPr/>
        </p:nvPicPr>
        <p:blipFill>
          <a:blip r:embed="rId3"/>
          <a:stretch>
            <a:fillRect/>
          </a:stretch>
        </p:blipFill>
        <p:spPr>
          <a:xfrm>
            <a:off x="2365829" y="0"/>
            <a:ext cx="6778171" cy="3812721"/>
          </a:xfrm>
          <a:prstGeom prst="rect">
            <a:avLst/>
          </a:prstGeom>
        </p:spPr>
      </p:pic>
      <p:sp>
        <p:nvSpPr>
          <p:cNvPr id="5" name="Rectangle 4"/>
          <p:cNvSpPr/>
          <p:nvPr/>
        </p:nvSpPr>
        <p:spPr>
          <a:xfrm>
            <a:off x="4989015" y="5214648"/>
            <a:ext cx="3829382" cy="369332"/>
          </a:xfrm>
          <a:prstGeom prst="rect">
            <a:avLst/>
          </a:prstGeom>
        </p:spPr>
        <p:txBody>
          <a:bodyPr wrap="none">
            <a:spAutoFit/>
          </a:bodyPr>
          <a:lstStyle/>
          <a:p>
            <a:r>
              <a:rPr lang="en-GB" dirty="0"/>
              <a:t>Sugar Ray Robinson pink Cadillac, 1950</a:t>
            </a:r>
          </a:p>
        </p:txBody>
      </p:sp>
      <p:pic>
        <p:nvPicPr>
          <p:cNvPr id="6" name="Picture 5"/>
          <p:cNvPicPr>
            <a:picLocks noChangeAspect="1"/>
          </p:cNvPicPr>
          <p:nvPr/>
        </p:nvPicPr>
        <p:blipFill>
          <a:blip r:embed="rId4"/>
          <a:stretch>
            <a:fillRect/>
          </a:stretch>
        </p:blipFill>
        <p:spPr>
          <a:xfrm>
            <a:off x="-1" y="0"/>
            <a:ext cx="2365829" cy="2862653"/>
          </a:xfrm>
          <a:prstGeom prst="rect">
            <a:avLst/>
          </a:prstGeom>
        </p:spPr>
      </p:pic>
    </p:spTree>
    <p:extLst>
      <p:ext uri="{BB962C8B-B14F-4D97-AF65-F5344CB8AC3E}">
        <p14:creationId xmlns:p14="http://schemas.microsoft.com/office/powerpoint/2010/main" val="16229784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594869" y="0"/>
            <a:ext cx="6549131" cy="4672012"/>
          </a:xfrm>
          <a:prstGeom prst="rect">
            <a:avLst/>
          </a:prstGeom>
        </p:spPr>
      </p:pic>
      <p:sp>
        <p:nvSpPr>
          <p:cNvPr id="3" name="Rectangle 2"/>
          <p:cNvSpPr/>
          <p:nvPr/>
        </p:nvSpPr>
        <p:spPr>
          <a:xfrm>
            <a:off x="7336147" y="4790104"/>
            <a:ext cx="1807853" cy="1200329"/>
          </a:xfrm>
          <a:prstGeom prst="rect">
            <a:avLst/>
          </a:prstGeom>
        </p:spPr>
        <p:txBody>
          <a:bodyPr wrap="square">
            <a:spAutoFit/>
          </a:bodyPr>
          <a:lstStyle/>
          <a:p>
            <a:r>
              <a:rPr lang="en-GB" dirty="0"/>
              <a:t>Jack Johnson at Showboat Nightclub, Los Angeles, 1931</a:t>
            </a:r>
          </a:p>
        </p:txBody>
      </p:sp>
      <p:pic>
        <p:nvPicPr>
          <p:cNvPr id="4" name="Picture 3"/>
          <p:cNvPicPr>
            <a:picLocks noChangeAspect="1"/>
          </p:cNvPicPr>
          <p:nvPr/>
        </p:nvPicPr>
        <p:blipFill>
          <a:blip r:embed="rId3"/>
          <a:stretch>
            <a:fillRect/>
          </a:stretch>
        </p:blipFill>
        <p:spPr>
          <a:xfrm>
            <a:off x="0" y="0"/>
            <a:ext cx="3566469" cy="3633531"/>
          </a:xfrm>
          <a:prstGeom prst="rect">
            <a:avLst/>
          </a:prstGeom>
        </p:spPr>
      </p:pic>
      <p:pic>
        <p:nvPicPr>
          <p:cNvPr id="6" name="Picture 5"/>
          <p:cNvPicPr>
            <a:picLocks noChangeAspect="1"/>
          </p:cNvPicPr>
          <p:nvPr/>
        </p:nvPicPr>
        <p:blipFill>
          <a:blip r:embed="rId4"/>
          <a:stretch>
            <a:fillRect/>
          </a:stretch>
        </p:blipFill>
        <p:spPr>
          <a:xfrm>
            <a:off x="0" y="4382808"/>
            <a:ext cx="4737003" cy="2475191"/>
          </a:xfrm>
          <a:prstGeom prst="rect">
            <a:avLst/>
          </a:prstGeom>
        </p:spPr>
      </p:pic>
      <p:pic>
        <p:nvPicPr>
          <p:cNvPr id="7" name="Picture 6"/>
          <p:cNvPicPr>
            <a:picLocks noChangeAspect="1"/>
          </p:cNvPicPr>
          <p:nvPr/>
        </p:nvPicPr>
        <p:blipFill>
          <a:blip r:embed="rId5"/>
          <a:stretch>
            <a:fillRect/>
          </a:stretch>
        </p:blipFill>
        <p:spPr>
          <a:xfrm>
            <a:off x="0" y="3633531"/>
            <a:ext cx="4887492" cy="631185"/>
          </a:xfrm>
          <a:prstGeom prst="rect">
            <a:avLst/>
          </a:prstGeom>
        </p:spPr>
      </p:pic>
      <p:sp>
        <p:nvSpPr>
          <p:cNvPr id="8" name="Title 1"/>
          <p:cNvSpPr txBox="1">
            <a:spLocks/>
          </p:cNvSpPr>
          <p:nvPr/>
        </p:nvSpPr>
        <p:spPr>
          <a:xfrm>
            <a:off x="5080494" y="5990433"/>
            <a:ext cx="3159579" cy="790805"/>
          </a:xfrm>
          <a:prstGeom prst="rect">
            <a:avLst/>
          </a:prstGeom>
        </p:spPr>
        <p:txBody>
          <a:bodyPr>
            <a:normAutofit fontScale="97500"/>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r>
              <a:rPr lang="en-GB" dirty="0">
                <a:latin typeface="Cooper Black" panose="0208090404030B020404" pitchFamily="18" charset="0"/>
              </a:rPr>
              <a:t>Night Clubs</a:t>
            </a:r>
          </a:p>
        </p:txBody>
      </p:sp>
    </p:spTree>
    <p:extLst>
      <p:ext uri="{BB962C8B-B14F-4D97-AF65-F5344CB8AC3E}">
        <p14:creationId xmlns:p14="http://schemas.microsoft.com/office/powerpoint/2010/main" val="5699153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1818" r="2600" b="3841"/>
          <a:stretch/>
        </p:blipFill>
        <p:spPr>
          <a:xfrm>
            <a:off x="508000" y="387812"/>
            <a:ext cx="4005943" cy="6216188"/>
          </a:xfrm>
          <a:prstGeom prst="rect">
            <a:avLst/>
          </a:prstGeom>
        </p:spPr>
      </p:pic>
      <p:pic>
        <p:nvPicPr>
          <p:cNvPr id="3" name="Picture 2"/>
          <p:cNvPicPr>
            <a:picLocks noChangeAspect="1"/>
          </p:cNvPicPr>
          <p:nvPr/>
        </p:nvPicPr>
        <p:blipFill rotWithShape="1">
          <a:blip r:embed="rId3"/>
          <a:srcRect l="14435" t="9571" r="17445" b="10238"/>
          <a:stretch/>
        </p:blipFill>
        <p:spPr>
          <a:xfrm>
            <a:off x="4756243" y="387812"/>
            <a:ext cx="3676558" cy="6216188"/>
          </a:xfrm>
          <a:prstGeom prst="rect">
            <a:avLst/>
          </a:prstGeom>
        </p:spPr>
      </p:pic>
    </p:spTree>
    <p:extLst>
      <p:ext uri="{BB962C8B-B14F-4D97-AF65-F5344CB8AC3E}">
        <p14:creationId xmlns:p14="http://schemas.microsoft.com/office/powerpoint/2010/main" val="41469232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3543899" y="220058"/>
            <a:ext cx="3274143" cy="1120877"/>
          </a:xfrm>
          <a:prstGeom prst="rect">
            <a:avLst/>
          </a:prstGeom>
        </p:spPr>
        <p:txBody>
          <a:bodyPr>
            <a:normAutofit fontScale="97500"/>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r>
              <a:rPr lang="en-GB" dirty="0">
                <a:latin typeface="Cooper Black" panose="0208090404030B020404" pitchFamily="18" charset="0"/>
              </a:rPr>
              <a:t>International Superstar</a:t>
            </a:r>
          </a:p>
        </p:txBody>
      </p:sp>
      <p:pic>
        <p:nvPicPr>
          <p:cNvPr id="5" name="Picture 4"/>
          <p:cNvPicPr>
            <a:picLocks noChangeAspect="1"/>
          </p:cNvPicPr>
          <p:nvPr/>
        </p:nvPicPr>
        <p:blipFill rotWithShape="1">
          <a:blip r:embed="rId2"/>
          <a:srcRect r="49499" b="-54"/>
          <a:stretch/>
        </p:blipFill>
        <p:spPr>
          <a:xfrm>
            <a:off x="6818042" y="98444"/>
            <a:ext cx="2178473" cy="6442595"/>
          </a:xfrm>
          <a:prstGeom prst="rect">
            <a:avLst/>
          </a:prstGeom>
        </p:spPr>
      </p:pic>
      <p:pic>
        <p:nvPicPr>
          <p:cNvPr id="6" name="Picture 5"/>
          <p:cNvPicPr>
            <a:picLocks noChangeAspect="1"/>
          </p:cNvPicPr>
          <p:nvPr/>
        </p:nvPicPr>
        <p:blipFill>
          <a:blip r:embed="rId3"/>
          <a:stretch>
            <a:fillRect/>
          </a:stretch>
        </p:blipFill>
        <p:spPr>
          <a:xfrm>
            <a:off x="-63863" y="98444"/>
            <a:ext cx="3533938" cy="5151982"/>
          </a:xfrm>
          <a:prstGeom prst="rect">
            <a:avLst/>
          </a:prstGeom>
        </p:spPr>
      </p:pic>
      <p:pic>
        <p:nvPicPr>
          <p:cNvPr id="8" name="Picture 7"/>
          <p:cNvPicPr>
            <a:picLocks noChangeAspect="1"/>
          </p:cNvPicPr>
          <p:nvPr/>
        </p:nvPicPr>
        <p:blipFill>
          <a:blip r:embed="rId4"/>
          <a:stretch>
            <a:fillRect/>
          </a:stretch>
        </p:blipFill>
        <p:spPr>
          <a:xfrm>
            <a:off x="3543899" y="2459038"/>
            <a:ext cx="3200319" cy="4398962"/>
          </a:xfrm>
          <a:prstGeom prst="rect">
            <a:avLst/>
          </a:prstGeom>
        </p:spPr>
      </p:pic>
    </p:spTree>
    <p:extLst>
      <p:ext uri="{BB962C8B-B14F-4D97-AF65-F5344CB8AC3E}">
        <p14:creationId xmlns:p14="http://schemas.microsoft.com/office/powerpoint/2010/main" val="20181288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971550" y="6047718"/>
            <a:ext cx="3217596" cy="646331"/>
          </a:xfrm>
          <a:prstGeom prst="rect">
            <a:avLst/>
          </a:prstGeom>
        </p:spPr>
        <p:txBody>
          <a:bodyPr wrap="square">
            <a:spAutoFit/>
          </a:bodyPr>
          <a:lstStyle/>
          <a:p>
            <a:r>
              <a:rPr lang="en-GB" dirty="0"/>
              <a:t>Jack Johnson and Etta Duryea (1881–1912) in 1910 </a:t>
            </a:r>
          </a:p>
        </p:txBody>
      </p:sp>
      <p:pic>
        <p:nvPicPr>
          <p:cNvPr id="5" name="Picture 4"/>
          <p:cNvPicPr>
            <a:picLocks noChangeAspect="1"/>
          </p:cNvPicPr>
          <p:nvPr/>
        </p:nvPicPr>
        <p:blipFill>
          <a:blip r:embed="rId2"/>
          <a:stretch>
            <a:fillRect/>
          </a:stretch>
        </p:blipFill>
        <p:spPr>
          <a:xfrm>
            <a:off x="4189146" y="1200150"/>
            <a:ext cx="4954854" cy="5657850"/>
          </a:xfrm>
          <a:prstGeom prst="rect">
            <a:avLst/>
          </a:prstGeom>
        </p:spPr>
      </p:pic>
      <p:sp>
        <p:nvSpPr>
          <p:cNvPr id="6" name="Rectangle 5"/>
          <p:cNvSpPr/>
          <p:nvPr/>
        </p:nvSpPr>
        <p:spPr>
          <a:xfrm>
            <a:off x="0" y="2559958"/>
            <a:ext cx="2971800" cy="646331"/>
          </a:xfrm>
          <a:prstGeom prst="rect">
            <a:avLst/>
          </a:prstGeom>
        </p:spPr>
        <p:txBody>
          <a:bodyPr wrap="square">
            <a:spAutoFit/>
          </a:bodyPr>
          <a:lstStyle/>
          <a:p>
            <a:r>
              <a:rPr lang="en-GB" dirty="0"/>
              <a:t>Jack Johnson marries Lucille Cameron in 1912</a:t>
            </a:r>
          </a:p>
        </p:txBody>
      </p:sp>
      <p:pic>
        <p:nvPicPr>
          <p:cNvPr id="7" name="Picture 6"/>
          <p:cNvPicPr>
            <a:picLocks noChangeAspect="1"/>
          </p:cNvPicPr>
          <p:nvPr/>
        </p:nvPicPr>
        <p:blipFill>
          <a:blip r:embed="rId3"/>
          <a:stretch>
            <a:fillRect/>
          </a:stretch>
        </p:blipFill>
        <p:spPr>
          <a:xfrm>
            <a:off x="0" y="3206289"/>
            <a:ext cx="4358883" cy="2677478"/>
          </a:xfrm>
          <a:prstGeom prst="rect">
            <a:avLst/>
          </a:prstGeom>
        </p:spPr>
      </p:pic>
      <p:pic>
        <p:nvPicPr>
          <p:cNvPr id="8" name="Picture 7"/>
          <p:cNvPicPr>
            <a:picLocks noChangeAspect="1"/>
          </p:cNvPicPr>
          <p:nvPr/>
        </p:nvPicPr>
        <p:blipFill>
          <a:blip r:embed="rId4"/>
          <a:stretch>
            <a:fillRect/>
          </a:stretch>
        </p:blipFill>
        <p:spPr>
          <a:xfrm>
            <a:off x="0" y="0"/>
            <a:ext cx="4551037" cy="2559958"/>
          </a:xfrm>
          <a:prstGeom prst="rect">
            <a:avLst/>
          </a:prstGeom>
        </p:spPr>
      </p:pic>
    </p:spTree>
    <p:extLst>
      <p:ext uri="{BB962C8B-B14F-4D97-AF65-F5344CB8AC3E}">
        <p14:creationId xmlns:p14="http://schemas.microsoft.com/office/powerpoint/2010/main" val="910246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26419"/>
            <a:ext cx="7886700" cy="1325563"/>
          </a:xfrm>
        </p:spPr>
        <p:txBody>
          <a:bodyPr/>
          <a:lstStyle/>
          <a:p>
            <a:pPr algn="ctr"/>
            <a:r>
              <a:rPr lang="en-GB" dirty="0">
                <a:latin typeface="Cooper Black" panose="0208090404030B020404" pitchFamily="18" charset="0"/>
              </a:rPr>
              <a:t>Search for ‘the Great White Hope’</a:t>
            </a:r>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rotWithShape="1">
          <a:blip r:embed="rId2"/>
          <a:srcRect l="35312" t="39025" r="10000" b="16260"/>
          <a:stretch/>
        </p:blipFill>
        <p:spPr>
          <a:xfrm>
            <a:off x="1384375" y="1342348"/>
            <a:ext cx="6616626" cy="4159022"/>
          </a:xfrm>
          <a:prstGeom prst="rect">
            <a:avLst/>
          </a:prstGeom>
        </p:spPr>
      </p:pic>
      <p:sp>
        <p:nvSpPr>
          <p:cNvPr id="5" name="Rectangle 4"/>
          <p:cNvSpPr/>
          <p:nvPr/>
        </p:nvSpPr>
        <p:spPr>
          <a:xfrm>
            <a:off x="1524001" y="5693969"/>
            <a:ext cx="6477000" cy="923330"/>
          </a:xfrm>
          <a:prstGeom prst="rect">
            <a:avLst/>
          </a:prstGeom>
        </p:spPr>
        <p:txBody>
          <a:bodyPr wrap="square">
            <a:spAutoFit/>
          </a:bodyPr>
          <a:lstStyle/>
          <a:p>
            <a:pPr algn="r"/>
            <a:r>
              <a:rPr lang="en-GB" dirty="0"/>
              <a:t>William A Philon, cited in Geoffrey Ward, </a:t>
            </a:r>
            <a:r>
              <a:rPr lang="en-GB" i="1" dirty="0"/>
              <a:t>Unforgivable Blackness: The Rise and Fall of Jack Johnson</a:t>
            </a:r>
            <a:r>
              <a:rPr lang="en-GB" dirty="0"/>
              <a:t> (London: </a:t>
            </a:r>
            <a:r>
              <a:rPr lang="en-GB" dirty="0" err="1"/>
              <a:t>Yelloe</a:t>
            </a:r>
            <a:r>
              <a:rPr lang="en-GB" dirty="0"/>
              <a:t> Press, 2015 [2004]), p. 274</a:t>
            </a:r>
            <a:endParaRPr lang="en-GB" i="1" dirty="0"/>
          </a:p>
        </p:txBody>
      </p:sp>
    </p:spTree>
    <p:extLst>
      <p:ext uri="{BB962C8B-B14F-4D97-AF65-F5344CB8AC3E}">
        <p14:creationId xmlns:p14="http://schemas.microsoft.com/office/powerpoint/2010/main" val="121207980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latin typeface="Cooper Black" panose="0208090404030B020404" pitchFamily="18" charset="0"/>
              </a:rPr>
              <a:t>James J Jeffries (1875–1953)</a:t>
            </a:r>
            <a:br>
              <a:rPr lang="en-GB" dirty="0">
                <a:latin typeface="Cooper Black" panose="0208090404030B020404" pitchFamily="18" charset="0"/>
              </a:rPr>
            </a:br>
            <a:r>
              <a:rPr lang="en-GB" sz="2700" dirty="0">
                <a:latin typeface="Cooper Black" panose="0208090404030B020404" pitchFamily="18" charset="0"/>
              </a:rPr>
              <a:t>Undefeated World Heavyweight Champion (1899–1905)</a:t>
            </a:r>
            <a:br>
              <a:rPr lang="en-GB" sz="2700" dirty="0">
                <a:latin typeface="Cooper Black" panose="0208090404030B020404" pitchFamily="18" charset="0"/>
              </a:rPr>
            </a:br>
            <a:endParaRPr lang="en-GB" sz="2700" dirty="0">
              <a:latin typeface="Cooper Black" panose="0208090404030B020404" pitchFamily="18" charset="0"/>
            </a:endParaRPr>
          </a:p>
        </p:txBody>
      </p:sp>
      <p:pic>
        <p:nvPicPr>
          <p:cNvPr id="4" name="Content Placeholder 3"/>
          <p:cNvPicPr>
            <a:picLocks noGrp="1" noChangeAspect="1"/>
          </p:cNvPicPr>
          <p:nvPr>
            <p:ph idx="1"/>
          </p:nvPr>
        </p:nvPicPr>
        <p:blipFill>
          <a:blip r:embed="rId2"/>
          <a:stretch>
            <a:fillRect/>
          </a:stretch>
        </p:blipFill>
        <p:spPr>
          <a:xfrm>
            <a:off x="3637928" y="1825625"/>
            <a:ext cx="1868143" cy="4351338"/>
          </a:xfrm>
          <a:prstGeom prst="rect">
            <a:avLst/>
          </a:prstGeom>
        </p:spPr>
      </p:pic>
      <p:pic>
        <p:nvPicPr>
          <p:cNvPr id="6" name="Picture 5"/>
          <p:cNvPicPr>
            <a:picLocks noChangeAspect="1"/>
          </p:cNvPicPr>
          <p:nvPr/>
        </p:nvPicPr>
        <p:blipFill>
          <a:blip r:embed="rId3"/>
          <a:stretch>
            <a:fillRect/>
          </a:stretch>
        </p:blipFill>
        <p:spPr>
          <a:xfrm>
            <a:off x="0" y="1690691"/>
            <a:ext cx="3433872" cy="4316409"/>
          </a:xfrm>
          <a:prstGeom prst="rect">
            <a:avLst/>
          </a:prstGeom>
        </p:spPr>
      </p:pic>
      <p:pic>
        <p:nvPicPr>
          <p:cNvPr id="7" name="Picture 6"/>
          <p:cNvPicPr>
            <a:picLocks noChangeAspect="1"/>
          </p:cNvPicPr>
          <p:nvPr/>
        </p:nvPicPr>
        <p:blipFill>
          <a:blip r:embed="rId4"/>
          <a:stretch>
            <a:fillRect/>
          </a:stretch>
        </p:blipFill>
        <p:spPr>
          <a:xfrm>
            <a:off x="5710128" y="1690691"/>
            <a:ext cx="3336697" cy="2706432"/>
          </a:xfrm>
          <a:prstGeom prst="rect">
            <a:avLst/>
          </a:prstGeom>
        </p:spPr>
      </p:pic>
    </p:spTree>
    <p:extLst>
      <p:ext uri="{BB962C8B-B14F-4D97-AF65-F5344CB8AC3E}">
        <p14:creationId xmlns:p14="http://schemas.microsoft.com/office/powerpoint/2010/main" val="198993946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latin typeface="Cooper Black" panose="0208090404030B020404" pitchFamily="18" charset="0"/>
              </a:rPr>
              <a:t>Jack Johnson vs James Jeffries,</a:t>
            </a:r>
            <a:br>
              <a:rPr lang="en-GB" dirty="0">
                <a:latin typeface="Cooper Black" panose="0208090404030B020404" pitchFamily="18" charset="0"/>
              </a:rPr>
            </a:br>
            <a:r>
              <a:rPr lang="en-GB" dirty="0">
                <a:latin typeface="Cooper Black" panose="0208090404030B020404" pitchFamily="18" charset="0"/>
              </a:rPr>
              <a:t>Reno, Nevada, 4 July 1910</a:t>
            </a:r>
          </a:p>
        </p:txBody>
      </p:sp>
      <p:pic>
        <p:nvPicPr>
          <p:cNvPr id="8" name="Content Placeholder 7"/>
          <p:cNvPicPr>
            <a:picLocks noGrp="1" noChangeAspect="1"/>
          </p:cNvPicPr>
          <p:nvPr>
            <p:ph idx="1"/>
          </p:nvPr>
        </p:nvPicPr>
        <p:blipFill>
          <a:blip r:embed="rId2"/>
          <a:stretch>
            <a:fillRect/>
          </a:stretch>
        </p:blipFill>
        <p:spPr>
          <a:xfrm>
            <a:off x="2794409" y="1825625"/>
            <a:ext cx="3555182" cy="4351338"/>
          </a:xfrm>
          <a:prstGeom prst="rect">
            <a:avLst/>
          </a:prstGeom>
        </p:spPr>
      </p:pic>
      <p:pic>
        <p:nvPicPr>
          <p:cNvPr id="5" name="Picture 4"/>
          <p:cNvPicPr>
            <a:picLocks noChangeAspect="1"/>
          </p:cNvPicPr>
          <p:nvPr/>
        </p:nvPicPr>
        <p:blipFill>
          <a:blip r:embed="rId3"/>
          <a:stretch>
            <a:fillRect/>
          </a:stretch>
        </p:blipFill>
        <p:spPr>
          <a:xfrm>
            <a:off x="194671" y="1690691"/>
            <a:ext cx="2891634" cy="3851275"/>
          </a:xfrm>
          <a:prstGeom prst="rect">
            <a:avLst/>
          </a:prstGeom>
        </p:spPr>
      </p:pic>
      <p:pic>
        <p:nvPicPr>
          <p:cNvPr id="6" name="Picture 5"/>
          <p:cNvPicPr>
            <a:picLocks noChangeAspect="1"/>
          </p:cNvPicPr>
          <p:nvPr/>
        </p:nvPicPr>
        <p:blipFill>
          <a:blip r:embed="rId4"/>
          <a:stretch>
            <a:fillRect/>
          </a:stretch>
        </p:blipFill>
        <p:spPr>
          <a:xfrm>
            <a:off x="3346112" y="1644431"/>
            <a:ext cx="3562404" cy="2451100"/>
          </a:xfrm>
          <a:prstGeom prst="rect">
            <a:avLst/>
          </a:prstGeom>
        </p:spPr>
      </p:pic>
      <p:sp>
        <p:nvSpPr>
          <p:cNvPr id="9" name="Rectangle 8"/>
          <p:cNvSpPr/>
          <p:nvPr/>
        </p:nvSpPr>
        <p:spPr>
          <a:xfrm>
            <a:off x="3702210" y="6321363"/>
            <a:ext cx="1739579" cy="369332"/>
          </a:xfrm>
          <a:prstGeom prst="rect">
            <a:avLst/>
          </a:prstGeom>
        </p:spPr>
        <p:txBody>
          <a:bodyPr wrap="none">
            <a:spAutoFit/>
          </a:bodyPr>
          <a:lstStyle/>
          <a:p>
            <a:r>
              <a:rPr lang="en-GB" i="1" dirty="0"/>
              <a:t>Puck, </a:t>
            </a:r>
            <a:r>
              <a:rPr lang="en-GB" dirty="0"/>
              <a:t>June 1910 </a:t>
            </a:r>
          </a:p>
        </p:txBody>
      </p:sp>
    </p:spTree>
    <p:extLst>
      <p:ext uri="{BB962C8B-B14F-4D97-AF65-F5344CB8AC3E}">
        <p14:creationId xmlns:p14="http://schemas.microsoft.com/office/powerpoint/2010/main" val="18849670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1" y="3648073"/>
            <a:ext cx="2232831" cy="3209928"/>
          </a:xfrm>
          <a:prstGeom prst="rect">
            <a:avLst/>
          </a:prstGeom>
        </p:spPr>
      </p:pic>
      <p:pic>
        <p:nvPicPr>
          <p:cNvPr id="5" name="Picture 4"/>
          <p:cNvPicPr>
            <a:picLocks noChangeAspect="1"/>
          </p:cNvPicPr>
          <p:nvPr/>
        </p:nvPicPr>
        <p:blipFill>
          <a:blip r:embed="rId3"/>
          <a:stretch>
            <a:fillRect/>
          </a:stretch>
        </p:blipFill>
        <p:spPr>
          <a:xfrm>
            <a:off x="-126996" y="0"/>
            <a:ext cx="4864096" cy="3648072"/>
          </a:xfrm>
          <a:prstGeom prst="rect">
            <a:avLst/>
          </a:prstGeom>
        </p:spPr>
      </p:pic>
      <p:pic>
        <p:nvPicPr>
          <p:cNvPr id="6" name="Picture 5"/>
          <p:cNvPicPr>
            <a:picLocks noChangeAspect="1"/>
          </p:cNvPicPr>
          <p:nvPr/>
        </p:nvPicPr>
        <p:blipFill>
          <a:blip r:embed="rId4"/>
          <a:stretch>
            <a:fillRect/>
          </a:stretch>
        </p:blipFill>
        <p:spPr>
          <a:xfrm>
            <a:off x="4392072" y="0"/>
            <a:ext cx="4751928" cy="2597150"/>
          </a:xfrm>
          <a:prstGeom prst="rect">
            <a:avLst/>
          </a:prstGeom>
        </p:spPr>
      </p:pic>
      <p:pic>
        <p:nvPicPr>
          <p:cNvPr id="7" name="Picture 6"/>
          <p:cNvPicPr>
            <a:picLocks noChangeAspect="1"/>
          </p:cNvPicPr>
          <p:nvPr/>
        </p:nvPicPr>
        <p:blipFill rotWithShape="1">
          <a:blip r:embed="rId5"/>
          <a:srcRect t="13542" b="12755"/>
          <a:stretch/>
        </p:blipFill>
        <p:spPr>
          <a:xfrm>
            <a:off x="3055658" y="3492500"/>
            <a:ext cx="6088342" cy="3365500"/>
          </a:xfrm>
          <a:prstGeom prst="rect">
            <a:avLst/>
          </a:prstGeom>
        </p:spPr>
      </p:pic>
      <p:sp>
        <p:nvSpPr>
          <p:cNvPr id="9" name="Rectangle 8"/>
          <p:cNvSpPr/>
          <p:nvPr/>
        </p:nvSpPr>
        <p:spPr>
          <a:xfrm>
            <a:off x="4737100" y="2675493"/>
            <a:ext cx="3884386" cy="923330"/>
          </a:xfrm>
          <a:prstGeom prst="rect">
            <a:avLst/>
          </a:prstGeom>
        </p:spPr>
        <p:txBody>
          <a:bodyPr wrap="square">
            <a:spAutoFit/>
          </a:bodyPr>
          <a:lstStyle/>
          <a:p>
            <a:r>
              <a:rPr lang="en-GB" dirty="0">
                <a:hlinkClick r:id="rId6"/>
              </a:rPr>
              <a:t>https://www.youtube.com/watch?v=xzAS-wihuVI</a:t>
            </a:r>
            <a:endParaRPr lang="en-GB" dirty="0"/>
          </a:p>
          <a:p>
            <a:endParaRPr lang="en-GB" dirty="0"/>
          </a:p>
        </p:txBody>
      </p:sp>
    </p:spTree>
    <p:extLst>
      <p:ext uri="{BB962C8B-B14F-4D97-AF65-F5344CB8AC3E}">
        <p14:creationId xmlns:p14="http://schemas.microsoft.com/office/powerpoint/2010/main" val="376098704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5577" y="181999"/>
            <a:ext cx="2883807" cy="1347558"/>
          </a:xfrm>
        </p:spPr>
        <p:txBody>
          <a:bodyPr>
            <a:normAutofit fontScale="90000"/>
          </a:bodyPr>
          <a:lstStyle/>
          <a:p>
            <a:r>
              <a:rPr lang="en-GB" b="1" dirty="0">
                <a:latin typeface="Cooper Black" panose="0208090404030B020404" pitchFamily="18" charset="0"/>
              </a:rPr>
              <a:t>Johnson-Jeffries Riots</a:t>
            </a:r>
          </a:p>
        </p:txBody>
      </p:sp>
      <p:pic>
        <p:nvPicPr>
          <p:cNvPr id="4" name="Content Placeholder 3"/>
          <p:cNvPicPr>
            <a:picLocks noGrp="1" noChangeAspect="1"/>
          </p:cNvPicPr>
          <p:nvPr>
            <p:ph idx="1"/>
          </p:nvPr>
        </p:nvPicPr>
        <p:blipFill>
          <a:blip r:embed="rId3"/>
          <a:stretch>
            <a:fillRect/>
          </a:stretch>
        </p:blipFill>
        <p:spPr>
          <a:xfrm>
            <a:off x="4290908" y="0"/>
            <a:ext cx="4853092" cy="4055798"/>
          </a:xfrm>
          <a:prstGeom prst="rect">
            <a:avLst/>
          </a:prstGeom>
        </p:spPr>
      </p:pic>
      <p:pic>
        <p:nvPicPr>
          <p:cNvPr id="5" name="Picture 4"/>
          <p:cNvPicPr>
            <a:picLocks noChangeAspect="1"/>
          </p:cNvPicPr>
          <p:nvPr/>
        </p:nvPicPr>
        <p:blipFill>
          <a:blip r:embed="rId4"/>
          <a:stretch>
            <a:fillRect/>
          </a:stretch>
        </p:blipFill>
        <p:spPr>
          <a:xfrm>
            <a:off x="0" y="1529557"/>
            <a:ext cx="4405072" cy="5328443"/>
          </a:xfrm>
          <a:prstGeom prst="rect">
            <a:avLst/>
          </a:prstGeom>
        </p:spPr>
      </p:pic>
      <p:sp>
        <p:nvSpPr>
          <p:cNvPr id="6" name="Rectangle 5"/>
          <p:cNvSpPr/>
          <p:nvPr/>
        </p:nvSpPr>
        <p:spPr>
          <a:xfrm>
            <a:off x="180630" y="2027899"/>
            <a:ext cx="951484" cy="1477328"/>
          </a:xfrm>
          <a:prstGeom prst="rect">
            <a:avLst/>
          </a:prstGeom>
        </p:spPr>
        <p:txBody>
          <a:bodyPr wrap="square">
            <a:spAutoFit/>
          </a:bodyPr>
          <a:lstStyle/>
          <a:p>
            <a:r>
              <a:rPr lang="en-GB" i="1" dirty="0"/>
              <a:t>Los Angeles Times</a:t>
            </a:r>
            <a:r>
              <a:rPr lang="en-GB" dirty="0"/>
              <a:t>, 7 July 1910</a:t>
            </a:r>
          </a:p>
        </p:txBody>
      </p:sp>
      <p:pic>
        <p:nvPicPr>
          <p:cNvPr id="10" name="Picture 9"/>
          <p:cNvPicPr>
            <a:picLocks noChangeAspect="1"/>
          </p:cNvPicPr>
          <p:nvPr/>
        </p:nvPicPr>
        <p:blipFill>
          <a:blip r:embed="rId5"/>
          <a:stretch>
            <a:fillRect/>
          </a:stretch>
        </p:blipFill>
        <p:spPr>
          <a:xfrm>
            <a:off x="5028983" y="4055798"/>
            <a:ext cx="3391117" cy="2899405"/>
          </a:xfrm>
          <a:prstGeom prst="rect">
            <a:avLst/>
          </a:prstGeom>
        </p:spPr>
      </p:pic>
    </p:spTree>
    <p:extLst>
      <p:ext uri="{BB962C8B-B14F-4D97-AF65-F5344CB8AC3E}">
        <p14:creationId xmlns:p14="http://schemas.microsoft.com/office/powerpoint/2010/main" val="359694544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753" y="-499470"/>
            <a:ext cx="5392964" cy="1958268"/>
          </a:xfrm>
        </p:spPr>
        <p:txBody>
          <a:bodyPr>
            <a:normAutofit/>
          </a:bodyPr>
          <a:lstStyle/>
          <a:p>
            <a:r>
              <a:rPr lang="en-GB" sz="2800" dirty="0">
                <a:latin typeface="Cooper Black" panose="0208090404030B020404" pitchFamily="18" charset="0"/>
              </a:rPr>
              <a:t>Mann Act and Run from Law</a:t>
            </a:r>
          </a:p>
        </p:txBody>
      </p:sp>
      <p:sp>
        <p:nvSpPr>
          <p:cNvPr id="3" name="Content Placeholder 2"/>
          <p:cNvSpPr>
            <a:spLocks noGrp="1"/>
          </p:cNvSpPr>
          <p:nvPr>
            <p:ph idx="1"/>
          </p:nvPr>
        </p:nvSpPr>
        <p:spPr>
          <a:xfrm>
            <a:off x="241110" y="990600"/>
            <a:ext cx="5048250" cy="5715000"/>
          </a:xfrm>
        </p:spPr>
        <p:txBody>
          <a:bodyPr>
            <a:normAutofit fontScale="85000" lnSpcReduction="20000"/>
          </a:bodyPr>
          <a:lstStyle/>
          <a:p>
            <a:pPr marL="0" indent="0">
              <a:buNone/>
            </a:pPr>
            <a:r>
              <a:rPr lang="en-GB" dirty="0"/>
              <a:t>1912</a:t>
            </a:r>
          </a:p>
          <a:p>
            <a:r>
              <a:rPr lang="en-GB" dirty="0"/>
              <a:t>Sims Act was signed into law, prohibiting the interstate transportation of “films or other pictorial representations of prize fights”</a:t>
            </a:r>
          </a:p>
          <a:p>
            <a:r>
              <a:rPr lang="en-GB" dirty="0"/>
              <a:t>Johnson charged under Mann Act (aka White-Slave Traffic Act of 1910), which forbade transporting a woman across state lines for “immoral purposes”</a:t>
            </a:r>
          </a:p>
          <a:p>
            <a:pPr lvl="1">
              <a:buFontTx/>
              <a:buChar char="-"/>
            </a:pPr>
            <a:r>
              <a:rPr lang="en-GB" dirty="0"/>
              <a:t>Accused of kidnapping (future wife) Lucille Cameron across state borders</a:t>
            </a:r>
          </a:p>
          <a:p>
            <a:pPr lvl="1">
              <a:buFontTx/>
              <a:buChar char="-"/>
            </a:pPr>
            <a:r>
              <a:rPr lang="en-GB" dirty="0"/>
              <a:t>Charged with transporting prostitute Belle Schreiber across state borders in 1909, 1910</a:t>
            </a:r>
          </a:p>
          <a:p>
            <a:pPr marL="0" indent="0">
              <a:buNone/>
            </a:pPr>
            <a:r>
              <a:rPr lang="en-GB" dirty="0"/>
              <a:t>1913</a:t>
            </a:r>
          </a:p>
          <a:p>
            <a:r>
              <a:rPr lang="en-GB" dirty="0"/>
              <a:t>Johnson convicted; escaped to Canada; lived in exile until 1920 (served short sentence on return)</a:t>
            </a:r>
          </a:p>
          <a:p>
            <a:endParaRPr lang="en-GB" dirty="0"/>
          </a:p>
          <a:p>
            <a:endParaRPr lang="en-GB" dirty="0"/>
          </a:p>
        </p:txBody>
      </p:sp>
      <p:pic>
        <p:nvPicPr>
          <p:cNvPr id="5" name="Picture 4"/>
          <p:cNvPicPr>
            <a:picLocks noChangeAspect="1"/>
          </p:cNvPicPr>
          <p:nvPr/>
        </p:nvPicPr>
        <p:blipFill>
          <a:blip r:embed="rId3"/>
          <a:stretch>
            <a:fillRect/>
          </a:stretch>
        </p:blipFill>
        <p:spPr>
          <a:xfrm>
            <a:off x="5461717" y="0"/>
            <a:ext cx="3706776" cy="3450996"/>
          </a:xfrm>
          <a:prstGeom prst="rect">
            <a:avLst/>
          </a:prstGeom>
        </p:spPr>
      </p:pic>
      <p:pic>
        <p:nvPicPr>
          <p:cNvPr id="6" name="Picture 5"/>
          <p:cNvPicPr>
            <a:picLocks noChangeAspect="1"/>
          </p:cNvPicPr>
          <p:nvPr/>
        </p:nvPicPr>
        <p:blipFill rotWithShape="1">
          <a:blip r:embed="rId4"/>
          <a:srcRect l="11297" r="7949" b="1229"/>
          <a:stretch/>
        </p:blipFill>
        <p:spPr>
          <a:xfrm>
            <a:off x="5491843" y="2323396"/>
            <a:ext cx="3676650" cy="4594700"/>
          </a:xfrm>
          <a:prstGeom prst="rect">
            <a:avLst/>
          </a:prstGeom>
        </p:spPr>
      </p:pic>
    </p:spTree>
    <p:extLst>
      <p:ext uri="{BB962C8B-B14F-4D97-AF65-F5344CB8AC3E}">
        <p14:creationId xmlns:p14="http://schemas.microsoft.com/office/powerpoint/2010/main" val="21178833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8" name="Content Placeholder 7"/>
          <p:cNvPicPr>
            <a:picLocks noGrp="1" noChangeAspect="1"/>
          </p:cNvPicPr>
          <p:nvPr>
            <p:ph idx="1"/>
          </p:nvPr>
        </p:nvPicPr>
        <p:blipFill>
          <a:blip r:embed="rId2"/>
          <a:stretch>
            <a:fillRect/>
          </a:stretch>
        </p:blipFill>
        <p:spPr>
          <a:xfrm>
            <a:off x="6284686" y="187972"/>
            <a:ext cx="2526633" cy="4282430"/>
          </a:xfrm>
          <a:prstGeom prst="rect">
            <a:avLst/>
          </a:prstGeom>
        </p:spPr>
      </p:pic>
      <p:pic>
        <p:nvPicPr>
          <p:cNvPr id="5" name="Picture 4"/>
          <p:cNvPicPr>
            <a:picLocks noChangeAspect="1"/>
          </p:cNvPicPr>
          <p:nvPr/>
        </p:nvPicPr>
        <p:blipFill rotWithShape="1">
          <a:blip r:embed="rId3"/>
          <a:srcRect l="36957" t="37029" r="4715" b="49537"/>
          <a:stretch/>
        </p:blipFill>
        <p:spPr>
          <a:xfrm>
            <a:off x="0" y="-48755"/>
            <a:ext cx="5900056" cy="1134825"/>
          </a:xfrm>
          <a:prstGeom prst="rect">
            <a:avLst/>
          </a:prstGeom>
        </p:spPr>
      </p:pic>
      <p:pic>
        <p:nvPicPr>
          <p:cNvPr id="6" name="Picture 5"/>
          <p:cNvPicPr>
            <a:picLocks noChangeAspect="1"/>
          </p:cNvPicPr>
          <p:nvPr/>
        </p:nvPicPr>
        <p:blipFill rotWithShape="1">
          <a:blip r:embed="rId4"/>
          <a:srcRect l="21112" t="27992" r="23323" b="8282"/>
          <a:stretch/>
        </p:blipFill>
        <p:spPr>
          <a:xfrm>
            <a:off x="0" y="1086070"/>
            <a:ext cx="5900057" cy="5651343"/>
          </a:xfrm>
          <a:prstGeom prst="rect">
            <a:avLst/>
          </a:prstGeom>
        </p:spPr>
      </p:pic>
      <p:sp>
        <p:nvSpPr>
          <p:cNvPr id="7" name="Rectangle 6"/>
          <p:cNvSpPr/>
          <p:nvPr/>
        </p:nvSpPr>
        <p:spPr>
          <a:xfrm>
            <a:off x="6096000" y="4647557"/>
            <a:ext cx="3002643" cy="2089855"/>
          </a:xfrm>
          <a:prstGeom prst="rect">
            <a:avLst/>
          </a:prstGeom>
        </p:spPr>
        <p:txBody>
          <a:bodyPr wrap="square">
            <a:spAutoFit/>
          </a:bodyPr>
          <a:lstStyle/>
          <a:p>
            <a:r>
              <a:rPr lang="en-GB" sz="1600" dirty="0"/>
              <a:t>From </a:t>
            </a:r>
            <a:r>
              <a:rPr lang="en-GB" sz="1600" i="1" dirty="0"/>
              <a:t>The </a:t>
            </a:r>
            <a:r>
              <a:rPr lang="en-GB" sz="1600" i="1" dirty="0" err="1"/>
              <a:t>Unlevel</a:t>
            </a:r>
            <a:r>
              <a:rPr lang="en-GB" sz="1600" i="1" dirty="0"/>
              <a:t> Playing Field: A Documentary History of the African American Experience in Sport </a:t>
            </a:r>
            <a:r>
              <a:rPr lang="en-GB" sz="1600" dirty="0"/>
              <a:t>ed. by David Kenneth Wiggins, Patrick B Mill (Chicago: University of Illinois Press, 2003), pp. 78–79</a:t>
            </a:r>
          </a:p>
          <a:p>
            <a:endParaRPr lang="en-GB" dirty="0"/>
          </a:p>
        </p:txBody>
      </p:sp>
    </p:spTree>
    <p:extLst>
      <p:ext uri="{BB962C8B-B14F-4D97-AF65-F5344CB8AC3E}">
        <p14:creationId xmlns:p14="http://schemas.microsoft.com/office/powerpoint/2010/main" val="97355040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8" name="Content Placeholder 7"/>
          <p:cNvSpPr>
            <a:spLocks noGrp="1"/>
          </p:cNvSpPr>
          <p:nvPr>
            <p:ph idx="1"/>
          </p:nvPr>
        </p:nvSpPr>
        <p:spPr>
          <a:xfrm>
            <a:off x="148468" y="5827257"/>
            <a:ext cx="4410832" cy="840230"/>
          </a:xfrm>
          <a:prstGeom prst="rect">
            <a:avLst/>
          </a:prstGeom>
        </p:spPr>
        <p:txBody>
          <a:bodyPr wrap="square">
            <a:spAutoFit/>
          </a:bodyPr>
          <a:lstStyle/>
          <a:p>
            <a:pPr marL="0" indent="0">
              <a:buNone/>
            </a:pPr>
            <a:r>
              <a:rPr lang="en-GB" sz="1800" dirty="0"/>
              <a:t>WEB Du Bois, ‘The </a:t>
            </a:r>
            <a:r>
              <a:rPr lang="en-GB" sz="1800" dirty="0" err="1"/>
              <a:t>Prizefighter</a:t>
            </a:r>
            <a:r>
              <a:rPr lang="en-GB" sz="1800" dirty="0"/>
              <a:t>,’ </a:t>
            </a:r>
            <a:r>
              <a:rPr lang="en-GB" sz="1800" i="1" dirty="0"/>
              <a:t>The Crisis </a:t>
            </a:r>
            <a:r>
              <a:rPr lang="pt-BR" sz="1800" dirty="0"/>
              <a:t>8:4 (August, 1914), p. 181. Accessed via </a:t>
            </a:r>
            <a:r>
              <a:rPr lang="pt-BR" sz="1800" dirty="0">
                <a:hlinkClick r:id="rId2"/>
              </a:rPr>
              <a:t>Marxists.org</a:t>
            </a:r>
            <a:endParaRPr lang="en-GB" sz="1800" dirty="0"/>
          </a:p>
        </p:txBody>
      </p:sp>
      <p:pic>
        <p:nvPicPr>
          <p:cNvPr id="6" name="Picture 5"/>
          <p:cNvPicPr>
            <a:picLocks noChangeAspect="1"/>
          </p:cNvPicPr>
          <p:nvPr/>
        </p:nvPicPr>
        <p:blipFill rotWithShape="1">
          <a:blip r:embed="rId3"/>
          <a:srcRect l="52588" t="4539" r="-42" b="31011"/>
          <a:stretch/>
        </p:blipFill>
        <p:spPr>
          <a:xfrm>
            <a:off x="4559300" y="0"/>
            <a:ext cx="4232403" cy="6667487"/>
          </a:xfrm>
          <a:prstGeom prst="rect">
            <a:avLst/>
          </a:prstGeom>
        </p:spPr>
      </p:pic>
      <p:pic>
        <p:nvPicPr>
          <p:cNvPr id="9" name="Picture 8"/>
          <p:cNvPicPr>
            <a:picLocks noChangeAspect="1"/>
          </p:cNvPicPr>
          <p:nvPr/>
        </p:nvPicPr>
        <p:blipFill rotWithShape="1">
          <a:blip r:embed="rId3"/>
          <a:srcRect l="9209" t="36055" r="45504" b="3419"/>
          <a:stretch/>
        </p:blipFill>
        <p:spPr>
          <a:xfrm>
            <a:off x="571843" y="0"/>
            <a:ext cx="3711104" cy="5753101"/>
          </a:xfrm>
          <a:prstGeom prst="rect">
            <a:avLst/>
          </a:prstGeom>
        </p:spPr>
      </p:pic>
    </p:spTree>
    <p:extLst>
      <p:ext uri="{BB962C8B-B14F-4D97-AF65-F5344CB8AC3E}">
        <p14:creationId xmlns:p14="http://schemas.microsoft.com/office/powerpoint/2010/main" val="155509808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latin typeface="Cooper Black" panose="0208090404030B020404" pitchFamily="18" charset="0"/>
              </a:rPr>
              <a:t>Jack Johnson vs Jess Willard, Havana, April 5 1915</a:t>
            </a:r>
          </a:p>
        </p:txBody>
      </p:sp>
      <p:pic>
        <p:nvPicPr>
          <p:cNvPr id="5" name="Content Placeholder 4"/>
          <p:cNvPicPr>
            <a:picLocks noGrp="1" noChangeAspect="1"/>
          </p:cNvPicPr>
          <p:nvPr>
            <p:ph idx="1"/>
          </p:nvPr>
        </p:nvPicPr>
        <p:blipFill>
          <a:blip r:embed="rId2"/>
          <a:stretch>
            <a:fillRect/>
          </a:stretch>
        </p:blipFill>
        <p:spPr>
          <a:xfrm>
            <a:off x="1366837" y="1905794"/>
            <a:ext cx="6410325" cy="4191000"/>
          </a:xfrm>
          <a:prstGeom prst="rect">
            <a:avLst/>
          </a:prstGeom>
        </p:spPr>
      </p:pic>
    </p:spTree>
    <p:extLst>
      <p:ext uri="{BB962C8B-B14F-4D97-AF65-F5344CB8AC3E}">
        <p14:creationId xmlns:p14="http://schemas.microsoft.com/office/powerpoint/2010/main" val="26689490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 y="155578"/>
            <a:ext cx="9144000" cy="1325563"/>
          </a:xfrm>
        </p:spPr>
        <p:txBody>
          <a:bodyPr>
            <a:normAutofit fontScale="90000"/>
          </a:bodyPr>
          <a:lstStyle/>
          <a:p>
            <a:pPr algn="ctr"/>
            <a:r>
              <a:rPr lang="en-GB" sz="4000" dirty="0">
                <a:latin typeface="Cooper Black" panose="0208090404030B020404" pitchFamily="18" charset="0"/>
              </a:rPr>
              <a:t>Joe Louis (1914–1981</a:t>
            </a:r>
            <a:r>
              <a:rPr lang="en-GB" dirty="0">
                <a:latin typeface="Cooper Black" panose="0208090404030B020404" pitchFamily="18" charset="0"/>
              </a:rPr>
              <a:t>)</a:t>
            </a:r>
            <a:br>
              <a:rPr lang="en-GB" dirty="0">
                <a:latin typeface="Cooper Black" panose="0208090404030B020404" pitchFamily="18" charset="0"/>
              </a:rPr>
            </a:br>
            <a:r>
              <a:rPr lang="en-GB" sz="3100" dirty="0">
                <a:latin typeface="Cooper Black" panose="0208090404030B020404" pitchFamily="18" charset="0"/>
              </a:rPr>
              <a:t>World Heavyweight Champion (1937–1949)</a:t>
            </a:r>
            <a:br>
              <a:rPr lang="en-GB" b="1" dirty="0">
                <a:latin typeface="Cooper Black" panose="0208090404030B020404" pitchFamily="18" charset="0"/>
              </a:rPr>
            </a:br>
            <a:endParaRPr lang="en-GB" b="1" dirty="0">
              <a:latin typeface="Cooper Black" panose="0208090404030B020404" pitchFamily="18" charset="0"/>
            </a:endParaRPr>
          </a:p>
        </p:txBody>
      </p:sp>
      <p:sp>
        <p:nvSpPr>
          <p:cNvPr id="6" name="Rectangle 5"/>
          <p:cNvSpPr/>
          <p:nvPr/>
        </p:nvSpPr>
        <p:spPr>
          <a:xfrm>
            <a:off x="4261519" y="1481141"/>
            <a:ext cx="3920456" cy="5170646"/>
          </a:xfrm>
          <a:prstGeom prst="rect">
            <a:avLst/>
          </a:prstGeom>
        </p:spPr>
        <p:txBody>
          <a:bodyPr wrap="square">
            <a:spAutoFit/>
          </a:bodyPr>
          <a:lstStyle/>
          <a:p>
            <a:pPr marL="285750" indent="-285750">
              <a:buFont typeface="Arial" panose="020B0604020202020204" pitchFamily="34" charset="0"/>
              <a:buChar char="•"/>
            </a:pPr>
            <a:r>
              <a:rPr lang="en-GB" sz="2400" dirty="0"/>
              <a:t>b. Joseph Louis Barrow in La Fayette, Alabama to sharecroppers; grandparents were slaves</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Family moved to Detroit in 1926 – part of the Great Migration</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First African American to fight for World Heavyweight Championship since Jack Johnson</a:t>
            </a:r>
          </a:p>
          <a:p>
            <a:pPr marL="285750" indent="-285750">
              <a:buFont typeface="Arial" panose="020B0604020202020204" pitchFamily="34" charset="0"/>
              <a:buChar char="•"/>
            </a:pPr>
            <a:endParaRPr lang="en-GB" dirty="0"/>
          </a:p>
        </p:txBody>
      </p:sp>
      <p:pic>
        <p:nvPicPr>
          <p:cNvPr id="8" name="Picture 7"/>
          <p:cNvPicPr>
            <a:picLocks noChangeAspect="1"/>
          </p:cNvPicPr>
          <p:nvPr/>
        </p:nvPicPr>
        <p:blipFill>
          <a:blip r:embed="rId2"/>
          <a:stretch>
            <a:fillRect/>
          </a:stretch>
        </p:blipFill>
        <p:spPr>
          <a:xfrm>
            <a:off x="136015" y="1485106"/>
            <a:ext cx="3830229" cy="5032376"/>
          </a:xfrm>
          <a:prstGeom prst="rect">
            <a:avLst/>
          </a:prstGeom>
        </p:spPr>
      </p:pic>
    </p:spTree>
    <p:extLst>
      <p:ext uri="{BB962C8B-B14F-4D97-AF65-F5344CB8AC3E}">
        <p14:creationId xmlns:p14="http://schemas.microsoft.com/office/powerpoint/2010/main" val="287972130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 y="155578"/>
            <a:ext cx="9144000" cy="1325563"/>
          </a:xfrm>
        </p:spPr>
        <p:txBody>
          <a:bodyPr>
            <a:normAutofit/>
          </a:bodyPr>
          <a:lstStyle/>
          <a:p>
            <a:pPr algn="ctr"/>
            <a:r>
              <a:rPr lang="en-GB" sz="4000" dirty="0">
                <a:latin typeface="Cooper Black" panose="0208090404030B020404" pitchFamily="18" charset="0"/>
              </a:rPr>
              <a:t>Joe Louis vs Jack </a:t>
            </a:r>
            <a:r>
              <a:rPr lang="en-GB" sz="4000" dirty="0" err="1">
                <a:latin typeface="Cooper Black" panose="0208090404030B020404" pitchFamily="18" charset="0"/>
              </a:rPr>
              <a:t>Johsnon</a:t>
            </a:r>
            <a:br>
              <a:rPr lang="en-GB" b="1" dirty="0">
                <a:latin typeface="Cooper Black" panose="0208090404030B020404" pitchFamily="18" charset="0"/>
              </a:rPr>
            </a:br>
            <a:endParaRPr lang="en-GB" b="1" dirty="0">
              <a:latin typeface="Cooper Black" panose="0208090404030B020404" pitchFamily="18" charset="0"/>
            </a:endParaRPr>
          </a:p>
        </p:txBody>
      </p:sp>
      <p:pic>
        <p:nvPicPr>
          <p:cNvPr id="4" name="Content Placeholder 3"/>
          <p:cNvPicPr>
            <a:picLocks noGrp="1" noChangeAspect="1"/>
          </p:cNvPicPr>
          <p:nvPr>
            <p:ph idx="1"/>
          </p:nvPr>
        </p:nvPicPr>
        <p:blipFill>
          <a:blip r:embed="rId2"/>
          <a:stretch>
            <a:fillRect/>
          </a:stretch>
        </p:blipFill>
        <p:spPr>
          <a:xfrm>
            <a:off x="0" y="876416"/>
            <a:ext cx="2806801" cy="3964607"/>
          </a:xfrm>
          <a:prstGeom prst="rect">
            <a:avLst/>
          </a:prstGeom>
        </p:spPr>
      </p:pic>
      <p:sp>
        <p:nvSpPr>
          <p:cNvPr id="6" name="Rectangle 5"/>
          <p:cNvSpPr/>
          <p:nvPr/>
        </p:nvSpPr>
        <p:spPr>
          <a:xfrm>
            <a:off x="4441371" y="1262743"/>
            <a:ext cx="4513944" cy="5257731"/>
          </a:xfrm>
          <a:prstGeom prst="rect">
            <a:avLst/>
          </a:prstGeom>
        </p:spPr>
        <p:txBody>
          <a:bodyPr wrap="square">
            <a:spAutoFit/>
          </a:bodyPr>
          <a:lstStyle/>
          <a:p>
            <a:r>
              <a:rPr lang="en-GB" sz="2400" dirty="0"/>
              <a:t>Manager John </a:t>
            </a:r>
            <a:r>
              <a:rPr lang="en-GB" sz="2400" dirty="0" err="1"/>
              <a:t>Roxborough</a:t>
            </a:r>
            <a:r>
              <a:rPr lang="en-GB" sz="2400" dirty="0"/>
              <a:t>  </a:t>
            </a:r>
          </a:p>
          <a:p>
            <a:r>
              <a:rPr lang="en-GB" sz="2400" dirty="0"/>
              <a:t>(1892-1975) ‘Commandments’</a:t>
            </a:r>
          </a:p>
          <a:p>
            <a:endParaRPr lang="en-GB" sz="2400" dirty="0"/>
          </a:p>
          <a:p>
            <a:pPr marL="342900" indent="-342900">
              <a:buFont typeface="+mj-lt"/>
              <a:buAutoNum type="arabicPeriod"/>
            </a:pPr>
            <a:r>
              <a:rPr lang="en-GB" sz="2400" dirty="0"/>
              <a:t>Never be photographed with a white woman.</a:t>
            </a:r>
          </a:p>
          <a:p>
            <a:pPr marL="342900" indent="-342900">
              <a:buFont typeface="+mj-lt"/>
              <a:buAutoNum type="arabicPeriod"/>
            </a:pPr>
            <a:r>
              <a:rPr lang="en-GB" sz="2400" dirty="0"/>
              <a:t>Never go to a night club alone</a:t>
            </a:r>
          </a:p>
          <a:p>
            <a:pPr marL="342900" indent="-342900">
              <a:buFont typeface="+mj-lt"/>
              <a:buAutoNum type="arabicPeriod"/>
            </a:pPr>
            <a:r>
              <a:rPr lang="en-GB" sz="2400" dirty="0"/>
              <a:t>Never gloat over a fallen opponent.</a:t>
            </a:r>
          </a:p>
          <a:p>
            <a:pPr marL="342900" indent="-342900">
              <a:buFont typeface="+mj-lt"/>
              <a:buAutoNum type="arabicPeriod"/>
            </a:pPr>
            <a:r>
              <a:rPr lang="en-GB" sz="2400" dirty="0"/>
              <a:t>No ‘soft’ fights</a:t>
            </a:r>
          </a:p>
          <a:p>
            <a:pPr marL="342900" indent="-342900">
              <a:buFont typeface="+mj-lt"/>
              <a:buAutoNum type="arabicPeriod"/>
            </a:pPr>
            <a:r>
              <a:rPr lang="en-GB" sz="2400" dirty="0"/>
              <a:t>Never engage in fixed fights.</a:t>
            </a:r>
          </a:p>
          <a:p>
            <a:pPr marL="342900" indent="-342900">
              <a:buFont typeface="+mj-lt"/>
              <a:buAutoNum type="arabicPeriod"/>
            </a:pPr>
            <a:r>
              <a:rPr lang="en-GB" sz="2400" dirty="0"/>
              <a:t>Keep a deadpan in front of camera</a:t>
            </a:r>
          </a:p>
          <a:p>
            <a:pPr marL="342900" indent="-342900">
              <a:buFont typeface="+mj-lt"/>
              <a:buAutoNum type="arabicPeriod"/>
            </a:pPr>
            <a:r>
              <a:rPr lang="en-GB" sz="2400" dirty="0"/>
              <a:t>Live clean and fight clean.</a:t>
            </a:r>
          </a:p>
          <a:p>
            <a:endParaRPr lang="en-GB" dirty="0"/>
          </a:p>
        </p:txBody>
      </p:sp>
      <p:pic>
        <p:nvPicPr>
          <p:cNvPr id="2" name="Picture 1"/>
          <p:cNvPicPr>
            <a:picLocks noChangeAspect="1"/>
          </p:cNvPicPr>
          <p:nvPr/>
        </p:nvPicPr>
        <p:blipFill>
          <a:blip r:embed="rId3"/>
          <a:stretch>
            <a:fillRect/>
          </a:stretch>
        </p:blipFill>
        <p:spPr>
          <a:xfrm>
            <a:off x="1359248" y="4553790"/>
            <a:ext cx="2895105" cy="2304210"/>
          </a:xfrm>
          <a:prstGeom prst="rect">
            <a:avLst/>
          </a:prstGeom>
        </p:spPr>
      </p:pic>
    </p:spTree>
    <p:extLst>
      <p:ext uri="{BB962C8B-B14F-4D97-AF65-F5344CB8AC3E}">
        <p14:creationId xmlns:p14="http://schemas.microsoft.com/office/powerpoint/2010/main" val="87259007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idx="1"/>
          </p:nvPr>
        </p:nvPicPr>
        <p:blipFill>
          <a:blip r:embed="rId2"/>
          <a:stretch>
            <a:fillRect/>
          </a:stretch>
        </p:blipFill>
        <p:spPr>
          <a:xfrm>
            <a:off x="4362149" y="449036"/>
            <a:ext cx="4558211" cy="5697764"/>
          </a:xfrm>
          <a:prstGeom prst="rect">
            <a:avLst/>
          </a:prstGeom>
        </p:spPr>
      </p:pic>
      <p:pic>
        <p:nvPicPr>
          <p:cNvPr id="4" name="Picture 3"/>
          <p:cNvPicPr>
            <a:picLocks noChangeAspect="1"/>
          </p:cNvPicPr>
          <p:nvPr/>
        </p:nvPicPr>
        <p:blipFill>
          <a:blip r:embed="rId3"/>
          <a:stretch>
            <a:fillRect/>
          </a:stretch>
        </p:blipFill>
        <p:spPr>
          <a:xfrm>
            <a:off x="223640" y="347436"/>
            <a:ext cx="4072587" cy="5799364"/>
          </a:xfrm>
          <a:prstGeom prst="rect">
            <a:avLst/>
          </a:prstGeom>
        </p:spPr>
      </p:pic>
    </p:spTree>
    <p:extLst>
      <p:ext uri="{BB962C8B-B14F-4D97-AF65-F5344CB8AC3E}">
        <p14:creationId xmlns:p14="http://schemas.microsoft.com/office/powerpoint/2010/main" val="420414494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3976914" y="0"/>
            <a:ext cx="5167086" cy="3727684"/>
          </a:xfrm>
          <a:prstGeom prst="rect">
            <a:avLst/>
          </a:prstGeom>
        </p:spPr>
      </p:pic>
      <p:pic>
        <p:nvPicPr>
          <p:cNvPr id="5" name="Picture 4"/>
          <p:cNvPicPr>
            <a:picLocks noChangeAspect="1"/>
          </p:cNvPicPr>
          <p:nvPr/>
        </p:nvPicPr>
        <p:blipFill>
          <a:blip r:embed="rId3"/>
          <a:stretch>
            <a:fillRect/>
          </a:stretch>
        </p:blipFill>
        <p:spPr>
          <a:xfrm>
            <a:off x="41582" y="1"/>
            <a:ext cx="3223078" cy="2314170"/>
          </a:xfrm>
          <a:prstGeom prst="rect">
            <a:avLst/>
          </a:prstGeom>
        </p:spPr>
      </p:pic>
      <p:sp>
        <p:nvSpPr>
          <p:cNvPr id="6" name="Rectangle 5"/>
          <p:cNvSpPr/>
          <p:nvPr/>
        </p:nvSpPr>
        <p:spPr>
          <a:xfrm>
            <a:off x="41582" y="2314172"/>
            <a:ext cx="2701618" cy="1200329"/>
          </a:xfrm>
          <a:prstGeom prst="rect">
            <a:avLst/>
          </a:prstGeom>
        </p:spPr>
        <p:txBody>
          <a:bodyPr wrap="square">
            <a:spAutoFit/>
          </a:bodyPr>
          <a:lstStyle/>
          <a:p>
            <a:pPr algn="r"/>
            <a:r>
              <a:rPr lang="en-GB" sz="2400" dirty="0">
                <a:latin typeface="Cooper Black" panose="0208090404030B020404" pitchFamily="18" charset="0"/>
              </a:rPr>
              <a:t>Joe Louis vs Max Schmeling I, 1936</a:t>
            </a:r>
          </a:p>
        </p:txBody>
      </p:sp>
      <p:sp>
        <p:nvSpPr>
          <p:cNvPr id="7" name="Rectangle 6"/>
          <p:cNvSpPr/>
          <p:nvPr/>
        </p:nvSpPr>
        <p:spPr>
          <a:xfrm>
            <a:off x="7522936" y="0"/>
            <a:ext cx="1621064" cy="1938992"/>
          </a:xfrm>
          <a:prstGeom prst="rect">
            <a:avLst/>
          </a:prstGeom>
          <a:solidFill>
            <a:schemeClr val="bg2">
              <a:alpha val="58000"/>
            </a:schemeClr>
          </a:solidFill>
        </p:spPr>
        <p:txBody>
          <a:bodyPr wrap="square">
            <a:spAutoFit/>
          </a:bodyPr>
          <a:lstStyle/>
          <a:p>
            <a:pPr algn="r"/>
            <a:r>
              <a:rPr lang="en-GB" sz="2400" dirty="0">
                <a:latin typeface="Cooper Black" panose="0208090404030B020404" pitchFamily="18" charset="0"/>
              </a:rPr>
              <a:t>Joe Louis vs Primo </a:t>
            </a:r>
            <a:r>
              <a:rPr lang="en-GB" sz="2400" dirty="0" err="1">
                <a:latin typeface="Cooper Black" panose="0208090404030B020404" pitchFamily="18" charset="0"/>
              </a:rPr>
              <a:t>Carnera</a:t>
            </a:r>
            <a:r>
              <a:rPr lang="en-GB" sz="2400" dirty="0">
                <a:latin typeface="Cooper Black" panose="0208090404030B020404" pitchFamily="18" charset="0"/>
              </a:rPr>
              <a:t>, 1935</a:t>
            </a:r>
          </a:p>
        </p:txBody>
      </p:sp>
      <p:pic>
        <p:nvPicPr>
          <p:cNvPr id="8" name="Picture 7"/>
          <p:cNvPicPr>
            <a:picLocks noChangeAspect="1"/>
          </p:cNvPicPr>
          <p:nvPr/>
        </p:nvPicPr>
        <p:blipFill>
          <a:blip r:embed="rId4"/>
          <a:stretch>
            <a:fillRect/>
          </a:stretch>
        </p:blipFill>
        <p:spPr>
          <a:xfrm>
            <a:off x="0" y="3703186"/>
            <a:ext cx="4443400" cy="3154814"/>
          </a:xfrm>
          <a:prstGeom prst="rect">
            <a:avLst/>
          </a:prstGeom>
        </p:spPr>
      </p:pic>
      <p:pic>
        <p:nvPicPr>
          <p:cNvPr id="10" name="Picture 9"/>
          <p:cNvPicPr>
            <a:picLocks noChangeAspect="1"/>
          </p:cNvPicPr>
          <p:nvPr/>
        </p:nvPicPr>
        <p:blipFill>
          <a:blip r:embed="rId5"/>
          <a:stretch>
            <a:fillRect/>
          </a:stretch>
        </p:blipFill>
        <p:spPr>
          <a:xfrm>
            <a:off x="4659086" y="3703186"/>
            <a:ext cx="4484914" cy="3193802"/>
          </a:xfrm>
          <a:prstGeom prst="rect">
            <a:avLst/>
          </a:prstGeom>
        </p:spPr>
      </p:pic>
      <p:sp>
        <p:nvSpPr>
          <p:cNvPr id="11" name="Rectangle 10"/>
          <p:cNvSpPr/>
          <p:nvPr/>
        </p:nvSpPr>
        <p:spPr>
          <a:xfrm>
            <a:off x="3833800" y="4514835"/>
            <a:ext cx="1928371" cy="1569660"/>
          </a:xfrm>
          <a:prstGeom prst="rect">
            <a:avLst/>
          </a:prstGeom>
          <a:solidFill>
            <a:schemeClr val="bg2">
              <a:alpha val="63000"/>
            </a:schemeClr>
          </a:solidFill>
        </p:spPr>
        <p:txBody>
          <a:bodyPr wrap="square">
            <a:spAutoFit/>
          </a:bodyPr>
          <a:lstStyle/>
          <a:p>
            <a:pPr algn="ctr"/>
            <a:r>
              <a:rPr lang="en-GB" sz="2400" dirty="0">
                <a:latin typeface="Cooper Black" panose="0208090404030B020404" pitchFamily="18" charset="0"/>
              </a:rPr>
              <a:t>Joe Louis vs Max Schmeling II, 1938</a:t>
            </a:r>
          </a:p>
        </p:txBody>
      </p:sp>
    </p:spTree>
    <p:extLst>
      <p:ext uri="{BB962C8B-B14F-4D97-AF65-F5344CB8AC3E}">
        <p14:creationId xmlns:p14="http://schemas.microsoft.com/office/powerpoint/2010/main" val="17746358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769099" y="0"/>
            <a:ext cx="6374902" cy="4876800"/>
          </a:xfrm>
          <a:prstGeom prst="rect">
            <a:avLst/>
          </a:prstGeom>
        </p:spPr>
      </p:pic>
      <p:pic>
        <p:nvPicPr>
          <p:cNvPr id="3" name="Picture 2"/>
          <p:cNvPicPr>
            <a:picLocks noChangeAspect="1"/>
          </p:cNvPicPr>
          <p:nvPr/>
        </p:nvPicPr>
        <p:blipFill>
          <a:blip r:embed="rId3"/>
          <a:stretch>
            <a:fillRect/>
          </a:stretch>
        </p:blipFill>
        <p:spPr>
          <a:xfrm>
            <a:off x="0" y="3066891"/>
            <a:ext cx="5448300" cy="3791109"/>
          </a:xfrm>
          <a:prstGeom prst="rect">
            <a:avLst/>
          </a:prstGeom>
        </p:spPr>
      </p:pic>
      <p:sp>
        <p:nvSpPr>
          <p:cNvPr id="4" name="Rectangle 3"/>
          <p:cNvSpPr/>
          <p:nvPr/>
        </p:nvSpPr>
        <p:spPr>
          <a:xfrm>
            <a:off x="0" y="933281"/>
            <a:ext cx="2701618" cy="830997"/>
          </a:xfrm>
          <a:prstGeom prst="rect">
            <a:avLst/>
          </a:prstGeom>
        </p:spPr>
        <p:txBody>
          <a:bodyPr wrap="square">
            <a:spAutoFit/>
          </a:bodyPr>
          <a:lstStyle/>
          <a:p>
            <a:pPr algn="r"/>
            <a:r>
              <a:rPr lang="en-GB" sz="2400" dirty="0">
                <a:latin typeface="Cooper Black" panose="0208090404030B020404" pitchFamily="18" charset="0"/>
              </a:rPr>
              <a:t>Jesse Owens, 1936 Olympics</a:t>
            </a:r>
          </a:p>
        </p:txBody>
      </p:sp>
      <p:pic>
        <p:nvPicPr>
          <p:cNvPr id="5" name="Picture 4"/>
          <p:cNvPicPr>
            <a:picLocks noChangeAspect="1"/>
          </p:cNvPicPr>
          <p:nvPr/>
        </p:nvPicPr>
        <p:blipFill>
          <a:blip r:embed="rId4"/>
          <a:stretch>
            <a:fillRect/>
          </a:stretch>
        </p:blipFill>
        <p:spPr>
          <a:xfrm>
            <a:off x="6991350" y="4062351"/>
            <a:ext cx="2152650" cy="2795649"/>
          </a:xfrm>
          <a:prstGeom prst="rect">
            <a:avLst/>
          </a:prstGeom>
        </p:spPr>
      </p:pic>
    </p:spTree>
    <p:extLst>
      <p:ext uri="{BB962C8B-B14F-4D97-AF65-F5344CB8AC3E}">
        <p14:creationId xmlns:p14="http://schemas.microsoft.com/office/powerpoint/2010/main" val="228699170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1929376-0122-4B72-975B-7F0F09D184FC}"/>
              </a:ext>
            </a:extLst>
          </p:cNvPr>
          <p:cNvPicPr>
            <a:picLocks noChangeAspect="1"/>
          </p:cNvPicPr>
          <p:nvPr/>
        </p:nvPicPr>
        <p:blipFill>
          <a:blip r:embed="rId2"/>
          <a:stretch>
            <a:fillRect/>
          </a:stretch>
        </p:blipFill>
        <p:spPr>
          <a:xfrm>
            <a:off x="1604962" y="1371600"/>
            <a:ext cx="5934075" cy="4114800"/>
          </a:xfrm>
          <a:prstGeom prst="rect">
            <a:avLst/>
          </a:prstGeom>
        </p:spPr>
      </p:pic>
    </p:spTree>
    <p:extLst>
      <p:ext uri="{BB962C8B-B14F-4D97-AF65-F5344CB8AC3E}">
        <p14:creationId xmlns:p14="http://schemas.microsoft.com/office/powerpoint/2010/main" val="413710692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Harlem Celebrates Joe Louis KO (1935) | Silent">
            <a:hlinkClick r:id="" action="ppaction://media"/>
            <a:extLst>
              <a:ext uri="{FF2B5EF4-FFF2-40B4-BE49-F238E27FC236}">
                <a16:creationId xmlns:a16="http://schemas.microsoft.com/office/drawing/2014/main" id="{977E4859-BA02-4B1C-B58A-8398073A2078}"/>
              </a:ext>
            </a:extLst>
          </p:cNvPr>
          <p:cNvPicPr>
            <a:picLocks noRot="1" noChangeAspect="1"/>
          </p:cNvPicPr>
          <p:nvPr>
            <a:videoFile r:link="rId1"/>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701402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650" y="1825625"/>
            <a:ext cx="5052622" cy="4889968"/>
          </a:xfrm>
        </p:spPr>
        <p:txBody>
          <a:bodyPr>
            <a:normAutofit fontScale="92500" lnSpcReduction="10000"/>
          </a:bodyPr>
          <a:lstStyle/>
          <a:p>
            <a:pPr marL="0" indent="0">
              <a:buNone/>
            </a:pPr>
            <a:r>
              <a:rPr lang="en-GB" sz="2400" dirty="0"/>
              <a:t>“He’s got Louis against the ropes and now it’s a left to the body and a right to the ribs. Another right to the body, it looks like it was low . . . Yes, ladies and gentlemen, the referee is </a:t>
            </a:r>
            <a:r>
              <a:rPr lang="en-GB" sz="2400" dirty="0" err="1"/>
              <a:t>signaling</a:t>
            </a:r>
            <a:r>
              <a:rPr lang="en-GB" sz="2400" dirty="0"/>
              <a:t> but the contender keeps raining the blows on Louis. It’s another to the body, and it looks like Louis is going down.”</a:t>
            </a:r>
          </a:p>
          <a:p>
            <a:pPr marL="0" indent="0">
              <a:buNone/>
            </a:pPr>
            <a:r>
              <a:rPr lang="en-GB" sz="2400" dirty="0"/>
              <a:t>My race groaned. It was our people falling. It was another lynching, yet another Black man hanging on a tree. One more woman ambushed and raped. A Black boy whipped and maimed. It was hounds on the trail of a man running through slimy swamps. It was a white woman slapping her maid for being forgetful.</a:t>
            </a:r>
          </a:p>
        </p:txBody>
      </p:sp>
      <p:pic>
        <p:nvPicPr>
          <p:cNvPr id="4" name="Picture 3">
            <a:extLst>
              <a:ext uri="{FF2B5EF4-FFF2-40B4-BE49-F238E27FC236}">
                <a16:creationId xmlns:a16="http://schemas.microsoft.com/office/drawing/2014/main" id="{8141293D-10FC-4D6F-86D7-6A0FEB4FF269}"/>
              </a:ext>
            </a:extLst>
          </p:cNvPr>
          <p:cNvPicPr>
            <a:picLocks noChangeAspect="1"/>
          </p:cNvPicPr>
          <p:nvPr/>
        </p:nvPicPr>
        <p:blipFill>
          <a:blip r:embed="rId2"/>
          <a:stretch>
            <a:fillRect/>
          </a:stretch>
        </p:blipFill>
        <p:spPr>
          <a:xfrm>
            <a:off x="5809394" y="1690691"/>
            <a:ext cx="3334606" cy="2402647"/>
          </a:xfrm>
          <a:prstGeom prst="rect">
            <a:avLst/>
          </a:prstGeom>
        </p:spPr>
      </p:pic>
      <p:sp>
        <p:nvSpPr>
          <p:cNvPr id="6" name="Title 5">
            <a:extLst>
              <a:ext uri="{FF2B5EF4-FFF2-40B4-BE49-F238E27FC236}">
                <a16:creationId xmlns:a16="http://schemas.microsoft.com/office/drawing/2014/main" id="{A29B3F0F-AE00-40AE-85A1-362980C7CD28}"/>
              </a:ext>
            </a:extLst>
          </p:cNvPr>
          <p:cNvSpPr>
            <a:spLocks noGrp="1"/>
          </p:cNvSpPr>
          <p:nvPr>
            <p:ph type="title"/>
          </p:nvPr>
        </p:nvSpPr>
        <p:spPr/>
        <p:txBody>
          <a:bodyPr/>
          <a:lstStyle/>
          <a:p>
            <a:endParaRPr lang="en-GB"/>
          </a:p>
        </p:txBody>
      </p:sp>
      <p:sp>
        <p:nvSpPr>
          <p:cNvPr id="7" name="Title 1">
            <a:extLst>
              <a:ext uri="{FF2B5EF4-FFF2-40B4-BE49-F238E27FC236}">
                <a16:creationId xmlns:a16="http://schemas.microsoft.com/office/drawing/2014/main" id="{41A3D622-38C8-465D-AEF0-66ABF7FE2F43}"/>
              </a:ext>
            </a:extLst>
          </p:cNvPr>
          <p:cNvSpPr txBox="1">
            <a:spLocks/>
          </p:cNvSpPr>
          <p:nvPr/>
        </p:nvSpPr>
        <p:spPr>
          <a:xfrm>
            <a:off x="628649" y="365128"/>
            <a:ext cx="8245527"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a:solidFill>
                  <a:srgbClr val="FFFF00"/>
                </a:solidFill>
                <a:latin typeface="Cooper Black" panose="0208090404030B020404" pitchFamily="18" charset="0"/>
              </a:rPr>
              <a:t>Louis vs Carnera –  Maya Angelou, </a:t>
            </a:r>
            <a:r>
              <a:rPr lang="en-GB" sz="3200" i="1">
                <a:solidFill>
                  <a:srgbClr val="FFFF00"/>
                </a:solidFill>
                <a:latin typeface="Cooper Black" panose="0208090404030B020404" pitchFamily="18" charset="0"/>
              </a:rPr>
              <a:t>I Know Why the Caged Bird Sings</a:t>
            </a:r>
            <a:r>
              <a:rPr lang="en-GB" sz="3200">
                <a:solidFill>
                  <a:srgbClr val="FFFF00"/>
                </a:solidFill>
                <a:latin typeface="Cooper Black" panose="0208090404030B020404" pitchFamily="18" charset="0"/>
              </a:rPr>
              <a:t> (1969) chapter 19</a:t>
            </a:r>
            <a:endParaRPr lang="en-GB" sz="3200" b="1" dirty="0">
              <a:solidFill>
                <a:srgbClr val="FFFF00"/>
              </a:solidFill>
              <a:latin typeface="Cooper Black" panose="0208090404030B020404" pitchFamily="18" charset="0"/>
            </a:endParaRPr>
          </a:p>
        </p:txBody>
      </p:sp>
    </p:spTree>
    <p:extLst>
      <p:ext uri="{BB962C8B-B14F-4D97-AF65-F5344CB8AC3E}">
        <p14:creationId xmlns:p14="http://schemas.microsoft.com/office/powerpoint/2010/main" val="70872946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647" y="1690689"/>
            <a:ext cx="7886701" cy="4889968"/>
          </a:xfrm>
        </p:spPr>
        <p:txBody>
          <a:bodyPr>
            <a:noAutofit/>
          </a:bodyPr>
          <a:lstStyle/>
          <a:p>
            <a:pPr marL="0" indent="0" algn="just">
              <a:buNone/>
            </a:pPr>
            <a:r>
              <a:rPr lang="en-GB" sz="2400" dirty="0"/>
              <a:t>“And now it looks like Joe is mad. He’s caught </a:t>
            </a:r>
            <a:r>
              <a:rPr lang="en-GB" sz="2400" dirty="0" err="1"/>
              <a:t>Carnera</a:t>
            </a:r>
            <a:r>
              <a:rPr lang="en-GB" sz="2400" dirty="0"/>
              <a:t> with a left hook to the head and a right to the head … He’s on the canvas, ladies and gentlemen.” </a:t>
            </a:r>
          </a:p>
          <a:p>
            <a:pPr marL="0" indent="0" algn="just">
              <a:buNone/>
            </a:pPr>
            <a:r>
              <a:rPr lang="en-GB" sz="2400" dirty="0"/>
              <a:t>Then the voice, husky and familiar, came to wash over us—“The </a:t>
            </a:r>
            <a:r>
              <a:rPr lang="en-GB" sz="2400" dirty="0" err="1"/>
              <a:t>winnah</a:t>
            </a:r>
            <a:r>
              <a:rPr lang="en-GB" sz="2400" dirty="0"/>
              <a:t>, and still heavyweight </a:t>
            </a:r>
            <a:r>
              <a:rPr lang="en-GB" sz="2400" dirty="0" err="1"/>
              <a:t>champeen</a:t>
            </a:r>
            <a:r>
              <a:rPr lang="en-GB" sz="2400" dirty="0"/>
              <a:t> of the world . . . Joe Louis.” Champion of the world. A Black boy. Some Black mother’s son. He was the strongest man in the world. People drank Coca-Colas like ambrosia and ate candy bars like Christmas. Some of the men went behind the Store and poured white lightning in their soft-drink bottles, and a few of the bigger boys followed them. Those who were not chased away came back blowing their breath in front of themselves like proud smokers. </a:t>
            </a:r>
          </a:p>
        </p:txBody>
      </p:sp>
      <p:sp>
        <p:nvSpPr>
          <p:cNvPr id="6" name="Title 5">
            <a:extLst>
              <a:ext uri="{FF2B5EF4-FFF2-40B4-BE49-F238E27FC236}">
                <a16:creationId xmlns:a16="http://schemas.microsoft.com/office/drawing/2014/main" id="{1DED4E32-BDAD-4475-998F-B0B990056B5B}"/>
              </a:ext>
            </a:extLst>
          </p:cNvPr>
          <p:cNvSpPr>
            <a:spLocks noGrp="1"/>
          </p:cNvSpPr>
          <p:nvPr>
            <p:ph type="title"/>
          </p:nvPr>
        </p:nvSpPr>
        <p:spPr/>
        <p:txBody>
          <a:bodyPr/>
          <a:lstStyle/>
          <a:p>
            <a:endParaRPr lang="en-GB"/>
          </a:p>
        </p:txBody>
      </p:sp>
      <p:sp>
        <p:nvSpPr>
          <p:cNvPr id="7" name="Title 1">
            <a:extLst>
              <a:ext uri="{FF2B5EF4-FFF2-40B4-BE49-F238E27FC236}">
                <a16:creationId xmlns:a16="http://schemas.microsoft.com/office/drawing/2014/main" id="{5AC97290-E79C-40F8-B143-2B1E0CC854A5}"/>
              </a:ext>
            </a:extLst>
          </p:cNvPr>
          <p:cNvSpPr txBox="1">
            <a:spLocks/>
          </p:cNvSpPr>
          <p:nvPr/>
        </p:nvSpPr>
        <p:spPr>
          <a:xfrm>
            <a:off x="628649" y="365128"/>
            <a:ext cx="8245527"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a:solidFill>
                  <a:srgbClr val="FFFF00"/>
                </a:solidFill>
                <a:latin typeface="Cooper Black" panose="0208090404030B020404" pitchFamily="18" charset="0"/>
              </a:rPr>
              <a:t>Louis vs Carnera –  Maya Angelou, </a:t>
            </a:r>
            <a:r>
              <a:rPr lang="en-GB" sz="3200" i="1">
                <a:solidFill>
                  <a:srgbClr val="FFFF00"/>
                </a:solidFill>
                <a:latin typeface="Cooper Black" panose="0208090404030B020404" pitchFamily="18" charset="0"/>
              </a:rPr>
              <a:t>I Know Why the Caged Bird Sings</a:t>
            </a:r>
            <a:r>
              <a:rPr lang="en-GB" sz="3200">
                <a:solidFill>
                  <a:srgbClr val="FFFF00"/>
                </a:solidFill>
                <a:latin typeface="Cooper Black" panose="0208090404030B020404" pitchFamily="18" charset="0"/>
              </a:rPr>
              <a:t> (1969) chapter 19</a:t>
            </a:r>
            <a:endParaRPr lang="en-GB" sz="3200" b="1" dirty="0">
              <a:solidFill>
                <a:srgbClr val="FFFF00"/>
              </a:solidFill>
              <a:latin typeface="Cooper Black" panose="0208090404030B020404" pitchFamily="18" charset="0"/>
            </a:endParaRPr>
          </a:p>
        </p:txBody>
      </p:sp>
    </p:spTree>
    <p:extLst>
      <p:ext uri="{BB962C8B-B14F-4D97-AF65-F5344CB8AC3E}">
        <p14:creationId xmlns:p14="http://schemas.microsoft.com/office/powerpoint/2010/main" val="346642963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49" y="365128"/>
            <a:ext cx="8245527" cy="1325563"/>
          </a:xfrm>
        </p:spPr>
        <p:txBody>
          <a:bodyPr>
            <a:noAutofit/>
          </a:bodyPr>
          <a:lstStyle/>
          <a:p>
            <a:r>
              <a:rPr lang="en-GB" sz="3200" b="0" i="0" dirty="0">
                <a:solidFill>
                  <a:srgbClr val="FFFF00"/>
                </a:solidFill>
                <a:effectLst/>
                <a:latin typeface="Cooper Black" panose="0208090404030B020404" pitchFamily="18" charset="0"/>
              </a:rPr>
              <a:t>Louis </a:t>
            </a:r>
            <a:r>
              <a:rPr lang="en-GB" sz="3200" dirty="0">
                <a:solidFill>
                  <a:srgbClr val="FFFF00"/>
                </a:solidFill>
                <a:latin typeface="Cooper Black" panose="0208090404030B020404" pitchFamily="18" charset="0"/>
              </a:rPr>
              <a:t>vs </a:t>
            </a:r>
            <a:r>
              <a:rPr lang="en-GB" sz="3200" dirty="0" err="1">
                <a:solidFill>
                  <a:srgbClr val="FFFF00"/>
                </a:solidFill>
                <a:latin typeface="Cooper Black" panose="0208090404030B020404" pitchFamily="18" charset="0"/>
              </a:rPr>
              <a:t>Carnera</a:t>
            </a:r>
            <a:r>
              <a:rPr lang="en-GB" sz="3200" dirty="0">
                <a:solidFill>
                  <a:srgbClr val="FFFF00"/>
                </a:solidFill>
                <a:latin typeface="Cooper Black" panose="0208090404030B020404" pitchFamily="18" charset="0"/>
              </a:rPr>
              <a:t> –  M</a:t>
            </a:r>
            <a:r>
              <a:rPr lang="en-GB" sz="3200" b="0" i="0" dirty="0">
                <a:solidFill>
                  <a:srgbClr val="FFFF00"/>
                </a:solidFill>
                <a:effectLst/>
                <a:latin typeface="Cooper Black" panose="0208090404030B020404" pitchFamily="18" charset="0"/>
              </a:rPr>
              <a:t>aya Angelou, </a:t>
            </a:r>
            <a:r>
              <a:rPr lang="en-GB" sz="3200" b="0" i="1" dirty="0">
                <a:solidFill>
                  <a:srgbClr val="FFFF00"/>
                </a:solidFill>
                <a:effectLst/>
                <a:latin typeface="Cooper Black" panose="0208090404030B020404" pitchFamily="18" charset="0"/>
              </a:rPr>
              <a:t>I Know Why the Caged Bird Sings</a:t>
            </a:r>
            <a:r>
              <a:rPr lang="en-GB" sz="3200" b="0" i="0" dirty="0">
                <a:solidFill>
                  <a:srgbClr val="FFFF00"/>
                </a:solidFill>
                <a:effectLst/>
                <a:latin typeface="Cooper Black" panose="0208090404030B020404" pitchFamily="18" charset="0"/>
              </a:rPr>
              <a:t> (1969) chapter 19</a:t>
            </a:r>
            <a:endParaRPr lang="en-GB" sz="3200" b="1" dirty="0">
              <a:solidFill>
                <a:srgbClr val="FFFF00"/>
              </a:solidFill>
              <a:latin typeface="Cooper Black" panose="0208090404030B020404" pitchFamily="18" charset="0"/>
            </a:endParaRPr>
          </a:p>
        </p:txBody>
      </p:sp>
      <p:sp>
        <p:nvSpPr>
          <p:cNvPr id="3" name="Content Placeholder 2"/>
          <p:cNvSpPr>
            <a:spLocks noGrp="1"/>
          </p:cNvSpPr>
          <p:nvPr>
            <p:ph idx="1"/>
          </p:nvPr>
        </p:nvSpPr>
        <p:spPr>
          <a:xfrm>
            <a:off x="628649" y="1968032"/>
            <a:ext cx="7705882" cy="4889968"/>
          </a:xfrm>
        </p:spPr>
        <p:txBody>
          <a:bodyPr>
            <a:noAutofit/>
          </a:bodyPr>
          <a:lstStyle/>
          <a:p>
            <a:pPr marL="0" indent="0" algn="just">
              <a:buNone/>
            </a:pPr>
            <a:r>
              <a:rPr lang="en-GB" sz="3200" dirty="0"/>
              <a:t>… It would take an hour or more before the people would leave the Store and head for home. Those who lived too far had made arrangements to stay in town. It wouldn’t be fit for a Black man and his family to be caught on a lonely country road on a night when Joe Louis had proved that we were the strongest people in the world. </a:t>
            </a:r>
          </a:p>
        </p:txBody>
      </p:sp>
    </p:spTree>
    <p:extLst>
      <p:ext uri="{BB962C8B-B14F-4D97-AF65-F5344CB8AC3E}">
        <p14:creationId xmlns:p14="http://schemas.microsoft.com/office/powerpoint/2010/main" val="5913139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3E4F19A7-A959-40BB-972C-4880BAF8EB0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1375</TotalTime>
  <Words>1356</Words>
  <Application>Microsoft Office PowerPoint</Application>
  <PresentationFormat>On-screen Show (4:3)</PresentationFormat>
  <Paragraphs>124</Paragraphs>
  <Slides>46</Slides>
  <Notes>4</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46</vt:i4>
      </vt:variant>
    </vt:vector>
  </HeadingPairs>
  <TitlesOfParts>
    <vt:vector size="51" baseType="lpstr">
      <vt:lpstr>Arial</vt:lpstr>
      <vt:lpstr>Calibri</vt:lpstr>
      <vt:lpstr>Calibri Light</vt:lpstr>
      <vt:lpstr>Cooper Black</vt:lpstr>
      <vt:lpstr>Office Theme</vt:lpstr>
      <vt:lpstr>  HPHI5006, 6006 Routes &amp; Roots of the Black Atlantic   Lecture 12: Boxing in African American Culture   </vt:lpstr>
      <vt:lpstr>PowerPoint Presentation</vt:lpstr>
      <vt:lpstr>PowerPoint Presentation</vt:lpstr>
      <vt:lpstr>PowerPoint Presentation</vt:lpstr>
      <vt:lpstr>Boxing in 18th-Century England</vt:lpstr>
      <vt:lpstr>PowerPoint Presentation</vt:lpstr>
      <vt:lpstr>PowerPoint Presentation</vt:lpstr>
      <vt:lpstr>PowerPoint Presentation</vt:lpstr>
      <vt:lpstr>PowerPoint Presentation</vt:lpstr>
      <vt:lpstr>PowerPoint Presentation</vt:lpstr>
      <vt:lpstr>Jack Johnson (1878–1946) World Heavyweight Champion (1908–1915) </vt:lpstr>
      <vt:lpstr>Battle Royal</vt:lpstr>
      <vt:lpstr>PowerPoint Presentation</vt:lpstr>
      <vt:lpstr>PowerPoint Presentation</vt:lpstr>
      <vt:lpstr>PowerPoint Presentation</vt:lpstr>
      <vt:lpstr>PowerPoint Presentation</vt:lpstr>
      <vt:lpstr>PowerPoint Presentation</vt:lpstr>
      <vt:lpstr>Gold Teeth</vt:lpstr>
      <vt:lpstr>Scientific Boxing Style:  Defensive, Counterpunching  </vt:lpstr>
      <vt:lpstr>Laconic Mannerisms Taunted Opponents &amp; Cornermen</vt:lpstr>
      <vt:lpstr>PowerPoint Presentation</vt:lpstr>
      <vt:lpstr>Flamboyance: Fast Cars</vt:lpstr>
      <vt:lpstr>PowerPoint Presentation</vt:lpstr>
      <vt:lpstr>PowerPoint Presentation</vt:lpstr>
      <vt:lpstr>PowerPoint Presentation</vt:lpstr>
      <vt:lpstr>PowerPoint Presentation</vt:lpstr>
      <vt:lpstr>PowerPoint Presentation</vt:lpstr>
      <vt:lpstr>Search for ‘the Great White Hope’</vt:lpstr>
      <vt:lpstr>James J Jeffries (1875–1953) Undefeated World Heavyweight Champion (1899–1905) </vt:lpstr>
      <vt:lpstr>Jack Johnson vs James Jeffries, Reno, Nevada, 4 July 1910</vt:lpstr>
      <vt:lpstr>PowerPoint Presentation</vt:lpstr>
      <vt:lpstr>Johnson-Jeffries Riots</vt:lpstr>
      <vt:lpstr>Mann Act and Run from Law</vt:lpstr>
      <vt:lpstr>PowerPoint Presentation</vt:lpstr>
      <vt:lpstr>PowerPoint Presentation</vt:lpstr>
      <vt:lpstr>Jack Johnson vs Jess Willard, Havana, April 5 1915</vt:lpstr>
      <vt:lpstr>Joe Louis (1914–1981) World Heavyweight Champion (1937–1949) </vt:lpstr>
      <vt:lpstr>Joe Louis vs Jack Johsnon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Louis vs Carnera –  Maya Angelou, I Know Why the Caged Bird Sings (1969) chapter 19</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HPHI5006, 6006 Routes &amp; Roots of the Black Atlantic   Lecture 11: Rings and Boundaries: Sport in African Diasporic Culture  Part One: Boxing in African American Culture, from Tom Molyneaux to Joe Louis</dc:title>
  <dc:creator>Alexander Scott</dc:creator>
  <cp:lastModifiedBy>Alexander Scott</cp:lastModifiedBy>
  <cp:revision>31</cp:revision>
  <dcterms:created xsi:type="dcterms:W3CDTF">2020-01-21T14:16:08Z</dcterms:created>
  <dcterms:modified xsi:type="dcterms:W3CDTF">2021-12-10T09:46:01Z</dcterms:modified>
</cp:coreProperties>
</file>