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71"/>
  </p:notesMasterIdLst>
  <p:handoutMasterIdLst>
    <p:handoutMasterId r:id="rId72"/>
  </p:handoutMasterIdLst>
  <p:sldIdLst>
    <p:sldId id="363" r:id="rId2"/>
    <p:sldId id="257" r:id="rId3"/>
    <p:sldId id="259" r:id="rId4"/>
    <p:sldId id="268" r:id="rId5"/>
    <p:sldId id="296" r:id="rId6"/>
    <p:sldId id="293" r:id="rId7"/>
    <p:sldId id="294" r:id="rId8"/>
    <p:sldId id="270" r:id="rId9"/>
    <p:sldId id="271" r:id="rId10"/>
    <p:sldId id="272" r:id="rId11"/>
    <p:sldId id="273" r:id="rId12"/>
    <p:sldId id="277" r:id="rId13"/>
    <p:sldId id="300" r:id="rId14"/>
    <p:sldId id="301" r:id="rId15"/>
    <p:sldId id="302" r:id="rId16"/>
    <p:sldId id="303" r:id="rId17"/>
    <p:sldId id="304" r:id="rId18"/>
    <p:sldId id="278" r:id="rId19"/>
    <p:sldId id="364" r:id="rId20"/>
    <p:sldId id="299" r:id="rId21"/>
    <p:sldId id="306" r:id="rId22"/>
    <p:sldId id="307" r:id="rId23"/>
    <p:sldId id="308" r:id="rId24"/>
    <p:sldId id="309" r:id="rId25"/>
    <p:sldId id="317" r:id="rId26"/>
    <p:sldId id="318" r:id="rId27"/>
    <p:sldId id="320" r:id="rId28"/>
    <p:sldId id="321" r:id="rId29"/>
    <p:sldId id="322" r:id="rId30"/>
    <p:sldId id="323" r:id="rId31"/>
    <p:sldId id="324" r:id="rId32"/>
    <p:sldId id="325" r:id="rId33"/>
    <p:sldId id="326" r:id="rId34"/>
    <p:sldId id="327" r:id="rId35"/>
    <p:sldId id="328" r:id="rId36"/>
    <p:sldId id="329" r:id="rId37"/>
    <p:sldId id="330" r:id="rId38"/>
    <p:sldId id="333" r:id="rId39"/>
    <p:sldId id="346" r:id="rId40"/>
    <p:sldId id="334" r:id="rId41"/>
    <p:sldId id="335" r:id="rId42"/>
    <p:sldId id="340" r:id="rId43"/>
    <p:sldId id="339" r:id="rId44"/>
    <p:sldId id="341" r:id="rId45"/>
    <p:sldId id="342" r:id="rId46"/>
    <p:sldId id="343" r:id="rId47"/>
    <p:sldId id="344" r:id="rId48"/>
    <p:sldId id="348" r:id="rId49"/>
    <p:sldId id="279" r:id="rId50"/>
    <p:sldId id="331" r:id="rId51"/>
    <p:sldId id="280" r:id="rId52"/>
    <p:sldId id="281" r:id="rId53"/>
    <p:sldId id="282" r:id="rId54"/>
    <p:sldId id="283" r:id="rId55"/>
    <p:sldId id="285" r:id="rId56"/>
    <p:sldId id="286" r:id="rId57"/>
    <p:sldId id="287" r:id="rId58"/>
    <p:sldId id="288" r:id="rId59"/>
    <p:sldId id="289" r:id="rId60"/>
    <p:sldId id="290" r:id="rId61"/>
    <p:sldId id="291" r:id="rId62"/>
    <p:sldId id="292" r:id="rId63"/>
    <p:sldId id="313" r:id="rId64"/>
    <p:sldId id="349" r:id="rId65"/>
    <p:sldId id="350" r:id="rId66"/>
    <p:sldId id="314" r:id="rId67"/>
    <p:sldId id="315" r:id="rId68"/>
    <p:sldId id="351" r:id="rId69"/>
    <p:sldId id="295" r:id="rId70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130" autoAdjust="0"/>
    <p:restoredTop sz="74045" autoAdjust="0"/>
  </p:normalViewPr>
  <p:slideViewPr>
    <p:cSldViewPr>
      <p:cViewPr varScale="1">
        <p:scale>
          <a:sx n="65" d="100"/>
          <a:sy n="65" d="100"/>
        </p:scale>
        <p:origin x="999" y="4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viewProps" Target="viewProp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tableStyles" Target="tableStyles.xml"/><Relationship Id="rId7" Type="http://schemas.openxmlformats.org/officeDocument/2006/relationships/slide" Target="slides/slide6.xml"/><Relationship Id="rId71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27/11/2024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27/11/2024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27/11/2024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27/11/2024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27/11/2024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27/11/2024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27/11/2024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27/11/2024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  <a:prstGeom prst="rect">
            <a:avLst/>
          </a:prstGeo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27/11/2024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1600200"/>
            <a:ext cx="10972800" cy="39163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27/11/2024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27/11/2024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B23264-48CF-3EB8-BE16-040D1851EB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609600"/>
            <a:ext cx="10363200" cy="1143000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E97A65-DF31-8A3F-072A-254EC032D384}"/>
              </a:ext>
            </a:extLst>
          </p:cNvPr>
          <p:cNvSpPr>
            <a:spLocks noGrp="1"/>
          </p:cNvSpPr>
          <p:nvPr>
            <p:ph type="body"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Online Image Placeholder 3">
            <a:extLst>
              <a:ext uri="{FF2B5EF4-FFF2-40B4-BE49-F238E27FC236}">
                <a16:creationId xmlns:a16="http://schemas.microsoft.com/office/drawing/2014/main" id="{05CD5F00-7C87-68E5-745B-1F4D130551BE}"/>
              </a:ext>
            </a:extLst>
          </p:cNvPr>
          <p:cNvSpPr>
            <a:spLocks noGrp="1"/>
          </p:cNvSpPr>
          <p:nvPr>
            <p:ph type="clipArt" sz="half" idx="2"/>
          </p:nvPr>
        </p:nvSpPr>
        <p:spPr>
          <a:xfrm>
            <a:off x="6197600" y="1981200"/>
            <a:ext cx="5080000" cy="4114800"/>
          </a:xfrm>
        </p:spPr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ED48E63-1150-7284-AC93-8A89836F8B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4400" y="6283325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B78D79-E9A3-3AA6-6C1B-701846246D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83325"/>
            <a:ext cx="38608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323BCEB-C866-9B5C-7011-0EB3CAE0F5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7600" y="6283325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fld id="{57C31C0F-0197-4CD2-9ED5-FB5939D65A89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845648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8DA91-BE7E-3E30-7297-56EF8D2DED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609600"/>
            <a:ext cx="10363200" cy="1143000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able Placeholder 2">
            <a:extLst>
              <a:ext uri="{FF2B5EF4-FFF2-40B4-BE49-F238E27FC236}">
                <a16:creationId xmlns:a16="http://schemas.microsoft.com/office/drawing/2014/main" id="{BB52526E-C786-80CC-E0A7-AC99087AB2BB}"/>
              </a:ext>
            </a:extLst>
          </p:cNvPr>
          <p:cNvSpPr>
            <a:spLocks noGrp="1"/>
          </p:cNvSpPr>
          <p:nvPr>
            <p:ph type="tbl" idx="1"/>
          </p:nvPr>
        </p:nvSpPr>
        <p:spPr>
          <a:xfrm>
            <a:off x="914400" y="1981200"/>
            <a:ext cx="10363200" cy="4114800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4C0A4E-5E18-29BF-A4A3-54012FF4C7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4400" y="6283325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4799BA-E098-3345-EF90-E573247C81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83325"/>
            <a:ext cx="38608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FD8EF0-7947-CF92-19C1-C2BE45980B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7600" y="6283325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fld id="{8F41921E-AF34-4F67-9D80-B1936E2D6D7A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3609694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clipArtAndTx">
  <p:cSld name="Title, Clip 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3D9C76-C5AB-1743-0389-9487378B07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609600"/>
            <a:ext cx="10363200" cy="1143000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Online Image Placeholder 2">
            <a:extLst>
              <a:ext uri="{FF2B5EF4-FFF2-40B4-BE49-F238E27FC236}">
                <a16:creationId xmlns:a16="http://schemas.microsoft.com/office/drawing/2014/main" id="{9A2BBAE4-648D-792D-E068-E0D439759CAF}"/>
              </a:ext>
            </a:extLst>
          </p:cNvPr>
          <p:cNvSpPr>
            <a:spLocks noGrp="1"/>
          </p:cNvSpPr>
          <p:nvPr>
            <p:ph type="clipArt"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/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BD6E2A-51BF-5FAD-5D35-3304609A851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97600" y="1981200"/>
            <a:ext cx="5080000" cy="41148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0E6A5A-863B-653C-1E94-27D67C9D2C6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4400" y="6283325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955098-4E8A-D4FF-E9BD-12B8C64CE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83325"/>
            <a:ext cx="38608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A59D79-2193-C2A7-3EF8-694905A988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7600" y="6283325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fld id="{333AC9F9-0FF3-4551-BBDF-F9D85FD54BE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780358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>
  <p:cSld name="Title and Tex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9FC066-0C79-8173-BABF-447C0132B8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609600"/>
            <a:ext cx="10363200" cy="1143000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DC117C-DBCE-E1C8-43B0-C38C12E98054}"/>
              </a:ext>
            </a:extLst>
          </p:cNvPr>
          <p:cNvSpPr>
            <a:spLocks noGrp="1"/>
          </p:cNvSpPr>
          <p:nvPr>
            <p:ph type="body" sz="half" idx="1"/>
          </p:nvPr>
        </p:nvSpPr>
        <p:spPr>
          <a:xfrm>
            <a:off x="914400" y="1981200"/>
            <a:ext cx="10363200" cy="19812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BADC76-C744-2159-AF15-829E581C9A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14400" y="4114800"/>
            <a:ext cx="10363200" cy="19812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2B65D4-0EDE-B1E5-BD41-CDB7316222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4400" y="6283325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FE7A9AE-2F5A-51E8-8A13-14A16506A3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83325"/>
            <a:ext cx="38608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9BE761-0397-7CCF-66BE-A8F9B305DE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7600" y="6283325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fld id="{36EE9F0F-855E-470A-B5B9-06043D7E704A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506280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7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27/11/2024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8" r:id="rId12"/>
    <p:sldLayoutId id="2147483789" r:id="rId13"/>
    <p:sldLayoutId id="2147483790" r:id="rId14"/>
    <p:sldLayoutId id="2147483791" r:id="rId15"/>
  </p:sldLayoutIdLst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oleObject" Target="../embeddings/oleObject2.bin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oleObject" Target="../embeddings/oleObject3.bin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oleObject" Target="../embeddings/oleObject4.bin"/><Relationship Id="rId1" Type="http://schemas.openxmlformats.org/officeDocument/2006/relationships/slideLayout" Target="../slideLayouts/slideLayout1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oleObject" Target="../embeddings/oleObject5.bin"/><Relationship Id="rId1" Type="http://schemas.openxmlformats.org/officeDocument/2006/relationships/slideLayout" Target="../slideLayouts/slideLayout1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oleObject" Target="../embeddings/oleObject6.bin"/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oleObject" Target="../embeddings/oleObject7.bin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oleObject" Target="../embeddings/oleObject8.bin"/><Relationship Id="rId1" Type="http://schemas.openxmlformats.org/officeDocument/2006/relationships/slideLayout" Target="../slideLayouts/slideLayout1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oleObject" Target="../embeddings/oleObject9.bin"/><Relationship Id="rId1" Type="http://schemas.openxmlformats.org/officeDocument/2006/relationships/slideLayout" Target="../slideLayouts/slideLayout12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oleObject" Target="../embeddings/oleObject10.bin"/><Relationship Id="rId1" Type="http://schemas.openxmlformats.org/officeDocument/2006/relationships/slideLayout" Target="../slideLayouts/slideLayout14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oleObject" Target="../embeddings/oleObject11.bin"/><Relationship Id="rId1" Type="http://schemas.openxmlformats.org/officeDocument/2006/relationships/slideLayout" Target="../slideLayouts/slideLayout1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oleObject" Target="../embeddings/oleObject12.bin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oleObject" Target="../embeddings/oleObject13.bin"/><Relationship Id="rId1" Type="http://schemas.openxmlformats.org/officeDocument/2006/relationships/slideLayout" Target="../slideLayouts/slideLayout12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lycos.com/" TargetMode="External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LCMB7003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479376" y="3741294"/>
            <a:ext cx="11233248" cy="21359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rgbClr val="FFFF00"/>
                </a:solidFill>
              </a:rPr>
              <a:t>Week 4</a:t>
            </a:r>
          </a:p>
          <a:p>
            <a:pPr eaLnBrk="1" hangingPunct="1"/>
            <a:r>
              <a:rPr lang="en-GB" altLang="en-US" b="1" dirty="0">
                <a:solidFill>
                  <a:srgbClr val="FF0000"/>
                </a:solidFill>
              </a:rPr>
              <a:t>Additional Material </a:t>
            </a:r>
          </a:p>
          <a:p>
            <a:pPr eaLnBrk="1" hangingPunct="1"/>
            <a:r>
              <a:rPr lang="en-US" altLang="en-US" sz="3200" b="1" dirty="0">
                <a:solidFill>
                  <a:schemeClr val="accent2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E-Commerce &amp; E-Business Strategy</a:t>
            </a:r>
            <a:endParaRPr lang="en-GB" altLang="en-US" b="1" dirty="0">
              <a:solidFill>
                <a:schemeClr val="accent2"/>
              </a:solidFill>
            </a:endParaRP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479376" y="2276872"/>
            <a:ext cx="10945216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en-GB" sz="6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Strategic Management</a:t>
            </a:r>
            <a:endParaRPr lang="en-GB" altLang="en-US" sz="36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370100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>
            <a:extLst>
              <a:ext uri="{FF2B5EF4-FFF2-40B4-BE49-F238E27FC236}">
                <a16:creationId xmlns:a16="http://schemas.microsoft.com/office/drawing/2014/main" id="{C9758D9F-1421-4B15-1631-1F3365D1C31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Outline</a:t>
            </a:r>
          </a:p>
        </p:txBody>
      </p:sp>
      <p:sp>
        <p:nvSpPr>
          <p:cNvPr id="37891" name="Rectangle 3">
            <a:extLst>
              <a:ext uri="{FF2B5EF4-FFF2-40B4-BE49-F238E27FC236}">
                <a16:creationId xmlns:a16="http://schemas.microsoft.com/office/drawing/2014/main" id="{D4C8A7A8-786B-8EF2-D39C-DAE48EA3B3B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209800" y="1371600"/>
            <a:ext cx="7772400" cy="4114800"/>
          </a:xfrm>
        </p:spPr>
        <p:txBody>
          <a:bodyPr/>
          <a:lstStyle/>
          <a:p>
            <a:r>
              <a:rPr lang="en-US" altLang="en-US" sz="3600" dirty="0"/>
              <a:t>Why the Internet</a:t>
            </a:r>
          </a:p>
          <a:p>
            <a:r>
              <a:rPr lang="en-US" altLang="en-US" sz="3600" dirty="0"/>
              <a:t>E-business Strategy ???</a:t>
            </a:r>
          </a:p>
          <a:p>
            <a:r>
              <a:rPr lang="en-US" altLang="en-US" sz="3600" dirty="0"/>
              <a:t>Determining Competitive Advantage</a:t>
            </a:r>
          </a:p>
          <a:p>
            <a:r>
              <a:rPr lang="en-US" altLang="en-US" sz="3600" dirty="0"/>
              <a:t>Implementing Strategy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>
            <a:extLst>
              <a:ext uri="{FF2B5EF4-FFF2-40B4-BE49-F238E27FC236}">
                <a16:creationId xmlns:a16="http://schemas.microsoft.com/office/drawing/2014/main" id="{D9A87544-B8EF-190E-2EA4-54BB1DF5407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495550" y="723900"/>
            <a:ext cx="7791450" cy="1104900"/>
          </a:xfrm>
          <a:noFill/>
          <a:ln/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487" tIns="44450" rIns="90487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sz="3600"/>
              <a:t>What do these technologies have in common with the Internet?</a:t>
            </a:r>
          </a:p>
        </p:txBody>
      </p:sp>
      <p:sp>
        <p:nvSpPr>
          <p:cNvPr id="39939" name="Rectangle 3">
            <a:extLst>
              <a:ext uri="{FF2B5EF4-FFF2-40B4-BE49-F238E27FC236}">
                <a16:creationId xmlns:a16="http://schemas.microsoft.com/office/drawing/2014/main" id="{46E78665-078D-3CAE-7C91-2EF764D1ECCE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2514600" y="2247900"/>
            <a:ext cx="3810000" cy="4152900"/>
          </a:xfrm>
          <a:noFill/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7" tIns="44450" rIns="90487" bIns="44450"/>
          <a:lstStyle/>
          <a:p>
            <a:pPr>
              <a:buFont typeface="Wingdings" panose="05000000000000000000" pitchFamily="2" charset="2"/>
              <a:buChar char="Ø"/>
            </a:pPr>
            <a:r>
              <a:rPr lang="en-US" altLang="en-US"/>
              <a:t>Printing press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altLang="en-US"/>
              <a:t>Telephone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altLang="en-US"/>
              <a:t>Automobile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altLang="en-US"/>
              <a:t>Airplane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altLang="en-US"/>
              <a:t>Television</a:t>
            </a:r>
          </a:p>
        </p:txBody>
      </p:sp>
      <p:sp>
        <p:nvSpPr>
          <p:cNvPr id="39940" name="Rectangle 4">
            <a:extLst>
              <a:ext uri="{FF2B5EF4-FFF2-40B4-BE49-F238E27FC236}">
                <a16:creationId xmlns:a16="http://schemas.microsoft.com/office/drawing/2014/main" id="{4673631D-CAE7-9799-B71C-82610B2C5E7A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>
          <a:xfrm>
            <a:off x="6400800" y="2247900"/>
            <a:ext cx="3810000" cy="4152900"/>
          </a:xfrm>
          <a:noFill/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7" tIns="44450" rIns="90487" bIns="44450"/>
          <a:lstStyle/>
          <a:p>
            <a:pPr>
              <a:buFont typeface="Wingdings" panose="05000000000000000000" pitchFamily="2" charset="2"/>
              <a:buChar char="Ø"/>
            </a:pPr>
            <a:r>
              <a:rPr lang="en-US" altLang="en-US"/>
              <a:t>Over-night delivery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altLang="en-US"/>
              <a:t>Facsimile machine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altLang="en-US"/>
              <a:t>Cellular phone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altLang="en-US"/>
              <a:t>Personal computer</a:t>
            </a:r>
          </a:p>
        </p:txBody>
      </p:sp>
    </p:spTree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>
            <a:extLst>
              <a:ext uri="{FF2B5EF4-FFF2-40B4-BE49-F238E27FC236}">
                <a16:creationId xmlns:a16="http://schemas.microsoft.com/office/drawing/2014/main" id="{4B41103E-9AC9-5572-FF74-A6D4798641D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67408" y="260648"/>
            <a:ext cx="10363200" cy="1143000"/>
          </a:xfrm>
          <a:noFill/>
          <a:ln/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487" tIns="44450" rIns="90487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sz="3600" dirty="0"/>
              <a:t>What do they have in Common?</a:t>
            </a:r>
          </a:p>
        </p:txBody>
      </p:sp>
      <p:sp>
        <p:nvSpPr>
          <p:cNvPr id="49155" name="Rectangle 3">
            <a:extLst>
              <a:ext uri="{FF2B5EF4-FFF2-40B4-BE49-F238E27FC236}">
                <a16:creationId xmlns:a16="http://schemas.microsoft.com/office/drawing/2014/main" id="{010F9C85-317F-EE31-A174-BD1EDDDE3D68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1559496" y="1403648"/>
            <a:ext cx="4953000" cy="4114800"/>
          </a:xfrm>
          <a:noFill/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7" tIns="44450" rIns="90487" bIns="44450">
            <a:normAutofit lnSpcReduction="10000"/>
          </a:bodyPr>
          <a:lstStyle/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altLang="en-US" sz="2800" dirty="0"/>
              <a:t>Wider distribution of information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altLang="en-US" sz="2800" dirty="0"/>
              <a:t>Uniform information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altLang="en-US" sz="2800" dirty="0"/>
              <a:t>Assist in marketing function of company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altLang="en-US" sz="2800" dirty="0"/>
              <a:t>Many were interactive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altLang="en-US" sz="2800" dirty="0"/>
              <a:t>Allow for impression of above average service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altLang="en-US" sz="2800" dirty="0"/>
              <a:t>They all have become standards in the industry</a:t>
            </a:r>
          </a:p>
        </p:txBody>
      </p:sp>
      <p:graphicFrame>
        <p:nvGraphicFramePr>
          <p:cNvPr id="49156" name="Object 4">
            <a:extLst>
              <a:ext uri="{FF2B5EF4-FFF2-40B4-BE49-F238E27FC236}">
                <a16:creationId xmlns:a16="http://schemas.microsoft.com/office/drawing/2014/main" id="{B5043F76-434C-8FFB-A9C5-2AC991D0B324}"/>
              </a:ext>
            </a:extLst>
          </p:cNvPr>
          <p:cNvGraphicFramePr>
            <a:graphicFrameLocks noGrp="1"/>
          </p:cNvGraphicFramePr>
          <p:nvPr>
            <p:ph type="clipArt" sz="half" idx="2"/>
          </p:nvPr>
        </p:nvGraphicFramePr>
        <p:xfrm>
          <a:off x="7620000" y="1828800"/>
          <a:ext cx="2541588" cy="31892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icrosoft ClipArt Gallery" r:id="rId2" imgW="2743200" imgH="3441700" progId="MS_ClipArt_Gallery">
                  <p:embed/>
                </p:oleObj>
              </mc:Choice>
              <mc:Fallback>
                <p:oleObj name="Microsoft ClipArt Gallery" r:id="rId2" imgW="2743200" imgH="3441700" progId="MS_ClipArt_Gallery">
                  <p:embed/>
                  <p:pic>
                    <p:nvPicPr>
                      <p:cNvPr id="49156" name="Object 4">
                        <a:extLst>
                          <a:ext uri="{FF2B5EF4-FFF2-40B4-BE49-F238E27FC236}">
                            <a16:creationId xmlns:a16="http://schemas.microsoft.com/office/drawing/2014/main" id="{B5043F76-434C-8FFB-A9C5-2AC991D0B324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620000" y="1828800"/>
                        <a:ext cx="2541588" cy="31892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>
            <a:extLst>
              <a:ext uri="{FF2B5EF4-FFF2-40B4-BE49-F238E27FC236}">
                <a16:creationId xmlns:a16="http://schemas.microsoft.com/office/drawing/2014/main" id="{F71D73B7-7C86-25B9-FC67-43B5613E47F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05000" y="76200"/>
            <a:ext cx="8382000" cy="1143000"/>
          </a:xfrm>
        </p:spPr>
        <p:txBody>
          <a:bodyPr/>
          <a:lstStyle/>
          <a:p>
            <a:r>
              <a:rPr lang="en-US" altLang="en-US" sz="4000"/>
              <a:t>Definitions</a:t>
            </a:r>
            <a:endParaRPr lang="en-US" altLang="en-US"/>
          </a:p>
        </p:txBody>
      </p:sp>
      <p:sp>
        <p:nvSpPr>
          <p:cNvPr id="77827" name="Rectangle 3">
            <a:extLst>
              <a:ext uri="{FF2B5EF4-FFF2-40B4-BE49-F238E27FC236}">
                <a16:creationId xmlns:a16="http://schemas.microsoft.com/office/drawing/2014/main" id="{94E7ED62-3F32-263C-0A9A-A6971F1218F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271464" y="1201821"/>
            <a:ext cx="10297144" cy="4114800"/>
          </a:xfrm>
        </p:spPr>
        <p:txBody>
          <a:bodyPr/>
          <a:lstStyle/>
          <a:p>
            <a:r>
              <a:rPr lang="en-US" altLang="en-US" sz="2800" dirty="0"/>
              <a:t>Electronic Commerce (EC) is where business transactions take place via telecommunications networks, especially the Internet.</a:t>
            </a:r>
          </a:p>
          <a:p>
            <a:pPr lvl="1"/>
            <a:r>
              <a:rPr lang="en-US" altLang="en-US" sz="2400" dirty="0"/>
              <a:t>Electronic commerce describes the buying and selling of products, services, and information via computer networks including the Internet.</a:t>
            </a:r>
          </a:p>
          <a:p>
            <a:pPr lvl="1"/>
            <a:r>
              <a:rPr lang="en-US" altLang="en-US" sz="2400" dirty="0"/>
              <a:t>The infrastructure for EC is a </a:t>
            </a:r>
            <a:r>
              <a:rPr lang="en-US" altLang="en-US" sz="2400" b="1" dirty="0"/>
              <a:t>networked computing</a:t>
            </a:r>
            <a:r>
              <a:rPr lang="en-US" altLang="en-US" sz="2400" dirty="0"/>
              <a:t> environment in business, home, and government.</a:t>
            </a:r>
          </a:p>
          <a:p>
            <a:pPr lvl="1"/>
            <a:r>
              <a:rPr lang="en-US" altLang="en-US" sz="2400" dirty="0"/>
              <a:t>E-Business describes the broadest definition of EC. It includes customer service and intra-business tasks. It is frequently used interchangeably with EC.</a:t>
            </a:r>
          </a:p>
        </p:txBody>
      </p:sp>
      <p:sp>
        <p:nvSpPr>
          <p:cNvPr id="77828" name="Text Box 4">
            <a:extLst>
              <a:ext uri="{FF2B5EF4-FFF2-40B4-BE49-F238E27FC236}">
                <a16:creationId xmlns:a16="http://schemas.microsoft.com/office/drawing/2014/main" id="{717F4E8B-4373-6C9D-DB83-63C4DDE87B1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077200" y="6324600"/>
            <a:ext cx="297180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US" altLang="en-US" sz="1400"/>
              <a:t>Electronic Commerce, 2000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>
            <a:extLst>
              <a:ext uri="{FF2B5EF4-FFF2-40B4-BE49-F238E27FC236}">
                <a16:creationId xmlns:a16="http://schemas.microsoft.com/office/drawing/2014/main" id="{A3E763F2-FD66-58C6-7371-8FD9CCCF3FC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What is an Intranet?</a:t>
            </a:r>
          </a:p>
        </p:txBody>
      </p:sp>
      <p:sp>
        <p:nvSpPr>
          <p:cNvPr id="74755" name="Rectangle 3">
            <a:extLst>
              <a:ext uri="{FF2B5EF4-FFF2-40B4-BE49-F238E27FC236}">
                <a16:creationId xmlns:a16="http://schemas.microsoft.com/office/drawing/2014/main" id="{26DCF193-A1D9-6FB0-BAF2-2C650418DAA7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r>
              <a:rPr lang="en-US" altLang="en-US"/>
              <a:t>When internet technology is used to create a private network within a company an intranet is formed.</a:t>
            </a:r>
          </a:p>
        </p:txBody>
      </p:sp>
      <p:sp>
        <p:nvSpPr>
          <p:cNvPr id="74756" name="Rectangle 4">
            <a:extLst>
              <a:ext uri="{FF2B5EF4-FFF2-40B4-BE49-F238E27FC236}">
                <a16:creationId xmlns:a16="http://schemas.microsoft.com/office/drawing/2014/main" id="{60264A90-40A3-40E1-855A-7C430ABC3FB1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r>
              <a:rPr lang="en-US" altLang="en-US"/>
              <a:t>Allows for immediate transfer of technology between locations.</a:t>
            </a:r>
          </a:p>
          <a:p>
            <a:r>
              <a:rPr lang="en-US" altLang="en-US"/>
              <a:t>Provides information such as product pricing, inventory lists, production schedules, and data bases for remote employees.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>
            <a:extLst>
              <a:ext uri="{FF2B5EF4-FFF2-40B4-BE49-F238E27FC236}">
                <a16:creationId xmlns:a16="http://schemas.microsoft.com/office/drawing/2014/main" id="{D7F153FF-922D-9A32-F292-5EA1042F3AB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What is an Extranet?</a:t>
            </a:r>
          </a:p>
        </p:txBody>
      </p:sp>
      <p:sp>
        <p:nvSpPr>
          <p:cNvPr id="75779" name="Rectangle 3">
            <a:extLst>
              <a:ext uri="{FF2B5EF4-FFF2-40B4-BE49-F238E27FC236}">
                <a16:creationId xmlns:a16="http://schemas.microsoft.com/office/drawing/2014/main" id="{33F2285B-609D-762C-DA24-4C78F83D4788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r>
              <a:rPr lang="en-US" altLang="en-US"/>
              <a:t>An extranet is formed when the company allows outsiders into the intranet pages.</a:t>
            </a:r>
          </a:p>
        </p:txBody>
      </p:sp>
      <p:sp>
        <p:nvSpPr>
          <p:cNvPr id="75780" name="Rectangle 4">
            <a:extLst>
              <a:ext uri="{FF2B5EF4-FFF2-40B4-BE49-F238E27FC236}">
                <a16:creationId xmlns:a16="http://schemas.microsoft.com/office/drawing/2014/main" id="{E0B3743A-109D-154A-3D47-41E9699438D2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r>
              <a:rPr lang="en-US" altLang="en-US"/>
              <a:t>Customers can order on line.</a:t>
            </a:r>
          </a:p>
          <a:p>
            <a:r>
              <a:rPr lang="en-US" altLang="en-US"/>
              <a:t>Reduces paperwork</a:t>
            </a:r>
          </a:p>
          <a:p>
            <a:r>
              <a:rPr lang="en-US" altLang="en-US"/>
              <a:t>Minimizes errors</a:t>
            </a:r>
          </a:p>
          <a:p>
            <a:r>
              <a:rPr lang="en-US" altLang="en-US"/>
              <a:t>Provides better customer services</a:t>
            </a:r>
          </a:p>
          <a:p>
            <a:r>
              <a:rPr lang="en-US" altLang="en-US"/>
              <a:t>Shortens delivery times</a:t>
            </a:r>
          </a:p>
          <a:p>
            <a:r>
              <a:rPr lang="en-US" altLang="en-US"/>
              <a:t>Support distributors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>
            <a:extLst>
              <a:ext uri="{FF2B5EF4-FFF2-40B4-BE49-F238E27FC236}">
                <a16:creationId xmlns:a16="http://schemas.microsoft.com/office/drawing/2014/main" id="{D317C518-65D1-4DC7-933A-AAFEAD7F29E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28600"/>
            <a:ext cx="7772400" cy="1143000"/>
          </a:xfrm>
          <a:noFill/>
          <a:ln/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487" tIns="44450" rIns="90487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/>
              <a:t>What’s Needed</a:t>
            </a:r>
          </a:p>
        </p:txBody>
      </p:sp>
      <p:sp>
        <p:nvSpPr>
          <p:cNvPr id="51203" name="Rectangle 3">
            <a:extLst>
              <a:ext uri="{FF2B5EF4-FFF2-40B4-BE49-F238E27FC236}">
                <a16:creationId xmlns:a16="http://schemas.microsoft.com/office/drawing/2014/main" id="{F9B945B5-0D01-E532-7B14-A054A823732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133600" y="1447800"/>
            <a:ext cx="7772400" cy="2286000"/>
          </a:xfrm>
          <a:noFill/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7" tIns="44450" rIns="90487" bIns="44450"/>
          <a:lstStyle/>
          <a:p>
            <a:pPr>
              <a:buFont typeface="Wingdings" panose="05000000000000000000" pitchFamily="2" charset="2"/>
              <a:buChar char="Ø"/>
            </a:pPr>
            <a:r>
              <a:rPr lang="en-US" altLang="en-US"/>
              <a:t>Designated computer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altLang="en-US"/>
              <a:t>Software to communicate with Internet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altLang="en-US"/>
              <a:t>A connection into a network that accesses the Internet</a:t>
            </a:r>
          </a:p>
        </p:txBody>
      </p:sp>
      <p:sp>
        <p:nvSpPr>
          <p:cNvPr id="51204" name="Rectangle 4">
            <a:extLst>
              <a:ext uri="{FF2B5EF4-FFF2-40B4-BE49-F238E27FC236}">
                <a16:creationId xmlns:a16="http://schemas.microsoft.com/office/drawing/2014/main" id="{325E849C-1A8C-9029-4943-1C5F582F93B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28839" y="3729039"/>
            <a:ext cx="7400925" cy="18440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7" tIns="44450" rIns="90487" bIns="44450">
            <a:spAutoFit/>
          </a:bodyPr>
          <a:lstStyle/>
          <a:p>
            <a:pPr algn="l" eaLnBrk="0" hangingPunct="0">
              <a:spcBef>
                <a:spcPct val="50000"/>
              </a:spcBef>
            </a:pPr>
            <a:r>
              <a:rPr lang="en-US" altLang="en-US" sz="3200">
                <a:effectLst>
                  <a:outerShdw blurRad="38100" dist="38100" dir="2700000" algn="tl">
                    <a:srgbClr val="FFFFFF"/>
                  </a:outerShdw>
                </a:effectLst>
                <a:latin typeface="Helvetica" panose="020B0604020202020204" pitchFamily="34" charset="0"/>
              </a:rPr>
              <a:t>			Or</a:t>
            </a:r>
            <a:endParaRPr lang="en-US" altLang="en-US">
              <a:effectLst>
                <a:outerShdw blurRad="38100" dist="38100" dir="2700000" algn="tl">
                  <a:srgbClr val="FFFFFF"/>
                </a:outerShdw>
              </a:effectLst>
              <a:latin typeface="Helvetica" panose="020B0604020202020204" pitchFamily="34" charset="0"/>
            </a:endParaRPr>
          </a:p>
          <a:p>
            <a:pPr algn="l" eaLnBrk="0" hangingPunct="0">
              <a:lnSpc>
                <a:spcPct val="50000"/>
              </a:lnSpc>
              <a:spcBef>
                <a:spcPct val="50000"/>
              </a:spcBef>
            </a:pPr>
            <a:r>
              <a:rPr lang="en-US" altLang="en-US" sz="3200">
                <a:effectLst>
                  <a:outerShdw blurRad="38100" dist="38100" dir="2700000" algn="tl">
                    <a:srgbClr val="FFFFFF"/>
                  </a:outerShdw>
                </a:effectLst>
                <a:latin typeface="Helvetica" panose="020B0604020202020204" pitchFamily="34" charset="0"/>
              </a:rPr>
              <a:t>* Hire a commercial service and</a:t>
            </a:r>
          </a:p>
          <a:p>
            <a:pPr algn="l" eaLnBrk="0" hangingPunct="0">
              <a:lnSpc>
                <a:spcPct val="50000"/>
              </a:lnSpc>
              <a:spcBef>
                <a:spcPct val="50000"/>
              </a:spcBef>
            </a:pPr>
            <a:r>
              <a:rPr lang="en-US" altLang="en-US" sz="3200">
                <a:effectLst>
                  <a:outerShdw blurRad="38100" dist="38100" dir="2700000" algn="tl">
                    <a:srgbClr val="FFFFFF"/>
                  </a:outerShdw>
                </a:effectLst>
                <a:latin typeface="Helvetica" panose="020B0604020202020204" pitchFamily="34" charset="0"/>
              </a:rPr>
              <a:t>have a connection to the network</a:t>
            </a:r>
            <a:endParaRPr lang="en-US" altLang="en-US">
              <a:effectLst>
                <a:outerShdw blurRad="38100" dist="38100" dir="2700000" algn="tl">
                  <a:srgbClr val="FFFFFF"/>
                </a:outerShdw>
              </a:effectLst>
              <a:latin typeface="Helvetica" panose="020B0604020202020204" pitchFamily="34" charset="0"/>
            </a:endParaRPr>
          </a:p>
          <a:p>
            <a:pPr eaLnBrk="0" hangingPunct="0"/>
            <a:endParaRPr lang="en-US" altLang="en-US">
              <a:effectLst>
                <a:outerShdw blurRad="38100" dist="38100" dir="2700000" algn="tl">
                  <a:srgbClr val="FFFFFF"/>
                </a:outerShdw>
              </a:effectLst>
              <a:latin typeface="Helvetica" panose="020B0604020202020204" pitchFamily="34" charset="0"/>
            </a:endParaRPr>
          </a:p>
        </p:txBody>
      </p:sp>
    </p:spTree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>
            <a:extLst>
              <a:ext uri="{FF2B5EF4-FFF2-40B4-BE49-F238E27FC236}">
                <a16:creationId xmlns:a16="http://schemas.microsoft.com/office/drawing/2014/main" id="{6C3DBFEB-7515-A300-06FE-9343089D00E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057400" y="838200"/>
            <a:ext cx="7772400" cy="1143000"/>
          </a:xfrm>
          <a:noFill/>
          <a:ln/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487" tIns="44450" rIns="90487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/>
              <a:t>Cost</a:t>
            </a:r>
          </a:p>
        </p:txBody>
      </p:sp>
      <p:sp>
        <p:nvSpPr>
          <p:cNvPr id="52227" name="Rectangle 3">
            <a:extLst>
              <a:ext uri="{FF2B5EF4-FFF2-40B4-BE49-F238E27FC236}">
                <a16:creationId xmlns:a16="http://schemas.microsoft.com/office/drawing/2014/main" id="{8742CF50-27B6-5D74-4271-385FF1686CB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590800" y="2209800"/>
            <a:ext cx="7772400" cy="4114800"/>
          </a:xfrm>
          <a:noFill/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7" tIns="44450" rIns="90487" bIns="44450"/>
          <a:lstStyle/>
          <a:p>
            <a:pPr>
              <a:buFont typeface="Wingdings" panose="05000000000000000000" pitchFamily="2" charset="2"/>
              <a:buChar char="Ø"/>
            </a:pPr>
            <a:r>
              <a:rPr lang="en-US" altLang="en-US" dirty="0"/>
              <a:t>£1500 computer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altLang="en-US" dirty="0"/>
              <a:t>£300 Software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altLang="en-US" dirty="0"/>
              <a:t>Home page design - £100/</a:t>
            </a:r>
            <a:r>
              <a:rPr lang="en-US" altLang="en-US" dirty="0" err="1"/>
              <a:t>hr</a:t>
            </a:r>
            <a:r>
              <a:rPr lang="en-US" altLang="en-US" dirty="0"/>
              <a:t> - ?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altLang="en-US" dirty="0"/>
              <a:t>Commercial Internet access £100/month</a:t>
            </a:r>
          </a:p>
        </p:txBody>
      </p:sp>
    </p:spTree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>
            <a:extLst>
              <a:ext uri="{FF2B5EF4-FFF2-40B4-BE49-F238E27FC236}">
                <a16:creationId xmlns:a16="http://schemas.microsoft.com/office/drawing/2014/main" id="{8F27FD8B-F839-C0C7-F0AE-46A81088D5C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584576" y="0"/>
            <a:ext cx="7083425" cy="1600200"/>
          </a:xfrm>
        </p:spPr>
        <p:txBody>
          <a:bodyPr/>
          <a:lstStyle/>
          <a:p>
            <a:r>
              <a:rPr lang="en-US" altLang="en-US"/>
              <a:t>Current Users</a:t>
            </a:r>
          </a:p>
        </p:txBody>
      </p:sp>
      <p:sp>
        <p:nvSpPr>
          <p:cNvPr id="53251" name="Rectangle 3">
            <a:extLst>
              <a:ext uri="{FF2B5EF4-FFF2-40B4-BE49-F238E27FC236}">
                <a16:creationId xmlns:a16="http://schemas.microsoft.com/office/drawing/2014/main" id="{12BDB382-57E4-A728-A92A-32117325BE6A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2514600" y="1447800"/>
            <a:ext cx="3810000" cy="4114800"/>
          </a:xfrm>
        </p:spPr>
        <p:txBody>
          <a:bodyPr/>
          <a:lstStyle/>
          <a:p>
            <a:r>
              <a:rPr lang="en-US" altLang="en-US" sz="2800"/>
              <a:t>Average age is 40</a:t>
            </a:r>
          </a:p>
          <a:p>
            <a:r>
              <a:rPr lang="en-US" altLang="en-US" sz="2800"/>
              <a:t>45% female</a:t>
            </a:r>
          </a:p>
          <a:p>
            <a:r>
              <a:rPr lang="en-US" altLang="en-US" sz="2800"/>
              <a:t>45% married</a:t>
            </a:r>
          </a:p>
          <a:p>
            <a:r>
              <a:rPr lang="en-US" altLang="en-US" sz="2800"/>
              <a:t>1/3 computer field, 1/4 educational &amp; 20% professional</a:t>
            </a:r>
          </a:p>
          <a:p>
            <a:r>
              <a:rPr lang="en-US" altLang="en-US" sz="2800"/>
              <a:t>&gt;40% have made purchase over $100</a:t>
            </a:r>
          </a:p>
        </p:txBody>
      </p:sp>
      <p:graphicFrame>
        <p:nvGraphicFramePr>
          <p:cNvPr id="53252" name="Object 4">
            <a:extLst>
              <a:ext uri="{FF2B5EF4-FFF2-40B4-BE49-F238E27FC236}">
                <a16:creationId xmlns:a16="http://schemas.microsoft.com/office/drawing/2014/main" id="{6DB6C882-AE55-9402-EB04-F962178837FA}"/>
              </a:ext>
            </a:extLst>
          </p:cNvPr>
          <p:cNvGraphicFramePr>
            <a:graphicFrameLocks noGrp="1" noChangeAspect="1"/>
          </p:cNvGraphicFramePr>
          <p:nvPr>
            <p:ph type="clipArt" sz="half" idx="2"/>
          </p:nvPr>
        </p:nvGraphicFramePr>
        <p:xfrm>
          <a:off x="6553200" y="2438400"/>
          <a:ext cx="3810000" cy="29987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2" imgW="4000320" imgH="3147480" progId="MS_ClipArt_Gallery.2">
                  <p:embed/>
                </p:oleObj>
              </mc:Choice>
              <mc:Fallback>
                <p:oleObj name="Clip" r:id="rId2" imgW="4000320" imgH="3147480" progId="MS_ClipArt_Gallery.2">
                  <p:embed/>
                  <p:pic>
                    <p:nvPicPr>
                      <p:cNvPr id="53252" name="Object 4">
                        <a:extLst>
                          <a:ext uri="{FF2B5EF4-FFF2-40B4-BE49-F238E27FC236}">
                            <a16:creationId xmlns:a16="http://schemas.microsoft.com/office/drawing/2014/main" id="{6DB6C882-AE55-9402-EB04-F962178837FA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553200" y="2438400"/>
                        <a:ext cx="3810000" cy="29987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>
            <a:extLst>
              <a:ext uri="{FF2B5EF4-FFF2-40B4-BE49-F238E27FC236}">
                <a16:creationId xmlns:a16="http://schemas.microsoft.com/office/drawing/2014/main" id="{6184752C-746F-5EB8-EC30-E1FAFBA349A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  <a:ln/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477" tIns="44445" rIns="90477" bIns="44445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/>
              <a:t>What’s Being Sold</a:t>
            </a:r>
          </a:p>
        </p:txBody>
      </p:sp>
      <p:sp>
        <p:nvSpPr>
          <p:cNvPr id="54275" name="Rectangle 3">
            <a:extLst>
              <a:ext uri="{FF2B5EF4-FFF2-40B4-BE49-F238E27FC236}">
                <a16:creationId xmlns:a16="http://schemas.microsoft.com/office/drawing/2014/main" id="{303F8741-1898-8035-F01E-F25FED672F2B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2209800" y="1752600"/>
            <a:ext cx="3810000" cy="3200400"/>
          </a:xfrm>
          <a:noFill/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77" tIns="44445" rIns="90477" bIns="44445">
            <a:normAutofit lnSpcReduction="10000"/>
          </a:bodyPr>
          <a:lstStyle/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altLang="en-US" sz="2400" dirty="0"/>
              <a:t>Computer software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altLang="en-US" sz="2400" dirty="0"/>
              <a:t>Computer hardware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altLang="en-US" sz="2400" dirty="0"/>
              <a:t>Books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altLang="en-US" sz="2400" dirty="0"/>
              <a:t>Music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altLang="en-US" sz="2400" dirty="0"/>
              <a:t>Gifts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altLang="en-US" sz="2400" dirty="0"/>
              <a:t>Travel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altLang="en-US" sz="2400" dirty="0"/>
              <a:t>Clothes</a:t>
            </a:r>
          </a:p>
          <a:p>
            <a:pPr>
              <a:lnSpc>
                <a:spcPct val="90000"/>
              </a:lnSpc>
            </a:pPr>
            <a:r>
              <a:rPr lang="en-US" altLang="en-US" sz="2400" dirty="0"/>
              <a:t>&gt;£Billions sold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endParaRPr lang="en-US" altLang="en-US" sz="2400" dirty="0"/>
          </a:p>
        </p:txBody>
      </p:sp>
      <p:graphicFrame>
        <p:nvGraphicFramePr>
          <p:cNvPr id="54276" name="Object 4">
            <a:extLst>
              <a:ext uri="{FF2B5EF4-FFF2-40B4-BE49-F238E27FC236}">
                <a16:creationId xmlns:a16="http://schemas.microsoft.com/office/drawing/2014/main" id="{7EBD7141-CF77-8440-B8B2-D31F9571DB62}"/>
              </a:ext>
            </a:extLst>
          </p:cNvPr>
          <p:cNvGraphicFramePr>
            <a:graphicFrameLocks noGrp="1"/>
          </p:cNvGraphicFramePr>
          <p:nvPr>
            <p:ph type="clipArt" sz="half" idx="2"/>
          </p:nvPr>
        </p:nvGraphicFramePr>
        <p:xfrm>
          <a:off x="6735764" y="1736726"/>
          <a:ext cx="3121025" cy="28114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icrosoft ClipArt Gallery" r:id="rId2" imgW="3708400" imgH="3340100" progId="MS_ClipArt_Gallery">
                  <p:embed/>
                </p:oleObj>
              </mc:Choice>
              <mc:Fallback>
                <p:oleObj name="Microsoft ClipArt Gallery" r:id="rId2" imgW="3708400" imgH="3340100" progId="MS_ClipArt_Gallery">
                  <p:embed/>
                  <p:pic>
                    <p:nvPicPr>
                      <p:cNvPr id="54276" name="Object 4">
                        <a:extLst>
                          <a:ext uri="{FF2B5EF4-FFF2-40B4-BE49-F238E27FC236}">
                            <a16:creationId xmlns:a16="http://schemas.microsoft.com/office/drawing/2014/main" id="{7EBD7141-CF77-8440-B8B2-D31F9571DB62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735764" y="1736726"/>
                        <a:ext cx="3121025" cy="28114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4277" name="Rectangle 5">
            <a:extLst>
              <a:ext uri="{FF2B5EF4-FFF2-40B4-BE49-F238E27FC236}">
                <a16:creationId xmlns:a16="http://schemas.microsoft.com/office/drawing/2014/main" id="{585B9678-00D2-AD70-D1E0-AF02EEC54A1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43676" y="5029200"/>
            <a:ext cx="4124325" cy="1157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77" tIns="44445" rIns="90477" bIns="44445">
            <a:spAutoFit/>
          </a:bodyPr>
          <a:lstStyle/>
          <a:p>
            <a:pPr algn="l" eaLnBrk="0" hangingPunct="0">
              <a:spcBef>
                <a:spcPct val="50000"/>
              </a:spcBef>
            </a:pPr>
            <a:endParaRPr lang="en-US" altLang="en-US" sz="2800">
              <a:effectLst>
                <a:outerShdw blurRad="38100" dist="38100" dir="2700000" algn="tl">
                  <a:srgbClr val="FFFFFF"/>
                </a:outerShdw>
              </a:effectLst>
              <a:latin typeface="Helvetica" panose="020B0604020202020204" pitchFamily="34" charset="0"/>
            </a:endParaRPr>
          </a:p>
          <a:p>
            <a:pPr algn="l" eaLnBrk="0" hangingPunct="0">
              <a:spcBef>
                <a:spcPct val="50000"/>
              </a:spcBef>
            </a:pPr>
            <a:endParaRPr lang="en-US" altLang="en-US" sz="2800">
              <a:effectLst>
                <a:outerShdw blurRad="38100" dist="38100" dir="2700000" algn="tl">
                  <a:srgbClr val="FFFFFF"/>
                </a:outerShdw>
              </a:effectLst>
              <a:latin typeface="Helvetica" panose="020B0604020202020204" pitchFamily="34" charset="0"/>
            </a:endParaRPr>
          </a:p>
        </p:txBody>
      </p:sp>
    </p:spTree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>
            <a:extLst>
              <a:ext uri="{FF2B5EF4-FFF2-40B4-BE49-F238E27FC236}">
                <a16:creationId xmlns:a16="http://schemas.microsoft.com/office/drawing/2014/main" id="{C6855800-501F-1C08-7423-FC97E75847D6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2209800" y="2133600"/>
            <a:ext cx="7772400" cy="1143000"/>
          </a:xfrm>
        </p:spPr>
        <p:txBody>
          <a:bodyPr>
            <a:normAutofit/>
          </a:bodyPr>
          <a:lstStyle/>
          <a:p>
            <a:r>
              <a:rPr lang="en-US" altLang="en-US"/>
              <a:t>Why an E-Commerce Strategy</a:t>
            </a:r>
          </a:p>
        </p:txBody>
      </p:sp>
      <p:sp>
        <p:nvSpPr>
          <p:cNvPr id="58371" name="Rectangle 3">
            <a:extLst>
              <a:ext uri="{FF2B5EF4-FFF2-40B4-BE49-F238E27FC236}">
                <a16:creationId xmlns:a16="http://schemas.microsoft.com/office/drawing/2014/main" id="{1FCC10A2-D194-A019-1572-CFCCC9078C42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6172200" y="5486400"/>
            <a:ext cx="4495800" cy="533400"/>
          </a:xfrm>
        </p:spPr>
        <p:txBody>
          <a:bodyPr/>
          <a:lstStyle/>
          <a:p>
            <a:endParaRPr lang="en-US" altLang="en-US" sz="2400" i="1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2">
            <a:extLst>
              <a:ext uri="{FF2B5EF4-FFF2-40B4-BE49-F238E27FC236}">
                <a16:creationId xmlns:a16="http://schemas.microsoft.com/office/drawing/2014/main" id="{BBA4942D-80C8-34DE-1431-ADBB06723C9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380592" y="-171400"/>
            <a:ext cx="9380016" cy="1143000"/>
          </a:xfrm>
        </p:spPr>
        <p:txBody>
          <a:bodyPr>
            <a:normAutofit/>
          </a:bodyPr>
          <a:lstStyle/>
          <a:p>
            <a:r>
              <a:rPr lang="en-US" altLang="en-US" sz="4000" dirty="0"/>
              <a:t>The Benefits of Electronic Commerce</a:t>
            </a:r>
          </a:p>
        </p:txBody>
      </p:sp>
      <p:sp>
        <p:nvSpPr>
          <p:cNvPr id="81923" name="Rectangle 3">
            <a:extLst>
              <a:ext uri="{FF2B5EF4-FFF2-40B4-BE49-F238E27FC236}">
                <a16:creationId xmlns:a16="http://schemas.microsoft.com/office/drawing/2014/main" id="{540BF71E-7E41-366F-4A8E-88F4CC5880B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631504" y="1343025"/>
            <a:ext cx="9577064" cy="4171950"/>
          </a:xfrm>
        </p:spPr>
        <p:txBody>
          <a:bodyPr/>
          <a:lstStyle/>
          <a:p>
            <a:pPr lvl="1">
              <a:lnSpc>
                <a:spcPct val="90000"/>
              </a:lnSpc>
            </a:pPr>
            <a:r>
              <a:rPr lang="en-US" altLang="en-US" dirty="0"/>
              <a:t>Expands the marketplace to national and international markets</a:t>
            </a:r>
          </a:p>
          <a:p>
            <a:pPr lvl="1">
              <a:lnSpc>
                <a:spcPct val="90000"/>
              </a:lnSpc>
            </a:pPr>
            <a:r>
              <a:rPr lang="en-US" altLang="en-US" dirty="0"/>
              <a:t>Decreases the cost of creating, processing, distributing, storing and retrieving paper-based information</a:t>
            </a:r>
          </a:p>
          <a:p>
            <a:pPr lvl="1">
              <a:lnSpc>
                <a:spcPct val="90000"/>
              </a:lnSpc>
            </a:pPr>
            <a:r>
              <a:rPr lang="en-US" altLang="en-US" dirty="0"/>
              <a:t>Allows reduced inventories and overhead by facilitating “pull” type supply chain management</a:t>
            </a:r>
          </a:p>
          <a:p>
            <a:pPr lvl="1">
              <a:lnSpc>
                <a:spcPct val="90000"/>
              </a:lnSpc>
            </a:pPr>
            <a:r>
              <a:rPr lang="en-US" altLang="en-US" dirty="0"/>
              <a:t>The pull type processing allows for customization of products and services which provides competitive advantage to its implementers</a:t>
            </a:r>
          </a:p>
        </p:txBody>
      </p:sp>
      <p:sp>
        <p:nvSpPr>
          <p:cNvPr id="81924" name="Rectangle 4">
            <a:extLst>
              <a:ext uri="{FF2B5EF4-FFF2-40B4-BE49-F238E27FC236}">
                <a16:creationId xmlns:a16="http://schemas.microsoft.com/office/drawing/2014/main" id="{EC91F616-8987-A605-A759-D852CF57A777}"/>
              </a:ext>
            </a:extLst>
          </p:cNvPr>
          <p:cNvSpPr>
            <a:spLocks noChangeArrowheads="1"/>
          </p:cNvSpPr>
          <p:nvPr/>
        </p:nvSpPr>
        <p:spPr bwMode="auto">
          <a:xfrm>
            <a:off x="983432" y="714425"/>
            <a:ext cx="8178800" cy="514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231775" indent="-231775" algn="l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t"/>
              <a:defRPr sz="32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630238" indent="-173038" algn="l">
              <a:spcBef>
                <a:spcPct val="200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t"/>
              <a:defRPr sz="28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081088" indent="-166688" algn="l">
              <a:spcBef>
                <a:spcPct val="20000"/>
              </a:spcBef>
              <a:buClr>
                <a:schemeClr val="folHlink"/>
              </a:buClr>
              <a:buSzPct val="70000"/>
              <a:buFont typeface="Wingdings" panose="05000000000000000000" pitchFamily="2" charset="2"/>
              <a:buChar char="t"/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 algn="l">
              <a:spcBef>
                <a:spcPct val="20000"/>
              </a:spcBef>
              <a:buChar char="&gt;"/>
              <a:defRPr sz="20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 algn="l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r>
              <a:rPr lang="en-US" altLang="en-US" dirty="0"/>
              <a:t>Benefits to Organizations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2">
            <a:extLst>
              <a:ext uri="{FF2B5EF4-FFF2-40B4-BE49-F238E27FC236}">
                <a16:creationId xmlns:a16="http://schemas.microsoft.com/office/drawing/2014/main" id="{64518755-25F1-D23B-45B3-47092FBA16A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91544" y="44624"/>
            <a:ext cx="7772400" cy="1143000"/>
          </a:xfrm>
        </p:spPr>
        <p:txBody>
          <a:bodyPr/>
          <a:lstStyle/>
          <a:p>
            <a:r>
              <a:rPr lang="en-US" altLang="en-US" sz="4000" dirty="0"/>
              <a:t>Benefits to Organizations</a:t>
            </a:r>
            <a:r>
              <a:rPr lang="en-US" altLang="en-US" dirty="0"/>
              <a:t> </a:t>
            </a:r>
            <a:endParaRPr lang="en-GB" altLang="en-US" sz="4000" i="1" dirty="0"/>
          </a:p>
        </p:txBody>
      </p:sp>
      <p:sp>
        <p:nvSpPr>
          <p:cNvPr id="82947" name="Rectangle 3">
            <a:extLst>
              <a:ext uri="{FF2B5EF4-FFF2-40B4-BE49-F238E27FC236}">
                <a16:creationId xmlns:a16="http://schemas.microsoft.com/office/drawing/2014/main" id="{E70D2501-3778-AA82-2A7B-BD5208C0B28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991544" y="1189777"/>
            <a:ext cx="9289032" cy="3644900"/>
          </a:xfrm>
        </p:spPr>
        <p:txBody>
          <a:bodyPr/>
          <a:lstStyle/>
          <a:p>
            <a:pPr lvl="1"/>
            <a:r>
              <a:rPr lang="en-US" altLang="en-US" dirty="0"/>
              <a:t>Reduces the time between the outlay of capital and the receipt of products and services</a:t>
            </a:r>
          </a:p>
          <a:p>
            <a:pPr lvl="1"/>
            <a:r>
              <a:rPr lang="en-US" altLang="en-US" dirty="0"/>
              <a:t>Supports business processes reengineering (BPR) efforts</a:t>
            </a:r>
          </a:p>
          <a:p>
            <a:pPr lvl="1"/>
            <a:r>
              <a:rPr lang="en-US" altLang="en-US" dirty="0"/>
              <a:t>Lowers telecommunications cost - the Internet is much cheaper than value-added networks (VANs) 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2">
            <a:extLst>
              <a:ext uri="{FF2B5EF4-FFF2-40B4-BE49-F238E27FC236}">
                <a16:creationId xmlns:a16="http://schemas.microsoft.com/office/drawing/2014/main" id="{D23ACD1D-C5C1-9D13-CA09-D0FA82CE940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736600"/>
            <a:ext cx="7772400" cy="711200"/>
          </a:xfrm>
        </p:spPr>
        <p:txBody>
          <a:bodyPr/>
          <a:lstStyle/>
          <a:p>
            <a:r>
              <a:rPr lang="en-US" altLang="en-US"/>
              <a:t>Benefits to Customers</a:t>
            </a:r>
          </a:p>
        </p:txBody>
      </p:sp>
      <p:sp>
        <p:nvSpPr>
          <p:cNvPr id="83971" name="Rectangle 3">
            <a:extLst>
              <a:ext uri="{FF2B5EF4-FFF2-40B4-BE49-F238E27FC236}">
                <a16:creationId xmlns:a16="http://schemas.microsoft.com/office/drawing/2014/main" id="{48FAC416-389C-604A-695A-5CD055BC50EA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lvl="1">
              <a:lnSpc>
                <a:spcPct val="90000"/>
              </a:lnSpc>
            </a:pPr>
            <a:r>
              <a:rPr lang="en-US" altLang="en-US"/>
              <a:t>Enables customers to shop or do other transactions 24 hours a day, all year round from almost any location</a:t>
            </a:r>
          </a:p>
          <a:p>
            <a:pPr lvl="1">
              <a:lnSpc>
                <a:spcPct val="90000"/>
              </a:lnSpc>
            </a:pPr>
            <a:r>
              <a:rPr lang="en-US" altLang="en-US"/>
              <a:t>Provides customers with more choices</a:t>
            </a:r>
          </a:p>
          <a:p>
            <a:pPr lvl="1">
              <a:lnSpc>
                <a:spcPct val="90000"/>
              </a:lnSpc>
            </a:pPr>
            <a:r>
              <a:rPr lang="en-US" altLang="en-US"/>
              <a:t>Provides customers with less expensive products and services by allowing them to shop in many places and conduct quick comparisons</a:t>
            </a:r>
          </a:p>
          <a:p>
            <a:pPr lvl="1">
              <a:lnSpc>
                <a:spcPct val="90000"/>
              </a:lnSpc>
            </a:pPr>
            <a:r>
              <a:rPr lang="en-US" altLang="en-US"/>
              <a:t>Allows quick delivery of products and services in some cases, especially with digitized products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2">
            <a:extLst>
              <a:ext uri="{FF2B5EF4-FFF2-40B4-BE49-F238E27FC236}">
                <a16:creationId xmlns:a16="http://schemas.microsoft.com/office/drawing/2014/main" id="{EFE6289F-E010-F5B8-9509-E40043C10DF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438400" y="609600"/>
            <a:ext cx="7543800" cy="1143000"/>
          </a:xfrm>
        </p:spPr>
        <p:txBody>
          <a:bodyPr/>
          <a:lstStyle/>
          <a:p>
            <a:r>
              <a:rPr lang="en-US" altLang="en-US" sz="4000"/>
              <a:t>Benefits to Customers</a:t>
            </a:r>
            <a:endParaRPr lang="en-US" altLang="en-US" sz="4000" i="1"/>
          </a:p>
        </p:txBody>
      </p:sp>
      <p:sp>
        <p:nvSpPr>
          <p:cNvPr id="84995" name="Rectangle 3">
            <a:extLst>
              <a:ext uri="{FF2B5EF4-FFF2-40B4-BE49-F238E27FC236}">
                <a16:creationId xmlns:a16="http://schemas.microsoft.com/office/drawing/2014/main" id="{75EBB5EF-0B56-BE5B-1284-1CC4182A4AE2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lvl="1"/>
            <a:r>
              <a:rPr lang="en-US" altLang="en-US"/>
              <a:t>Customers can receive relevant and detailed information in seconds, rather than in days or weeks</a:t>
            </a:r>
          </a:p>
          <a:p>
            <a:pPr lvl="1"/>
            <a:r>
              <a:rPr lang="en-US" altLang="en-US"/>
              <a:t>Makes it possible to participate in virtual auctions</a:t>
            </a:r>
          </a:p>
          <a:p>
            <a:pPr lvl="1"/>
            <a:r>
              <a:rPr lang="en-US" altLang="en-US"/>
              <a:t>Allows customers to interact with other customers in electronic communities and exchange ideas as well as compare experiences</a:t>
            </a:r>
          </a:p>
          <a:p>
            <a:pPr lvl="1"/>
            <a:r>
              <a:rPr lang="en-US" altLang="en-US"/>
              <a:t>Electronic commerce facilitates competition, which results in substantial discounts.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>
            <a:extLst>
              <a:ext uri="{FF2B5EF4-FFF2-40B4-BE49-F238E27FC236}">
                <a16:creationId xmlns:a16="http://schemas.microsoft.com/office/drawing/2014/main" id="{9EE59179-8F7F-A3F3-609C-BC14AD9C4E0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133600" y="533400"/>
            <a:ext cx="7772400" cy="1143000"/>
          </a:xfrm>
        </p:spPr>
        <p:txBody>
          <a:bodyPr/>
          <a:lstStyle/>
          <a:p>
            <a:r>
              <a:rPr lang="en-US" altLang="en-US"/>
              <a:t>Benefits to Society</a:t>
            </a:r>
          </a:p>
        </p:txBody>
      </p:sp>
      <p:sp>
        <p:nvSpPr>
          <p:cNvPr id="86019" name="Rectangle 3">
            <a:extLst>
              <a:ext uri="{FF2B5EF4-FFF2-40B4-BE49-F238E27FC236}">
                <a16:creationId xmlns:a16="http://schemas.microsoft.com/office/drawing/2014/main" id="{7232EBA5-7ACB-98A7-BE69-FD7679A1A2CB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lvl="1"/>
            <a:r>
              <a:rPr lang="en-US" altLang="en-US" sz="2400"/>
              <a:t>Enables more individuals to work at home, and to do less traveling for shopping, resulting in less traffic on the roads, and lower air pollution</a:t>
            </a:r>
          </a:p>
          <a:p>
            <a:pPr lvl="1"/>
            <a:r>
              <a:rPr lang="en-US" altLang="en-US" sz="2400"/>
              <a:t>Allows some merchandise to be sold at lower prices benefiting the poor ones</a:t>
            </a:r>
          </a:p>
          <a:p>
            <a:pPr lvl="1"/>
            <a:r>
              <a:rPr lang="en-US" altLang="en-US" sz="2400"/>
              <a:t>Enables people in Third World countries and rural areas to enjoy products and services which otherwise are not available to them</a:t>
            </a:r>
          </a:p>
          <a:p>
            <a:pPr lvl="1"/>
            <a:r>
              <a:rPr lang="en-US" altLang="en-US" sz="2400"/>
              <a:t>Facilitates delivery of public services at a reduced cost, increases effectiveness, and/or improves quality 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5" name="Rectangle 3">
            <a:extLst>
              <a:ext uri="{FF2B5EF4-FFF2-40B4-BE49-F238E27FC236}">
                <a16:creationId xmlns:a16="http://schemas.microsoft.com/office/drawing/2014/main" id="{5ECF02F2-875F-A70E-C5C7-5358C6A0A38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Why?</a:t>
            </a:r>
          </a:p>
        </p:txBody>
      </p:sp>
      <p:sp>
        <p:nvSpPr>
          <p:cNvPr id="59396" name="Rectangle 4">
            <a:extLst>
              <a:ext uri="{FF2B5EF4-FFF2-40B4-BE49-F238E27FC236}">
                <a16:creationId xmlns:a16="http://schemas.microsoft.com/office/drawing/2014/main" id="{BDB707D3-94D5-AE5E-A9CE-5FC1D600286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429000" y="1905000"/>
            <a:ext cx="7772400" cy="4114800"/>
          </a:xfrm>
        </p:spPr>
        <p:txBody>
          <a:bodyPr/>
          <a:lstStyle/>
          <a:p>
            <a:r>
              <a:rPr lang="en-US" altLang="en-US"/>
              <a:t>Works 24 hours a day</a:t>
            </a:r>
          </a:p>
          <a:p>
            <a:r>
              <a:rPr lang="en-US" altLang="en-US"/>
              <a:t>Offers 2 way communication</a:t>
            </a:r>
          </a:p>
          <a:p>
            <a:r>
              <a:rPr lang="en-US" altLang="en-US"/>
              <a:t>Unlimited access</a:t>
            </a:r>
          </a:p>
          <a:p>
            <a:r>
              <a:rPr lang="en-US" altLang="en-US"/>
              <a:t>Interactive advertising</a:t>
            </a:r>
          </a:p>
          <a:p>
            <a:r>
              <a:rPr lang="en-US" altLang="en-US"/>
              <a:t>Supports current business efforts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>
            <a:extLst>
              <a:ext uri="{FF2B5EF4-FFF2-40B4-BE49-F238E27FC236}">
                <a16:creationId xmlns:a16="http://schemas.microsoft.com/office/drawing/2014/main" id="{1DD31F07-0459-A53D-0640-88F0CAF265A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839416" y="1012553"/>
            <a:ext cx="11017224" cy="4229100"/>
          </a:xfrm>
        </p:spPr>
        <p:txBody>
          <a:bodyPr/>
          <a:lstStyle/>
          <a:p>
            <a:pPr lvl="1"/>
            <a:r>
              <a:rPr lang="en-US" altLang="en-US" dirty="0"/>
              <a:t>A </a:t>
            </a:r>
            <a:r>
              <a:rPr lang="en-US" altLang="en-US" i="1" dirty="0"/>
              <a:t>market</a:t>
            </a:r>
            <a:r>
              <a:rPr lang="en-US" altLang="en-US" dirty="0"/>
              <a:t> is a network of interactions and relationships where information, products, services, and payments are exchanged. The market handles all the necessary transactions.</a:t>
            </a:r>
          </a:p>
          <a:p>
            <a:pPr lvl="1"/>
            <a:r>
              <a:rPr lang="en-US" altLang="en-US" dirty="0"/>
              <a:t>An electronic market is a place where shoppers and sellers meet electronically.</a:t>
            </a:r>
          </a:p>
          <a:p>
            <a:pPr lvl="1"/>
            <a:r>
              <a:rPr lang="en-US" altLang="en-US" dirty="0"/>
              <a:t>In electronic markets, sellers and buyers negotiate, submit bids, agree on an order, and finish the execution on- or off-line.</a:t>
            </a:r>
          </a:p>
          <a:p>
            <a:pPr lvl="1">
              <a:buFont typeface="Wingdings" panose="05000000000000000000" pitchFamily="2" charset="2"/>
              <a:buNone/>
            </a:pPr>
            <a:endParaRPr lang="en-US" altLang="en-US" sz="1400" dirty="0">
              <a:latin typeface="Times New Roman" panose="02020603050405020304" pitchFamily="18" charset="0"/>
            </a:endParaRPr>
          </a:p>
        </p:txBody>
      </p:sp>
      <p:sp>
        <p:nvSpPr>
          <p:cNvPr id="79875" name="Text Box 3">
            <a:extLst>
              <a:ext uri="{FF2B5EF4-FFF2-40B4-BE49-F238E27FC236}">
                <a16:creationId xmlns:a16="http://schemas.microsoft.com/office/drawing/2014/main" id="{B74CBC5C-CA7E-4638-CE1B-8CED7988D79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27648" y="188640"/>
            <a:ext cx="5943600" cy="823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20000"/>
              </a:spcBef>
              <a:buClr>
                <a:schemeClr val="accent2"/>
              </a:buClr>
              <a:buFont typeface="Monotype Sorts" pitchFamily="2" charset="2"/>
              <a:buNone/>
            </a:pPr>
            <a:r>
              <a:rPr lang="en-US" altLang="en-US" sz="4800" b="1" dirty="0">
                <a:solidFill>
                  <a:schemeClr val="tx2"/>
                </a:solidFill>
              </a:rPr>
              <a:t>Electronic Markets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00" name="Rectangle 4">
            <a:extLst>
              <a:ext uri="{FF2B5EF4-FFF2-40B4-BE49-F238E27FC236}">
                <a16:creationId xmlns:a16="http://schemas.microsoft.com/office/drawing/2014/main" id="{E4004658-5602-F6E1-3BEC-1142E0C315C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19536" y="109537"/>
            <a:ext cx="7772400" cy="1143000"/>
          </a:xfrm>
        </p:spPr>
        <p:txBody>
          <a:bodyPr>
            <a:normAutofit fontScale="90000"/>
          </a:bodyPr>
          <a:lstStyle/>
          <a:p>
            <a:r>
              <a:rPr lang="en-US" altLang="en-US" sz="4000" dirty="0"/>
              <a:t>Electronic Commerce is Interdisciplinary</a:t>
            </a:r>
          </a:p>
        </p:txBody>
      </p:sp>
      <p:sp>
        <p:nvSpPr>
          <p:cNvPr id="80898" name="Rectangle 2">
            <a:extLst>
              <a:ext uri="{FF2B5EF4-FFF2-40B4-BE49-F238E27FC236}">
                <a16:creationId xmlns:a16="http://schemas.microsoft.com/office/drawing/2014/main" id="{AE9EEF81-3097-710F-5EDF-23C91374A02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981200" y="1412776"/>
            <a:ext cx="7643192" cy="4171950"/>
          </a:xfrm>
        </p:spPr>
        <p:txBody>
          <a:bodyPr/>
          <a:lstStyle/>
          <a:p>
            <a:r>
              <a:rPr lang="en-US" altLang="en-US" dirty="0"/>
              <a:t>Marketing</a:t>
            </a:r>
          </a:p>
          <a:p>
            <a:r>
              <a:rPr lang="en-US" altLang="en-US" dirty="0"/>
              <a:t>Computer sciences</a:t>
            </a:r>
          </a:p>
          <a:p>
            <a:r>
              <a:rPr lang="en-US" altLang="en-US" dirty="0"/>
              <a:t>Consumer behavior and psychology</a:t>
            </a:r>
          </a:p>
          <a:p>
            <a:r>
              <a:rPr lang="en-US" altLang="en-US" dirty="0"/>
              <a:t>Finance</a:t>
            </a:r>
          </a:p>
          <a:p>
            <a:r>
              <a:rPr lang="en-US" altLang="en-US" dirty="0"/>
              <a:t>Economic</a:t>
            </a:r>
          </a:p>
          <a:p>
            <a:r>
              <a:rPr lang="en-US" altLang="en-US" dirty="0"/>
              <a:t>Production/Logistic</a:t>
            </a:r>
            <a:endParaRPr lang="en-US" altLang="en-US" sz="3600" dirty="0"/>
          </a:p>
          <a:p>
            <a:endParaRPr lang="en-US" altLang="en-US" sz="36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2">
            <a:extLst>
              <a:ext uri="{FF2B5EF4-FFF2-40B4-BE49-F238E27FC236}">
                <a16:creationId xmlns:a16="http://schemas.microsoft.com/office/drawing/2014/main" id="{260084C2-B78C-DD28-6793-2D908B514E8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351584" y="0"/>
            <a:ext cx="7315200" cy="628650"/>
          </a:xfrm>
        </p:spPr>
        <p:txBody>
          <a:bodyPr/>
          <a:lstStyle/>
          <a:p>
            <a:pPr algn="ctr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3700" b="1" dirty="0">
                <a:solidFill>
                  <a:schemeClr val="tx2"/>
                </a:solidFill>
                <a:latin typeface="Times New Roman" panose="02020603050405020304" pitchFamily="18" charset="0"/>
              </a:rPr>
              <a:t>Major Business Pressures</a:t>
            </a:r>
          </a:p>
        </p:txBody>
      </p:sp>
      <p:sp>
        <p:nvSpPr>
          <p:cNvPr id="88067" name="Text Box 3">
            <a:extLst>
              <a:ext uri="{FF2B5EF4-FFF2-40B4-BE49-F238E27FC236}">
                <a16:creationId xmlns:a16="http://schemas.microsoft.com/office/drawing/2014/main" id="{EDE00FDF-63AF-E4E0-7593-D7DF1664EC2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81201" y="548680"/>
            <a:ext cx="2530475" cy="630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 eaLnBrk="0" hangingPunct="0">
              <a:spcBef>
                <a:spcPct val="20000"/>
              </a:spcBef>
              <a:buClr>
                <a:schemeClr val="accent2"/>
              </a:buClr>
              <a:buFont typeface="Monotype Sorts" pitchFamily="2" charset="2"/>
              <a:buNone/>
            </a:pPr>
            <a:r>
              <a:rPr kumimoji="1" lang="en-US" altLang="en-US" sz="1600" b="1" dirty="0">
                <a:solidFill>
                  <a:srgbClr val="FF0000"/>
                </a:solidFill>
              </a:rPr>
              <a:t>Market and</a:t>
            </a:r>
          </a:p>
          <a:p>
            <a:pPr algn="l" eaLnBrk="0" hangingPunct="0">
              <a:spcBef>
                <a:spcPct val="20000"/>
              </a:spcBef>
              <a:buClr>
                <a:schemeClr val="accent2"/>
              </a:buClr>
              <a:buFont typeface="Monotype Sorts" pitchFamily="2" charset="2"/>
              <a:buNone/>
            </a:pPr>
            <a:r>
              <a:rPr kumimoji="1" lang="en-US" altLang="en-US" sz="1600" b="1" dirty="0">
                <a:solidFill>
                  <a:srgbClr val="FF0000"/>
                </a:solidFill>
              </a:rPr>
              <a:t>economic pressures</a:t>
            </a:r>
          </a:p>
        </p:txBody>
      </p:sp>
      <p:sp>
        <p:nvSpPr>
          <p:cNvPr id="88068" name="Text Box 4">
            <a:extLst>
              <a:ext uri="{FF2B5EF4-FFF2-40B4-BE49-F238E27FC236}">
                <a16:creationId xmlns:a16="http://schemas.microsoft.com/office/drawing/2014/main" id="{424E26B1-8FD9-E944-9C8D-7702A03899C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00601" y="548680"/>
            <a:ext cx="4498975" cy="1804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l" eaLnBrk="0" hangingPunct="0">
              <a:spcBef>
                <a:spcPct val="20000"/>
              </a:spcBef>
              <a:buClr>
                <a:schemeClr val="accent2"/>
              </a:buClr>
              <a:buFont typeface="Monotype Sorts" pitchFamily="2" charset="2"/>
              <a:buNone/>
            </a:pPr>
            <a:r>
              <a:rPr kumimoji="1" lang="en-US" altLang="en-US" sz="1600" b="1" dirty="0"/>
              <a:t>Strong competition</a:t>
            </a:r>
          </a:p>
          <a:p>
            <a:pPr algn="l" eaLnBrk="0" hangingPunct="0">
              <a:spcBef>
                <a:spcPct val="20000"/>
              </a:spcBef>
              <a:buClr>
                <a:schemeClr val="accent2"/>
              </a:buClr>
              <a:buFont typeface="Monotype Sorts" pitchFamily="2" charset="2"/>
              <a:buNone/>
            </a:pPr>
            <a:r>
              <a:rPr kumimoji="1" lang="en-US" altLang="en-US" sz="1600" b="1" dirty="0"/>
              <a:t>Global economy</a:t>
            </a:r>
          </a:p>
          <a:p>
            <a:pPr algn="l" eaLnBrk="0" hangingPunct="0">
              <a:spcBef>
                <a:spcPct val="20000"/>
              </a:spcBef>
              <a:buClr>
                <a:schemeClr val="accent2"/>
              </a:buClr>
              <a:buFont typeface="Monotype Sorts" pitchFamily="2" charset="2"/>
              <a:buNone/>
            </a:pPr>
            <a:r>
              <a:rPr kumimoji="1" lang="en-US" altLang="en-US" sz="1600" b="1" dirty="0"/>
              <a:t>Regional trade agreements (e.g. NAFTA)</a:t>
            </a:r>
          </a:p>
          <a:p>
            <a:pPr algn="l" eaLnBrk="0" hangingPunct="0">
              <a:spcBef>
                <a:spcPct val="20000"/>
              </a:spcBef>
              <a:buClr>
                <a:schemeClr val="accent2"/>
              </a:buClr>
              <a:buFont typeface="Monotype Sorts" pitchFamily="2" charset="2"/>
              <a:buNone/>
            </a:pPr>
            <a:r>
              <a:rPr kumimoji="1" lang="en-US" altLang="en-US" sz="1600" b="1" dirty="0"/>
              <a:t>Extremely low labor cost in some countries</a:t>
            </a:r>
          </a:p>
          <a:p>
            <a:pPr algn="l" eaLnBrk="0" hangingPunct="0">
              <a:spcBef>
                <a:spcPct val="20000"/>
              </a:spcBef>
              <a:buClr>
                <a:schemeClr val="accent2"/>
              </a:buClr>
              <a:buFont typeface="Monotype Sorts" pitchFamily="2" charset="2"/>
              <a:buNone/>
            </a:pPr>
            <a:r>
              <a:rPr kumimoji="1" lang="en-US" altLang="en-US" sz="1600" b="1" dirty="0"/>
              <a:t>Frequent and significant changes in markets</a:t>
            </a:r>
          </a:p>
          <a:p>
            <a:pPr algn="l" eaLnBrk="0" hangingPunct="0">
              <a:spcBef>
                <a:spcPct val="20000"/>
              </a:spcBef>
              <a:buClr>
                <a:schemeClr val="accent2"/>
              </a:buClr>
              <a:buFont typeface="Monotype Sorts" pitchFamily="2" charset="2"/>
              <a:buNone/>
            </a:pPr>
            <a:r>
              <a:rPr kumimoji="1" lang="en-US" altLang="en-US" sz="1600" b="1" dirty="0"/>
              <a:t>Increased power of consumers</a:t>
            </a:r>
          </a:p>
        </p:txBody>
      </p:sp>
      <p:sp>
        <p:nvSpPr>
          <p:cNvPr id="88069" name="Text Box 5">
            <a:extLst>
              <a:ext uri="{FF2B5EF4-FFF2-40B4-BE49-F238E27FC236}">
                <a16:creationId xmlns:a16="http://schemas.microsoft.com/office/drawing/2014/main" id="{A4E9F545-04C3-F991-36D4-19C76ADEDB6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57401" y="2682280"/>
            <a:ext cx="2911475" cy="630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 eaLnBrk="0" hangingPunct="0">
              <a:spcBef>
                <a:spcPct val="20000"/>
              </a:spcBef>
              <a:buClr>
                <a:schemeClr val="accent2"/>
              </a:buClr>
              <a:buFont typeface="Monotype Sorts" pitchFamily="2" charset="2"/>
              <a:buNone/>
            </a:pPr>
            <a:r>
              <a:rPr kumimoji="1" lang="en-US" altLang="en-US" sz="1600" b="1" dirty="0">
                <a:solidFill>
                  <a:srgbClr val="0000FF"/>
                </a:solidFill>
              </a:rPr>
              <a:t>Societal and</a:t>
            </a:r>
          </a:p>
          <a:p>
            <a:pPr algn="l" eaLnBrk="0" hangingPunct="0">
              <a:spcBef>
                <a:spcPct val="20000"/>
              </a:spcBef>
              <a:buClr>
                <a:schemeClr val="accent2"/>
              </a:buClr>
              <a:buFont typeface="Monotype Sorts" pitchFamily="2" charset="2"/>
              <a:buNone/>
            </a:pPr>
            <a:r>
              <a:rPr kumimoji="1" lang="en-US" altLang="en-US" sz="1600" b="1" dirty="0">
                <a:solidFill>
                  <a:srgbClr val="0000FF"/>
                </a:solidFill>
              </a:rPr>
              <a:t>environmental pressures</a:t>
            </a:r>
          </a:p>
        </p:txBody>
      </p:sp>
      <p:sp>
        <p:nvSpPr>
          <p:cNvPr id="88070" name="Text Box 6">
            <a:extLst>
              <a:ext uri="{FF2B5EF4-FFF2-40B4-BE49-F238E27FC236}">
                <a16:creationId xmlns:a16="http://schemas.microsoft.com/office/drawing/2014/main" id="{30E815ED-C01E-9F4E-1681-F2E4FF406F7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9024" y="2529880"/>
            <a:ext cx="5594350" cy="1804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l" eaLnBrk="0" hangingPunct="0">
              <a:spcBef>
                <a:spcPct val="20000"/>
              </a:spcBef>
              <a:buClr>
                <a:schemeClr val="accent2"/>
              </a:buClr>
              <a:buFont typeface="Monotype Sorts" pitchFamily="2" charset="2"/>
              <a:buNone/>
            </a:pPr>
            <a:r>
              <a:rPr kumimoji="1" lang="en-US" altLang="en-US" sz="1600" b="1" dirty="0">
                <a:solidFill>
                  <a:srgbClr val="0000FF"/>
                </a:solidFill>
              </a:rPr>
              <a:t>Changing nature of workforce</a:t>
            </a:r>
          </a:p>
          <a:p>
            <a:pPr algn="l" eaLnBrk="0" hangingPunct="0">
              <a:spcBef>
                <a:spcPct val="20000"/>
              </a:spcBef>
              <a:buClr>
                <a:schemeClr val="accent2"/>
              </a:buClr>
              <a:buFont typeface="Monotype Sorts" pitchFamily="2" charset="2"/>
              <a:buNone/>
            </a:pPr>
            <a:r>
              <a:rPr kumimoji="1" lang="en-US" altLang="en-US" sz="1600" b="1" dirty="0">
                <a:solidFill>
                  <a:srgbClr val="0000FF"/>
                </a:solidFill>
              </a:rPr>
              <a:t>Government deregulation of banking and other services</a:t>
            </a:r>
          </a:p>
          <a:p>
            <a:pPr algn="l" eaLnBrk="0" hangingPunct="0">
              <a:spcBef>
                <a:spcPct val="20000"/>
              </a:spcBef>
              <a:buClr>
                <a:schemeClr val="accent2"/>
              </a:buClr>
              <a:buFont typeface="Monotype Sorts" pitchFamily="2" charset="2"/>
              <a:buNone/>
            </a:pPr>
            <a:r>
              <a:rPr kumimoji="1" lang="en-US" altLang="en-US" sz="1600" b="1" dirty="0">
                <a:solidFill>
                  <a:srgbClr val="0000FF"/>
                </a:solidFill>
              </a:rPr>
              <a:t>Shrinking government budgets subsides</a:t>
            </a:r>
          </a:p>
          <a:p>
            <a:pPr algn="l" eaLnBrk="0" hangingPunct="0">
              <a:spcBef>
                <a:spcPct val="20000"/>
              </a:spcBef>
              <a:buClr>
                <a:schemeClr val="accent2"/>
              </a:buClr>
              <a:buFont typeface="Monotype Sorts" pitchFamily="2" charset="2"/>
              <a:buNone/>
            </a:pPr>
            <a:r>
              <a:rPr kumimoji="1" lang="en-US" altLang="en-US" sz="1600" b="1" dirty="0">
                <a:solidFill>
                  <a:srgbClr val="0000FF"/>
                </a:solidFill>
              </a:rPr>
              <a:t>Increased importance of ethical and legal issues</a:t>
            </a:r>
          </a:p>
          <a:p>
            <a:pPr algn="l" eaLnBrk="0" hangingPunct="0">
              <a:spcBef>
                <a:spcPct val="20000"/>
              </a:spcBef>
              <a:buClr>
                <a:schemeClr val="accent2"/>
              </a:buClr>
              <a:buFont typeface="Monotype Sorts" pitchFamily="2" charset="2"/>
              <a:buNone/>
            </a:pPr>
            <a:r>
              <a:rPr kumimoji="1" lang="en-US" altLang="en-US" sz="1600" b="1" dirty="0">
                <a:solidFill>
                  <a:srgbClr val="0000FF"/>
                </a:solidFill>
              </a:rPr>
              <a:t>Increased social responsibility of organizations</a:t>
            </a:r>
          </a:p>
          <a:p>
            <a:pPr algn="l" eaLnBrk="0" hangingPunct="0">
              <a:spcBef>
                <a:spcPct val="20000"/>
              </a:spcBef>
              <a:buClr>
                <a:schemeClr val="accent2"/>
              </a:buClr>
              <a:buFont typeface="Monotype Sorts" pitchFamily="2" charset="2"/>
              <a:buNone/>
            </a:pPr>
            <a:r>
              <a:rPr kumimoji="1" lang="en-US" altLang="en-US" sz="1600" b="1" dirty="0">
                <a:solidFill>
                  <a:srgbClr val="0000FF"/>
                </a:solidFill>
              </a:rPr>
              <a:t>Rapid political changes</a:t>
            </a:r>
          </a:p>
        </p:txBody>
      </p:sp>
      <p:sp>
        <p:nvSpPr>
          <p:cNvPr id="88071" name="Text Box 7">
            <a:extLst>
              <a:ext uri="{FF2B5EF4-FFF2-40B4-BE49-F238E27FC236}">
                <a16:creationId xmlns:a16="http://schemas.microsoft.com/office/drawing/2014/main" id="{BC8795B0-802C-4FEB-3A0E-23648A29C66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33601" y="4587280"/>
            <a:ext cx="2606675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 eaLnBrk="0" hangingPunct="0">
              <a:spcBef>
                <a:spcPct val="20000"/>
              </a:spcBef>
              <a:buClr>
                <a:schemeClr val="accent2"/>
              </a:buClr>
              <a:buFont typeface="Monotype Sorts" pitchFamily="2" charset="2"/>
              <a:buNone/>
            </a:pPr>
            <a:r>
              <a:rPr kumimoji="1" lang="en-US" altLang="en-US" sz="1600" b="1" dirty="0">
                <a:solidFill>
                  <a:srgbClr val="FF0000"/>
                </a:solidFill>
              </a:rPr>
              <a:t>Technological pressures</a:t>
            </a:r>
          </a:p>
        </p:txBody>
      </p:sp>
      <p:sp>
        <p:nvSpPr>
          <p:cNvPr id="88072" name="Text Box 8">
            <a:extLst>
              <a:ext uri="{FF2B5EF4-FFF2-40B4-BE49-F238E27FC236}">
                <a16:creationId xmlns:a16="http://schemas.microsoft.com/office/drawing/2014/main" id="{68CD75F7-CDB5-8BF9-E30A-AC118408522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00601" y="4511081"/>
            <a:ext cx="5483225" cy="1217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l" eaLnBrk="0" hangingPunct="0">
              <a:spcBef>
                <a:spcPct val="20000"/>
              </a:spcBef>
              <a:buClr>
                <a:schemeClr val="accent2"/>
              </a:buClr>
              <a:buFont typeface="Monotype Sorts" pitchFamily="2" charset="2"/>
              <a:buNone/>
            </a:pPr>
            <a:r>
              <a:rPr kumimoji="1" lang="en-US" altLang="en-US" sz="1600" b="1"/>
              <a:t>Rapid technological obsolescence</a:t>
            </a:r>
          </a:p>
          <a:p>
            <a:pPr algn="l" eaLnBrk="0" hangingPunct="0">
              <a:spcBef>
                <a:spcPct val="20000"/>
              </a:spcBef>
              <a:buClr>
                <a:schemeClr val="accent2"/>
              </a:buClr>
              <a:buFont typeface="Monotype Sorts" pitchFamily="2" charset="2"/>
              <a:buNone/>
            </a:pPr>
            <a:r>
              <a:rPr kumimoji="1" lang="en-US" altLang="en-US" sz="1600" b="1"/>
              <a:t>Increase innovations and new technologies</a:t>
            </a:r>
          </a:p>
          <a:p>
            <a:pPr algn="l" eaLnBrk="0" hangingPunct="0">
              <a:spcBef>
                <a:spcPct val="20000"/>
              </a:spcBef>
              <a:buClr>
                <a:schemeClr val="accent2"/>
              </a:buClr>
              <a:buFont typeface="Monotype Sorts" pitchFamily="2" charset="2"/>
              <a:buNone/>
            </a:pPr>
            <a:r>
              <a:rPr kumimoji="1" lang="en-US" altLang="en-US" sz="1600" b="1"/>
              <a:t>Information overload</a:t>
            </a:r>
          </a:p>
          <a:p>
            <a:pPr algn="l" eaLnBrk="0" hangingPunct="0">
              <a:spcBef>
                <a:spcPct val="20000"/>
              </a:spcBef>
              <a:buClr>
                <a:schemeClr val="accent2"/>
              </a:buClr>
              <a:buFont typeface="Monotype Sorts" pitchFamily="2" charset="2"/>
              <a:buNone/>
            </a:pPr>
            <a:r>
              <a:rPr kumimoji="1" lang="en-US" altLang="en-US" sz="1600" b="1"/>
              <a:t>Rapid decline in technology cost vs. performance ratio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2">
            <a:extLst>
              <a:ext uri="{FF2B5EF4-FFF2-40B4-BE49-F238E27FC236}">
                <a16:creationId xmlns:a16="http://schemas.microsoft.com/office/drawing/2014/main" id="{4CBD3AA7-6218-5E92-01A4-1FE3A2E5007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15480" y="116632"/>
            <a:ext cx="9144000" cy="1143000"/>
          </a:xfrm>
        </p:spPr>
        <p:txBody>
          <a:bodyPr/>
          <a:lstStyle/>
          <a:p>
            <a:r>
              <a:rPr lang="en-US" altLang="en-US" sz="4000" dirty="0"/>
              <a:t>Competition in Electronic Commerce</a:t>
            </a:r>
          </a:p>
        </p:txBody>
      </p:sp>
      <p:sp>
        <p:nvSpPr>
          <p:cNvPr id="89091" name="Rectangle 3">
            <a:extLst>
              <a:ext uri="{FF2B5EF4-FFF2-40B4-BE49-F238E27FC236}">
                <a16:creationId xmlns:a16="http://schemas.microsoft.com/office/drawing/2014/main" id="{1ACC285E-89F5-2D5B-9C82-449DFC2FCE5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547367" y="1340768"/>
            <a:ext cx="8589193" cy="36830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3500" dirty="0"/>
              <a:t>Impacts on competition</a:t>
            </a:r>
          </a:p>
          <a:p>
            <a:pPr lvl="1">
              <a:lnSpc>
                <a:spcPct val="90000"/>
              </a:lnSpc>
            </a:pPr>
            <a:r>
              <a:rPr lang="en-US" altLang="en-US" dirty="0"/>
              <a:t>Lower buyers’ search cost</a:t>
            </a:r>
          </a:p>
          <a:p>
            <a:pPr lvl="1">
              <a:lnSpc>
                <a:spcPct val="90000"/>
              </a:lnSpc>
            </a:pPr>
            <a:r>
              <a:rPr lang="en-US" altLang="en-US" dirty="0"/>
              <a:t>Speedy comparisons</a:t>
            </a:r>
          </a:p>
          <a:p>
            <a:pPr lvl="1">
              <a:lnSpc>
                <a:spcPct val="90000"/>
              </a:lnSpc>
            </a:pPr>
            <a:r>
              <a:rPr lang="en-US" altLang="en-US" dirty="0"/>
              <a:t>Differentiation</a:t>
            </a:r>
          </a:p>
          <a:p>
            <a:pPr lvl="1">
              <a:lnSpc>
                <a:spcPct val="90000"/>
              </a:lnSpc>
            </a:pPr>
            <a:r>
              <a:rPr lang="en-US" altLang="en-US" dirty="0"/>
              <a:t>Lower price</a:t>
            </a:r>
          </a:p>
          <a:p>
            <a:pPr lvl="1">
              <a:lnSpc>
                <a:spcPct val="90000"/>
              </a:lnSpc>
            </a:pPr>
            <a:r>
              <a:rPr lang="en-US" altLang="en-US" dirty="0"/>
              <a:t>Customer service</a:t>
            </a:r>
          </a:p>
          <a:p>
            <a:pPr lvl="1">
              <a:lnSpc>
                <a:spcPct val="90000"/>
              </a:lnSpc>
            </a:pPr>
            <a:r>
              <a:rPr lang="en-US" altLang="en-US" dirty="0"/>
              <a:t>Digital products lack normal wear and tear</a:t>
            </a:r>
          </a:p>
          <a:p>
            <a:pPr>
              <a:lnSpc>
                <a:spcPct val="90000"/>
              </a:lnSpc>
            </a:pPr>
            <a:endParaRPr lang="en-US" altLang="en-US" sz="35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2">
            <a:extLst>
              <a:ext uri="{FF2B5EF4-FFF2-40B4-BE49-F238E27FC236}">
                <a16:creationId xmlns:a16="http://schemas.microsoft.com/office/drawing/2014/main" id="{AFC880EE-D0FA-1982-855F-EAEB743F250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/>
              <a:t>Competition in Electronic Commerce</a:t>
            </a:r>
          </a:p>
        </p:txBody>
      </p:sp>
      <p:sp>
        <p:nvSpPr>
          <p:cNvPr id="90115" name="Rectangle 3">
            <a:extLst>
              <a:ext uri="{FF2B5EF4-FFF2-40B4-BE49-F238E27FC236}">
                <a16:creationId xmlns:a16="http://schemas.microsoft.com/office/drawing/2014/main" id="{A29A1F5C-63C6-F885-2D19-BE85DE773AF2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z="2800" dirty="0">
                <a:solidFill>
                  <a:srgbClr val="FF0000"/>
                </a:solidFill>
              </a:rPr>
              <a:t>Perfect competition</a:t>
            </a:r>
            <a:r>
              <a:rPr lang="en-US" altLang="en-US" sz="2800" dirty="0"/>
              <a:t>!!!!</a:t>
            </a:r>
          </a:p>
          <a:p>
            <a:pPr lvl="1"/>
            <a:r>
              <a:rPr lang="en-US" altLang="en-US" sz="2400" dirty="0"/>
              <a:t>Enable many buyers and sellers to enter the market at little or no cost (no barriers to entry)</a:t>
            </a:r>
          </a:p>
          <a:p>
            <a:pPr lvl="1"/>
            <a:r>
              <a:rPr lang="en-US" altLang="en-US" sz="2400" dirty="0"/>
              <a:t>Not allowing any buyers and sellers to individually influence the market</a:t>
            </a:r>
          </a:p>
          <a:p>
            <a:pPr lvl="1"/>
            <a:r>
              <a:rPr lang="en-US" altLang="en-US" sz="2400" dirty="0"/>
              <a:t>Make certain products homogeneous (no product differentiation)</a:t>
            </a:r>
          </a:p>
          <a:p>
            <a:pPr lvl="1"/>
            <a:r>
              <a:rPr lang="en-US" altLang="en-US" sz="2400" dirty="0"/>
              <a:t>Supply buyers and sellers with perfect information about the products and the market participants and conditions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2">
            <a:extLst>
              <a:ext uri="{FF2B5EF4-FFF2-40B4-BE49-F238E27FC236}">
                <a16:creationId xmlns:a16="http://schemas.microsoft.com/office/drawing/2014/main" id="{8ED2485F-5B22-E41F-E2A1-48E618B5683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4305"/>
            <a:ext cx="10972800" cy="1143000"/>
          </a:xfrm>
        </p:spPr>
        <p:txBody>
          <a:bodyPr/>
          <a:lstStyle/>
          <a:p>
            <a:r>
              <a:rPr lang="en-US" altLang="en-US" sz="3600" dirty="0"/>
              <a:t>Competition in Electronic Commerce</a:t>
            </a:r>
            <a:endParaRPr lang="en-US" altLang="en-US" sz="3600" i="1" dirty="0"/>
          </a:p>
        </p:txBody>
      </p:sp>
      <p:sp>
        <p:nvSpPr>
          <p:cNvPr id="91139" name="Rectangle 3">
            <a:extLst>
              <a:ext uri="{FF2B5EF4-FFF2-40B4-BE49-F238E27FC236}">
                <a16:creationId xmlns:a16="http://schemas.microsoft.com/office/drawing/2014/main" id="{6763E751-D441-93CC-3A30-6582C5AFC1C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559496" y="1147305"/>
            <a:ext cx="9865096" cy="348615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dirty="0"/>
              <a:t>Observations regarding competitiveness</a:t>
            </a:r>
          </a:p>
          <a:p>
            <a:pPr lvl="1">
              <a:lnSpc>
                <a:spcPct val="90000"/>
              </a:lnSpc>
            </a:pPr>
            <a:r>
              <a:rPr lang="en-US" altLang="en-US" dirty="0"/>
              <a:t>There will be many new entrants</a:t>
            </a:r>
          </a:p>
          <a:p>
            <a:pPr lvl="1">
              <a:lnSpc>
                <a:spcPct val="90000"/>
              </a:lnSpc>
            </a:pPr>
            <a:r>
              <a:rPr lang="en-US" altLang="en-US" dirty="0"/>
              <a:t>The bargaining power of buyers is likely to increase</a:t>
            </a:r>
          </a:p>
          <a:p>
            <a:pPr lvl="1">
              <a:lnSpc>
                <a:spcPct val="90000"/>
              </a:lnSpc>
            </a:pPr>
            <a:r>
              <a:rPr lang="en-US" altLang="en-US" dirty="0"/>
              <a:t>There will be more substitute products and services</a:t>
            </a:r>
          </a:p>
          <a:p>
            <a:pPr lvl="1">
              <a:lnSpc>
                <a:spcPct val="90000"/>
              </a:lnSpc>
            </a:pPr>
            <a:r>
              <a:rPr lang="en-US" altLang="en-US" dirty="0"/>
              <a:t>The bargaining power of suppliers may decrease</a:t>
            </a:r>
          </a:p>
          <a:p>
            <a:pPr lvl="1">
              <a:lnSpc>
                <a:spcPct val="90000"/>
              </a:lnSpc>
            </a:pPr>
            <a:r>
              <a:rPr lang="en-US" altLang="en-US" dirty="0"/>
              <a:t>The number of industry competitors in one location will increase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Rectangle 2">
            <a:extLst>
              <a:ext uri="{FF2B5EF4-FFF2-40B4-BE49-F238E27FC236}">
                <a16:creationId xmlns:a16="http://schemas.microsoft.com/office/drawing/2014/main" id="{52C8A0D3-D9E0-0508-7DC2-0A9D3647EF0F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695400" y="2996952"/>
            <a:ext cx="10363200" cy="1470025"/>
          </a:xfrm>
        </p:spPr>
        <p:txBody>
          <a:bodyPr/>
          <a:lstStyle/>
          <a:p>
            <a:r>
              <a:rPr lang="en-US" altLang="en-US" sz="6600" b="1" dirty="0">
                <a:solidFill>
                  <a:srgbClr val="FF0000"/>
                </a:solidFill>
                <a:highlight>
                  <a:srgbClr val="FFFF00"/>
                </a:highlight>
              </a:rPr>
              <a:t>Re-visiting Strategy</a:t>
            </a:r>
            <a:br>
              <a:rPr lang="en-US" altLang="en-US" sz="6600" b="1" dirty="0">
                <a:solidFill>
                  <a:srgbClr val="FF0000"/>
                </a:solidFill>
              </a:rPr>
            </a:br>
            <a:endParaRPr lang="en-US" altLang="en-US" sz="6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7" name="Rectangle 3">
            <a:extLst>
              <a:ext uri="{FF2B5EF4-FFF2-40B4-BE49-F238E27FC236}">
                <a16:creationId xmlns:a16="http://schemas.microsoft.com/office/drawing/2014/main" id="{E6BE541D-56FF-699D-6D07-48BBDAAAD41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127448" y="1219200"/>
            <a:ext cx="10454952" cy="4114800"/>
          </a:xfrm>
        </p:spPr>
        <p:txBody>
          <a:bodyPr/>
          <a:lstStyle/>
          <a:p>
            <a:r>
              <a:rPr lang="en-US" altLang="en-US" dirty="0"/>
              <a:t>Strategy is the roadmap to success.</a:t>
            </a:r>
          </a:p>
          <a:p>
            <a:r>
              <a:rPr lang="en-US" altLang="en-US" dirty="0"/>
              <a:t>Strategy answers the question what business are you in?</a:t>
            </a:r>
          </a:p>
          <a:p>
            <a:r>
              <a:rPr lang="en-US" altLang="en-US" dirty="0"/>
              <a:t>Strategy determines how you compete within the market you are in.</a:t>
            </a:r>
          </a:p>
          <a:p>
            <a:r>
              <a:rPr lang="en-US" altLang="en-US" dirty="0"/>
              <a:t>Strategy focuses the company in a unified direction.</a:t>
            </a:r>
          </a:p>
        </p:txBody>
      </p:sp>
      <p:sp>
        <p:nvSpPr>
          <p:cNvPr id="2" name="Rectangle 2">
            <a:extLst>
              <a:ext uri="{FF2B5EF4-FFF2-40B4-BE49-F238E27FC236}">
                <a16:creationId xmlns:a16="http://schemas.microsoft.com/office/drawing/2014/main" id="{476A3CCF-8B49-BE9C-0282-B8ACD705867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4305"/>
            <a:ext cx="10972800" cy="1143000"/>
          </a:xfrm>
        </p:spPr>
        <p:txBody>
          <a:bodyPr/>
          <a:lstStyle/>
          <a:p>
            <a:pPr algn="l"/>
            <a:r>
              <a:rPr lang="en-US" altLang="en-US" sz="4800" b="1" dirty="0">
                <a:solidFill>
                  <a:srgbClr val="FF0000"/>
                </a:solidFill>
              </a:rPr>
              <a:t>Strategy</a:t>
            </a:r>
            <a:endParaRPr lang="en-US" altLang="en-US" sz="4800" b="1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2">
            <a:extLst>
              <a:ext uri="{FF2B5EF4-FFF2-40B4-BE49-F238E27FC236}">
                <a16:creationId xmlns:a16="http://schemas.microsoft.com/office/drawing/2014/main" id="{AFA1605E-87F4-4550-9991-6372CACF512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90800" y="2819400"/>
            <a:ext cx="77724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US" altLang="en-US" dirty="0">
                <a:solidFill>
                  <a:schemeClr val="tx1"/>
                </a:solidFill>
                <a:latin typeface="Times New Roman" panose="02020603050405020304" pitchFamily="18" charset="0"/>
              </a:rPr>
              <a:t>The goal is to develop a sustainable competitive advantage.  </a:t>
            </a:r>
            <a:br>
              <a:rPr lang="en-US" altLang="en-US" dirty="0">
                <a:solidFill>
                  <a:schemeClr val="tx1"/>
                </a:solidFill>
                <a:latin typeface="Times New Roman" panose="02020603050405020304" pitchFamily="18" charset="0"/>
              </a:rPr>
            </a:br>
            <a:r>
              <a:rPr lang="en-US" altLang="en-US" dirty="0">
                <a:solidFill>
                  <a:schemeClr val="tx1"/>
                </a:solidFill>
                <a:latin typeface="Times New Roman" panose="02020603050405020304" pitchFamily="18" charset="0"/>
              </a:rPr>
              <a:t>There are generally two forms of competition, </a:t>
            </a:r>
            <a:r>
              <a:rPr lang="en-US" altLang="en-US" dirty="0">
                <a:solidFill>
                  <a:srgbClr val="FF0000"/>
                </a:solidFill>
                <a:highlight>
                  <a:srgbClr val="FFFF00"/>
                </a:highlight>
                <a:latin typeface="Times New Roman" panose="02020603050405020304" pitchFamily="18" charset="0"/>
              </a:rPr>
              <a:t>Operating effectiveness </a:t>
            </a:r>
            <a:r>
              <a:rPr lang="en-US" altLang="en-US" dirty="0">
                <a:solidFill>
                  <a:schemeClr val="tx1"/>
                </a:solidFill>
                <a:latin typeface="Times New Roman" panose="02020603050405020304" pitchFamily="18" charset="0"/>
              </a:rPr>
              <a:t>(production) or </a:t>
            </a:r>
            <a:r>
              <a:rPr lang="en-US" altLang="en-US" dirty="0">
                <a:solidFill>
                  <a:srgbClr val="FF0000"/>
                </a:solidFill>
                <a:highlight>
                  <a:srgbClr val="FFFF00"/>
                </a:highlight>
                <a:latin typeface="Times New Roman" panose="02020603050405020304" pitchFamily="18" charset="0"/>
              </a:rPr>
              <a:t>Competitive position </a:t>
            </a:r>
            <a:r>
              <a:rPr lang="en-US" altLang="en-US" dirty="0">
                <a:solidFill>
                  <a:schemeClr val="tx1"/>
                </a:solidFill>
                <a:latin typeface="Times New Roman" panose="02020603050405020304" pitchFamily="18" charset="0"/>
              </a:rPr>
              <a:t>(marketing)</a:t>
            </a:r>
          </a:p>
        </p:txBody>
      </p:sp>
      <p:sp>
        <p:nvSpPr>
          <p:cNvPr id="2" name="Rectangle 2">
            <a:extLst>
              <a:ext uri="{FF2B5EF4-FFF2-40B4-BE49-F238E27FC236}">
                <a16:creationId xmlns:a16="http://schemas.microsoft.com/office/drawing/2014/main" id="{98B0D8FC-9952-DBAD-35B8-58EF7B13DFA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9600" y="4305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pPr algn="l"/>
            <a:r>
              <a:rPr lang="en-US" altLang="en-US" sz="4800" b="1" dirty="0" err="1">
                <a:solidFill>
                  <a:srgbClr val="FF0000"/>
                </a:solidFill>
              </a:rPr>
              <a:t>Gosl</a:t>
            </a:r>
            <a:r>
              <a:rPr lang="en-US" altLang="en-US" sz="4800" b="1" dirty="0">
                <a:solidFill>
                  <a:srgbClr val="FF0000"/>
                </a:solidFill>
              </a:rPr>
              <a:t> of strategy</a:t>
            </a:r>
            <a:endParaRPr lang="en-US" altLang="en-US" sz="4800" b="1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2">
            <a:extLst>
              <a:ext uri="{FF2B5EF4-FFF2-40B4-BE49-F238E27FC236}">
                <a16:creationId xmlns:a16="http://schemas.microsoft.com/office/drawing/2014/main" id="{816DCDEF-6C27-5EE2-B6C1-472D27141FD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274638"/>
            <a:ext cx="11582400" cy="1143000"/>
          </a:xfrm>
        </p:spPr>
        <p:txBody>
          <a:bodyPr/>
          <a:lstStyle/>
          <a:p>
            <a:pPr algn="l"/>
            <a:r>
              <a:rPr lang="en-US" altLang="en-US" dirty="0"/>
              <a:t>Competitive Advantage can be achieved by:</a:t>
            </a:r>
          </a:p>
        </p:txBody>
      </p:sp>
      <p:sp>
        <p:nvSpPr>
          <p:cNvPr id="106499" name="Rectangle 3">
            <a:extLst>
              <a:ext uri="{FF2B5EF4-FFF2-40B4-BE49-F238E27FC236}">
                <a16:creationId xmlns:a16="http://schemas.microsoft.com/office/drawing/2014/main" id="{5F049016-25F9-4FE9-B725-A0D6240398F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19336" y="1600201"/>
            <a:ext cx="12025336" cy="3917032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dirty="0"/>
              <a:t>Concentrating on particular market segments (niche markets)</a:t>
            </a:r>
          </a:p>
          <a:p>
            <a:pPr>
              <a:lnSpc>
                <a:spcPct val="90000"/>
              </a:lnSpc>
            </a:pPr>
            <a:r>
              <a:rPr lang="en-US" altLang="en-US" dirty="0"/>
              <a:t>Offering products which differ from the competition (product differentiation)</a:t>
            </a:r>
          </a:p>
          <a:p>
            <a:pPr>
              <a:lnSpc>
                <a:spcPct val="90000"/>
              </a:lnSpc>
            </a:pPr>
            <a:r>
              <a:rPr lang="en-US" altLang="en-US" dirty="0"/>
              <a:t>Using alternative distribution channels and manufacturing processes</a:t>
            </a:r>
          </a:p>
          <a:p>
            <a:pPr>
              <a:lnSpc>
                <a:spcPct val="90000"/>
              </a:lnSpc>
            </a:pPr>
            <a:r>
              <a:rPr lang="en-US" altLang="en-US" dirty="0"/>
              <a:t>Employing selective pricing and fundamentally different cost structures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Rectangle 1026">
            <a:extLst>
              <a:ext uri="{FF2B5EF4-FFF2-40B4-BE49-F238E27FC236}">
                <a16:creationId xmlns:a16="http://schemas.microsoft.com/office/drawing/2014/main" id="{4B44D1D9-1067-AB1F-05C8-8721B8086C3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87488" y="188640"/>
            <a:ext cx="7772400" cy="3200400"/>
          </a:xfrm>
        </p:spPr>
        <p:txBody>
          <a:bodyPr>
            <a:normAutofit fontScale="90000"/>
          </a:bodyPr>
          <a:lstStyle/>
          <a:p>
            <a:pPr algn="l"/>
            <a:r>
              <a:rPr lang="en-US" altLang="en-US" dirty="0"/>
              <a:t>Generic Strategies</a:t>
            </a:r>
            <a:br>
              <a:rPr lang="en-US" altLang="en-US" dirty="0"/>
            </a:br>
            <a:br>
              <a:rPr lang="en-US" altLang="en-US" dirty="0"/>
            </a:br>
            <a:r>
              <a:rPr lang="en-US" altLang="en-US" sz="3200" dirty="0">
                <a:latin typeface="Times New Roman" panose="02020603050405020304" pitchFamily="18" charset="0"/>
              </a:rPr>
              <a:t>Porter gives us a little more help in strategy formulation by providing three generic strategies which, if successfully implemented, can allow a firm to stake out a defended position in the marketplace.  These strategies are:</a:t>
            </a:r>
            <a:endParaRPr lang="en-US" altLang="en-US" dirty="0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  <p:sp>
        <p:nvSpPr>
          <p:cNvPr id="107523" name="Rectangle 1027">
            <a:extLst>
              <a:ext uri="{FF2B5EF4-FFF2-40B4-BE49-F238E27FC236}">
                <a16:creationId xmlns:a16="http://schemas.microsoft.com/office/drawing/2014/main" id="{A28E53E4-5B94-1DE9-71C2-4F4F5A2DD57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209800" y="3717032"/>
            <a:ext cx="7772400" cy="2057400"/>
          </a:xfrm>
        </p:spPr>
        <p:txBody>
          <a:bodyPr/>
          <a:lstStyle/>
          <a:p>
            <a:r>
              <a:rPr lang="en-US" altLang="en-US" sz="2800" dirty="0"/>
              <a:t>Overall cost leadership</a:t>
            </a:r>
          </a:p>
          <a:p>
            <a:r>
              <a:rPr lang="en-US" altLang="en-US" sz="2800" dirty="0"/>
              <a:t>Differentiation</a:t>
            </a:r>
          </a:p>
          <a:p>
            <a:r>
              <a:rPr lang="en-US" altLang="en-US" sz="2800" dirty="0"/>
              <a:t>Focus</a:t>
            </a:r>
            <a:endParaRPr lang="en-US" altLang="en-US" dirty="0"/>
          </a:p>
          <a:p>
            <a:endParaRPr lang="en-US" alt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Rectangle 1026">
            <a:extLst>
              <a:ext uri="{FF2B5EF4-FFF2-40B4-BE49-F238E27FC236}">
                <a16:creationId xmlns:a16="http://schemas.microsoft.com/office/drawing/2014/main" id="{DEAB80F3-00E3-F59F-1013-F5EE240154C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67408" y="620688"/>
            <a:ext cx="9145016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US" altLang="en-US" sz="4000" dirty="0">
                <a:solidFill>
                  <a:srgbClr val="FF0066"/>
                </a:solidFill>
              </a:rPr>
              <a:t>Overall Cost Leadership</a:t>
            </a:r>
            <a:br>
              <a:rPr lang="en-US" altLang="en-US" sz="4000" dirty="0">
                <a:solidFill>
                  <a:srgbClr val="FF0066"/>
                </a:solidFill>
              </a:rPr>
            </a:br>
            <a:br>
              <a:rPr lang="en-US" altLang="en-US" sz="2800" dirty="0"/>
            </a:br>
            <a:r>
              <a:rPr lang="en-US" altLang="en-US" sz="2800" dirty="0"/>
              <a:t>Efficient scale facilities</a:t>
            </a:r>
            <a:br>
              <a:rPr lang="en-US" altLang="en-US" sz="2800" dirty="0"/>
            </a:br>
            <a:br>
              <a:rPr lang="en-US" altLang="en-US" sz="2800" dirty="0"/>
            </a:br>
            <a:r>
              <a:rPr lang="en-US" altLang="en-US" sz="2800" dirty="0"/>
              <a:t>Vigorous cost reductions</a:t>
            </a:r>
          </a:p>
        </p:txBody>
      </p:sp>
      <p:sp>
        <p:nvSpPr>
          <p:cNvPr id="108547" name="Rectangle 1027">
            <a:extLst>
              <a:ext uri="{FF2B5EF4-FFF2-40B4-BE49-F238E27FC236}">
                <a16:creationId xmlns:a16="http://schemas.microsoft.com/office/drawing/2014/main" id="{AF46DBB7-C317-82EE-C4C7-30CE845B6703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2281310" y="2204864"/>
            <a:ext cx="3810000" cy="4343400"/>
          </a:xfrm>
        </p:spPr>
        <p:txBody>
          <a:bodyPr/>
          <a:lstStyle/>
          <a:p>
            <a:r>
              <a:rPr lang="en-US" altLang="en-US" sz="2800" dirty="0"/>
              <a:t>Cost control</a:t>
            </a:r>
          </a:p>
          <a:p>
            <a:r>
              <a:rPr lang="en-US" altLang="en-US" sz="2800" dirty="0"/>
              <a:t>Overhead control</a:t>
            </a:r>
          </a:p>
          <a:p>
            <a:r>
              <a:rPr lang="en-US" altLang="en-US" sz="2800" dirty="0"/>
              <a:t>Avoid marginal accounts</a:t>
            </a:r>
          </a:p>
          <a:p>
            <a:r>
              <a:rPr lang="en-US" altLang="en-US" sz="2800" dirty="0"/>
              <a:t>Minimize R&amp;D</a:t>
            </a:r>
          </a:p>
          <a:p>
            <a:r>
              <a:rPr lang="en-US" altLang="en-US" sz="2800" dirty="0"/>
              <a:t>Minimize service</a:t>
            </a:r>
          </a:p>
          <a:p>
            <a:r>
              <a:rPr lang="en-US" altLang="en-US" sz="2800" dirty="0"/>
              <a:t>Minimize advertising</a:t>
            </a:r>
          </a:p>
        </p:txBody>
      </p:sp>
      <p:graphicFrame>
        <p:nvGraphicFramePr>
          <p:cNvPr id="108548" name="Object 1028">
            <a:extLst>
              <a:ext uri="{FF2B5EF4-FFF2-40B4-BE49-F238E27FC236}">
                <a16:creationId xmlns:a16="http://schemas.microsoft.com/office/drawing/2014/main" id="{77A27339-EB5A-FCE0-53A0-E0076F8A2663}"/>
              </a:ext>
            </a:extLst>
          </p:cNvPr>
          <p:cNvGraphicFramePr>
            <a:graphicFrameLocks noGrp="1" noChangeAspect="1"/>
          </p:cNvGraphicFramePr>
          <p:nvPr>
            <p:ph type="clipArt" sz="half" idx="2"/>
            <p:extLst>
              <p:ext uri="{D42A27DB-BD31-4B8C-83A1-F6EECF244321}">
                <p14:modId xmlns:p14="http://schemas.microsoft.com/office/powerpoint/2010/main" val="2739734081"/>
              </p:ext>
            </p:extLst>
          </p:nvPr>
        </p:nvGraphicFramePr>
        <p:xfrm>
          <a:off x="6240016" y="1763688"/>
          <a:ext cx="3311525" cy="34702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2" imgW="3310200" imgH="3468960" progId="MS_ClipArt_Gallery.2">
                  <p:embed/>
                </p:oleObj>
              </mc:Choice>
              <mc:Fallback>
                <p:oleObj name="Clip" r:id="rId2" imgW="3310200" imgH="3468960" progId="MS_ClipArt_Gallery.2">
                  <p:embed/>
                  <p:pic>
                    <p:nvPicPr>
                      <p:cNvPr id="108548" name="Object 1028">
                        <a:extLst>
                          <a:ext uri="{FF2B5EF4-FFF2-40B4-BE49-F238E27FC236}">
                            <a16:creationId xmlns:a16="http://schemas.microsoft.com/office/drawing/2014/main" id="{77A27339-EB5A-FCE0-53A0-E0076F8A2663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240016" y="1763688"/>
                        <a:ext cx="3311525" cy="34702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1026">
            <a:extLst>
              <a:ext uri="{FF2B5EF4-FFF2-40B4-BE49-F238E27FC236}">
                <a16:creationId xmlns:a16="http://schemas.microsoft.com/office/drawing/2014/main" id="{3B764BA4-0E9B-6975-9210-4636144581F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9336" y="1066800"/>
            <a:ext cx="11953328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US" altLang="en-US" sz="4000" b="1" dirty="0">
                <a:solidFill>
                  <a:srgbClr val="FF0066"/>
                </a:solidFill>
              </a:rPr>
              <a:t>Differentiation</a:t>
            </a:r>
            <a:br>
              <a:rPr lang="en-US" altLang="en-US" sz="4000" dirty="0">
                <a:solidFill>
                  <a:srgbClr val="FF0066"/>
                </a:solidFill>
              </a:rPr>
            </a:br>
            <a:br>
              <a:rPr lang="en-US" altLang="en-US" sz="2800" dirty="0"/>
            </a:br>
            <a:r>
              <a:rPr lang="en-US" altLang="en-US" sz="2800" dirty="0"/>
              <a:t>Key idea:  Create something about your product that is perceived industry wide as being unique</a:t>
            </a:r>
            <a:br>
              <a:rPr lang="en-US" altLang="en-US" sz="2800" dirty="0"/>
            </a:br>
            <a:br>
              <a:rPr lang="en-US" altLang="en-US" sz="2800" dirty="0"/>
            </a:br>
            <a:r>
              <a:rPr lang="en-US" altLang="en-US" sz="2800" dirty="0"/>
              <a:t>Bases for Differentiation:</a:t>
            </a:r>
          </a:p>
        </p:txBody>
      </p:sp>
      <p:sp>
        <p:nvSpPr>
          <p:cNvPr id="109571" name="Rectangle 1027">
            <a:extLst>
              <a:ext uri="{FF2B5EF4-FFF2-40B4-BE49-F238E27FC236}">
                <a16:creationId xmlns:a16="http://schemas.microsoft.com/office/drawing/2014/main" id="{DDFB14F7-ED9B-E12A-888A-F8B14BC5F8CE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1775520" y="2933701"/>
            <a:ext cx="3810000" cy="3429000"/>
          </a:xfrm>
        </p:spPr>
        <p:txBody>
          <a:bodyPr/>
          <a:lstStyle/>
          <a:p>
            <a:r>
              <a:rPr lang="en-US" altLang="en-US"/>
              <a:t>Quality</a:t>
            </a:r>
          </a:p>
          <a:p>
            <a:r>
              <a:rPr lang="en-US" altLang="en-US"/>
              <a:t>Delivery</a:t>
            </a:r>
          </a:p>
          <a:p>
            <a:r>
              <a:rPr lang="en-US" altLang="en-US"/>
              <a:t>Credit and Terms</a:t>
            </a:r>
          </a:p>
          <a:p>
            <a:r>
              <a:rPr lang="en-US" altLang="en-US"/>
              <a:t>Service</a:t>
            </a:r>
          </a:p>
          <a:p>
            <a:r>
              <a:rPr lang="en-US" altLang="en-US"/>
              <a:t>Training</a:t>
            </a:r>
          </a:p>
        </p:txBody>
      </p:sp>
      <p:sp>
        <p:nvSpPr>
          <p:cNvPr id="109572" name="Rectangle 1028">
            <a:extLst>
              <a:ext uri="{FF2B5EF4-FFF2-40B4-BE49-F238E27FC236}">
                <a16:creationId xmlns:a16="http://schemas.microsoft.com/office/drawing/2014/main" id="{D4E0D7AF-583C-F1A3-534A-6567D67DDF0A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>
          <a:xfrm>
            <a:off x="5951984" y="2708920"/>
            <a:ext cx="4752528" cy="3429000"/>
          </a:xfrm>
        </p:spPr>
        <p:txBody>
          <a:bodyPr/>
          <a:lstStyle/>
          <a:p>
            <a:r>
              <a:rPr lang="en-US" altLang="en-US" dirty="0"/>
              <a:t>Reputation / Brand Image</a:t>
            </a:r>
          </a:p>
          <a:p>
            <a:r>
              <a:rPr lang="en-US" altLang="en-US" dirty="0"/>
              <a:t>Tech. Information</a:t>
            </a:r>
          </a:p>
          <a:p>
            <a:r>
              <a:rPr lang="en-US" altLang="en-US" dirty="0"/>
              <a:t>The Actual Product</a:t>
            </a:r>
          </a:p>
          <a:p>
            <a:r>
              <a:rPr lang="en-US" altLang="en-US" dirty="0"/>
              <a:t>Price</a:t>
            </a:r>
          </a:p>
          <a:p>
            <a:r>
              <a:rPr lang="en-US" altLang="en-US" dirty="0"/>
              <a:t>Etc.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Rectangle 1026">
            <a:extLst>
              <a:ext uri="{FF2B5EF4-FFF2-40B4-BE49-F238E27FC236}">
                <a16:creationId xmlns:a16="http://schemas.microsoft.com/office/drawing/2014/main" id="{D94592C2-1E9E-EFC6-F81D-4A64E67DF67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90800" y="2819400"/>
            <a:ext cx="77724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US" altLang="en-US">
                <a:solidFill>
                  <a:schemeClr val="tx1"/>
                </a:solidFill>
                <a:latin typeface="Times New Roman" panose="02020603050405020304" pitchFamily="18" charset="0"/>
              </a:rPr>
              <a:t>Differentiation can provide insulation against competitors because of brand loyalty by customers and a resulting lower sensitivity to price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Rectangle 1026">
            <a:extLst>
              <a:ext uri="{FF2B5EF4-FFF2-40B4-BE49-F238E27FC236}">
                <a16:creationId xmlns:a16="http://schemas.microsoft.com/office/drawing/2014/main" id="{05D14FEF-996C-7EF5-3786-659F4E99F4C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03512" y="1412776"/>
            <a:ext cx="7772400" cy="1143000"/>
          </a:xfrm>
        </p:spPr>
        <p:txBody>
          <a:bodyPr>
            <a:normAutofit fontScale="90000"/>
          </a:bodyPr>
          <a:lstStyle/>
          <a:p>
            <a:pPr algn="l"/>
            <a:br>
              <a:rPr lang="en-US" altLang="en-US" sz="4000" dirty="0">
                <a:solidFill>
                  <a:srgbClr val="FF0066"/>
                </a:solidFill>
              </a:rPr>
            </a:br>
            <a:br>
              <a:rPr lang="en-US" altLang="en-US" sz="4000" dirty="0"/>
            </a:br>
            <a:r>
              <a:rPr lang="en-US" altLang="en-US" sz="4000" dirty="0"/>
              <a:t>Key Idea:  Focus on a particular buyer group, segment of the product line, or geographic market</a:t>
            </a:r>
            <a:endParaRPr lang="en-US" altLang="en-US" dirty="0">
              <a:solidFill>
                <a:schemeClr val="tx1"/>
              </a:solidFill>
            </a:endParaRPr>
          </a:p>
        </p:txBody>
      </p:sp>
      <p:sp>
        <p:nvSpPr>
          <p:cNvPr id="2" name="Rectangle 2">
            <a:extLst>
              <a:ext uri="{FF2B5EF4-FFF2-40B4-BE49-F238E27FC236}">
                <a16:creationId xmlns:a16="http://schemas.microsoft.com/office/drawing/2014/main" id="{AA615645-5F72-AC4E-AE3E-081EC15CA9D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9600" y="4305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pPr algn="l"/>
            <a:r>
              <a:rPr lang="en-US" altLang="en-US" sz="4800" b="1" dirty="0">
                <a:solidFill>
                  <a:srgbClr val="FF0000"/>
                </a:solidFill>
              </a:rPr>
              <a:t>Focus Strategy</a:t>
            </a:r>
            <a:endParaRPr lang="en-US" altLang="en-US" sz="4800" b="1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026">
            <a:extLst>
              <a:ext uri="{FF2B5EF4-FFF2-40B4-BE49-F238E27FC236}">
                <a16:creationId xmlns:a16="http://schemas.microsoft.com/office/drawing/2014/main" id="{BD1BDB7C-A842-4A59-38A2-E877FECC097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86000" y="2667000"/>
            <a:ext cx="77724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US" altLang="en-US" sz="3200" dirty="0">
                <a:latin typeface="Times New Roman" panose="02020603050405020304" pitchFamily="18" charset="0"/>
              </a:rPr>
              <a:t>This strategy is built around serving a particular target market very well.  The premise is that a firm is able to serve its narrow strategic target more effectively or efficiently than competitors who are competing more broadly</a:t>
            </a:r>
            <a:br>
              <a:rPr lang="en-US" altLang="en-US" sz="3200" dirty="0"/>
            </a:br>
            <a:br>
              <a:rPr lang="en-US" altLang="en-US" sz="3200" dirty="0"/>
            </a:br>
            <a:r>
              <a:rPr lang="en-US" altLang="en-US" sz="3200" dirty="0">
                <a:latin typeface="Times New Roman" panose="02020603050405020304" pitchFamily="18" charset="0"/>
              </a:rPr>
              <a:t>By effectively implementing this strategy a firm can achieve differentiation by better meeting the market needs or lower costs through specialization, or both</a:t>
            </a:r>
            <a:endParaRPr lang="en-US" altLang="en-US" dirty="0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  <p:sp>
        <p:nvSpPr>
          <p:cNvPr id="2" name="Rectangle 2">
            <a:extLst>
              <a:ext uri="{FF2B5EF4-FFF2-40B4-BE49-F238E27FC236}">
                <a16:creationId xmlns:a16="http://schemas.microsoft.com/office/drawing/2014/main" id="{DD82EC4C-045D-A4D5-D4B0-53BE929D682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9600" y="4305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pPr algn="l"/>
            <a:r>
              <a:rPr lang="en-US" altLang="en-US" sz="4800" b="1" dirty="0">
                <a:solidFill>
                  <a:srgbClr val="FF0000"/>
                </a:solidFill>
              </a:rPr>
              <a:t>Serving a targeted market:</a:t>
            </a:r>
            <a:endParaRPr lang="en-US" altLang="en-US" sz="4800" b="1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Rectangle 1026">
            <a:extLst>
              <a:ext uri="{FF2B5EF4-FFF2-40B4-BE49-F238E27FC236}">
                <a16:creationId xmlns:a16="http://schemas.microsoft.com/office/drawing/2014/main" id="{BFD10848-8D02-57AB-F4DE-539B09D27DB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9336" y="548680"/>
            <a:ext cx="11953328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US" altLang="en-US" sz="3600" dirty="0"/>
              <a:t>Focus your message</a:t>
            </a:r>
            <a:br>
              <a:rPr lang="en-US" altLang="en-US" sz="3600" dirty="0"/>
            </a:br>
            <a:br>
              <a:rPr lang="en-US" altLang="en-US" sz="3200" dirty="0"/>
            </a:br>
            <a:r>
              <a:rPr lang="en-US" altLang="en-US" sz="3200" dirty="0">
                <a:latin typeface="Times New Roman" panose="02020603050405020304" pitchFamily="18" charset="0"/>
              </a:rPr>
              <a:t>Pick your theme to say something special/unique about your firm, and stick to it.</a:t>
            </a:r>
            <a:endParaRPr lang="en-US" altLang="en-US" dirty="0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  <p:sp>
        <p:nvSpPr>
          <p:cNvPr id="113667" name="Rectangle 1027">
            <a:extLst>
              <a:ext uri="{FF2B5EF4-FFF2-40B4-BE49-F238E27FC236}">
                <a16:creationId xmlns:a16="http://schemas.microsoft.com/office/drawing/2014/main" id="{59913CDB-E695-E076-E2C0-EE83C4E8BD20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2063552" y="1916832"/>
            <a:ext cx="3810000" cy="3581400"/>
          </a:xfrm>
        </p:spPr>
        <p:txBody>
          <a:bodyPr/>
          <a:lstStyle/>
          <a:p>
            <a:r>
              <a:rPr lang="en-US" altLang="en-US" sz="2800" dirty="0"/>
              <a:t>Unique product</a:t>
            </a:r>
          </a:p>
          <a:p>
            <a:r>
              <a:rPr lang="en-US" altLang="en-US" sz="2800" dirty="0"/>
              <a:t>Speedy Delivery</a:t>
            </a:r>
          </a:p>
          <a:p>
            <a:r>
              <a:rPr lang="en-US" altLang="en-US" sz="2800" dirty="0"/>
              <a:t>Super Service</a:t>
            </a:r>
          </a:p>
          <a:p>
            <a:r>
              <a:rPr lang="en-US" altLang="en-US" sz="2800" dirty="0"/>
              <a:t>?</a:t>
            </a:r>
          </a:p>
          <a:p>
            <a:r>
              <a:rPr lang="en-US" altLang="en-US" sz="2800" dirty="0"/>
              <a:t>?</a:t>
            </a:r>
          </a:p>
          <a:p>
            <a:r>
              <a:rPr lang="en-US" altLang="en-US" sz="2800" dirty="0"/>
              <a:t>Stay Committed!</a:t>
            </a:r>
          </a:p>
        </p:txBody>
      </p:sp>
      <p:graphicFrame>
        <p:nvGraphicFramePr>
          <p:cNvPr id="113668" name="Object 1028">
            <a:extLst>
              <a:ext uri="{FF2B5EF4-FFF2-40B4-BE49-F238E27FC236}">
                <a16:creationId xmlns:a16="http://schemas.microsoft.com/office/drawing/2014/main" id="{89B12EDF-1901-7570-F540-E3DC0E59E5A9}"/>
              </a:ext>
            </a:extLst>
          </p:cNvPr>
          <p:cNvGraphicFramePr>
            <a:graphicFrameLocks noGrp="1" noChangeAspect="1"/>
          </p:cNvGraphicFramePr>
          <p:nvPr>
            <p:ph type="clipArt" sz="half" idx="2"/>
            <p:extLst>
              <p:ext uri="{D42A27DB-BD31-4B8C-83A1-F6EECF244321}">
                <p14:modId xmlns:p14="http://schemas.microsoft.com/office/powerpoint/2010/main" val="3474980679"/>
              </p:ext>
            </p:extLst>
          </p:nvPr>
        </p:nvGraphicFramePr>
        <p:xfrm>
          <a:off x="6384032" y="2204864"/>
          <a:ext cx="1212850" cy="18208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2" imgW="1212120" imgH="1821240" progId="MS_ClipArt_Gallery.2">
                  <p:embed/>
                </p:oleObj>
              </mc:Choice>
              <mc:Fallback>
                <p:oleObj name="Clip" r:id="rId2" imgW="1212120" imgH="1821240" progId="MS_ClipArt_Gallery.2">
                  <p:embed/>
                  <p:pic>
                    <p:nvPicPr>
                      <p:cNvPr id="113668" name="Object 1028">
                        <a:extLst>
                          <a:ext uri="{FF2B5EF4-FFF2-40B4-BE49-F238E27FC236}">
                            <a16:creationId xmlns:a16="http://schemas.microsoft.com/office/drawing/2014/main" id="{89B12EDF-1901-7570-F540-E3DC0E59E5A9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384032" y="2204864"/>
                        <a:ext cx="1212850" cy="182086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Rectangle 1026">
            <a:extLst>
              <a:ext uri="{FF2B5EF4-FFF2-40B4-BE49-F238E27FC236}">
                <a16:creationId xmlns:a16="http://schemas.microsoft.com/office/drawing/2014/main" id="{5829E0F8-0E19-5547-8E8D-8A26E1A2862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9416" y="260648"/>
            <a:ext cx="10363200" cy="1143000"/>
          </a:xfrm>
        </p:spPr>
        <p:txBody>
          <a:bodyPr/>
          <a:lstStyle/>
          <a:p>
            <a:r>
              <a:rPr lang="en-US" altLang="en-US" dirty="0"/>
              <a:t>Generic Strategies Summary</a:t>
            </a:r>
          </a:p>
        </p:txBody>
      </p:sp>
      <p:graphicFrame>
        <p:nvGraphicFramePr>
          <p:cNvPr id="114691" name="Object 1027">
            <a:extLst>
              <a:ext uri="{FF2B5EF4-FFF2-40B4-BE49-F238E27FC236}">
                <a16:creationId xmlns:a16="http://schemas.microsoft.com/office/drawing/2014/main" id="{22C21D37-D918-2EF7-4FE5-D74B03D0FD62}"/>
              </a:ext>
            </a:extLst>
          </p:cNvPr>
          <p:cNvGraphicFramePr>
            <a:graphicFrameLocks noGrp="1" noChangeAspect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val="309762781"/>
              </p:ext>
            </p:extLst>
          </p:nvPr>
        </p:nvGraphicFramePr>
        <p:xfrm>
          <a:off x="2777753" y="1268760"/>
          <a:ext cx="6486525" cy="4114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Bitmap Image" r:id="rId2" imgW="4428687" imgH="2809756" progId="Paint.Picture">
                  <p:embed/>
                </p:oleObj>
              </mc:Choice>
              <mc:Fallback>
                <p:oleObj name="Bitmap Image" r:id="rId2" imgW="4428687" imgH="2809756" progId="Paint.Picture">
                  <p:embed/>
                  <p:pic>
                    <p:nvPicPr>
                      <p:cNvPr id="114691" name="Object 1027">
                        <a:extLst>
                          <a:ext uri="{FF2B5EF4-FFF2-40B4-BE49-F238E27FC236}">
                            <a16:creationId xmlns:a16="http://schemas.microsoft.com/office/drawing/2014/main" id="{22C21D37-D918-2EF7-4FE5-D74B03D0FD62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77753" y="1268760"/>
                        <a:ext cx="6486525" cy="41148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5714" name="Object 1026">
            <a:extLst>
              <a:ext uri="{FF2B5EF4-FFF2-40B4-BE49-F238E27FC236}">
                <a16:creationId xmlns:a16="http://schemas.microsoft.com/office/drawing/2014/main" id="{4EC3DD51-2995-518E-72FD-6C4008812FD3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08791986"/>
              </p:ext>
            </p:extLst>
          </p:nvPr>
        </p:nvGraphicFramePr>
        <p:xfrm>
          <a:off x="1871662" y="260648"/>
          <a:ext cx="8448675" cy="547260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Bitmap Image" r:id="rId2" imgW="4258065" imgH="3133820" progId="Paint.Picture">
                  <p:embed/>
                </p:oleObj>
              </mc:Choice>
              <mc:Fallback>
                <p:oleObj name="Bitmap Image" r:id="rId2" imgW="4258065" imgH="3133820" progId="Paint.Picture">
                  <p:embed/>
                  <p:pic>
                    <p:nvPicPr>
                      <p:cNvPr id="115714" name="Object 1026">
                        <a:extLst>
                          <a:ext uri="{FF2B5EF4-FFF2-40B4-BE49-F238E27FC236}">
                            <a16:creationId xmlns:a16="http://schemas.microsoft.com/office/drawing/2014/main" id="{4EC3DD51-2995-518E-72FD-6C4008812FD3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71662" y="260648"/>
                        <a:ext cx="8448675" cy="547260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Rectangle 1026">
            <a:extLst>
              <a:ext uri="{FF2B5EF4-FFF2-40B4-BE49-F238E27FC236}">
                <a16:creationId xmlns:a16="http://schemas.microsoft.com/office/drawing/2014/main" id="{39E45214-45C5-EE23-BDF5-4BAF5344025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1344" y="609600"/>
            <a:ext cx="11737304" cy="1143000"/>
          </a:xfrm>
        </p:spPr>
        <p:txBody>
          <a:bodyPr/>
          <a:lstStyle/>
          <a:p>
            <a:r>
              <a:rPr lang="en-US" altLang="en-US" sz="3200" dirty="0"/>
              <a:t>For </a:t>
            </a:r>
            <a:r>
              <a:rPr lang="en-US" altLang="en-US" sz="3200" b="1" dirty="0">
                <a:solidFill>
                  <a:srgbClr val="FF0000"/>
                </a:solidFill>
              </a:rPr>
              <a:t>Successful Strategic Competition</a:t>
            </a:r>
            <a:r>
              <a:rPr lang="en-US" altLang="en-US" sz="3200" dirty="0"/>
              <a:t>, </a:t>
            </a:r>
            <a:r>
              <a:rPr lang="en-US" altLang="en-US" sz="3200" dirty="0">
                <a:solidFill>
                  <a:srgbClr val="0000FF"/>
                </a:solidFill>
              </a:rPr>
              <a:t>Select Arenas That </a:t>
            </a:r>
            <a:r>
              <a:rPr lang="en-US" altLang="en-US" sz="3200" dirty="0"/>
              <a:t>Are:</a:t>
            </a:r>
          </a:p>
        </p:txBody>
      </p:sp>
      <p:sp>
        <p:nvSpPr>
          <p:cNvPr id="118787" name="Rectangle 1027">
            <a:extLst>
              <a:ext uri="{FF2B5EF4-FFF2-40B4-BE49-F238E27FC236}">
                <a16:creationId xmlns:a16="http://schemas.microsoft.com/office/drawing/2014/main" id="{A6A9658D-72CF-B92A-0173-66EBD720A6B4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1991544" y="1752600"/>
            <a:ext cx="3810000" cy="4114800"/>
          </a:xfrm>
        </p:spPr>
        <p:txBody>
          <a:bodyPr/>
          <a:lstStyle/>
          <a:p>
            <a:r>
              <a:rPr lang="en-US" altLang="en-US" sz="2800" dirty="0"/>
              <a:t>Sheltered from changes in the business environment</a:t>
            </a:r>
          </a:p>
          <a:p>
            <a:r>
              <a:rPr lang="en-US" altLang="en-US" sz="2800" dirty="0"/>
              <a:t>Advantaged to provide protection from intense global competition</a:t>
            </a:r>
          </a:p>
        </p:txBody>
      </p:sp>
      <p:graphicFrame>
        <p:nvGraphicFramePr>
          <p:cNvPr id="118788" name="Object 1028">
            <a:extLst>
              <a:ext uri="{FF2B5EF4-FFF2-40B4-BE49-F238E27FC236}">
                <a16:creationId xmlns:a16="http://schemas.microsoft.com/office/drawing/2014/main" id="{8E0D32FE-ED18-FC60-4189-8ED20B6B8800}"/>
              </a:ext>
            </a:extLst>
          </p:cNvPr>
          <p:cNvGraphicFramePr>
            <a:graphicFrameLocks noGrp="1" noChangeAspect="1"/>
          </p:cNvGraphicFramePr>
          <p:nvPr>
            <p:ph type="clipArt" sz="half" idx="2"/>
            <p:extLst>
              <p:ext uri="{D42A27DB-BD31-4B8C-83A1-F6EECF244321}">
                <p14:modId xmlns:p14="http://schemas.microsoft.com/office/powerpoint/2010/main" val="2565638056"/>
              </p:ext>
            </p:extLst>
          </p:nvPr>
        </p:nvGraphicFramePr>
        <p:xfrm>
          <a:off x="5696744" y="1856082"/>
          <a:ext cx="3810000" cy="32575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2" imgW="1881360" imgH="1608480" progId="MS_ClipArt_Gallery.2">
                  <p:embed/>
                </p:oleObj>
              </mc:Choice>
              <mc:Fallback>
                <p:oleObj name="Clip" r:id="rId2" imgW="1881360" imgH="1608480" progId="MS_ClipArt_Gallery.2">
                  <p:embed/>
                  <p:pic>
                    <p:nvPicPr>
                      <p:cNvPr id="118788" name="Object 1028">
                        <a:extLst>
                          <a:ext uri="{FF2B5EF4-FFF2-40B4-BE49-F238E27FC236}">
                            <a16:creationId xmlns:a16="http://schemas.microsoft.com/office/drawing/2014/main" id="{8E0D32FE-ED18-FC60-4189-8ED20B6B8800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696744" y="1856082"/>
                        <a:ext cx="3810000" cy="32575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8" name="Rectangle 2">
            <a:extLst>
              <a:ext uri="{FF2B5EF4-FFF2-40B4-BE49-F238E27FC236}">
                <a16:creationId xmlns:a16="http://schemas.microsoft.com/office/drawing/2014/main" id="{A67254D2-0753-A736-D9D6-18E18622450C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en-US"/>
              <a:t>Determining Competitive Advantage</a:t>
            </a:r>
          </a:p>
        </p:txBody>
      </p:sp>
      <p:sp>
        <p:nvSpPr>
          <p:cNvPr id="132099" name="Rectangle 3">
            <a:extLst>
              <a:ext uri="{FF2B5EF4-FFF2-40B4-BE49-F238E27FC236}">
                <a16:creationId xmlns:a16="http://schemas.microsoft.com/office/drawing/2014/main" id="{E38A96AA-2038-00D3-F3C0-261ECB9A3D58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10" name="Rectangle 2">
            <a:extLst>
              <a:ext uri="{FF2B5EF4-FFF2-40B4-BE49-F238E27FC236}">
                <a16:creationId xmlns:a16="http://schemas.microsoft.com/office/drawing/2014/main" id="{796E12CD-DB2D-9B36-009E-CA119D507BF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524000" y="548680"/>
            <a:ext cx="8280400" cy="762000"/>
          </a:xfrm>
        </p:spPr>
        <p:txBody>
          <a:bodyPr/>
          <a:lstStyle/>
          <a:p>
            <a:r>
              <a:rPr lang="en-US" altLang="en-US"/>
              <a:t>Strategic Planning</a:t>
            </a:r>
          </a:p>
        </p:txBody>
      </p:sp>
      <p:grpSp>
        <p:nvGrpSpPr>
          <p:cNvPr id="119811" name="Group 3">
            <a:extLst>
              <a:ext uri="{FF2B5EF4-FFF2-40B4-BE49-F238E27FC236}">
                <a16:creationId xmlns:a16="http://schemas.microsoft.com/office/drawing/2014/main" id="{C1EB3655-BA1B-3A67-2E81-CDD319F613C5}"/>
              </a:ext>
            </a:extLst>
          </p:cNvPr>
          <p:cNvGrpSpPr>
            <a:grpSpLocks/>
          </p:cNvGrpSpPr>
          <p:nvPr/>
        </p:nvGrpSpPr>
        <p:grpSpPr bwMode="auto">
          <a:xfrm>
            <a:off x="2311905" y="3787180"/>
            <a:ext cx="7200900" cy="1447800"/>
            <a:chOff x="408" y="3120"/>
            <a:chExt cx="4536" cy="912"/>
          </a:xfrm>
        </p:grpSpPr>
        <p:sp>
          <p:nvSpPr>
            <p:cNvPr id="119812" name="AutoShape 4">
              <a:extLst>
                <a:ext uri="{FF2B5EF4-FFF2-40B4-BE49-F238E27FC236}">
                  <a16:creationId xmlns:a16="http://schemas.microsoft.com/office/drawing/2014/main" id="{C4BDC71C-A6FB-E710-C599-FD9F00CBEB3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8" y="3120"/>
              <a:ext cx="624" cy="912"/>
            </a:xfrm>
            <a:prstGeom prst="upArrow">
              <a:avLst>
                <a:gd name="adj1" fmla="val 50000"/>
                <a:gd name="adj2" fmla="val 36538"/>
              </a:avLst>
            </a:prstGeom>
            <a:solidFill>
              <a:srgbClr val="CCFFFF"/>
            </a:solidFill>
            <a:ln w="9525">
              <a:solidFill>
                <a:srgbClr val="CCFFFF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9813" name="AutoShape 5">
              <a:extLst>
                <a:ext uri="{FF2B5EF4-FFF2-40B4-BE49-F238E27FC236}">
                  <a16:creationId xmlns:a16="http://schemas.microsoft.com/office/drawing/2014/main" id="{62409178-CA33-5CB2-D4FF-DF4F71F6832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68" y="3120"/>
              <a:ext cx="624" cy="912"/>
            </a:xfrm>
            <a:prstGeom prst="upArrow">
              <a:avLst>
                <a:gd name="adj1" fmla="val 50000"/>
                <a:gd name="adj2" fmla="val 36538"/>
              </a:avLst>
            </a:prstGeom>
            <a:solidFill>
              <a:srgbClr val="CCFFFF"/>
            </a:solidFill>
            <a:ln w="9525">
              <a:solidFill>
                <a:srgbClr val="CCFFFF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9814" name="AutoShape 6">
              <a:extLst>
                <a:ext uri="{FF2B5EF4-FFF2-40B4-BE49-F238E27FC236}">
                  <a16:creationId xmlns:a16="http://schemas.microsoft.com/office/drawing/2014/main" id="{E45D2AC6-31D1-EF6F-AB04-457BECC4F89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00" y="3120"/>
              <a:ext cx="624" cy="912"/>
            </a:xfrm>
            <a:prstGeom prst="upArrow">
              <a:avLst>
                <a:gd name="adj1" fmla="val 50000"/>
                <a:gd name="adj2" fmla="val 36538"/>
              </a:avLst>
            </a:prstGeom>
            <a:solidFill>
              <a:srgbClr val="CCFFFF"/>
            </a:solidFill>
            <a:ln w="9525">
              <a:solidFill>
                <a:srgbClr val="CCFFFF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9815" name="Rectangle 7">
              <a:extLst>
                <a:ext uri="{FF2B5EF4-FFF2-40B4-BE49-F238E27FC236}">
                  <a16:creationId xmlns:a16="http://schemas.microsoft.com/office/drawing/2014/main" id="{BBAF8639-1743-17F4-CE42-C80D0118FB5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83" y="3696"/>
              <a:ext cx="4261" cy="336"/>
            </a:xfrm>
            <a:prstGeom prst="rect">
              <a:avLst/>
            </a:prstGeom>
            <a:solidFill>
              <a:srgbClr val="CCFFFF"/>
            </a:solidFill>
            <a:ln w="9525">
              <a:solidFill>
                <a:srgbClr val="CCFFFF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19816" name="Text Box 8">
            <a:extLst>
              <a:ext uri="{FF2B5EF4-FFF2-40B4-BE49-F238E27FC236}">
                <a16:creationId xmlns:a16="http://schemas.microsoft.com/office/drawing/2014/main" id="{3D3CAC1C-C2F6-89AC-884C-58F0F5DA3EE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00200" y="1922165"/>
            <a:ext cx="2133600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eaLnBrk="0" hangingPunct="0"/>
            <a:r>
              <a:rPr lang="en-US" altLang="en-US" b="1"/>
              <a:t>Industry and competitive analysis</a:t>
            </a:r>
          </a:p>
        </p:txBody>
      </p:sp>
      <p:grpSp>
        <p:nvGrpSpPr>
          <p:cNvPr id="119817" name="Group 9">
            <a:extLst>
              <a:ext uri="{FF2B5EF4-FFF2-40B4-BE49-F238E27FC236}">
                <a16:creationId xmlns:a16="http://schemas.microsoft.com/office/drawing/2014/main" id="{D379D4DF-CBFF-68C1-4030-5A465D0FDC7F}"/>
              </a:ext>
            </a:extLst>
          </p:cNvPr>
          <p:cNvGrpSpPr>
            <a:grpSpLocks/>
          </p:cNvGrpSpPr>
          <p:nvPr/>
        </p:nvGrpSpPr>
        <p:grpSpPr bwMode="auto">
          <a:xfrm>
            <a:off x="3162300" y="1926630"/>
            <a:ext cx="2514600" cy="914400"/>
            <a:chOff x="1200" y="1486"/>
            <a:chExt cx="1584" cy="576"/>
          </a:xfrm>
        </p:grpSpPr>
        <p:sp>
          <p:nvSpPr>
            <p:cNvPr id="119818" name="Text Box 10">
              <a:extLst>
                <a:ext uri="{FF2B5EF4-FFF2-40B4-BE49-F238E27FC236}">
                  <a16:creationId xmlns:a16="http://schemas.microsoft.com/office/drawing/2014/main" id="{32228C2B-994F-A09F-A952-E45E1F55025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440" y="1577"/>
              <a:ext cx="1344" cy="40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anchor="ctr">
              <a:spAutoFit/>
            </a:bodyPr>
            <a:lstStyle/>
            <a:p>
              <a:pPr eaLnBrk="0" hangingPunct="0"/>
              <a:r>
                <a:rPr lang="en-US" altLang="en-US" b="1" dirty="0"/>
                <a:t>Strategy formulation</a:t>
              </a:r>
            </a:p>
          </p:txBody>
        </p:sp>
        <p:sp>
          <p:nvSpPr>
            <p:cNvPr id="119819" name="AutoShape 11">
              <a:extLst>
                <a:ext uri="{FF2B5EF4-FFF2-40B4-BE49-F238E27FC236}">
                  <a16:creationId xmlns:a16="http://schemas.microsoft.com/office/drawing/2014/main" id="{89F4925F-0049-ACD6-7B9A-7E0EEB009C3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00" y="1486"/>
              <a:ext cx="240" cy="576"/>
            </a:xfrm>
            <a:prstGeom prst="rightArrow">
              <a:avLst>
                <a:gd name="adj1" fmla="val 50000"/>
                <a:gd name="adj2" fmla="val 25000"/>
              </a:avLst>
            </a:prstGeom>
            <a:solidFill>
              <a:srgbClr val="CCFFFF"/>
            </a:solidFill>
            <a:ln w="9525">
              <a:solidFill>
                <a:srgbClr val="CCFFFF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19820" name="Group 12">
            <a:extLst>
              <a:ext uri="{FF2B5EF4-FFF2-40B4-BE49-F238E27FC236}">
                <a16:creationId xmlns:a16="http://schemas.microsoft.com/office/drawing/2014/main" id="{2732FB0B-C424-FE82-42B5-B56CF3714B66}"/>
              </a:ext>
            </a:extLst>
          </p:cNvPr>
          <p:cNvGrpSpPr>
            <a:grpSpLocks/>
          </p:cNvGrpSpPr>
          <p:nvPr/>
        </p:nvGrpSpPr>
        <p:grpSpPr bwMode="auto">
          <a:xfrm>
            <a:off x="7924800" y="1928218"/>
            <a:ext cx="2590800" cy="914400"/>
            <a:chOff x="4032" y="1493"/>
            <a:chExt cx="1632" cy="576"/>
          </a:xfrm>
        </p:grpSpPr>
        <p:sp>
          <p:nvSpPr>
            <p:cNvPr id="119821" name="Text Box 13">
              <a:extLst>
                <a:ext uri="{FF2B5EF4-FFF2-40B4-BE49-F238E27FC236}">
                  <a16:creationId xmlns:a16="http://schemas.microsoft.com/office/drawing/2014/main" id="{4991DD05-872D-8149-D6C1-A756BE16BA2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416" y="1577"/>
              <a:ext cx="1248" cy="40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anchor="ctr">
              <a:spAutoFit/>
            </a:bodyPr>
            <a:lstStyle/>
            <a:p>
              <a:pPr eaLnBrk="0" hangingPunct="0"/>
              <a:r>
                <a:rPr lang="en-US" altLang="en-US" b="1"/>
                <a:t>Strategy reassessment</a:t>
              </a:r>
            </a:p>
          </p:txBody>
        </p:sp>
        <p:sp>
          <p:nvSpPr>
            <p:cNvPr id="119822" name="AutoShape 14">
              <a:extLst>
                <a:ext uri="{FF2B5EF4-FFF2-40B4-BE49-F238E27FC236}">
                  <a16:creationId xmlns:a16="http://schemas.microsoft.com/office/drawing/2014/main" id="{424B93AA-ADC1-9EFD-6A0E-0E215075CAB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32" y="1493"/>
              <a:ext cx="240" cy="576"/>
            </a:xfrm>
            <a:prstGeom prst="rightArrow">
              <a:avLst>
                <a:gd name="adj1" fmla="val 50000"/>
                <a:gd name="adj2" fmla="val 25000"/>
              </a:avLst>
            </a:prstGeom>
            <a:solidFill>
              <a:srgbClr val="CCFFFF"/>
            </a:solidFill>
            <a:ln w="9525">
              <a:solidFill>
                <a:srgbClr val="CCFFFF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19823" name="Group 15">
            <a:extLst>
              <a:ext uri="{FF2B5EF4-FFF2-40B4-BE49-F238E27FC236}">
                <a16:creationId xmlns:a16="http://schemas.microsoft.com/office/drawing/2014/main" id="{E904DE3F-9274-D476-63B0-0F284AC721BE}"/>
              </a:ext>
            </a:extLst>
          </p:cNvPr>
          <p:cNvGrpSpPr>
            <a:grpSpLocks/>
          </p:cNvGrpSpPr>
          <p:nvPr/>
        </p:nvGrpSpPr>
        <p:grpSpPr bwMode="auto">
          <a:xfrm>
            <a:off x="5372100" y="1936155"/>
            <a:ext cx="2762250" cy="914400"/>
            <a:chOff x="2688" y="1493"/>
            <a:chExt cx="1740" cy="576"/>
          </a:xfrm>
        </p:grpSpPr>
        <p:sp>
          <p:nvSpPr>
            <p:cNvPr id="119824" name="Text Box 16">
              <a:extLst>
                <a:ext uri="{FF2B5EF4-FFF2-40B4-BE49-F238E27FC236}">
                  <a16:creationId xmlns:a16="http://schemas.microsoft.com/office/drawing/2014/main" id="{2E392BDD-DC20-C792-F94A-B8B5D87B265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940" y="1583"/>
              <a:ext cx="1488" cy="40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anchor="ctr">
              <a:spAutoFit/>
            </a:bodyPr>
            <a:lstStyle/>
            <a:p>
              <a:pPr eaLnBrk="0" hangingPunct="0"/>
              <a:r>
                <a:rPr lang="en-US" altLang="en-US" b="1" dirty="0"/>
                <a:t>Implement-action</a:t>
              </a:r>
            </a:p>
            <a:p>
              <a:pPr eaLnBrk="0" hangingPunct="0"/>
              <a:r>
                <a:rPr lang="en-US" altLang="en-US" b="1" dirty="0"/>
                <a:t>plan</a:t>
              </a:r>
            </a:p>
          </p:txBody>
        </p:sp>
        <p:sp>
          <p:nvSpPr>
            <p:cNvPr id="119825" name="AutoShape 17">
              <a:extLst>
                <a:ext uri="{FF2B5EF4-FFF2-40B4-BE49-F238E27FC236}">
                  <a16:creationId xmlns:a16="http://schemas.microsoft.com/office/drawing/2014/main" id="{60F4DF1D-7671-AB95-42A8-64A4065F400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88" y="1493"/>
              <a:ext cx="240" cy="576"/>
            </a:xfrm>
            <a:prstGeom prst="rightArrow">
              <a:avLst>
                <a:gd name="adj1" fmla="val 50000"/>
                <a:gd name="adj2" fmla="val 25000"/>
              </a:avLst>
            </a:prstGeom>
            <a:solidFill>
              <a:srgbClr val="CCFFFF"/>
            </a:solidFill>
            <a:ln w="9525">
              <a:solidFill>
                <a:srgbClr val="CCFFFF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19826" name="AutoShape 18">
            <a:extLst>
              <a:ext uri="{FF2B5EF4-FFF2-40B4-BE49-F238E27FC236}">
                <a16:creationId xmlns:a16="http://schemas.microsoft.com/office/drawing/2014/main" id="{382B0448-AA9B-3234-7956-B438DEA80AD4}"/>
              </a:ext>
            </a:extLst>
          </p:cNvPr>
          <p:cNvSpPr>
            <a:spLocks noChangeArrowheads="1"/>
          </p:cNvSpPr>
          <p:nvPr/>
        </p:nvSpPr>
        <p:spPr bwMode="auto">
          <a:xfrm>
            <a:off x="9067800" y="2834680"/>
            <a:ext cx="914400" cy="1905000"/>
          </a:xfrm>
          <a:prstGeom prst="downArrow">
            <a:avLst>
              <a:gd name="adj1" fmla="val 50000"/>
              <a:gd name="adj2" fmla="val 52083"/>
            </a:avLst>
          </a:prstGeom>
          <a:solidFill>
            <a:srgbClr val="CCFFFF"/>
          </a:solidFill>
          <a:ln w="9525">
            <a:solidFill>
              <a:srgbClr val="CCFFFF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198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1198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12" dur="500"/>
                                        <p:tgtEl>
                                          <p:spTgt spid="1198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1198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17" dur="500"/>
                                        <p:tgtEl>
                                          <p:spTgt spid="1198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9" presetID="1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1198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22" dur="500"/>
                                        <p:tgtEl>
                                          <p:spTgt spid="1198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1198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198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9" presetID="1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198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198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9816" grpId="0" autoUpdateAnimBg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Rectangle 2">
            <a:extLst>
              <a:ext uri="{FF2B5EF4-FFF2-40B4-BE49-F238E27FC236}">
                <a16:creationId xmlns:a16="http://schemas.microsoft.com/office/drawing/2014/main" id="{7CCA5181-098E-9872-F5A2-FEF5A37D88A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47528" y="-10772"/>
            <a:ext cx="8280400" cy="762000"/>
          </a:xfrm>
        </p:spPr>
        <p:txBody>
          <a:bodyPr/>
          <a:lstStyle/>
          <a:p>
            <a:r>
              <a:rPr lang="en-US" altLang="en-US" sz="3200" dirty="0"/>
              <a:t>Company and Competitive Analysis</a:t>
            </a:r>
          </a:p>
        </p:txBody>
      </p:sp>
      <p:sp>
        <p:nvSpPr>
          <p:cNvPr id="120835" name="Rectangle 3">
            <a:extLst>
              <a:ext uri="{FF2B5EF4-FFF2-40B4-BE49-F238E27FC236}">
                <a16:creationId xmlns:a16="http://schemas.microsoft.com/office/drawing/2014/main" id="{4FBCFAC5-FBB2-2C02-0017-B10103CE1A5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09600" y="692696"/>
            <a:ext cx="10972800" cy="3917032"/>
          </a:xfrm>
        </p:spPr>
        <p:txBody>
          <a:bodyPr/>
          <a:lstStyle/>
          <a:p>
            <a:r>
              <a:rPr lang="en-US" altLang="en-US" dirty="0"/>
              <a:t>Monitoring, evaluating, disseminating of information from the external and internal environments</a:t>
            </a:r>
          </a:p>
          <a:p>
            <a:r>
              <a:rPr lang="en-US" altLang="en-US" dirty="0"/>
              <a:t>SWOT Analysis</a:t>
            </a:r>
          </a:p>
        </p:txBody>
      </p:sp>
      <p:sp>
        <p:nvSpPr>
          <p:cNvPr id="120836" name="Text Box 4">
            <a:extLst>
              <a:ext uri="{FF2B5EF4-FFF2-40B4-BE49-F238E27FC236}">
                <a16:creationId xmlns:a16="http://schemas.microsoft.com/office/drawing/2014/main" id="{644C98AF-8CF2-9D85-E478-259CC992F30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00401" y="3769474"/>
            <a:ext cx="1863011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eaLnBrk="0" hangingPunct="0"/>
            <a:r>
              <a:rPr lang="en-US" altLang="en-US" sz="2800" b="1">
                <a:solidFill>
                  <a:srgbClr val="012F81"/>
                </a:solidFill>
              </a:rPr>
              <a:t>Strengths</a:t>
            </a:r>
          </a:p>
        </p:txBody>
      </p:sp>
      <p:sp>
        <p:nvSpPr>
          <p:cNvPr id="120837" name="Text Box 5">
            <a:extLst>
              <a:ext uri="{FF2B5EF4-FFF2-40B4-BE49-F238E27FC236}">
                <a16:creationId xmlns:a16="http://schemas.microsoft.com/office/drawing/2014/main" id="{DE4718FD-9BE1-CE44-0805-F37B5C17701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86600" y="3693274"/>
            <a:ext cx="2339038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eaLnBrk="0" hangingPunct="0"/>
            <a:r>
              <a:rPr lang="en-US" altLang="en-US" sz="2800" b="1">
                <a:solidFill>
                  <a:srgbClr val="FF99CC"/>
                </a:solidFill>
              </a:rPr>
              <a:t>Weaknesses</a:t>
            </a:r>
          </a:p>
        </p:txBody>
      </p:sp>
      <p:sp>
        <p:nvSpPr>
          <p:cNvPr id="120838" name="Text Box 6">
            <a:extLst>
              <a:ext uri="{FF2B5EF4-FFF2-40B4-BE49-F238E27FC236}">
                <a16:creationId xmlns:a16="http://schemas.microsoft.com/office/drawing/2014/main" id="{4CEADEB3-646F-6EDB-C6FC-40BF75DC7FA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33600" y="4836274"/>
            <a:ext cx="2541080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eaLnBrk="0" hangingPunct="0"/>
            <a:r>
              <a:rPr lang="en-US" altLang="en-US" sz="2800" b="1">
                <a:solidFill>
                  <a:srgbClr val="99FFCC"/>
                </a:solidFill>
              </a:rPr>
              <a:t>Opportunities</a:t>
            </a:r>
          </a:p>
        </p:txBody>
      </p:sp>
      <p:sp>
        <p:nvSpPr>
          <p:cNvPr id="120839" name="Text Box 7">
            <a:extLst>
              <a:ext uri="{FF2B5EF4-FFF2-40B4-BE49-F238E27FC236}">
                <a16:creationId xmlns:a16="http://schemas.microsoft.com/office/drawing/2014/main" id="{EB655596-146C-16EF-0724-86E2EA61063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48400" y="4609728"/>
            <a:ext cx="18923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eaLnBrk="0" hangingPunct="0"/>
            <a:r>
              <a:rPr lang="en-US" altLang="en-US" sz="2800" b="1">
                <a:solidFill>
                  <a:srgbClr val="99CCFF"/>
                </a:solidFill>
              </a:rPr>
              <a:t>Threats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208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1208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08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208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208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208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1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08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208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208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208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8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08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208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208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208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35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08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208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208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208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0835" grpId="0" build="p" autoUpdateAnimBg="0"/>
      <p:bldP spid="120836" grpId="0" autoUpdateAnimBg="0"/>
      <p:bldP spid="120837" grpId="0" autoUpdateAnimBg="0"/>
      <p:bldP spid="120838" grpId="0" autoUpdateAnimBg="0"/>
      <p:bldP spid="120839" grpId="0" autoUpdateAnimBg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4" name="Rectangle 2">
            <a:extLst>
              <a:ext uri="{FF2B5EF4-FFF2-40B4-BE49-F238E27FC236}">
                <a16:creationId xmlns:a16="http://schemas.microsoft.com/office/drawing/2014/main" id="{DF16CEB5-1515-51E7-2CEC-AD84379B369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Strategic Questions</a:t>
            </a:r>
          </a:p>
        </p:txBody>
      </p:sp>
      <p:sp>
        <p:nvSpPr>
          <p:cNvPr id="125955" name="Rectangle 3">
            <a:extLst>
              <a:ext uri="{FF2B5EF4-FFF2-40B4-BE49-F238E27FC236}">
                <a16:creationId xmlns:a16="http://schemas.microsoft.com/office/drawing/2014/main" id="{E37BF6B3-AA02-1307-059A-8D9D09714C76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>
                <a:solidFill>
                  <a:schemeClr val="accent1"/>
                </a:solidFill>
              </a:rPr>
              <a:t>The Company</a:t>
            </a:r>
          </a:p>
          <a:p>
            <a:pPr lvl="1"/>
            <a:r>
              <a:rPr lang="en-US" altLang="en-US"/>
              <a:t>What is your uniqueness?</a:t>
            </a:r>
          </a:p>
          <a:p>
            <a:pPr lvl="1"/>
            <a:r>
              <a:rPr lang="en-US" altLang="en-US"/>
              <a:t>Where are you vulnerable?</a:t>
            </a:r>
          </a:p>
          <a:p>
            <a:pPr lvl="1"/>
            <a:r>
              <a:rPr lang="en-US" altLang="en-US"/>
              <a:t>Why are you losing existing customers?</a:t>
            </a:r>
          </a:p>
          <a:p>
            <a:pPr lvl="1"/>
            <a:r>
              <a:rPr lang="en-US" altLang="en-US"/>
              <a:t>Where is the greatest value created in the company?</a:t>
            </a:r>
          </a:p>
          <a:p>
            <a:pPr lvl="1"/>
            <a:r>
              <a:rPr lang="en-US" altLang="en-US"/>
              <a:t>What are the most common objections you hear from customers?</a:t>
            </a:r>
          </a:p>
          <a:p>
            <a:pPr lvl="1"/>
            <a:endParaRPr lang="en-US" alt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2">
            <a:extLst>
              <a:ext uri="{FF2B5EF4-FFF2-40B4-BE49-F238E27FC236}">
                <a16:creationId xmlns:a16="http://schemas.microsoft.com/office/drawing/2014/main" id="{F389DAA8-62B4-15E1-2FDC-77C3E5DA6C1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Strategic Questions</a:t>
            </a:r>
          </a:p>
        </p:txBody>
      </p:sp>
      <p:sp>
        <p:nvSpPr>
          <p:cNvPr id="124931" name="Rectangle 3">
            <a:extLst>
              <a:ext uri="{FF2B5EF4-FFF2-40B4-BE49-F238E27FC236}">
                <a16:creationId xmlns:a16="http://schemas.microsoft.com/office/drawing/2014/main" id="{6877DE55-52BC-C223-F7CF-64ADFBE7C89D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altLang="en-US">
                <a:solidFill>
                  <a:schemeClr val="accent1"/>
                </a:solidFill>
              </a:rPr>
              <a:t>The competition</a:t>
            </a:r>
          </a:p>
          <a:p>
            <a:pPr lvl="1">
              <a:lnSpc>
                <a:spcPct val="90000"/>
              </a:lnSpc>
            </a:pPr>
            <a:r>
              <a:rPr lang="en-US" altLang="en-US"/>
              <a:t>Who are the top 3 competitors?</a:t>
            </a:r>
          </a:p>
          <a:p>
            <a:pPr lvl="1">
              <a:lnSpc>
                <a:spcPct val="90000"/>
              </a:lnSpc>
            </a:pPr>
            <a:r>
              <a:rPr lang="en-US" altLang="en-US"/>
              <a:t>What are their strengths?</a:t>
            </a:r>
          </a:p>
          <a:p>
            <a:pPr lvl="1">
              <a:lnSpc>
                <a:spcPct val="90000"/>
              </a:lnSpc>
            </a:pPr>
            <a:r>
              <a:rPr lang="en-US" altLang="en-US"/>
              <a:t>Where are they vulnerable?</a:t>
            </a:r>
          </a:p>
          <a:p>
            <a:pPr lvl="1">
              <a:lnSpc>
                <a:spcPct val="90000"/>
              </a:lnSpc>
            </a:pPr>
            <a:r>
              <a:rPr lang="en-US" altLang="en-US"/>
              <a:t>Where can you attack?</a:t>
            </a:r>
          </a:p>
          <a:p>
            <a:pPr lvl="1">
              <a:lnSpc>
                <a:spcPct val="90000"/>
              </a:lnSpc>
            </a:pPr>
            <a:r>
              <a:rPr lang="en-US" altLang="en-US"/>
              <a:t>How do you compare on price, service, quality, etc?</a:t>
            </a:r>
          </a:p>
          <a:p>
            <a:pPr lvl="1">
              <a:lnSpc>
                <a:spcPct val="90000"/>
              </a:lnSpc>
            </a:pPr>
            <a:endParaRPr lang="en-US" altLang="en-US"/>
          </a:p>
        </p:txBody>
      </p:sp>
      <p:sp>
        <p:nvSpPr>
          <p:cNvPr id="124932" name="Rectangle 4">
            <a:extLst>
              <a:ext uri="{FF2B5EF4-FFF2-40B4-BE49-F238E27FC236}">
                <a16:creationId xmlns:a16="http://schemas.microsoft.com/office/drawing/2014/main" id="{2F0A845E-1FB6-705F-A801-22DAD42FD6F5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altLang="en-US">
                <a:solidFill>
                  <a:schemeClr val="accent1"/>
                </a:solidFill>
              </a:rPr>
              <a:t>The market</a:t>
            </a:r>
          </a:p>
          <a:p>
            <a:pPr lvl="1">
              <a:lnSpc>
                <a:spcPct val="90000"/>
              </a:lnSpc>
            </a:pPr>
            <a:r>
              <a:rPr lang="en-US" altLang="en-US"/>
              <a:t>What are 3 important trends?</a:t>
            </a:r>
          </a:p>
          <a:p>
            <a:pPr lvl="1">
              <a:lnSpc>
                <a:spcPct val="90000"/>
              </a:lnSpc>
            </a:pPr>
            <a:r>
              <a:rPr lang="en-US" altLang="en-US"/>
              <a:t>How is the industry changing?</a:t>
            </a:r>
          </a:p>
          <a:p>
            <a:pPr lvl="1">
              <a:lnSpc>
                <a:spcPct val="90000"/>
              </a:lnSpc>
            </a:pPr>
            <a:r>
              <a:rPr lang="en-US" altLang="en-US"/>
              <a:t>How many market segments do you serve?</a:t>
            </a:r>
          </a:p>
          <a:p>
            <a:pPr lvl="1">
              <a:lnSpc>
                <a:spcPct val="90000"/>
              </a:lnSpc>
            </a:pPr>
            <a:r>
              <a:rPr lang="en-US" altLang="en-US"/>
              <a:t>Where is the greatest growth potential?</a:t>
            </a:r>
          </a:p>
          <a:p>
            <a:pPr lvl="1">
              <a:lnSpc>
                <a:spcPct val="90000"/>
              </a:lnSpc>
            </a:pPr>
            <a:r>
              <a:rPr lang="en-US" altLang="en-US"/>
              <a:t>Which of your customers are doing well and why?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8" name="Rectangle 2">
            <a:extLst>
              <a:ext uri="{FF2B5EF4-FFF2-40B4-BE49-F238E27FC236}">
                <a16:creationId xmlns:a16="http://schemas.microsoft.com/office/drawing/2014/main" id="{6200438F-0916-F519-FACD-8813DC2CB90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30400" y="152400"/>
            <a:ext cx="8280400" cy="762000"/>
          </a:xfrm>
        </p:spPr>
        <p:txBody>
          <a:bodyPr/>
          <a:lstStyle/>
          <a:p>
            <a:r>
              <a:rPr lang="en-US" altLang="en-US" dirty="0"/>
              <a:t>Competitive Strategies</a:t>
            </a:r>
          </a:p>
        </p:txBody>
      </p:sp>
      <p:sp>
        <p:nvSpPr>
          <p:cNvPr id="126979" name="Rectangle 3">
            <a:extLst>
              <a:ext uri="{FF2B5EF4-FFF2-40B4-BE49-F238E27FC236}">
                <a16:creationId xmlns:a16="http://schemas.microsoft.com/office/drawing/2014/main" id="{C34CDF7E-1FEB-8D1F-E02B-C8968535C2D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91344" y="990600"/>
            <a:ext cx="12000656" cy="5334000"/>
          </a:xfrm>
        </p:spPr>
        <p:txBody>
          <a:bodyPr/>
          <a:lstStyle/>
          <a:p>
            <a:r>
              <a:rPr lang="en-US" altLang="en-US" sz="2500" dirty="0">
                <a:solidFill>
                  <a:schemeClr val="accent1"/>
                </a:solidFill>
              </a:rPr>
              <a:t>Offensive strategy— usually takes place in an established competitor’s market</a:t>
            </a:r>
          </a:p>
          <a:p>
            <a:pPr lvl="1"/>
            <a:r>
              <a:rPr lang="en-US" altLang="en-US" sz="2500" u="sng" dirty="0"/>
              <a:t>Frontal Assault</a:t>
            </a:r>
            <a:r>
              <a:rPr lang="en-US" altLang="en-US" sz="2500" dirty="0"/>
              <a:t>— attacker must have superior resources and willingness to persevere </a:t>
            </a:r>
          </a:p>
          <a:p>
            <a:pPr lvl="1"/>
            <a:r>
              <a:rPr lang="en-US" altLang="en-US" sz="2500" u="sng" dirty="0"/>
              <a:t>Flanking Maneuver</a:t>
            </a:r>
            <a:r>
              <a:rPr lang="en-US" altLang="en-US" sz="2500" dirty="0"/>
              <a:t>— attack a part of the market where the competitor is weak</a:t>
            </a:r>
          </a:p>
          <a:p>
            <a:pPr lvl="1"/>
            <a:r>
              <a:rPr lang="en-US" altLang="en-US" sz="2500" u="sng" dirty="0"/>
              <a:t>Bypass Attack</a:t>
            </a:r>
            <a:r>
              <a:rPr lang="en-US" altLang="en-US" sz="2500" dirty="0"/>
              <a:t>— cut the market out from under an established defender by offering a new type of product that makes the competitor’s product unnecessary</a:t>
            </a:r>
          </a:p>
          <a:p>
            <a:pPr lvl="1"/>
            <a:r>
              <a:rPr lang="en-US" altLang="en-US" sz="2500" u="sng" dirty="0"/>
              <a:t>Encirclement</a:t>
            </a:r>
            <a:r>
              <a:rPr lang="en-US" altLang="en-US" sz="2500" dirty="0"/>
              <a:t>— greater product variety and/or serves more markets</a:t>
            </a:r>
          </a:p>
          <a:p>
            <a:pPr lvl="1"/>
            <a:r>
              <a:rPr lang="en-US" altLang="en-US" sz="2500" u="sng" dirty="0"/>
              <a:t>Guerrilla Warfare</a:t>
            </a:r>
            <a:r>
              <a:rPr lang="en-US" altLang="en-US" sz="2500" dirty="0"/>
              <a:t>— use of small, intermittent assaults on different market segments held by the competitor</a:t>
            </a:r>
          </a:p>
          <a:p>
            <a:pPr lvl="1"/>
            <a:endParaRPr lang="en-US" altLang="en-US" sz="24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3" name="Rectangle 3">
            <a:extLst>
              <a:ext uri="{FF2B5EF4-FFF2-40B4-BE49-F238E27FC236}">
                <a16:creationId xmlns:a16="http://schemas.microsoft.com/office/drawing/2014/main" id="{89D4CA3F-AD52-67EE-D241-4846DB79C74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057400" y="44624"/>
            <a:ext cx="8280400" cy="762000"/>
          </a:xfrm>
          <a:noFill/>
          <a:ln/>
        </p:spPr>
        <p:txBody>
          <a:bodyPr anchor="b"/>
          <a:lstStyle/>
          <a:p>
            <a:r>
              <a:rPr lang="en-US" altLang="en-US"/>
              <a:t>Competitive Strategies</a:t>
            </a:r>
          </a:p>
        </p:txBody>
      </p:sp>
      <p:sp>
        <p:nvSpPr>
          <p:cNvPr id="128002" name="Rectangle 2">
            <a:extLst>
              <a:ext uri="{FF2B5EF4-FFF2-40B4-BE49-F238E27FC236}">
                <a16:creationId xmlns:a16="http://schemas.microsoft.com/office/drawing/2014/main" id="{1F0D5D8D-983C-C001-4A56-35C3875A04D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743200" y="1416224"/>
            <a:ext cx="7772400" cy="41148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2800" dirty="0">
                <a:solidFill>
                  <a:schemeClr val="accent1"/>
                </a:solidFill>
              </a:rPr>
              <a:t>Defensive strategies— takes place in the firm’s own current market position as a defense against possible attack by a rival</a:t>
            </a:r>
          </a:p>
          <a:p>
            <a:pPr lvl="4">
              <a:lnSpc>
                <a:spcPct val="90000"/>
              </a:lnSpc>
            </a:pPr>
            <a:endParaRPr lang="en-US" altLang="en-US" sz="2400" dirty="0">
              <a:solidFill>
                <a:srgbClr val="CCFFCC"/>
              </a:solidFill>
            </a:endParaRPr>
          </a:p>
          <a:p>
            <a:pPr lvl="1">
              <a:lnSpc>
                <a:spcPct val="90000"/>
              </a:lnSpc>
            </a:pPr>
            <a:r>
              <a:rPr lang="en-US" altLang="en-US" dirty="0"/>
              <a:t>Lower the probability of attack</a:t>
            </a:r>
          </a:p>
          <a:p>
            <a:pPr lvl="4" algn="ctr">
              <a:lnSpc>
                <a:spcPct val="90000"/>
              </a:lnSpc>
            </a:pPr>
            <a:endParaRPr lang="en-US" altLang="en-US" sz="800" dirty="0">
              <a:solidFill>
                <a:srgbClr val="CCFFCC"/>
              </a:solidFill>
            </a:endParaRPr>
          </a:p>
          <a:p>
            <a:pPr lvl="1">
              <a:lnSpc>
                <a:spcPct val="90000"/>
              </a:lnSpc>
            </a:pPr>
            <a:r>
              <a:rPr lang="en-US" altLang="en-US" dirty="0"/>
              <a:t>Divert attacks to less threatening avenues</a:t>
            </a:r>
          </a:p>
          <a:p>
            <a:pPr lvl="4" algn="ctr">
              <a:lnSpc>
                <a:spcPct val="90000"/>
              </a:lnSpc>
            </a:pPr>
            <a:endParaRPr lang="en-US" altLang="en-US" sz="800" dirty="0">
              <a:solidFill>
                <a:srgbClr val="CCFFCC"/>
              </a:solidFill>
            </a:endParaRPr>
          </a:p>
          <a:p>
            <a:pPr lvl="1">
              <a:lnSpc>
                <a:spcPct val="90000"/>
              </a:lnSpc>
            </a:pPr>
            <a:r>
              <a:rPr lang="en-US" altLang="en-US" dirty="0"/>
              <a:t>Lessen the intensity of an attack</a:t>
            </a:r>
          </a:p>
          <a:p>
            <a:pPr lvl="4" algn="ctr">
              <a:lnSpc>
                <a:spcPct val="90000"/>
              </a:lnSpc>
            </a:pPr>
            <a:endParaRPr lang="en-US" altLang="en-US" sz="800" dirty="0">
              <a:solidFill>
                <a:srgbClr val="CCFFCC"/>
              </a:solidFill>
            </a:endParaRPr>
          </a:p>
          <a:p>
            <a:pPr lvl="1">
              <a:lnSpc>
                <a:spcPct val="90000"/>
              </a:lnSpc>
            </a:pPr>
            <a:r>
              <a:rPr lang="en-US" altLang="en-US" dirty="0"/>
              <a:t>Make competitive advantage more sustainable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6" name="Rectangle 2">
            <a:extLst>
              <a:ext uri="{FF2B5EF4-FFF2-40B4-BE49-F238E27FC236}">
                <a16:creationId xmlns:a16="http://schemas.microsoft.com/office/drawing/2014/main" id="{F2915520-5A77-FCF3-A345-93CBBAAEB6C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1052736"/>
            <a:ext cx="7793038" cy="685800"/>
          </a:xfrm>
        </p:spPr>
        <p:txBody>
          <a:bodyPr/>
          <a:lstStyle/>
          <a:p>
            <a:r>
              <a:rPr lang="en-US" altLang="en-US" sz="2800">
                <a:solidFill>
                  <a:schemeClr val="accent1"/>
                </a:solidFill>
              </a:rPr>
              <a:t>Cooperative  Strategies</a:t>
            </a:r>
          </a:p>
        </p:txBody>
      </p:sp>
      <p:sp>
        <p:nvSpPr>
          <p:cNvPr id="129027" name="Rectangle 3">
            <a:extLst>
              <a:ext uri="{FF2B5EF4-FFF2-40B4-BE49-F238E27FC236}">
                <a16:creationId xmlns:a16="http://schemas.microsoft.com/office/drawing/2014/main" id="{25CB5F7F-6555-5912-3CBC-7083AEA5B46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127448" y="1633314"/>
            <a:ext cx="10441160" cy="417195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2400" u="sng" dirty="0"/>
              <a:t>Collusion</a:t>
            </a:r>
            <a:r>
              <a:rPr lang="en-US" altLang="en-US" sz="2400" dirty="0"/>
              <a:t>— active cooperation of firms within an industry to reduce output and increase prices in order to get around the normal economic law of supply and demand (</a:t>
            </a:r>
            <a:r>
              <a:rPr lang="en-US" altLang="en-US" sz="2400" b="1" dirty="0"/>
              <a:t>illegal</a:t>
            </a:r>
            <a:r>
              <a:rPr lang="en-US" altLang="en-US" sz="2400" dirty="0"/>
              <a:t>)</a:t>
            </a:r>
          </a:p>
          <a:p>
            <a:pPr>
              <a:lnSpc>
                <a:spcPct val="90000"/>
              </a:lnSpc>
            </a:pPr>
            <a:r>
              <a:rPr lang="en-US" altLang="en-US" sz="2400" u="sng" dirty="0"/>
              <a:t>Strategic Alliance</a:t>
            </a:r>
            <a:r>
              <a:rPr lang="en-US" altLang="en-US" sz="2400" dirty="0"/>
              <a:t>— partnership of two or more corporations or business units to achieve strategically significant objectives that are mutually beneficial</a:t>
            </a:r>
          </a:p>
          <a:p>
            <a:pPr>
              <a:lnSpc>
                <a:spcPct val="90000"/>
              </a:lnSpc>
            </a:pPr>
            <a:r>
              <a:rPr lang="en-US" altLang="en-US" sz="2400" u="sng" dirty="0"/>
              <a:t>Joint Venture</a:t>
            </a:r>
            <a:r>
              <a:rPr lang="en-US" altLang="en-US" sz="2400" dirty="0"/>
              <a:t>— a way to temporarily combine the different strengths of partners to achieve an outcome of value to both</a:t>
            </a:r>
          </a:p>
          <a:p>
            <a:pPr>
              <a:lnSpc>
                <a:spcPct val="90000"/>
              </a:lnSpc>
            </a:pPr>
            <a:r>
              <a:rPr lang="en-US" altLang="en-US" sz="2400" u="sng" dirty="0"/>
              <a:t>Value-Chain Partnership</a:t>
            </a:r>
            <a:r>
              <a:rPr lang="en-US" altLang="en-US" sz="2400" dirty="0"/>
              <a:t>— a strong and close alliance in which one company or unit forms a long-term arrangement with a key supplier or distributor for mutual advantage</a:t>
            </a:r>
          </a:p>
          <a:p>
            <a:pPr lvl="1">
              <a:lnSpc>
                <a:spcPct val="90000"/>
              </a:lnSpc>
            </a:pPr>
            <a:endParaRPr lang="en-US" altLang="en-US" sz="2400" dirty="0"/>
          </a:p>
        </p:txBody>
      </p:sp>
      <p:sp>
        <p:nvSpPr>
          <p:cNvPr id="129028" name="Rectangle 4">
            <a:extLst>
              <a:ext uri="{FF2B5EF4-FFF2-40B4-BE49-F238E27FC236}">
                <a16:creationId xmlns:a16="http://schemas.microsoft.com/office/drawing/2014/main" id="{02E58754-20D7-3CE8-D020-D94FCF1591E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39616" y="93204"/>
            <a:ext cx="5724525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l"/>
            <a:r>
              <a:rPr lang="en-US" altLang="en-US" sz="4400" dirty="0">
                <a:solidFill>
                  <a:schemeClr val="tx2"/>
                </a:solidFill>
                <a:latin typeface="Tahoma" panose="020B0604030504040204" pitchFamily="34" charset="0"/>
              </a:rPr>
              <a:t>Competitive Strategies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>
            <a:extLst>
              <a:ext uri="{FF2B5EF4-FFF2-40B4-BE49-F238E27FC236}">
                <a16:creationId xmlns:a16="http://schemas.microsoft.com/office/drawing/2014/main" id="{DB501019-3C7B-8A3C-5043-DEF04ACBE37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Strategic Summary</a:t>
            </a:r>
          </a:p>
        </p:txBody>
      </p:sp>
      <p:sp>
        <p:nvSpPr>
          <p:cNvPr id="130051" name="Rectangle 3">
            <a:extLst>
              <a:ext uri="{FF2B5EF4-FFF2-40B4-BE49-F238E27FC236}">
                <a16:creationId xmlns:a16="http://schemas.microsoft.com/office/drawing/2014/main" id="{CCB971A0-49A0-8FED-021B-28F145859E48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/>
              <a:t>Focus your efforts!</a:t>
            </a:r>
          </a:p>
          <a:p>
            <a:r>
              <a:rPr lang="en-US" altLang="en-US"/>
              <a:t>Define your competitive advantage!</a:t>
            </a:r>
          </a:p>
          <a:p>
            <a:r>
              <a:rPr lang="en-US" altLang="en-US"/>
              <a:t>Have a clear strategy!</a:t>
            </a:r>
          </a:p>
          <a:p>
            <a:r>
              <a:rPr lang="en-US" altLang="en-US"/>
              <a:t>Do it!</a:t>
            </a:r>
          </a:p>
          <a:p>
            <a:endParaRPr lang="en-US" alt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9" name="Rectangle 5">
            <a:extLst>
              <a:ext uri="{FF2B5EF4-FFF2-40B4-BE49-F238E27FC236}">
                <a16:creationId xmlns:a16="http://schemas.microsoft.com/office/drawing/2014/main" id="{CA67674B-52E0-019D-9D3E-E08C27F0A983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noFill/>
          <a:ln/>
        </p:spPr>
        <p:txBody>
          <a:bodyPr/>
          <a:lstStyle/>
          <a:p>
            <a:r>
              <a:rPr lang="en-US" altLang="en-US"/>
              <a:t>Implementing Strategy</a:t>
            </a:r>
          </a:p>
        </p:txBody>
      </p:sp>
      <p:sp>
        <p:nvSpPr>
          <p:cNvPr id="134147" name="Rectangle 3">
            <a:extLst>
              <a:ext uri="{FF2B5EF4-FFF2-40B4-BE49-F238E27FC236}">
                <a16:creationId xmlns:a16="http://schemas.microsoft.com/office/drawing/2014/main" id="{72111414-1C5A-5A69-5AA4-5E81E8567B78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>
            <a:extLst>
              <a:ext uri="{FF2B5EF4-FFF2-40B4-BE49-F238E27FC236}">
                <a16:creationId xmlns:a16="http://schemas.microsoft.com/office/drawing/2014/main" id="{F6202C2C-76AB-5767-AC7E-8C7DFCBA3B0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  <a:ln/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487" tIns="44450" rIns="90487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/>
              <a:t>Questions </a:t>
            </a:r>
          </a:p>
        </p:txBody>
      </p:sp>
      <p:sp>
        <p:nvSpPr>
          <p:cNvPr id="60419" name="Rectangle 3">
            <a:extLst>
              <a:ext uri="{FF2B5EF4-FFF2-40B4-BE49-F238E27FC236}">
                <a16:creationId xmlns:a16="http://schemas.microsoft.com/office/drawing/2014/main" id="{13F0314F-E0AD-3EC0-2631-4093DA3C9AEB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2438400" y="2362200"/>
            <a:ext cx="3810000" cy="2819400"/>
          </a:xfrm>
          <a:noFill/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7" tIns="44450" rIns="90487" bIns="44450"/>
          <a:lstStyle/>
          <a:p>
            <a:pPr>
              <a:buFont typeface="Wingdings" panose="05000000000000000000" pitchFamily="2" charset="2"/>
              <a:buChar char="Ø"/>
            </a:pPr>
            <a:r>
              <a:rPr lang="en-US" altLang="en-US"/>
              <a:t>Objectives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altLang="en-US"/>
              <a:t>Benefits to customers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altLang="en-US"/>
              <a:t>Current business</a:t>
            </a:r>
          </a:p>
        </p:txBody>
      </p:sp>
      <p:sp>
        <p:nvSpPr>
          <p:cNvPr id="60420" name="Rectangle 4">
            <a:extLst>
              <a:ext uri="{FF2B5EF4-FFF2-40B4-BE49-F238E27FC236}">
                <a16:creationId xmlns:a16="http://schemas.microsoft.com/office/drawing/2014/main" id="{56D17933-A4B0-6D10-45FD-116DB2653146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>
          <a:xfrm>
            <a:off x="6553200" y="2209800"/>
            <a:ext cx="3810000" cy="2514600"/>
          </a:xfrm>
          <a:noFill/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7" tIns="44450" rIns="90487" bIns="44450"/>
          <a:lstStyle/>
          <a:p>
            <a:pPr>
              <a:buFont typeface="Wingdings" panose="05000000000000000000" pitchFamily="2" charset="2"/>
              <a:buChar char="Ø"/>
            </a:pPr>
            <a:r>
              <a:rPr lang="en-US" altLang="en-US"/>
              <a:t>Savings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altLang="en-US"/>
              <a:t>Competitive advantage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altLang="en-US"/>
              <a:t>Presentation</a:t>
            </a:r>
          </a:p>
        </p:txBody>
      </p:sp>
    </p:spTree>
  </p:cSld>
  <p:clrMapOvr>
    <a:masterClrMapping/>
  </p:clrMapOvr>
  <p:transition/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Rectangle 1026">
            <a:extLst>
              <a:ext uri="{FF2B5EF4-FFF2-40B4-BE49-F238E27FC236}">
                <a16:creationId xmlns:a16="http://schemas.microsoft.com/office/drawing/2014/main" id="{87139293-6710-5970-7606-56BB514672A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Questions</a:t>
            </a:r>
          </a:p>
        </p:txBody>
      </p:sp>
      <p:sp>
        <p:nvSpPr>
          <p:cNvPr id="116739" name="Rectangle 1027">
            <a:extLst>
              <a:ext uri="{FF2B5EF4-FFF2-40B4-BE49-F238E27FC236}">
                <a16:creationId xmlns:a16="http://schemas.microsoft.com/office/drawing/2014/main" id="{5E97377A-7218-7777-5755-9CA1F4131084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/>
              <a:t>What are you producing and selling?</a:t>
            </a:r>
          </a:p>
          <a:p>
            <a:r>
              <a:rPr lang="en-US" altLang="en-US"/>
              <a:t>How are you unique?</a:t>
            </a:r>
          </a:p>
          <a:p>
            <a:r>
              <a:rPr lang="en-US" altLang="en-US"/>
              <a:t>Why should the customer buy from you?</a:t>
            </a:r>
          </a:p>
          <a:p>
            <a:r>
              <a:rPr lang="en-US" altLang="en-US"/>
              <a:t>How are you going to reach the customer?</a:t>
            </a:r>
          </a:p>
          <a:p>
            <a:r>
              <a:rPr lang="en-US" altLang="en-US"/>
              <a:t>What’s success?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>
            <a:extLst>
              <a:ext uri="{FF2B5EF4-FFF2-40B4-BE49-F238E27FC236}">
                <a16:creationId xmlns:a16="http://schemas.microsoft.com/office/drawing/2014/main" id="{DD96A7D2-2727-94A4-0819-D1DB15BF85C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-99392"/>
            <a:ext cx="10972800" cy="1143000"/>
          </a:xfrm>
          <a:noFill/>
          <a:ln/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487" tIns="44450" rIns="90487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dirty="0"/>
              <a:t>Objectives</a:t>
            </a:r>
          </a:p>
        </p:txBody>
      </p:sp>
      <p:sp>
        <p:nvSpPr>
          <p:cNvPr id="61443" name="Rectangle 3">
            <a:extLst>
              <a:ext uri="{FF2B5EF4-FFF2-40B4-BE49-F238E27FC236}">
                <a16:creationId xmlns:a16="http://schemas.microsoft.com/office/drawing/2014/main" id="{E0427C18-D58C-2440-DD91-C1421AC8218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487488" y="1071351"/>
            <a:ext cx="9001000" cy="4114800"/>
          </a:xfrm>
          <a:noFill/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7" tIns="44450" rIns="90487" bIns="44450"/>
          <a:lstStyle/>
          <a:p>
            <a:pPr>
              <a:buFont typeface="Wingdings" panose="05000000000000000000" pitchFamily="2" charset="2"/>
              <a:buChar char="Ø"/>
            </a:pPr>
            <a:r>
              <a:rPr lang="en-US" altLang="en-US"/>
              <a:t> Introduce new product or service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altLang="en-US"/>
              <a:t>Advertising existing business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altLang="en-US"/>
              <a:t>Supplement existing business program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altLang="en-US"/>
              <a:t>Reach broader customer base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altLang="en-US"/>
              <a:t>Provide better service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altLang="en-US"/>
              <a:t>Information exchange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altLang="en-US"/>
              <a:t>Reduce transaction costs</a:t>
            </a:r>
          </a:p>
        </p:txBody>
      </p:sp>
    </p:spTree>
  </p:cSld>
  <p:clrMapOvr>
    <a:masterClrMapping/>
  </p:clrMapOvr>
  <p:transition/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>
            <a:extLst>
              <a:ext uri="{FF2B5EF4-FFF2-40B4-BE49-F238E27FC236}">
                <a16:creationId xmlns:a16="http://schemas.microsoft.com/office/drawing/2014/main" id="{FD1238A5-EE80-B609-9D84-6620B037AEC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  <a:ln/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487" tIns="44450" rIns="90487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/>
              <a:t>Current Customers</a:t>
            </a:r>
          </a:p>
        </p:txBody>
      </p:sp>
      <p:sp>
        <p:nvSpPr>
          <p:cNvPr id="62467" name="Rectangle 3">
            <a:extLst>
              <a:ext uri="{FF2B5EF4-FFF2-40B4-BE49-F238E27FC236}">
                <a16:creationId xmlns:a16="http://schemas.microsoft.com/office/drawing/2014/main" id="{7CB77AD9-5DDB-AC25-CDB8-67EC8F47E835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noFill/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7" tIns="44450" rIns="90487" bIns="44450"/>
          <a:lstStyle/>
          <a:p>
            <a:pPr>
              <a:buFont typeface="Wingdings" panose="05000000000000000000" pitchFamily="2" charset="2"/>
              <a:buChar char="Ø"/>
            </a:pPr>
            <a:r>
              <a:rPr lang="en-US" altLang="en-US" sz="2800"/>
              <a:t>Benefits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altLang="en-US" sz="2400"/>
              <a:t>Easier access to information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altLang="en-US" sz="2400"/>
              <a:t>Shipping schedules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altLang="en-US" sz="2400"/>
              <a:t>Discounts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altLang="en-US" sz="2400"/>
              <a:t>Invoicing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altLang="en-US" sz="2400"/>
              <a:t>Inventories</a:t>
            </a:r>
          </a:p>
        </p:txBody>
      </p:sp>
      <p:graphicFrame>
        <p:nvGraphicFramePr>
          <p:cNvPr id="62468" name="Object 4">
            <a:extLst>
              <a:ext uri="{FF2B5EF4-FFF2-40B4-BE49-F238E27FC236}">
                <a16:creationId xmlns:a16="http://schemas.microsoft.com/office/drawing/2014/main" id="{0EB7F543-78E4-34F1-8448-65D5581EA092}"/>
              </a:ext>
            </a:extLst>
          </p:cNvPr>
          <p:cNvGraphicFramePr>
            <a:graphicFrameLocks noGrp="1"/>
          </p:cNvGraphicFramePr>
          <p:nvPr>
            <p:ph type="clipArt" sz="half" idx="2"/>
          </p:nvPr>
        </p:nvGraphicFramePr>
        <p:xfrm>
          <a:off x="6173789" y="2579688"/>
          <a:ext cx="3794125" cy="29067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icrosoft ClipArt Gallery" r:id="rId2" imgW="4508500" imgH="3454400" progId="MS_ClipArt_Gallery">
                  <p:embed/>
                </p:oleObj>
              </mc:Choice>
              <mc:Fallback>
                <p:oleObj name="Microsoft ClipArt Gallery" r:id="rId2" imgW="4508500" imgH="3454400" progId="MS_ClipArt_Gallery">
                  <p:embed/>
                  <p:pic>
                    <p:nvPicPr>
                      <p:cNvPr id="62468" name="Object 4">
                        <a:extLst>
                          <a:ext uri="{FF2B5EF4-FFF2-40B4-BE49-F238E27FC236}">
                            <a16:creationId xmlns:a16="http://schemas.microsoft.com/office/drawing/2014/main" id="{0EB7F543-78E4-34F1-8448-65D5581EA092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73789" y="2579688"/>
                        <a:ext cx="3794125" cy="29067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>
            <a:extLst>
              <a:ext uri="{FF2B5EF4-FFF2-40B4-BE49-F238E27FC236}">
                <a16:creationId xmlns:a16="http://schemas.microsoft.com/office/drawing/2014/main" id="{A5416729-81D1-0775-382F-3318C09ABAB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27448" y="116632"/>
            <a:ext cx="10363200" cy="1143000"/>
          </a:xfrm>
          <a:noFill/>
          <a:ln/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487" tIns="44450" rIns="90487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/>
              <a:t>Marketing Mix</a:t>
            </a:r>
          </a:p>
        </p:txBody>
      </p:sp>
      <p:graphicFrame>
        <p:nvGraphicFramePr>
          <p:cNvPr id="63492" name="Object 4">
            <a:extLst>
              <a:ext uri="{FF2B5EF4-FFF2-40B4-BE49-F238E27FC236}">
                <a16:creationId xmlns:a16="http://schemas.microsoft.com/office/drawing/2014/main" id="{DFCB5A1D-6E47-249A-D045-906FC45D3A27}"/>
              </a:ext>
            </a:extLst>
          </p:cNvPr>
          <p:cNvGraphicFramePr>
            <a:graphicFrameLocks noGrp="1"/>
          </p:cNvGraphicFramePr>
          <p:nvPr>
            <p:ph type="clipArt" sz="half" idx="1"/>
            <p:extLst>
              <p:ext uri="{D42A27DB-BD31-4B8C-83A1-F6EECF244321}">
                <p14:modId xmlns:p14="http://schemas.microsoft.com/office/powerpoint/2010/main" val="2031745100"/>
              </p:ext>
            </p:extLst>
          </p:nvPr>
        </p:nvGraphicFramePr>
        <p:xfrm>
          <a:off x="2209801" y="1537049"/>
          <a:ext cx="3795713" cy="3565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icrosoft ClipArt Gallery" r:id="rId2" imgW="3759200" imgH="3530600" progId="MS_ClipArt_Gallery">
                  <p:embed/>
                </p:oleObj>
              </mc:Choice>
              <mc:Fallback>
                <p:oleObj name="Microsoft ClipArt Gallery" r:id="rId2" imgW="3759200" imgH="3530600" progId="MS_ClipArt_Gallery">
                  <p:embed/>
                  <p:pic>
                    <p:nvPicPr>
                      <p:cNvPr id="63492" name="Object 4">
                        <a:extLst>
                          <a:ext uri="{FF2B5EF4-FFF2-40B4-BE49-F238E27FC236}">
                            <a16:creationId xmlns:a16="http://schemas.microsoft.com/office/drawing/2014/main" id="{DFCB5A1D-6E47-249A-D045-906FC45D3A27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09801" y="1537049"/>
                        <a:ext cx="3795713" cy="35655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3491" name="Rectangle 3">
            <a:extLst>
              <a:ext uri="{FF2B5EF4-FFF2-40B4-BE49-F238E27FC236}">
                <a16:creationId xmlns:a16="http://schemas.microsoft.com/office/drawing/2014/main" id="{7055B778-DA7C-5D7E-36CB-D925463E2178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>
          <a:xfrm>
            <a:off x="6197600" y="1268760"/>
            <a:ext cx="5080000" cy="4114800"/>
          </a:xfrm>
          <a:noFill/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7" tIns="44450" rIns="90487" bIns="44450"/>
          <a:lstStyle/>
          <a:p>
            <a:pPr>
              <a:buSzTx/>
              <a:buFont typeface="Wingdings" panose="05000000000000000000" pitchFamily="2" charset="2"/>
              <a:buChar char="Ø"/>
            </a:pPr>
            <a:r>
              <a:rPr lang="en-US" altLang="en-US" sz="2800"/>
              <a:t>Promotional Tool</a:t>
            </a:r>
          </a:p>
          <a:p>
            <a:pPr lvl="1">
              <a:buSzTx/>
              <a:buFont typeface="Wingdings" panose="05000000000000000000" pitchFamily="2" charset="2"/>
              <a:buChar char="Ø"/>
            </a:pPr>
            <a:r>
              <a:rPr lang="en-US" altLang="en-US" sz="2400"/>
              <a:t>Ads, publicity, sales tool</a:t>
            </a:r>
          </a:p>
          <a:p>
            <a:pPr>
              <a:buSzTx/>
              <a:buFont typeface="Wingdings" panose="05000000000000000000" pitchFamily="2" charset="2"/>
              <a:buChar char="Ø"/>
            </a:pPr>
            <a:r>
              <a:rPr lang="en-US" altLang="en-US" sz="2800"/>
              <a:t>Pricing</a:t>
            </a:r>
          </a:p>
          <a:p>
            <a:pPr>
              <a:buSzTx/>
              <a:buFont typeface="Wingdings" panose="05000000000000000000" pitchFamily="2" charset="2"/>
              <a:buChar char="Ø"/>
            </a:pPr>
            <a:r>
              <a:rPr lang="en-US" altLang="en-US" sz="2800"/>
              <a:t>Product Information</a:t>
            </a:r>
          </a:p>
          <a:p>
            <a:pPr>
              <a:buSzTx/>
              <a:buFont typeface="Wingdings" panose="05000000000000000000" pitchFamily="2" charset="2"/>
              <a:buChar char="Ø"/>
            </a:pPr>
            <a:r>
              <a:rPr lang="en-US" altLang="en-US" sz="2800"/>
              <a:t>Distribution</a:t>
            </a:r>
          </a:p>
        </p:txBody>
      </p:sp>
    </p:spTree>
  </p:cSld>
  <p:clrMapOvr>
    <a:masterClrMapping/>
  </p:clrMapOvr>
  <p:transition/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>
            <a:extLst>
              <a:ext uri="{FF2B5EF4-FFF2-40B4-BE49-F238E27FC236}">
                <a16:creationId xmlns:a16="http://schemas.microsoft.com/office/drawing/2014/main" id="{7FA41F6E-BB59-DC26-DA95-74A3DE758AB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14400" y="188640"/>
            <a:ext cx="10363200" cy="1143000"/>
          </a:xfrm>
          <a:noFill/>
          <a:ln/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487" tIns="44450" rIns="90487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/>
              <a:t>Savings</a:t>
            </a:r>
          </a:p>
        </p:txBody>
      </p:sp>
      <p:sp>
        <p:nvSpPr>
          <p:cNvPr id="64515" name="Rectangle 3">
            <a:extLst>
              <a:ext uri="{FF2B5EF4-FFF2-40B4-BE49-F238E27FC236}">
                <a16:creationId xmlns:a16="http://schemas.microsoft.com/office/drawing/2014/main" id="{9580CD7A-2EEA-53A9-AEC1-F0911D3B8259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914400" y="1560240"/>
            <a:ext cx="5080000" cy="4114800"/>
          </a:xfrm>
          <a:noFill/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7" tIns="44450" rIns="90487" bIns="44450"/>
          <a:lstStyle/>
          <a:p>
            <a:pPr>
              <a:buFont typeface="Wingdings" panose="05000000000000000000" pitchFamily="2" charset="2"/>
              <a:buChar char="Ø"/>
            </a:pPr>
            <a:r>
              <a:rPr lang="en-US" altLang="en-US" sz="2800"/>
              <a:t>Support time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altLang="en-US" sz="2800"/>
              <a:t>Order entry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altLang="en-US" sz="2800"/>
              <a:t>Promotion response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altLang="en-US" sz="2800"/>
              <a:t>E-mail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altLang="en-US" sz="2800"/>
              <a:t>Shipping and invoicing information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altLang="en-US" sz="2800"/>
              <a:t>Customer lists</a:t>
            </a:r>
          </a:p>
        </p:txBody>
      </p:sp>
      <p:graphicFrame>
        <p:nvGraphicFramePr>
          <p:cNvPr id="64516" name="Object 4">
            <a:extLst>
              <a:ext uri="{FF2B5EF4-FFF2-40B4-BE49-F238E27FC236}">
                <a16:creationId xmlns:a16="http://schemas.microsoft.com/office/drawing/2014/main" id="{DC3D9F7E-378A-451D-6C6F-78F41882888A}"/>
              </a:ext>
            </a:extLst>
          </p:cNvPr>
          <p:cNvGraphicFramePr>
            <a:graphicFrameLocks noGrp="1"/>
          </p:cNvGraphicFramePr>
          <p:nvPr>
            <p:ph type="clipArt" sz="half" idx="2"/>
            <p:extLst>
              <p:ext uri="{D42A27DB-BD31-4B8C-83A1-F6EECF244321}">
                <p14:modId xmlns:p14="http://schemas.microsoft.com/office/powerpoint/2010/main" val="2839275994"/>
              </p:ext>
            </p:extLst>
          </p:nvPr>
        </p:nvGraphicFramePr>
        <p:xfrm>
          <a:off x="6175376" y="2406378"/>
          <a:ext cx="3789363" cy="24114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icrosoft ClipArt Gallery" r:id="rId2" imgW="4889500" imgH="3111500" progId="MS_ClipArt_Gallery">
                  <p:embed/>
                </p:oleObj>
              </mc:Choice>
              <mc:Fallback>
                <p:oleObj name="Microsoft ClipArt Gallery" r:id="rId2" imgW="4889500" imgH="3111500" progId="MS_ClipArt_Gallery">
                  <p:embed/>
                  <p:pic>
                    <p:nvPicPr>
                      <p:cNvPr id="64516" name="Object 4">
                        <a:extLst>
                          <a:ext uri="{FF2B5EF4-FFF2-40B4-BE49-F238E27FC236}">
                            <a16:creationId xmlns:a16="http://schemas.microsoft.com/office/drawing/2014/main" id="{DC3D9F7E-378A-451D-6C6F-78F41882888A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75376" y="2406378"/>
                        <a:ext cx="3789363" cy="24114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4517" name="Rectangle 5">
            <a:extLst>
              <a:ext uri="{FF2B5EF4-FFF2-40B4-BE49-F238E27FC236}">
                <a16:creationId xmlns:a16="http://schemas.microsoft.com/office/drawing/2014/main" id="{B4307CEA-BE8E-F4DF-D8D8-E6D46B7F57D2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67639" y="3155678"/>
            <a:ext cx="1990725" cy="1320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7" tIns="44450" rIns="90487" bIns="44450">
            <a:spAutoFit/>
          </a:bodyPr>
          <a:lstStyle/>
          <a:p>
            <a:pPr algn="l" eaLnBrk="0" hangingPunct="0">
              <a:spcBef>
                <a:spcPct val="50000"/>
              </a:spcBef>
            </a:pPr>
            <a:r>
              <a:rPr lang="en-US" altLang="en-US" sz="8000" dirty="0">
                <a:effectLst>
                  <a:outerShdw blurRad="38100" dist="38100" dir="2700000" algn="tl">
                    <a:srgbClr val="FFFFFF"/>
                  </a:outerShdw>
                </a:effectLst>
                <a:latin typeface="Helvetica" panose="020B0604020202020204" pitchFamily="34" charset="0"/>
              </a:rPr>
              <a:t>£££</a:t>
            </a:r>
          </a:p>
        </p:txBody>
      </p:sp>
    </p:spTree>
  </p:cSld>
  <p:clrMapOvr>
    <a:masterClrMapping/>
  </p:clrMapOvr>
  <p:transition/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>
            <a:extLst>
              <a:ext uri="{FF2B5EF4-FFF2-40B4-BE49-F238E27FC236}">
                <a16:creationId xmlns:a16="http://schemas.microsoft.com/office/drawing/2014/main" id="{93FB5E15-AE17-410B-D0D7-81F077146D1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031904" y="-99392"/>
            <a:ext cx="7772400" cy="1143000"/>
          </a:xfrm>
          <a:noFill/>
          <a:ln/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487" tIns="44450" rIns="90487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dirty="0"/>
              <a:t>Home Page</a:t>
            </a:r>
          </a:p>
        </p:txBody>
      </p:sp>
      <p:sp>
        <p:nvSpPr>
          <p:cNvPr id="66563" name="Rectangle 3">
            <a:extLst>
              <a:ext uri="{FF2B5EF4-FFF2-40B4-BE49-F238E27FC236}">
                <a16:creationId xmlns:a16="http://schemas.microsoft.com/office/drawing/2014/main" id="{6C42B6E4-441C-D2F2-FEC4-588C93A4DA8B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1271464" y="854107"/>
            <a:ext cx="7772400" cy="545232"/>
          </a:xfrm>
          <a:noFill/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7" tIns="44450" rIns="90487" bIns="44450"/>
          <a:lstStyle/>
          <a:p>
            <a:r>
              <a:rPr lang="en-US" altLang="en-US" sz="2800" dirty="0"/>
              <a:t>KISS </a:t>
            </a:r>
            <a:r>
              <a:rPr lang="en-US" altLang="en-US" sz="2800" b="1" dirty="0">
                <a:solidFill>
                  <a:srgbClr val="FF0000"/>
                </a:solidFill>
              </a:rPr>
              <a:t>Keep it simple, stupid</a:t>
            </a:r>
          </a:p>
        </p:txBody>
      </p:sp>
      <p:sp>
        <p:nvSpPr>
          <p:cNvPr id="66564" name="Rectangle 4">
            <a:extLst>
              <a:ext uri="{FF2B5EF4-FFF2-40B4-BE49-F238E27FC236}">
                <a16:creationId xmlns:a16="http://schemas.microsoft.com/office/drawing/2014/main" id="{470D1CF0-3FAD-2E29-3B91-7FD9E1C1F858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5400" y="1484784"/>
            <a:ext cx="10801200" cy="35984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0487" tIns="44450" rIns="90487" bIns="44450">
            <a:spAutoFit/>
          </a:bodyPr>
          <a:lstStyle/>
          <a:p>
            <a:pPr algn="l" eaLnBrk="0" hangingPunct="0">
              <a:spcBef>
                <a:spcPct val="50000"/>
              </a:spcBef>
            </a:pPr>
            <a:r>
              <a:rPr lang="en-US" altLang="en-US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1.  </a:t>
            </a:r>
            <a:r>
              <a:rPr lang="en-US" altLang="en-US" sz="2400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Decide what information you want to share</a:t>
            </a:r>
          </a:p>
          <a:p>
            <a:pPr algn="l" eaLnBrk="0" hangingPunct="0">
              <a:spcBef>
                <a:spcPct val="50000"/>
              </a:spcBef>
            </a:pPr>
            <a:r>
              <a:rPr lang="en-US" altLang="en-US" sz="2400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2.  Grab their attention quickly</a:t>
            </a:r>
          </a:p>
          <a:p>
            <a:pPr algn="l" eaLnBrk="0" hangingPunct="0">
              <a:spcBef>
                <a:spcPct val="50000"/>
              </a:spcBef>
            </a:pPr>
            <a:r>
              <a:rPr lang="en-US" altLang="en-US" sz="2400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3.  Present information in simple, logical fashion</a:t>
            </a:r>
          </a:p>
          <a:p>
            <a:pPr algn="l" eaLnBrk="0" hangingPunct="0">
              <a:spcBef>
                <a:spcPct val="50000"/>
              </a:spcBef>
            </a:pPr>
            <a:r>
              <a:rPr lang="en-US" altLang="en-US" sz="2400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4.  Do not put lots of graphics on first page</a:t>
            </a:r>
          </a:p>
          <a:p>
            <a:pPr algn="l" eaLnBrk="0" hangingPunct="0">
              <a:spcBef>
                <a:spcPct val="50000"/>
              </a:spcBef>
            </a:pPr>
            <a:r>
              <a:rPr lang="en-US" altLang="en-US" sz="2400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5.  Should be pleasant to the eye</a:t>
            </a:r>
          </a:p>
          <a:p>
            <a:pPr algn="l" eaLnBrk="0" hangingPunct="0">
              <a:spcBef>
                <a:spcPct val="50000"/>
              </a:spcBef>
            </a:pPr>
            <a:r>
              <a:rPr lang="en-US" altLang="en-US" sz="2400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6.  Each page should have company name, logo, e-mail address and toll-free phone number</a:t>
            </a:r>
          </a:p>
        </p:txBody>
      </p:sp>
    </p:spTree>
  </p:cSld>
  <p:clrMapOvr>
    <a:masterClrMapping/>
  </p:clrMapOvr>
  <p:transition/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>
            <a:extLst>
              <a:ext uri="{FF2B5EF4-FFF2-40B4-BE49-F238E27FC236}">
                <a16:creationId xmlns:a16="http://schemas.microsoft.com/office/drawing/2014/main" id="{8F41E01C-D91F-0FCB-2BAB-2C08700CDA0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Promoting Your E-business</a:t>
            </a:r>
          </a:p>
        </p:txBody>
      </p:sp>
      <p:graphicFrame>
        <p:nvGraphicFramePr>
          <p:cNvPr id="67587" name="Object 3">
            <a:extLst>
              <a:ext uri="{FF2B5EF4-FFF2-40B4-BE49-F238E27FC236}">
                <a16:creationId xmlns:a16="http://schemas.microsoft.com/office/drawing/2014/main" id="{4D2F36B9-1522-4B43-33F7-E49C5F3D81FD}"/>
              </a:ext>
            </a:extLst>
          </p:cNvPr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51142906"/>
              </p:ext>
            </p:extLst>
          </p:nvPr>
        </p:nvGraphicFramePr>
        <p:xfrm>
          <a:off x="4589462" y="1371600"/>
          <a:ext cx="3013075" cy="4114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2" imgW="2539440" imgH="3468960" progId="MS_ClipArt_Gallery.2">
                  <p:embed/>
                </p:oleObj>
              </mc:Choice>
              <mc:Fallback>
                <p:oleObj name="Clip" r:id="rId2" imgW="2539440" imgH="3468960" progId="MS_ClipArt_Gallery.2">
                  <p:embed/>
                  <p:pic>
                    <p:nvPicPr>
                      <p:cNvPr id="67587" name="Object 3">
                        <a:extLst>
                          <a:ext uri="{FF2B5EF4-FFF2-40B4-BE49-F238E27FC236}">
                            <a16:creationId xmlns:a16="http://schemas.microsoft.com/office/drawing/2014/main" id="{4D2F36B9-1522-4B43-33F7-E49C5F3D81FD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589462" y="1371600"/>
                        <a:ext cx="3013075" cy="41148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>
            <a:extLst>
              <a:ext uri="{FF2B5EF4-FFF2-40B4-BE49-F238E27FC236}">
                <a16:creationId xmlns:a16="http://schemas.microsoft.com/office/drawing/2014/main" id="{0CEBDDFA-69E3-07CE-B782-0A8B9D9F7A2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86000" y="381000"/>
            <a:ext cx="7543800" cy="1600200"/>
          </a:xfrm>
        </p:spPr>
        <p:txBody>
          <a:bodyPr/>
          <a:lstStyle/>
          <a:p>
            <a:r>
              <a:rPr lang="en-US" altLang="en-US"/>
              <a:t>Why Do You Need Promotion?</a:t>
            </a:r>
          </a:p>
        </p:txBody>
      </p:sp>
      <p:sp>
        <p:nvSpPr>
          <p:cNvPr id="68611" name="Rectangle 3">
            <a:extLst>
              <a:ext uri="{FF2B5EF4-FFF2-40B4-BE49-F238E27FC236}">
                <a16:creationId xmlns:a16="http://schemas.microsoft.com/office/drawing/2014/main" id="{9D7D3709-6630-18FF-EBF9-5F22BE30BDE5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/>
              <a:t>Just because you build it, doesn’t mean they will come.</a:t>
            </a:r>
          </a:p>
          <a:p>
            <a:r>
              <a:rPr lang="en-US" altLang="en-US"/>
              <a:t>You are competing against not only your market area, but the entire world.</a:t>
            </a:r>
          </a:p>
          <a:p>
            <a:r>
              <a:rPr lang="en-US" altLang="en-US"/>
              <a:t>Your current and future customers need to be able to find you.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>
            <a:extLst>
              <a:ext uri="{FF2B5EF4-FFF2-40B4-BE49-F238E27FC236}">
                <a16:creationId xmlns:a16="http://schemas.microsoft.com/office/drawing/2014/main" id="{B726F6F7-161D-7540-A2C6-9CBE0804F66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HOW?</a:t>
            </a:r>
          </a:p>
        </p:txBody>
      </p:sp>
      <p:sp>
        <p:nvSpPr>
          <p:cNvPr id="69635" name="Rectangle 3">
            <a:extLst>
              <a:ext uri="{FF2B5EF4-FFF2-40B4-BE49-F238E27FC236}">
                <a16:creationId xmlns:a16="http://schemas.microsoft.com/office/drawing/2014/main" id="{E21DC812-3B70-BC6F-F252-A7EDF6B61454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r>
              <a:rPr lang="en-US" altLang="en-US"/>
              <a:t>List homepage address on all current advertising.</a:t>
            </a:r>
          </a:p>
          <a:p>
            <a:r>
              <a:rPr lang="en-US" altLang="en-US"/>
              <a:t>Put on all publicity</a:t>
            </a:r>
          </a:p>
          <a:p>
            <a:pPr lvl="1"/>
            <a:r>
              <a:rPr lang="en-US" altLang="en-US"/>
              <a:t>newsletters</a:t>
            </a:r>
          </a:p>
          <a:p>
            <a:pPr lvl="1"/>
            <a:r>
              <a:rPr lang="en-US" altLang="en-US"/>
              <a:t>letterhead</a:t>
            </a:r>
          </a:p>
          <a:p>
            <a:pPr lvl="1"/>
            <a:r>
              <a:rPr lang="en-US" altLang="en-US"/>
              <a:t>business cards</a:t>
            </a:r>
          </a:p>
          <a:p>
            <a:pPr lvl="1"/>
            <a:r>
              <a:rPr lang="en-US" altLang="en-US"/>
              <a:t>billing statements</a:t>
            </a:r>
          </a:p>
          <a:p>
            <a:pPr lvl="1"/>
            <a:r>
              <a:rPr lang="en-US" altLang="en-US"/>
              <a:t>fax cover sheets</a:t>
            </a:r>
          </a:p>
        </p:txBody>
      </p:sp>
      <p:sp>
        <p:nvSpPr>
          <p:cNvPr id="69636" name="Rectangle 4">
            <a:extLst>
              <a:ext uri="{FF2B5EF4-FFF2-40B4-BE49-F238E27FC236}">
                <a16:creationId xmlns:a16="http://schemas.microsoft.com/office/drawing/2014/main" id="{C1085255-C65E-9193-73D5-97E9258DA4FC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r>
              <a:rPr lang="en-US" altLang="en-US"/>
              <a:t>Register with search engines.</a:t>
            </a:r>
          </a:p>
          <a:p>
            <a:r>
              <a:rPr lang="en-US" altLang="en-US"/>
              <a:t>Link to other sites and your association sites.</a:t>
            </a:r>
          </a:p>
          <a:p>
            <a:r>
              <a:rPr lang="en-US" altLang="en-US"/>
              <a:t>Advertise on the web.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>
            <a:extLst>
              <a:ext uri="{FF2B5EF4-FFF2-40B4-BE49-F238E27FC236}">
                <a16:creationId xmlns:a16="http://schemas.microsoft.com/office/drawing/2014/main" id="{31BBC468-A0C0-EB40-4EB7-35122AC7259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Link to?</a:t>
            </a:r>
          </a:p>
        </p:txBody>
      </p:sp>
      <p:sp>
        <p:nvSpPr>
          <p:cNvPr id="70659" name="Rectangle 3">
            <a:extLst>
              <a:ext uri="{FF2B5EF4-FFF2-40B4-BE49-F238E27FC236}">
                <a16:creationId xmlns:a16="http://schemas.microsoft.com/office/drawing/2014/main" id="{8A908456-978B-8F1D-BB65-197FB8EC452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276600" y="2057400"/>
            <a:ext cx="5334000" cy="2743200"/>
          </a:xfrm>
        </p:spPr>
        <p:txBody>
          <a:bodyPr/>
          <a:lstStyle/>
          <a:p>
            <a:r>
              <a:rPr lang="en-US" altLang="en-US"/>
              <a:t>Your trade associations</a:t>
            </a:r>
          </a:p>
          <a:p>
            <a:r>
              <a:rPr lang="en-US" altLang="en-US"/>
              <a:t>Suppliers</a:t>
            </a:r>
          </a:p>
          <a:p>
            <a:r>
              <a:rPr lang="en-US" altLang="en-US"/>
              <a:t>Customers</a:t>
            </a:r>
          </a:p>
          <a:p>
            <a:r>
              <a:rPr lang="en-US" altLang="en-US"/>
              <a:t>Complementary products</a:t>
            </a:r>
          </a:p>
          <a:p>
            <a:endParaRPr lang="en-US" alt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>
            <a:extLst>
              <a:ext uri="{FF2B5EF4-FFF2-40B4-BE49-F238E27FC236}">
                <a16:creationId xmlns:a16="http://schemas.microsoft.com/office/drawing/2014/main" id="{318777E1-B35E-84D8-9CB6-2062828B4C3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Advertising on the Web</a:t>
            </a:r>
          </a:p>
        </p:txBody>
      </p:sp>
      <p:sp>
        <p:nvSpPr>
          <p:cNvPr id="71683" name="Rectangle 3">
            <a:extLst>
              <a:ext uri="{FF2B5EF4-FFF2-40B4-BE49-F238E27FC236}">
                <a16:creationId xmlns:a16="http://schemas.microsoft.com/office/drawing/2014/main" id="{593F0F47-283F-B71A-C67C-8B3C318CCB89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r>
              <a:rPr lang="en-US" altLang="en-US" sz="2800"/>
              <a:t>To build awareness</a:t>
            </a:r>
          </a:p>
          <a:p>
            <a:r>
              <a:rPr lang="en-US" altLang="en-US" sz="2800"/>
              <a:t>Develop prospects</a:t>
            </a:r>
          </a:p>
          <a:p>
            <a:r>
              <a:rPr lang="en-US" altLang="en-US" sz="2800"/>
              <a:t>Meet customer needs</a:t>
            </a:r>
          </a:p>
          <a:p>
            <a:r>
              <a:rPr lang="en-US" altLang="en-US" sz="2800"/>
              <a:t>Generate orders</a:t>
            </a:r>
          </a:p>
          <a:p>
            <a:r>
              <a:rPr lang="en-US" altLang="en-US" sz="2800"/>
              <a:t>Build customer relations</a:t>
            </a:r>
          </a:p>
          <a:p>
            <a:r>
              <a:rPr lang="en-US" altLang="en-US" sz="2800"/>
              <a:t>Test market</a:t>
            </a:r>
          </a:p>
        </p:txBody>
      </p:sp>
      <p:graphicFrame>
        <p:nvGraphicFramePr>
          <p:cNvPr id="71684" name="Object 4">
            <a:extLst>
              <a:ext uri="{FF2B5EF4-FFF2-40B4-BE49-F238E27FC236}">
                <a16:creationId xmlns:a16="http://schemas.microsoft.com/office/drawing/2014/main" id="{EA0A231F-9A3A-9D2C-3B48-B0FDF0546A6D}"/>
              </a:ext>
            </a:extLst>
          </p:cNvPr>
          <p:cNvGraphicFramePr>
            <a:graphicFrameLocks noGrp="1" noChangeAspect="1"/>
          </p:cNvGraphicFramePr>
          <p:nvPr>
            <p:ph type="clipArt" sz="half" idx="2"/>
          </p:nvPr>
        </p:nvGraphicFramePr>
        <p:xfrm>
          <a:off x="6392864" y="2303464"/>
          <a:ext cx="3368675" cy="34702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2" imgW="3367800" imgH="3468960" progId="MS_ClipArt_Gallery.2">
                  <p:embed/>
                </p:oleObj>
              </mc:Choice>
              <mc:Fallback>
                <p:oleObj name="Clip" r:id="rId2" imgW="3367800" imgH="3468960" progId="MS_ClipArt_Gallery.2">
                  <p:embed/>
                  <p:pic>
                    <p:nvPicPr>
                      <p:cNvPr id="71684" name="Object 4">
                        <a:extLst>
                          <a:ext uri="{FF2B5EF4-FFF2-40B4-BE49-F238E27FC236}">
                            <a16:creationId xmlns:a16="http://schemas.microsoft.com/office/drawing/2014/main" id="{EA0A231F-9A3A-9D2C-3B48-B0FDF0546A6D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392864" y="2303464"/>
                        <a:ext cx="3368675" cy="347027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>
            <a:extLst>
              <a:ext uri="{FF2B5EF4-FFF2-40B4-BE49-F238E27FC236}">
                <a16:creationId xmlns:a16="http://schemas.microsoft.com/office/drawing/2014/main" id="{7571F5AA-0C1B-6C0E-8720-FE7231F9141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743201" y="304800"/>
            <a:ext cx="7083425" cy="1600200"/>
          </a:xfrm>
        </p:spPr>
        <p:txBody>
          <a:bodyPr/>
          <a:lstStyle/>
          <a:p>
            <a:r>
              <a:rPr lang="en-US" altLang="en-US" sz="3600"/>
              <a:t>Good Internet Advertising Includes:</a:t>
            </a:r>
            <a:endParaRPr lang="en-US" altLang="en-US"/>
          </a:p>
        </p:txBody>
      </p:sp>
      <p:sp>
        <p:nvSpPr>
          <p:cNvPr id="72707" name="Rectangle 3">
            <a:extLst>
              <a:ext uri="{FF2B5EF4-FFF2-40B4-BE49-F238E27FC236}">
                <a16:creationId xmlns:a16="http://schemas.microsoft.com/office/drawing/2014/main" id="{E1B89DC2-9A18-C7AE-2117-2FCBA53FF9D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911424" y="1828800"/>
            <a:ext cx="9375576" cy="4114800"/>
          </a:xfrm>
        </p:spPr>
        <p:txBody>
          <a:bodyPr/>
          <a:lstStyle/>
          <a:p>
            <a:r>
              <a:rPr lang="en-US" altLang="en-US" dirty="0"/>
              <a:t>Clear message and identification on 1st page.</a:t>
            </a:r>
          </a:p>
          <a:p>
            <a:r>
              <a:rPr lang="en-US" altLang="en-US" dirty="0"/>
              <a:t>Facilitates easy access to further information.</a:t>
            </a:r>
          </a:p>
          <a:p>
            <a:r>
              <a:rPr lang="en-US" altLang="en-US" dirty="0"/>
              <a:t>The advertisement downloads quickly.</a:t>
            </a:r>
          </a:p>
          <a:p>
            <a:r>
              <a:rPr lang="en-US" altLang="en-US" dirty="0"/>
              <a:t>Provides the right information.</a:t>
            </a:r>
          </a:p>
          <a:p>
            <a:pPr lvl="1"/>
            <a:r>
              <a:rPr lang="en-US" altLang="en-US" dirty="0"/>
              <a:t>Product description, payment options, and contact information.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>
            <a:extLst>
              <a:ext uri="{FF2B5EF4-FFF2-40B4-BE49-F238E27FC236}">
                <a16:creationId xmlns:a16="http://schemas.microsoft.com/office/drawing/2014/main" id="{8A541A87-01AA-6DF6-685B-DD487C5DD9E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Common Search Engines</a:t>
            </a:r>
          </a:p>
        </p:txBody>
      </p:sp>
      <p:sp>
        <p:nvSpPr>
          <p:cNvPr id="73731" name="Rectangle 3">
            <a:extLst>
              <a:ext uri="{FF2B5EF4-FFF2-40B4-BE49-F238E27FC236}">
                <a16:creationId xmlns:a16="http://schemas.microsoft.com/office/drawing/2014/main" id="{C35986FD-A5C8-3C1D-5FA6-B63872A1BDEC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/>
              <a:t>Submit it - www.submit-it.com</a:t>
            </a:r>
          </a:p>
          <a:p>
            <a:r>
              <a:rPr lang="en-US" altLang="en-US"/>
              <a:t>Yahoo - www.yahoo.com</a:t>
            </a:r>
          </a:p>
          <a:p>
            <a:r>
              <a:rPr lang="en-US" altLang="en-US"/>
              <a:t>Webcrawler - www.webcrawler.com</a:t>
            </a:r>
          </a:p>
          <a:p>
            <a:r>
              <a:rPr lang="en-US" altLang="en-US"/>
              <a:t>Infoseek - www.infoseek.go.com</a:t>
            </a:r>
          </a:p>
          <a:p>
            <a:r>
              <a:rPr lang="en-US" altLang="en-US"/>
              <a:t>Lycos - </a:t>
            </a:r>
            <a:r>
              <a:rPr lang="en-US" altLang="en-US">
                <a:hlinkClick r:id="rId2"/>
              </a:rPr>
              <a:t>www.lycos.com</a:t>
            </a:r>
            <a:endParaRPr lang="en-US" altLang="en-US"/>
          </a:p>
          <a:p>
            <a:r>
              <a:rPr lang="en-US" altLang="en-US"/>
              <a:t>Google - http://www.google.com/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2">
            <a:extLst>
              <a:ext uri="{FF2B5EF4-FFF2-40B4-BE49-F238E27FC236}">
                <a16:creationId xmlns:a16="http://schemas.microsoft.com/office/drawing/2014/main" id="{A092E6F3-3196-87F2-C846-13648AFE410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343472" y="188640"/>
            <a:ext cx="9144000" cy="1143000"/>
          </a:xfrm>
        </p:spPr>
        <p:txBody>
          <a:bodyPr/>
          <a:lstStyle/>
          <a:p>
            <a:r>
              <a:rPr lang="en-US" altLang="en-US" sz="4000" b="1" dirty="0"/>
              <a:t>The Advantage for Small Businesses</a:t>
            </a:r>
          </a:p>
        </p:txBody>
      </p:sp>
      <p:sp>
        <p:nvSpPr>
          <p:cNvPr id="95235" name="Rectangle 3">
            <a:extLst>
              <a:ext uri="{FF2B5EF4-FFF2-40B4-BE49-F238E27FC236}">
                <a16:creationId xmlns:a16="http://schemas.microsoft.com/office/drawing/2014/main" id="{6666E37D-F681-6DCA-1D1C-EB684F3072F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055440" y="1331640"/>
            <a:ext cx="10441160" cy="4171950"/>
          </a:xfrm>
        </p:spPr>
        <p:txBody>
          <a:bodyPr/>
          <a:lstStyle/>
          <a:p>
            <a:pPr marL="514350" indent="-514350">
              <a:buClr>
                <a:srgbClr val="99FFCC"/>
              </a:buClr>
              <a:buFont typeface="Monotype Sorts" pitchFamily="2" charset="2"/>
              <a:buChar char="4"/>
            </a:pPr>
            <a:r>
              <a:rPr lang="en-US" altLang="en-US" dirty="0"/>
              <a:t>Inexpensive source of information</a:t>
            </a:r>
          </a:p>
          <a:p>
            <a:pPr marL="514350" indent="-514350">
              <a:buClr>
                <a:srgbClr val="99FFCC"/>
              </a:buClr>
              <a:buFont typeface="Monotype Sorts" pitchFamily="2" charset="2"/>
              <a:buChar char="4"/>
            </a:pPr>
            <a:r>
              <a:rPr lang="en-US" altLang="en-US" dirty="0"/>
              <a:t>Inexpensive way of advertising</a:t>
            </a:r>
          </a:p>
          <a:p>
            <a:pPr marL="514350" indent="-514350">
              <a:buClr>
                <a:srgbClr val="99FFCC"/>
              </a:buClr>
              <a:buFont typeface="Monotype Sorts" pitchFamily="2" charset="2"/>
              <a:buChar char="4"/>
            </a:pPr>
            <a:r>
              <a:rPr lang="en-US" altLang="en-US" dirty="0"/>
              <a:t>Inexpensive way of conducting market research</a:t>
            </a:r>
          </a:p>
          <a:p>
            <a:pPr marL="514350" indent="-514350">
              <a:buClr>
                <a:srgbClr val="99FFCC"/>
              </a:buClr>
              <a:buFont typeface="Monotype Sorts" pitchFamily="2" charset="2"/>
              <a:buChar char="4"/>
            </a:pPr>
            <a:r>
              <a:rPr lang="en-US" altLang="en-US" dirty="0"/>
              <a:t>Inexpensive way to build (or rent) a storefront</a:t>
            </a:r>
          </a:p>
          <a:p>
            <a:pPr marL="514350" indent="-514350">
              <a:buClr>
                <a:srgbClr val="99FFCC"/>
              </a:buClr>
              <a:buFont typeface="Monotype Sorts" pitchFamily="2" charset="2"/>
              <a:buChar char="4"/>
            </a:pPr>
            <a:r>
              <a:rPr lang="en-US" altLang="en-US" dirty="0"/>
              <a:t>Lower transaction cost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170" name="Rectangle 2">
            <a:extLst>
              <a:ext uri="{FF2B5EF4-FFF2-40B4-BE49-F238E27FC236}">
                <a16:creationId xmlns:a16="http://schemas.microsoft.com/office/drawing/2014/main" id="{E9D5433C-24ED-11F8-AB9F-83717424500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4000"/>
              <a:t>The Advantage for Small Businesses</a:t>
            </a:r>
          </a:p>
        </p:txBody>
      </p:sp>
      <p:sp>
        <p:nvSpPr>
          <p:cNvPr id="135171" name="Rectangle 3">
            <a:extLst>
              <a:ext uri="{FF2B5EF4-FFF2-40B4-BE49-F238E27FC236}">
                <a16:creationId xmlns:a16="http://schemas.microsoft.com/office/drawing/2014/main" id="{9D289B78-4F4D-17D5-0670-B6B577F84458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buClr>
                <a:srgbClr val="99FFCC"/>
              </a:buClr>
              <a:buFont typeface="Monotype Sorts" pitchFamily="2" charset="2"/>
              <a:buChar char="4"/>
            </a:pPr>
            <a:r>
              <a:rPr lang="en-US" altLang="en-US"/>
              <a:t>Niche market, specialty products (cigars, wines, sauces) are the best</a:t>
            </a:r>
          </a:p>
          <a:p>
            <a:pPr>
              <a:buClr>
                <a:srgbClr val="99FFCC"/>
              </a:buClr>
              <a:buFont typeface="Monotype Sorts" pitchFamily="2" charset="2"/>
              <a:buChar char="4"/>
            </a:pPr>
            <a:r>
              <a:rPr lang="en-US" altLang="en-US"/>
              <a:t>Image and public recognition can be accumulated fast</a:t>
            </a:r>
          </a:p>
          <a:p>
            <a:pPr>
              <a:buClr>
                <a:srgbClr val="99FFCC"/>
              </a:buClr>
              <a:buFont typeface="Monotype Sorts" pitchFamily="2" charset="2"/>
              <a:buChar char="4"/>
            </a:pPr>
            <a:r>
              <a:rPr lang="en-US" altLang="en-US"/>
              <a:t>Inexpensive way of providing catalogs</a:t>
            </a:r>
          </a:p>
          <a:p>
            <a:pPr>
              <a:buClr>
                <a:srgbClr val="99FFCC"/>
              </a:buClr>
              <a:buFont typeface="Monotype Sorts" pitchFamily="2" charset="2"/>
              <a:buChar char="4"/>
            </a:pPr>
            <a:r>
              <a:rPr lang="en-US" altLang="en-US"/>
              <a:t>Inexpensive way to reach worldwide customers</a:t>
            </a:r>
          </a:p>
          <a:p>
            <a:endParaRPr lang="en-US" alt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194" name="Rectangle 2">
            <a:extLst>
              <a:ext uri="{FF2B5EF4-FFF2-40B4-BE49-F238E27FC236}">
                <a16:creationId xmlns:a16="http://schemas.microsoft.com/office/drawing/2014/main" id="{ED327F28-0F4D-95AB-1486-54534149A70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4000" dirty="0"/>
              <a:t>The Risks and Disadvantages for Small Businesses</a:t>
            </a:r>
          </a:p>
        </p:txBody>
      </p:sp>
      <p:sp>
        <p:nvSpPr>
          <p:cNvPr id="136195" name="Rectangle 3">
            <a:extLst>
              <a:ext uri="{FF2B5EF4-FFF2-40B4-BE49-F238E27FC236}">
                <a16:creationId xmlns:a16="http://schemas.microsoft.com/office/drawing/2014/main" id="{D7B1D649-2FF6-13AA-1DF1-A1A25A040AF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983432" y="1556792"/>
            <a:ext cx="10729192" cy="4114800"/>
          </a:xfrm>
        </p:spPr>
        <p:txBody>
          <a:bodyPr/>
          <a:lstStyle/>
          <a:p>
            <a:pPr>
              <a:lnSpc>
                <a:spcPct val="95000"/>
              </a:lnSpc>
              <a:buClr>
                <a:srgbClr val="FF0000"/>
              </a:buClr>
              <a:buFont typeface="Monotype Sorts" pitchFamily="2" charset="2"/>
              <a:buChar char="8"/>
            </a:pPr>
            <a:r>
              <a:rPr lang="en-US" altLang="en-US" dirty="0"/>
              <a:t>Disadvantage when a commodity is the product (for example, CDs)</a:t>
            </a:r>
          </a:p>
          <a:p>
            <a:pPr>
              <a:lnSpc>
                <a:spcPct val="95000"/>
              </a:lnSpc>
              <a:buClr>
                <a:srgbClr val="FF0000"/>
              </a:buClr>
              <a:buFont typeface="Monotype Sorts" pitchFamily="2" charset="2"/>
              <a:buChar char="8"/>
            </a:pPr>
            <a:r>
              <a:rPr lang="en-US" altLang="en-US" dirty="0"/>
              <a:t>No more personal contact which is a strong point of a small business</a:t>
            </a:r>
          </a:p>
          <a:p>
            <a:pPr>
              <a:lnSpc>
                <a:spcPct val="95000"/>
              </a:lnSpc>
              <a:buClr>
                <a:srgbClr val="FF0000"/>
              </a:buClr>
              <a:buFont typeface="Monotype Sorts" pitchFamily="2" charset="2"/>
              <a:buChar char="8"/>
            </a:pPr>
            <a:r>
              <a:rPr lang="en-US" altLang="en-US" dirty="0"/>
              <a:t>No advantage being in a local community</a:t>
            </a:r>
          </a:p>
          <a:p>
            <a:endParaRPr lang="en-US" alt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2">
            <a:extLst>
              <a:ext uri="{FF2B5EF4-FFF2-40B4-BE49-F238E27FC236}">
                <a16:creationId xmlns:a16="http://schemas.microsoft.com/office/drawing/2014/main" id="{986D908D-73AE-4919-4BA0-4BBD2BC5251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03512" y="247650"/>
            <a:ext cx="7772400" cy="1143000"/>
          </a:xfrm>
        </p:spPr>
        <p:txBody>
          <a:bodyPr>
            <a:normAutofit fontScale="90000"/>
          </a:bodyPr>
          <a:lstStyle/>
          <a:p>
            <a:r>
              <a:rPr lang="en-US" altLang="en-US" sz="4000" dirty="0"/>
              <a:t>The Risks and Disadvantages for Small Businesses</a:t>
            </a:r>
          </a:p>
        </p:txBody>
      </p:sp>
      <p:sp>
        <p:nvSpPr>
          <p:cNvPr id="96259" name="Rectangle 3">
            <a:extLst>
              <a:ext uri="{FF2B5EF4-FFF2-40B4-BE49-F238E27FC236}">
                <a16:creationId xmlns:a16="http://schemas.microsoft.com/office/drawing/2014/main" id="{BADA83E8-0B5F-53B3-07D4-EDD1B176EE1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199456" y="1196752"/>
            <a:ext cx="8178800" cy="4171950"/>
          </a:xfrm>
        </p:spPr>
        <p:txBody>
          <a:bodyPr/>
          <a:lstStyle/>
          <a:p>
            <a:pPr marL="457200" indent="-457200">
              <a:lnSpc>
                <a:spcPct val="95000"/>
              </a:lnSpc>
              <a:buClr>
                <a:srgbClr val="FF0000"/>
              </a:buClr>
              <a:buNone/>
            </a:pPr>
            <a:endParaRPr lang="en-US" altLang="en-US" dirty="0">
              <a:solidFill>
                <a:schemeClr val="tx2"/>
              </a:solidFill>
            </a:endParaRPr>
          </a:p>
          <a:p>
            <a:pPr marL="457200" indent="-457200">
              <a:lnSpc>
                <a:spcPct val="95000"/>
              </a:lnSpc>
              <a:buClr>
                <a:srgbClr val="FF0000"/>
              </a:buClr>
              <a:buFont typeface="Monotype Sorts" pitchFamily="2" charset="2"/>
              <a:buChar char="8"/>
            </a:pPr>
            <a:r>
              <a:rPr lang="en-US" altLang="en-US" dirty="0"/>
              <a:t>Lack of expertise in legal issues, advertisement</a:t>
            </a:r>
          </a:p>
          <a:p>
            <a:pPr marL="457200" indent="-457200">
              <a:lnSpc>
                <a:spcPct val="95000"/>
              </a:lnSpc>
              <a:buClr>
                <a:srgbClr val="FF0000"/>
              </a:buClr>
              <a:buFont typeface="Monotype Sorts" pitchFamily="2" charset="2"/>
              <a:buChar char="8"/>
            </a:pPr>
            <a:r>
              <a:rPr lang="en-US" altLang="en-US" dirty="0"/>
              <a:t>Lack of resources to fully exploit the Web</a:t>
            </a:r>
          </a:p>
          <a:p>
            <a:pPr marL="457200" indent="-457200">
              <a:lnSpc>
                <a:spcPct val="95000"/>
              </a:lnSpc>
              <a:buClr>
                <a:srgbClr val="FF0000"/>
              </a:buClr>
              <a:buFont typeface="Monotype Sorts" pitchFamily="2" charset="2"/>
              <a:buChar char="8"/>
            </a:pPr>
            <a:r>
              <a:rPr lang="en-US" altLang="en-US" dirty="0"/>
              <a:t>Less risk tolerance than a large company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Rectangle 2">
            <a:extLst>
              <a:ext uri="{FF2B5EF4-FFF2-40B4-BE49-F238E27FC236}">
                <a16:creationId xmlns:a16="http://schemas.microsoft.com/office/drawing/2014/main" id="{432E6CE6-FEF6-A4C6-886F-E74DCF6D08A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95400" y="533400"/>
            <a:ext cx="9794800" cy="1143000"/>
          </a:xfrm>
        </p:spPr>
        <p:txBody>
          <a:bodyPr/>
          <a:lstStyle/>
          <a:p>
            <a:r>
              <a:rPr lang="en-US" altLang="en-US" sz="4000" dirty="0"/>
              <a:t>Success Factors for Small Businesses </a:t>
            </a:r>
          </a:p>
        </p:txBody>
      </p:sp>
      <p:sp>
        <p:nvSpPr>
          <p:cNvPr id="97283" name="Rectangle 3">
            <a:extLst>
              <a:ext uri="{FF2B5EF4-FFF2-40B4-BE49-F238E27FC236}">
                <a16:creationId xmlns:a16="http://schemas.microsoft.com/office/drawing/2014/main" id="{8297A472-4626-73F4-89D8-83160D0BC47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489200" y="1828800"/>
            <a:ext cx="8178800" cy="4171950"/>
          </a:xfrm>
        </p:spPr>
        <p:txBody>
          <a:bodyPr/>
          <a:lstStyle/>
          <a:p>
            <a:pPr>
              <a:lnSpc>
                <a:spcPct val="95000"/>
              </a:lnSpc>
            </a:pPr>
            <a:r>
              <a:rPr lang="en-US" altLang="en-US" sz="3000"/>
              <a:t>Niche products </a:t>
            </a:r>
          </a:p>
          <a:p>
            <a:pPr>
              <a:lnSpc>
                <a:spcPct val="95000"/>
              </a:lnSpc>
            </a:pPr>
            <a:r>
              <a:rPr lang="en-US" altLang="en-US" sz="3000"/>
              <a:t>Small volume</a:t>
            </a:r>
          </a:p>
          <a:p>
            <a:pPr>
              <a:lnSpc>
                <a:spcPct val="95000"/>
              </a:lnSpc>
            </a:pPr>
            <a:r>
              <a:rPr lang="en-US" altLang="en-US" sz="3000"/>
              <a:t>Capital investment must be small</a:t>
            </a:r>
          </a:p>
          <a:p>
            <a:pPr>
              <a:lnSpc>
                <a:spcPct val="95000"/>
              </a:lnSpc>
            </a:pPr>
            <a:r>
              <a:rPr lang="en-US" altLang="en-US" sz="3000"/>
              <a:t>Inventory should be minimal or non-existent</a:t>
            </a:r>
          </a:p>
          <a:p>
            <a:pPr>
              <a:lnSpc>
                <a:spcPct val="95000"/>
              </a:lnSpc>
            </a:pPr>
            <a:r>
              <a:rPr lang="en-US" altLang="en-US" sz="3000"/>
              <a:t>Electronic payments schema exist</a:t>
            </a:r>
          </a:p>
          <a:p>
            <a:pPr>
              <a:lnSpc>
                <a:spcPct val="95000"/>
              </a:lnSpc>
            </a:pPr>
            <a:r>
              <a:rPr lang="en-US" altLang="en-US" sz="3000"/>
              <a:t>Payment methods must be flexible</a:t>
            </a:r>
          </a:p>
        </p:txBody>
      </p:sp>
      <p:sp>
        <p:nvSpPr>
          <p:cNvPr id="97284" name="Text Box 4">
            <a:extLst>
              <a:ext uri="{FF2B5EF4-FFF2-40B4-BE49-F238E27FC236}">
                <a16:creationId xmlns:a16="http://schemas.microsoft.com/office/drawing/2014/main" id="{B4848057-64A4-1589-50F5-DDD89AFB4FA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86488" y="2041009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algn="l" eaLnBrk="0" hangingPunct="0"/>
            <a:endParaRPr lang="en-US" altLang="en-US" b="1">
              <a:solidFill>
                <a:schemeClr val="tx2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218" name="Rectangle 2">
            <a:extLst>
              <a:ext uri="{FF2B5EF4-FFF2-40B4-BE49-F238E27FC236}">
                <a16:creationId xmlns:a16="http://schemas.microsoft.com/office/drawing/2014/main" id="{7861F362-CF83-4564-DC1F-DAE1B179027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4000"/>
              <a:t>Success Factors for Small Businesses</a:t>
            </a:r>
          </a:p>
        </p:txBody>
      </p:sp>
      <p:sp>
        <p:nvSpPr>
          <p:cNvPr id="137219" name="Rectangle 3">
            <a:extLst>
              <a:ext uri="{FF2B5EF4-FFF2-40B4-BE49-F238E27FC236}">
                <a16:creationId xmlns:a16="http://schemas.microsoft.com/office/drawing/2014/main" id="{C53C9858-089A-E5B7-2A47-7C750BB0FE4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35360" y="1268760"/>
            <a:ext cx="11521280" cy="4114800"/>
          </a:xfrm>
        </p:spPr>
        <p:txBody>
          <a:bodyPr>
            <a:normAutofit/>
          </a:bodyPr>
          <a:lstStyle/>
          <a:p>
            <a:pPr>
              <a:lnSpc>
                <a:spcPct val="95000"/>
              </a:lnSpc>
            </a:pPr>
            <a:r>
              <a:rPr lang="en-US" altLang="en-US" sz="3000" dirty="0"/>
              <a:t>Logistical services must be quick and reliable</a:t>
            </a:r>
          </a:p>
          <a:p>
            <a:pPr>
              <a:lnSpc>
                <a:spcPct val="95000"/>
              </a:lnSpc>
            </a:pPr>
            <a:r>
              <a:rPr lang="en-US" altLang="en-US" sz="3000" dirty="0"/>
              <a:t>The Web site should be submitted to directory-based search engine services like Yahoo in a correct way</a:t>
            </a:r>
          </a:p>
          <a:p>
            <a:pPr>
              <a:lnSpc>
                <a:spcPct val="95000"/>
              </a:lnSpc>
            </a:pPr>
            <a:r>
              <a:rPr lang="en-US" altLang="en-US" sz="3000" dirty="0"/>
              <a:t>Join an online service or mall and do banner exchange</a:t>
            </a:r>
          </a:p>
          <a:p>
            <a:pPr>
              <a:lnSpc>
                <a:spcPct val="95000"/>
              </a:lnSpc>
            </a:pPr>
            <a:r>
              <a:rPr lang="en-US" altLang="en-US" sz="3000" dirty="0"/>
              <a:t>Design a Web site that is functional and provides all needed services to consumers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>
            <a:extLst>
              <a:ext uri="{FF2B5EF4-FFF2-40B4-BE49-F238E27FC236}">
                <a16:creationId xmlns:a16="http://schemas.microsoft.com/office/drawing/2014/main" id="{380A719E-F73B-5ECF-9849-827179DC59C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Summary</a:t>
            </a:r>
          </a:p>
        </p:txBody>
      </p:sp>
      <p:sp>
        <p:nvSpPr>
          <p:cNvPr id="76803" name="Rectangle 3">
            <a:extLst>
              <a:ext uri="{FF2B5EF4-FFF2-40B4-BE49-F238E27FC236}">
                <a16:creationId xmlns:a16="http://schemas.microsoft.com/office/drawing/2014/main" id="{28FD912C-1F86-CF21-322F-EE95E83E2762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/>
              <a:t>Successful firms will integrate the </a:t>
            </a:r>
            <a:r>
              <a:rPr lang="en-US" altLang="en-US" b="1" dirty="0">
                <a:solidFill>
                  <a:srgbClr val="FF0000"/>
                </a:solidFill>
              </a:rPr>
              <a:t>E-business</a:t>
            </a:r>
            <a:r>
              <a:rPr lang="en-US" altLang="en-US" dirty="0"/>
              <a:t> into their company’s strategy.</a:t>
            </a:r>
          </a:p>
          <a:p>
            <a:r>
              <a:rPr lang="en-US" altLang="en-US" dirty="0"/>
              <a:t>Used properly, E-business will be one more method of increasing income and profits.</a:t>
            </a:r>
          </a:p>
          <a:p>
            <a:r>
              <a:rPr lang="en-US" altLang="en-US" dirty="0"/>
              <a:t>It is already as common as mobile phones and any household item.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3747</TotalTime>
  <Words>2493</Words>
  <Application>Microsoft Office PowerPoint</Application>
  <PresentationFormat>Widescreen</PresentationFormat>
  <Paragraphs>399</Paragraphs>
  <Slides>69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3</vt:i4>
      </vt:variant>
      <vt:variant>
        <vt:lpstr>Slide Titles</vt:lpstr>
      </vt:variant>
      <vt:variant>
        <vt:i4>69</vt:i4>
      </vt:variant>
    </vt:vector>
  </HeadingPairs>
  <TitlesOfParts>
    <vt:vector size="82" baseType="lpstr">
      <vt:lpstr>Aharoni</vt:lpstr>
      <vt:lpstr>Arial</vt:lpstr>
      <vt:lpstr>Helvetica</vt:lpstr>
      <vt:lpstr>Monotype Sorts</vt:lpstr>
      <vt:lpstr>Myriad Pro</vt:lpstr>
      <vt:lpstr>Tahoma</vt:lpstr>
      <vt:lpstr>Times New Roman</vt:lpstr>
      <vt:lpstr>Verdana</vt:lpstr>
      <vt:lpstr>Wingdings</vt:lpstr>
      <vt:lpstr>20140311PresentationUWTSDTemplate</vt:lpstr>
      <vt:lpstr>Microsoft ClipArt Gallery</vt:lpstr>
      <vt:lpstr>Microsoft Clip Gallery</vt:lpstr>
      <vt:lpstr>Bitmap Image</vt:lpstr>
      <vt:lpstr>LCMB7003</vt:lpstr>
      <vt:lpstr>Outline</vt:lpstr>
      <vt:lpstr>What do these technologies have in common with the Internet?</vt:lpstr>
      <vt:lpstr>What do they have in Common?</vt:lpstr>
      <vt:lpstr>Definitions</vt:lpstr>
      <vt:lpstr>What is an Intranet?</vt:lpstr>
      <vt:lpstr>What is an Extranet?</vt:lpstr>
      <vt:lpstr>What’s Needed</vt:lpstr>
      <vt:lpstr>Cost</vt:lpstr>
      <vt:lpstr>Current Users</vt:lpstr>
      <vt:lpstr>What’s Being Sold</vt:lpstr>
      <vt:lpstr>Why an E-Commerce Strategy</vt:lpstr>
      <vt:lpstr>The Benefits of Electronic Commerce</vt:lpstr>
      <vt:lpstr>Benefits to Organizations </vt:lpstr>
      <vt:lpstr>Benefits to Customers</vt:lpstr>
      <vt:lpstr>Benefits to Customers</vt:lpstr>
      <vt:lpstr>Benefits to Society</vt:lpstr>
      <vt:lpstr>Why?</vt:lpstr>
      <vt:lpstr>PowerPoint Presentation</vt:lpstr>
      <vt:lpstr>Electronic Commerce is Interdisciplinary</vt:lpstr>
      <vt:lpstr>PowerPoint Presentation</vt:lpstr>
      <vt:lpstr>Competition in Electronic Commerce</vt:lpstr>
      <vt:lpstr>Competition in Electronic Commerce</vt:lpstr>
      <vt:lpstr>Competition in Electronic Commerce</vt:lpstr>
      <vt:lpstr>Re-visiting Strategy </vt:lpstr>
      <vt:lpstr>Strategy</vt:lpstr>
      <vt:lpstr>The goal is to develop a sustainable competitive advantage.   There are generally two forms of competition, Operating effectiveness (production) or Competitive position (marketing)</vt:lpstr>
      <vt:lpstr>Competitive Advantage can be achieved by:</vt:lpstr>
      <vt:lpstr>Generic Strategies  Porter gives us a little more help in strategy formulation by providing three generic strategies which, if successfully implemented, can allow a firm to stake out a defended position in the marketplace.  These strategies are:</vt:lpstr>
      <vt:lpstr>Overall Cost Leadership  Efficient scale facilities  Vigorous cost reductions</vt:lpstr>
      <vt:lpstr>Differentiation  Key idea:  Create something about your product that is perceived industry wide as being unique  Bases for Differentiation:</vt:lpstr>
      <vt:lpstr>Differentiation can provide insulation against competitors because of brand loyalty by customers and a resulting lower sensitivity to price</vt:lpstr>
      <vt:lpstr>  Key Idea:  Focus on a particular buyer group, segment of the product line, or geographic market</vt:lpstr>
      <vt:lpstr>This strategy is built around serving a particular target market very well.  The premise is that a firm is able to serve its narrow strategic target more effectively or efficiently than competitors who are competing more broadly  By effectively implementing this strategy a firm can achieve differentiation by better meeting the market needs or lower costs through specialization, or both</vt:lpstr>
      <vt:lpstr>Focus your message  Pick your theme to say something special/unique about your firm, and stick to it.</vt:lpstr>
      <vt:lpstr>Generic Strategies Summary</vt:lpstr>
      <vt:lpstr>PowerPoint Presentation</vt:lpstr>
      <vt:lpstr>For Successful Strategic Competition, Select Arenas That Are:</vt:lpstr>
      <vt:lpstr>Determining Competitive Advantage</vt:lpstr>
      <vt:lpstr>Strategic Planning</vt:lpstr>
      <vt:lpstr>Company and Competitive Analysis</vt:lpstr>
      <vt:lpstr>Strategic Questions</vt:lpstr>
      <vt:lpstr>Strategic Questions</vt:lpstr>
      <vt:lpstr>Competitive Strategies</vt:lpstr>
      <vt:lpstr>Competitive Strategies</vt:lpstr>
      <vt:lpstr>Cooperative  Strategies</vt:lpstr>
      <vt:lpstr>Strategic Summary</vt:lpstr>
      <vt:lpstr>Implementing Strategy</vt:lpstr>
      <vt:lpstr>Questions </vt:lpstr>
      <vt:lpstr>Questions</vt:lpstr>
      <vt:lpstr>Objectives</vt:lpstr>
      <vt:lpstr>Current Customers</vt:lpstr>
      <vt:lpstr>Marketing Mix</vt:lpstr>
      <vt:lpstr>Savings</vt:lpstr>
      <vt:lpstr>Home Page</vt:lpstr>
      <vt:lpstr>Promoting Your E-business</vt:lpstr>
      <vt:lpstr>Why Do You Need Promotion?</vt:lpstr>
      <vt:lpstr>HOW?</vt:lpstr>
      <vt:lpstr>Link to?</vt:lpstr>
      <vt:lpstr>Advertising on the Web</vt:lpstr>
      <vt:lpstr>Good Internet Advertising Includes:</vt:lpstr>
      <vt:lpstr>Common Search Engines</vt:lpstr>
      <vt:lpstr>The Advantage for Small Businesses</vt:lpstr>
      <vt:lpstr>The Advantage for Small Businesses</vt:lpstr>
      <vt:lpstr>The Risks and Disadvantages for Small Businesses</vt:lpstr>
      <vt:lpstr>The Risks and Disadvantages for Small Businesses</vt:lpstr>
      <vt:lpstr>Success Factors for Small Businesses </vt:lpstr>
      <vt:lpstr>Success Factors for Small Businesses</vt:lpstr>
      <vt:lpstr>Summary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Amare Desta</cp:lastModifiedBy>
  <cp:revision>275</cp:revision>
  <cp:lastPrinted>2018-07-09T15:27:01Z</cp:lastPrinted>
  <dcterms:created xsi:type="dcterms:W3CDTF">2002-10-07T19:43:58Z</dcterms:created>
  <dcterms:modified xsi:type="dcterms:W3CDTF">2024-11-27T09:23:23Z</dcterms:modified>
</cp:coreProperties>
</file>