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0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B44AD2-C34B-4271-A6A5-8AFC585EE3EA}" type="datetimeFigureOut">
              <a:rPr lang="en-CA" smtClean="0"/>
              <a:t>2026-05-03</a:t>
            </a:fld>
            <a:endParaRPr lang="en-C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9C998-F26A-40E8-8C79-C91E112E6F94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894372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5056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259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54926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47637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07023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 err="1"/>
              <a:t>OPENING:"The</a:t>
            </a:r>
            <a:r>
              <a:rPr lang="en-CA" dirty="0"/>
              <a:t> </a:t>
            </a:r>
            <a:r>
              <a:rPr lang="en-CA" dirty="0" err="1"/>
              <a:t>AgriGuard</a:t>
            </a:r>
            <a:r>
              <a:rPr lang="en-CA" dirty="0"/>
              <a:t> system is built on a modular, four-layer architecture that takes a raw leaf image all the way through to actionable treatment guidance.“</a:t>
            </a:r>
          </a:p>
          <a:p>
            <a:endParaRPr lang="en-CA" dirty="0"/>
          </a:p>
          <a:p>
            <a:r>
              <a:rPr lang="en-CA" dirty="0"/>
              <a:t>DATA INGESTION LAYER:</a:t>
            </a:r>
          </a:p>
          <a:p>
            <a:r>
              <a:rPr lang="en-CA" dirty="0"/>
              <a:t>Starting at the top — we use the </a:t>
            </a:r>
            <a:r>
              <a:rPr lang="en-CA" dirty="0" err="1"/>
              <a:t>PlantVillage</a:t>
            </a:r>
            <a:r>
              <a:rPr lang="en-CA" dirty="0"/>
              <a:t> dataset sourced via Kaggle and Hugging Face. Raw images are fed into a </a:t>
            </a:r>
            <a:r>
              <a:rPr lang="en-CA" dirty="0" err="1"/>
              <a:t>tf.data</a:t>
            </a:r>
            <a:r>
              <a:rPr lang="en-CA" dirty="0"/>
              <a:t> pipeline which handles batching, shuffling, and on-the-fly data augmentation. This ensures the model never sees the same training sample twice in the same form, which reduces overfitting.“</a:t>
            </a:r>
          </a:p>
          <a:p>
            <a:endParaRPr lang="en-CA" dirty="0"/>
          </a:p>
          <a:p>
            <a:r>
              <a:rPr lang="en-CA" dirty="0"/>
              <a:t>TRAINING &amp; MODEL BUILD:</a:t>
            </a:r>
          </a:p>
          <a:p>
            <a:r>
              <a:rPr lang="en-CA" dirty="0"/>
              <a:t>"On the right, images go through preprocessing — resizing to 128×128, normalisation to [0,1], and train/test splitting. They are then passed into a TensorFlow CNN training loop using our MobileNetV2 transfer learning model. We implemented model versioning across v1, v2, and v3 checkpoints — saving .h5 and </a:t>
            </a:r>
            <a:r>
              <a:rPr lang="en-CA" dirty="0" err="1"/>
              <a:t>SavedModel</a:t>
            </a:r>
            <a:r>
              <a:rPr lang="en-CA" dirty="0"/>
              <a:t> formats — so we could roll back to the best-performing weights.</a:t>
            </a:r>
          </a:p>
          <a:p>
            <a:endParaRPr lang="en-CA" dirty="0"/>
          </a:p>
          <a:p>
            <a:r>
              <a:rPr lang="en-CA" dirty="0"/>
              <a:t>"DECISION LOGIC LAYER:“</a:t>
            </a:r>
          </a:p>
          <a:p>
            <a:r>
              <a:rPr lang="en-CA" dirty="0"/>
              <a:t>The final trained model feeds into a decision logic layer that maps raw </a:t>
            </a:r>
            <a:r>
              <a:rPr lang="en-CA" dirty="0" err="1"/>
              <a:t>softmax</a:t>
            </a:r>
            <a:r>
              <a:rPr lang="en-CA" dirty="0"/>
              <a:t> probabilities to one of 38 disease classes. A confidence threshold filters low-certainty predictions and flags them for human review — this is where severity classification happens: Healthy, Mild, or Severe.</a:t>
            </a:r>
          </a:p>
          <a:p>
            <a:endParaRPr lang="en-CA" dirty="0"/>
          </a:p>
          <a:p>
            <a:r>
              <a:rPr lang="en-CA" dirty="0"/>
              <a:t>"LOCAL DEPLOYMENT LAYER:“</a:t>
            </a:r>
          </a:p>
          <a:p>
            <a:r>
              <a:rPr lang="en-CA" dirty="0"/>
              <a:t>For deployment, we use TensorFlow Serving behind a Docker REST API — this exposes a POST endpoint that accepts base64-encoded images and returns a JSON response containing the predicted class, confidence score, and severity level. The React JS frontend calls this endpoint, renders the result, and triggers the chatbot module which generates plain-language explanations and treatment recommendations.</a:t>
            </a:r>
          </a:p>
          <a:p>
            <a:endParaRPr lang="en-CA" dirty="0"/>
          </a:p>
          <a:p>
            <a:r>
              <a:rPr lang="en-CA" dirty="0"/>
              <a:t>"CLOSING:“</a:t>
            </a:r>
          </a:p>
          <a:p>
            <a:r>
              <a:rPr lang="en-CA" dirty="0"/>
              <a:t>What makes this architecture significant is that it does not stop at classification. Every component — from the API to the chatbot — is designed to make the model's output accessible to a non-technical farmer. That is the gap most research never crosses."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3198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91000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2706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8574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0784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7464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9431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86520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21621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00832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28940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59056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208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1018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1749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1E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3048000" cy="6858000"/>
          </a:xfrm>
          <a:prstGeom prst="rect">
            <a:avLst/>
          </a:prstGeom>
          <a:solidFill>
            <a:srgbClr val="6B3FA0">
              <a:alpha val="30000"/>
            </a:srgbClr>
          </a:solidFill>
          <a:ln w="12700">
            <a:solidFill>
              <a:srgbClr val="6B3FA0">
                <a:alpha val="30000"/>
              </a:srgbClr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85344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120" y="2721864"/>
            <a:ext cx="1889760" cy="1682496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3901440" y="609600"/>
            <a:ext cx="792480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3"/>
          <p:cNvSpPr/>
          <p:nvPr/>
        </p:nvSpPr>
        <p:spPr>
          <a:xfrm>
            <a:off x="365760" y="2255520"/>
            <a:ext cx="8778240" cy="2316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5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Leaf Disease Detection System with Chatbot</a:t>
            </a:r>
            <a:endParaRPr lang="en-US" sz="45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4"/>
          <p:cNvSpPr/>
          <p:nvPr/>
        </p:nvSpPr>
        <p:spPr>
          <a:xfrm>
            <a:off x="365760" y="4657344"/>
            <a:ext cx="67056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5"/>
          <p:cNvSpPr/>
          <p:nvPr/>
        </p:nvSpPr>
        <p:spPr>
          <a:xfrm>
            <a:off x="365760" y="4803648"/>
            <a:ext cx="85344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dirty="0">
                <a:solidFill>
                  <a:srgbClr val="D4C5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 Patel      2434793@student.uwtsd.ac.uk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6"/>
          <p:cNvSpPr/>
          <p:nvPr/>
        </p:nvSpPr>
        <p:spPr>
          <a:xfrm>
            <a:off x="365760" y="5580888"/>
            <a:ext cx="3373120" cy="1002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C4A8E0"/>
                </a:solidFill>
                <a:latin typeface="Calibri" panose="020F0502020204030204"/>
              </a:rPr>
              <a:t>Instructor: Aliyu Sambo  </a:t>
            </a:r>
          </a:p>
          <a:p>
            <a:pPr defTabSz="1219170"/>
            <a:r>
              <a:rPr lang="en-US" sz="1600" dirty="0">
                <a:solidFill>
                  <a:srgbClr val="C4A8E0"/>
                </a:solidFill>
                <a:latin typeface="Calibri" panose="020F0502020204030204"/>
              </a:rPr>
              <a:t>Supervisor: Mohammed Ben Farah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4886E-7A8B-0191-B6EF-49D794693C20}"/>
              </a:ext>
            </a:extLst>
          </p:cNvPr>
          <p:cNvSpPr txBox="1"/>
          <p:nvPr/>
        </p:nvSpPr>
        <p:spPr>
          <a:xfrm>
            <a:off x="5994400" y="5961887"/>
            <a:ext cx="29057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1219170"/>
            <a:r>
              <a:rPr lang="en-US" sz="1600" dirty="0">
                <a:solidFill>
                  <a:srgbClr val="C4A8E0"/>
                </a:solidFill>
                <a:latin typeface="Calibri" panose="020F0502020204030204"/>
              </a:rPr>
              <a:t>May 2026</a:t>
            </a:r>
            <a:endParaRPr lang="en-CA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20615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2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87680" y="1072896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87680" y="1072896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87680" y="1072896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01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219200" y="1170432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Problem Statement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9"/>
          <p:cNvSpPr/>
          <p:nvPr/>
        </p:nvSpPr>
        <p:spPr>
          <a:xfrm>
            <a:off x="1219200" y="1658112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Why crop disease detection matters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87680" y="2438400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487680" y="2438400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487680" y="2438400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02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1219200" y="2535936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Our Solution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1219200" y="3023616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AgriGuard — end-to-end AI system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5"/>
          <p:cNvSpPr/>
          <p:nvPr/>
        </p:nvSpPr>
        <p:spPr>
          <a:xfrm>
            <a:off x="487680" y="3803904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487680" y="3803904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487680" y="3803904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03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1219200" y="3901440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Dataset &amp; Method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1219200" y="438912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PlantVillage + MobileNetV2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20"/>
          <p:cNvSpPr/>
          <p:nvPr/>
        </p:nvSpPr>
        <p:spPr>
          <a:xfrm>
            <a:off x="487680" y="5169408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Shape 21"/>
          <p:cNvSpPr/>
          <p:nvPr/>
        </p:nvSpPr>
        <p:spPr>
          <a:xfrm>
            <a:off x="487680" y="5169408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487680" y="5169408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04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1219200" y="5266944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Results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Text 24"/>
          <p:cNvSpPr/>
          <p:nvPr/>
        </p:nvSpPr>
        <p:spPr>
          <a:xfrm>
            <a:off x="1219200" y="5754624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94.86% accuracy, F1 ≈ 0.94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Shape 25"/>
          <p:cNvSpPr/>
          <p:nvPr/>
        </p:nvSpPr>
        <p:spPr>
          <a:xfrm>
            <a:off x="6461760" y="1072896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Shape 26"/>
          <p:cNvSpPr/>
          <p:nvPr/>
        </p:nvSpPr>
        <p:spPr>
          <a:xfrm>
            <a:off x="6461760" y="1072896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Text 27"/>
          <p:cNvSpPr/>
          <p:nvPr/>
        </p:nvSpPr>
        <p:spPr>
          <a:xfrm>
            <a:off x="6461760" y="1072896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05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Text 28"/>
          <p:cNvSpPr/>
          <p:nvPr/>
        </p:nvSpPr>
        <p:spPr>
          <a:xfrm>
            <a:off x="7193280" y="1170432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System Interface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7193280" y="1658112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Live app screenshots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Shape 30"/>
          <p:cNvSpPr/>
          <p:nvPr/>
        </p:nvSpPr>
        <p:spPr>
          <a:xfrm>
            <a:off x="6461760" y="2438400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Shape 31"/>
          <p:cNvSpPr/>
          <p:nvPr/>
        </p:nvSpPr>
        <p:spPr>
          <a:xfrm>
            <a:off x="6461760" y="2438400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Text 32"/>
          <p:cNvSpPr/>
          <p:nvPr/>
        </p:nvSpPr>
        <p:spPr>
          <a:xfrm>
            <a:off x="6461760" y="2438400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06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Text 33"/>
          <p:cNvSpPr/>
          <p:nvPr/>
        </p:nvSpPr>
        <p:spPr>
          <a:xfrm>
            <a:off x="7193280" y="2535936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Benefits &amp; Impact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Text 34"/>
          <p:cNvSpPr/>
          <p:nvPr/>
        </p:nvSpPr>
        <p:spPr>
          <a:xfrm>
            <a:off x="7193280" y="3023616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For farmers and society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Shape 35"/>
          <p:cNvSpPr/>
          <p:nvPr/>
        </p:nvSpPr>
        <p:spPr>
          <a:xfrm>
            <a:off x="6461760" y="3803904"/>
            <a:ext cx="5486400" cy="115824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Shape 36"/>
          <p:cNvSpPr/>
          <p:nvPr/>
        </p:nvSpPr>
        <p:spPr>
          <a:xfrm>
            <a:off x="6461760" y="3803904"/>
            <a:ext cx="609600" cy="115824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Text 37"/>
          <p:cNvSpPr/>
          <p:nvPr/>
        </p:nvSpPr>
        <p:spPr>
          <a:xfrm>
            <a:off x="6461760" y="3803904"/>
            <a:ext cx="6096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07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 38"/>
          <p:cNvSpPr/>
          <p:nvPr/>
        </p:nvSpPr>
        <p:spPr>
          <a:xfrm>
            <a:off x="7193280" y="3901440"/>
            <a:ext cx="4572000" cy="414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Future Work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Text 39"/>
          <p:cNvSpPr/>
          <p:nvPr/>
        </p:nvSpPr>
        <p:spPr>
          <a:xfrm>
            <a:off x="7193280" y="438912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Next steps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87392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3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87680" y="1072896"/>
            <a:ext cx="3413760" cy="170688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87680" y="1072896"/>
            <a:ext cx="341376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87680" y="1146048"/>
            <a:ext cx="3413760" cy="938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20–40%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87680" y="2131162"/>
            <a:ext cx="3413760" cy="5462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Crop yield lost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annually to disease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4267200" y="1072896"/>
            <a:ext cx="3413760" cy="170688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267200" y="1072896"/>
            <a:ext cx="341376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267200" y="1146048"/>
            <a:ext cx="3413760" cy="938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Manual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4267200" y="2131162"/>
            <a:ext cx="3413760" cy="5462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Diagnosis relies on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expert inspection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8046720" y="1072896"/>
            <a:ext cx="3413760" cy="170688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8046720" y="1072896"/>
            <a:ext cx="341376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8046720" y="1146048"/>
            <a:ext cx="3413760" cy="938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Delayed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8046720" y="2131162"/>
            <a:ext cx="3413760" cy="5462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Late detection =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greater crop loss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487680" y="3023616"/>
            <a:ext cx="6827520" cy="3169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0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Expert knowledge required — not accessible to most farmers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0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inspection is slow, subjective, inconsistent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0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AI research stops at model — never reaches farmers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0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actionable guidance provided after diagnosis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7071360" y="3023616"/>
            <a:ext cx="4876800" cy="316992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7071360" y="3023616"/>
            <a:ext cx="4876800" cy="73152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7193280" y="3121152"/>
            <a:ext cx="46329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C4A8E0"/>
                </a:solidFill>
                <a:latin typeface="Calibri" panose="020F0502020204030204"/>
              </a:rPr>
              <a:t>Research Question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7193280" y="3608832"/>
            <a:ext cx="4632960" cy="2316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dirty="0">
                <a:solidFill>
                  <a:srgbClr val="FFFFFF"/>
                </a:solidFill>
                <a:latin typeface="Calibri" panose="020F0502020204030204"/>
              </a:rPr>
              <a:t>How can an end-to-end AI system automatically detect crop diseases and provide real-time, actionable guidance?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23714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PLANT DISEASE LOOKS LIKE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4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" y="999744"/>
            <a:ext cx="11338560" cy="55473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6720" y="6628384"/>
            <a:ext cx="1133856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Real leaf images from the PlantVillage dataset — 6 crops, 6 diseases, classified by AgriGuard AI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52035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SOLUTION — AGRIGUARD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6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5"/>
          <p:cNvSpPr/>
          <p:nvPr/>
        </p:nvSpPr>
        <p:spPr>
          <a:xfrm>
            <a:off x="365760" y="5474208"/>
            <a:ext cx="6096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AgriGuard Web Interface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6"/>
          <p:cNvSpPr/>
          <p:nvPr/>
        </p:nvSpPr>
        <p:spPr>
          <a:xfrm>
            <a:off x="6766560" y="1072896"/>
            <a:ext cx="4998720" cy="1243584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6766560" y="1072896"/>
            <a:ext cx="73152" cy="1243584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8"/>
          <p:cNvSpPr/>
          <p:nvPr/>
        </p:nvSpPr>
        <p:spPr>
          <a:xfrm>
            <a:off x="6937248" y="1146048"/>
            <a:ext cx="47548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MobileNetV2 Model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937248" y="1511808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38-class disease classification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6766560" y="2438400"/>
            <a:ext cx="4998720" cy="1243584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6766560" y="2438400"/>
            <a:ext cx="73152" cy="1243584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6937248" y="2511552"/>
            <a:ext cx="47548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FastAPI Backend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6937248" y="2877312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Real-time inference + severity scoring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6766560" y="3803904"/>
            <a:ext cx="4998720" cy="1243584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5"/>
          <p:cNvSpPr/>
          <p:nvPr/>
        </p:nvSpPr>
        <p:spPr>
          <a:xfrm>
            <a:off x="6766560" y="3803904"/>
            <a:ext cx="73152" cy="1243584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6937248" y="3877056"/>
            <a:ext cx="47548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Web Frontend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6937248" y="4242816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Image upload + instant results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Shape 18"/>
          <p:cNvSpPr/>
          <p:nvPr/>
        </p:nvSpPr>
        <p:spPr>
          <a:xfrm>
            <a:off x="6766560" y="5169408"/>
            <a:ext cx="4998720" cy="1243584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19"/>
          <p:cNvSpPr/>
          <p:nvPr/>
        </p:nvSpPr>
        <p:spPr>
          <a:xfrm>
            <a:off x="6766560" y="5169408"/>
            <a:ext cx="73152" cy="1243584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6937248" y="5242560"/>
            <a:ext cx="47548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AI Chatbot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6937248" y="560832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Explanations + treatment guidance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8707E084-76CD-A008-F805-A0BF15FA0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901" y="1511808"/>
            <a:ext cx="6421587" cy="387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538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ARCHITECTURE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5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040" y="999744"/>
            <a:ext cx="10200640" cy="52425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6720" y="6274816"/>
            <a:ext cx="1133856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i="1" dirty="0">
                <a:solidFill>
                  <a:srgbClr val="6B6B6B"/>
                </a:solidFill>
                <a:latin typeface="Calibri" panose="020F0502020204030204"/>
              </a:rPr>
              <a:t>End-to-end pipeline: Data Collection → Model Training → API Deployment → Frontend → Chatbot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73007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29"/>
          <p:cNvSpPr/>
          <p:nvPr/>
        </p:nvSpPr>
        <p:spPr>
          <a:xfrm>
            <a:off x="8900160" y="4071620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Shape 32"/>
          <p:cNvSpPr/>
          <p:nvPr/>
        </p:nvSpPr>
        <p:spPr>
          <a:xfrm>
            <a:off x="8900160" y="4654804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Shape 35"/>
          <p:cNvSpPr/>
          <p:nvPr/>
        </p:nvSpPr>
        <p:spPr>
          <a:xfrm>
            <a:off x="8900160" y="5222748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5" name="Shape 35">
            <a:extLst>
              <a:ext uri="{FF2B5EF4-FFF2-40B4-BE49-F238E27FC236}">
                <a16:creationId xmlns:a16="http://schemas.microsoft.com/office/drawing/2014/main" id="{95560B9D-7C42-9E2E-FAB6-EC513B061804}"/>
              </a:ext>
            </a:extLst>
          </p:cNvPr>
          <p:cNvSpPr/>
          <p:nvPr/>
        </p:nvSpPr>
        <p:spPr>
          <a:xfrm>
            <a:off x="8912352" y="5771032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&amp; METHODOLOGY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5609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7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72896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26720" y="1072896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26720" y="1146048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50,000+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26720" y="1919509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Images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3291840" y="1072896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3291840" y="1072896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3291840" y="1146048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38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3291840" y="1919509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Disease Classes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6156960" y="1072896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6156960" y="1072896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6156960" y="1146048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14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6156960" y="1919509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Plant Species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9022080" y="1072896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9022080" y="1072896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9022080" y="1146048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80/10/10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9022080" y="1919509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Train/Val/Test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426720" y="2657856"/>
            <a:ext cx="548640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3D1E6E"/>
                </a:solidFill>
                <a:latin typeface="Calibri" panose="020F0502020204030204"/>
              </a:rPr>
              <a:t>Preprocessing Pipeline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426720" y="3072384"/>
            <a:ext cx="5486400" cy="1411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733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via Hugging Face library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733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 resized to 128×128 px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733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Pixel normalization (0–1)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733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Augmentation: rotation, flip, zoom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733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80/10/10 split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6217920" y="2657856"/>
            <a:ext cx="55473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3D1E6E"/>
                </a:solidFill>
                <a:latin typeface="Calibri" panose="020F0502020204030204"/>
              </a:rPr>
              <a:t>Model Pipeline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Shape 24"/>
          <p:cNvSpPr/>
          <p:nvPr/>
        </p:nvSpPr>
        <p:spPr>
          <a:xfrm>
            <a:off x="6217920" y="3024552"/>
            <a:ext cx="5547360" cy="4632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Text 25"/>
          <p:cNvSpPr/>
          <p:nvPr/>
        </p:nvSpPr>
        <p:spPr>
          <a:xfrm>
            <a:off x="6339840" y="3133344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Input 128×128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Shape 26"/>
          <p:cNvSpPr/>
          <p:nvPr/>
        </p:nvSpPr>
        <p:spPr>
          <a:xfrm>
            <a:off x="8900160" y="3505239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7"/>
          <p:cNvSpPr/>
          <p:nvPr/>
        </p:nvSpPr>
        <p:spPr>
          <a:xfrm>
            <a:off x="6217920" y="3607997"/>
            <a:ext cx="5547360" cy="4632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Text 28"/>
          <p:cNvSpPr/>
          <p:nvPr/>
        </p:nvSpPr>
        <p:spPr>
          <a:xfrm>
            <a:off x="6339840" y="3706368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Augmentation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Shape 30"/>
          <p:cNvSpPr/>
          <p:nvPr/>
        </p:nvSpPr>
        <p:spPr>
          <a:xfrm>
            <a:off x="6217920" y="4181021"/>
            <a:ext cx="5547360" cy="463296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Text 31"/>
          <p:cNvSpPr/>
          <p:nvPr/>
        </p:nvSpPr>
        <p:spPr>
          <a:xfrm>
            <a:off x="6339840" y="4279392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MobileNetV2 Base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Shape 33"/>
          <p:cNvSpPr/>
          <p:nvPr/>
        </p:nvSpPr>
        <p:spPr>
          <a:xfrm>
            <a:off x="6217920" y="4771760"/>
            <a:ext cx="5547360" cy="4632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Text 34"/>
          <p:cNvSpPr/>
          <p:nvPr/>
        </p:nvSpPr>
        <p:spPr>
          <a:xfrm>
            <a:off x="6339840" y="4852416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Global Avg Pool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Shape 36"/>
          <p:cNvSpPr/>
          <p:nvPr/>
        </p:nvSpPr>
        <p:spPr>
          <a:xfrm>
            <a:off x="6217920" y="5316648"/>
            <a:ext cx="5547360" cy="4632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Text 37"/>
          <p:cNvSpPr/>
          <p:nvPr/>
        </p:nvSpPr>
        <p:spPr>
          <a:xfrm>
            <a:off x="6339840" y="5425440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Dropout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Shape 38"/>
          <p:cNvSpPr/>
          <p:nvPr/>
        </p:nvSpPr>
        <p:spPr>
          <a:xfrm>
            <a:off x="8900160" y="5864352"/>
            <a:ext cx="48768" cy="10972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Shape 39"/>
          <p:cNvSpPr/>
          <p:nvPr/>
        </p:nvSpPr>
        <p:spPr>
          <a:xfrm>
            <a:off x="6217920" y="5861536"/>
            <a:ext cx="5547360" cy="4632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3" name="Text 40"/>
          <p:cNvSpPr/>
          <p:nvPr/>
        </p:nvSpPr>
        <p:spPr>
          <a:xfrm>
            <a:off x="6339840" y="5998464"/>
            <a:ext cx="5242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FFFFFF"/>
                </a:solidFill>
                <a:latin typeface="Calibri" panose="020F0502020204030204"/>
              </a:rPr>
              <a:t>Dense + Softmax (38)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4" name="Text 41"/>
          <p:cNvSpPr/>
          <p:nvPr/>
        </p:nvSpPr>
        <p:spPr>
          <a:xfrm>
            <a:off x="6217920" y="6331712"/>
            <a:ext cx="554736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Loss: Cross-Entropy  ·  Optimizer: Adam  ·  2-Stage Training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87984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MOBILENETV2 — MODEL ARCHITECTURE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2561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8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72896"/>
            <a:ext cx="5486400" cy="51206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426720" y="1072896"/>
            <a:ext cx="5486400" cy="512064"/>
          </a:xfrm>
          <a:prstGeom prst="rect">
            <a:avLst/>
          </a:prstGeom>
          <a:noFill/>
          <a:ln/>
        </p:spPr>
        <p:txBody>
          <a:bodyPr wrap="square" lIns="135467" tIns="135467" rIns="135467" bIns="135467" rtlCol="0" anchor="ctr"/>
          <a:lstStyle/>
          <a:p>
            <a:pPr defTabSz="1219170"/>
            <a:r>
              <a:rPr lang="en-US" sz="2133" b="1" dirty="0">
                <a:solidFill>
                  <a:srgbClr val="FFFFFF"/>
                </a:solidFill>
                <a:latin typeface="Calibri" panose="020F0502020204030204"/>
              </a:rPr>
              <a:t>What is MobileNetV2?</a:t>
            </a:r>
            <a:endParaRPr lang="en-US" sz="21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26720" y="1166368"/>
            <a:ext cx="5486400" cy="3535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CNN designed for mobile &amp; embedded vision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Introduced by Google (Sandler et al., CVPR 2018)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Inverted Residual blocks with linear bottlenecks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Pre-trained on ImageNet (1.2M images, 1000 classes)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3.4M parameters — fast inference, low memory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217920" y="1072896"/>
            <a:ext cx="2926080" cy="707136"/>
          </a:xfrm>
          <a:prstGeom prst="rect">
            <a:avLst/>
          </a:prstGeom>
          <a:solidFill>
            <a:srgbClr val="1E4D8C"/>
          </a:solidFill>
          <a:ln w="12700">
            <a:solidFill>
              <a:srgbClr val="1E4D8C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217920" y="1121664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Input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6217920" y="1463040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128 × 128 × 3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1"/>
          <p:cNvSpPr/>
          <p:nvPr/>
        </p:nvSpPr>
        <p:spPr>
          <a:xfrm>
            <a:off x="7620000" y="1780032"/>
            <a:ext cx="73152" cy="17068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6217920" y="1950720"/>
            <a:ext cx="2926080" cy="707136"/>
          </a:xfrm>
          <a:prstGeom prst="rect">
            <a:avLst/>
          </a:prstGeom>
          <a:solidFill>
            <a:srgbClr val="1E4D8C"/>
          </a:solidFill>
          <a:ln w="12700">
            <a:solidFill>
              <a:srgbClr val="1E4D8C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217920" y="1999488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Augmentation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217920" y="2340864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Flip · Rotate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5"/>
          <p:cNvSpPr/>
          <p:nvPr/>
        </p:nvSpPr>
        <p:spPr>
          <a:xfrm>
            <a:off x="7620000" y="2657856"/>
            <a:ext cx="73152" cy="17068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6217920" y="2828544"/>
            <a:ext cx="2926080" cy="707136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6217920" y="2877312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MobileNetV2 Base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6217920" y="3218688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Frozen (Stage 1)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Shape 19"/>
          <p:cNvSpPr/>
          <p:nvPr/>
        </p:nvSpPr>
        <p:spPr>
          <a:xfrm>
            <a:off x="7620000" y="3535680"/>
            <a:ext cx="73152" cy="17068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20"/>
          <p:cNvSpPr/>
          <p:nvPr/>
        </p:nvSpPr>
        <p:spPr>
          <a:xfrm>
            <a:off x="6217920" y="3706368"/>
            <a:ext cx="2926080" cy="707136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1"/>
          <p:cNvSpPr/>
          <p:nvPr/>
        </p:nvSpPr>
        <p:spPr>
          <a:xfrm>
            <a:off x="6217920" y="3755136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Global AvgPool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6217920" y="4096512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Spatial reduction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Shape 23"/>
          <p:cNvSpPr/>
          <p:nvPr/>
        </p:nvSpPr>
        <p:spPr>
          <a:xfrm>
            <a:off x="7620000" y="4413504"/>
            <a:ext cx="73152" cy="17068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Shape 24"/>
          <p:cNvSpPr/>
          <p:nvPr/>
        </p:nvSpPr>
        <p:spPr>
          <a:xfrm>
            <a:off x="6217920" y="4584192"/>
            <a:ext cx="2926080" cy="707136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Text 25"/>
          <p:cNvSpPr/>
          <p:nvPr/>
        </p:nvSpPr>
        <p:spPr>
          <a:xfrm>
            <a:off x="6217920" y="4632960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Dropout (0.3)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Text 26"/>
          <p:cNvSpPr/>
          <p:nvPr/>
        </p:nvSpPr>
        <p:spPr>
          <a:xfrm>
            <a:off x="6217920" y="4974336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Regularisation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Shape 27"/>
          <p:cNvSpPr/>
          <p:nvPr/>
        </p:nvSpPr>
        <p:spPr>
          <a:xfrm>
            <a:off x="7620000" y="5291328"/>
            <a:ext cx="73152" cy="17068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Shape 28"/>
          <p:cNvSpPr/>
          <p:nvPr/>
        </p:nvSpPr>
        <p:spPr>
          <a:xfrm>
            <a:off x="6217920" y="5462016"/>
            <a:ext cx="2926080" cy="707136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2" name="Text 29"/>
          <p:cNvSpPr/>
          <p:nvPr/>
        </p:nvSpPr>
        <p:spPr>
          <a:xfrm>
            <a:off x="6217920" y="5510784"/>
            <a:ext cx="292608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dirty="0">
                <a:solidFill>
                  <a:srgbClr val="FFFFFF"/>
                </a:solidFill>
                <a:latin typeface="Calibri" panose="020F0502020204030204"/>
              </a:rPr>
              <a:t>Dense + Softmax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3" name="Text 30"/>
          <p:cNvSpPr/>
          <p:nvPr/>
        </p:nvSpPr>
        <p:spPr>
          <a:xfrm>
            <a:off x="6217920" y="5852160"/>
            <a:ext cx="292608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38 class output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4" name="Shape 31"/>
          <p:cNvSpPr/>
          <p:nvPr/>
        </p:nvSpPr>
        <p:spPr>
          <a:xfrm>
            <a:off x="9448800" y="1072896"/>
            <a:ext cx="2316480" cy="512064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5" name="Text 32"/>
          <p:cNvSpPr/>
          <p:nvPr/>
        </p:nvSpPr>
        <p:spPr>
          <a:xfrm>
            <a:off x="9448800" y="1072896"/>
            <a:ext cx="2316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Stage 1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6" name="Text 33"/>
          <p:cNvSpPr/>
          <p:nvPr/>
        </p:nvSpPr>
        <p:spPr>
          <a:xfrm>
            <a:off x="9448800" y="1633728"/>
            <a:ext cx="2316480" cy="1706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 frozen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 trained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epochs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LR: 0.001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7" name="Shape 34"/>
          <p:cNvSpPr/>
          <p:nvPr/>
        </p:nvSpPr>
        <p:spPr>
          <a:xfrm>
            <a:off x="9448800" y="3511296"/>
            <a:ext cx="2316480" cy="51206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8" name="Text 35"/>
          <p:cNvSpPr/>
          <p:nvPr/>
        </p:nvSpPr>
        <p:spPr>
          <a:xfrm>
            <a:off x="9448800" y="3511296"/>
            <a:ext cx="2316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Stage 2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9" name="Text 36"/>
          <p:cNvSpPr/>
          <p:nvPr/>
        </p:nvSpPr>
        <p:spPr>
          <a:xfrm>
            <a:off x="9448800" y="4072128"/>
            <a:ext cx="2316480" cy="1706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layers unfrozen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epochs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LR: 0.0001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0" name="Shape 37"/>
          <p:cNvSpPr/>
          <p:nvPr/>
        </p:nvSpPr>
        <p:spPr>
          <a:xfrm>
            <a:off x="323088" y="4253992"/>
            <a:ext cx="5742432" cy="1781048"/>
          </a:xfrm>
          <a:prstGeom prst="rect">
            <a:avLst/>
          </a:prstGeom>
          <a:solidFill>
            <a:srgbClr val="F7F5FA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1" name="Text 38"/>
          <p:cNvSpPr/>
          <p:nvPr/>
        </p:nvSpPr>
        <p:spPr>
          <a:xfrm>
            <a:off x="579120" y="4253992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Why MobileNetV2 for AgriGuard?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2" name="Text 39"/>
          <p:cNvSpPr/>
          <p:nvPr/>
        </p:nvSpPr>
        <p:spPr>
          <a:xfrm>
            <a:off x="365760" y="4962144"/>
            <a:ext cx="5669280" cy="7071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Runs on mobile devices — accessible to farmers without high-end hardware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 from ImageNet gives strong feature extraction for leaf images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6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 inference: classifies a leaf image in under 200ms via FastAPI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57132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RESULTS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2561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9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36320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26720" y="1036320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26720" y="1109472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94.86%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426720" y="1882933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Test Accuracy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3291840" y="1036320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3291840" y="1036320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3291840" y="1109472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0.94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3291840" y="1882933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Macro Precision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6156960" y="1036320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6156960" y="1036320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6156960" y="1109472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0.94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6156960" y="1882933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Macro Recall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9022080" y="1036320"/>
            <a:ext cx="2560320" cy="136550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9022080" y="1036320"/>
            <a:ext cx="256032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9022080" y="1109472"/>
            <a:ext cx="2560320" cy="7510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733" b="1" dirty="0">
                <a:solidFill>
                  <a:srgbClr val="FFFFFF"/>
                </a:solidFill>
                <a:latin typeface="Calibri" panose="020F0502020204030204"/>
              </a:rPr>
              <a:t>0.94</a:t>
            </a:r>
            <a:endParaRPr lang="en-US" sz="3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9022080" y="1882933"/>
            <a:ext cx="2560320" cy="4369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dirty="0">
                <a:solidFill>
                  <a:srgbClr val="C4A8E0"/>
                </a:solidFill>
                <a:latin typeface="Calibri" panose="020F0502020204030204"/>
              </a:rPr>
              <a:t>Macro F1</a:t>
            </a:r>
            <a:endParaRPr lang="en-US" sz="1467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" y="2560320"/>
            <a:ext cx="11338560" cy="3779520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426720" y="6364224"/>
            <a:ext cx="1133856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Fig: Training &amp; Validation Accuracy and Loss over 10 epochs (Stage 1 + Stage 2 fine-tuning)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30776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CONFUSION MATRIX — 38 DISEASE CLASSES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4593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10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20" y="999744"/>
            <a:ext cx="7924800" cy="521817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595360" y="1072896"/>
            <a:ext cx="3291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3D1E6E"/>
                </a:solidFill>
                <a:latin typeface="Calibri" panose="020F0502020204030204"/>
              </a:rPr>
              <a:t>Key Findings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6"/>
          <p:cNvSpPr/>
          <p:nvPr/>
        </p:nvSpPr>
        <p:spPr>
          <a:xfrm>
            <a:off x="8595360" y="1560576"/>
            <a:ext cx="3291840" cy="10728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8595360" y="1560576"/>
            <a:ext cx="73152" cy="1072896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8"/>
          <p:cNvSpPr/>
          <p:nvPr/>
        </p:nvSpPr>
        <p:spPr>
          <a:xfrm>
            <a:off x="8766048" y="1633728"/>
            <a:ext cx="3048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Strong diagonal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/>
        </p:nvSpPr>
        <p:spPr>
          <a:xfrm>
            <a:off x="8766048" y="1999488"/>
            <a:ext cx="304800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Correct classification across most classes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8595360" y="2779776"/>
            <a:ext cx="3291840" cy="10728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8595360" y="2779776"/>
            <a:ext cx="73152" cy="1072896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8766048" y="2852928"/>
            <a:ext cx="3048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Visually similar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8766048" y="3218688"/>
            <a:ext cx="304800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Some confusion between look-alike diseases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8595360" y="3998976"/>
            <a:ext cx="3291840" cy="10728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5"/>
          <p:cNvSpPr/>
          <p:nvPr/>
        </p:nvSpPr>
        <p:spPr>
          <a:xfrm>
            <a:off x="8595360" y="3998976"/>
            <a:ext cx="73152" cy="1072896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8766048" y="4072128"/>
            <a:ext cx="3048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Healthy leaves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8766048" y="4437888"/>
            <a:ext cx="304800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Well-separated from all disease classes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Shape 18"/>
          <p:cNvSpPr/>
          <p:nvPr/>
        </p:nvSpPr>
        <p:spPr>
          <a:xfrm>
            <a:off x="8595360" y="5218176"/>
            <a:ext cx="3291840" cy="10728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Shape 19"/>
          <p:cNvSpPr/>
          <p:nvPr/>
        </p:nvSpPr>
        <p:spPr>
          <a:xfrm>
            <a:off x="8595360" y="5218176"/>
            <a:ext cx="73152" cy="1072896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8766048" y="5291328"/>
            <a:ext cx="304800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Confidence scores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8766048" y="5657088"/>
            <a:ext cx="304800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API flags low-confidence predictions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426720" y="6364224"/>
            <a:ext cx="7924800" cy="268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Fig: Confusion Matrix — MobileNetV2 test set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67727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MODEL PREDICTIONS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4593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11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5"/>
          <p:cNvSpPr/>
          <p:nvPr/>
        </p:nvSpPr>
        <p:spPr>
          <a:xfrm>
            <a:off x="426720" y="5673344"/>
            <a:ext cx="11338560" cy="3901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 dirty="0">
                <a:solidFill>
                  <a:srgbClr val="3D1E6E"/>
                </a:solidFill>
                <a:latin typeface="Calibri" panose="020F0502020204030204"/>
              </a:rPr>
              <a:t>Correct predictions: </a:t>
            </a:r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&gt;95% confidence    </a:t>
            </a:r>
            <a:r>
              <a:rPr lang="en-US" sz="1600" b="1" dirty="0">
                <a:solidFill>
                  <a:srgbClr val="3D1E6E"/>
                </a:solidFill>
                <a:latin typeface="Calibri" panose="020F0502020204030204"/>
              </a:rPr>
              <a:t>Misclassifications: </a:t>
            </a:r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&lt;60% confidence on visually similar leaves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D9CFDB-D457-10A5-4D2C-81A015281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689" y="914400"/>
            <a:ext cx="9247164" cy="475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7895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INTERFACE — AGRIGUARD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5609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12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5"/>
          <p:cNvSpPr/>
          <p:nvPr/>
        </p:nvSpPr>
        <p:spPr>
          <a:xfrm>
            <a:off x="257830" y="6165268"/>
            <a:ext cx="593510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Landing page — image upload &amp; AI detection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C448F8C-EF4C-5125-DDFB-D6C262251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831" y="1127941"/>
            <a:ext cx="11676339" cy="493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735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CLASSIFICATION PERFORMANCE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4593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13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graphicFrame>
        <p:nvGraphicFramePr>
          <p:cNvPr id="14" name="Table 0"/>
          <p:cNvGraphicFramePr>
            <a:graphicFrameLocks noGrp="1"/>
          </p:cNvGraphicFramePr>
          <p:nvPr/>
        </p:nvGraphicFramePr>
        <p:xfrm>
          <a:off x="487680" y="1072896"/>
          <a:ext cx="11216640" cy="5242560"/>
        </p:xfrm>
        <a:graphic>
          <a:graphicData uri="http://schemas.openxmlformats.org/drawingml/2006/table">
            <a:tbl>
              <a:tblPr/>
              <a:tblGrid>
                <a:gridCol w="487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2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726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Disease Class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Precision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Recall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F1-Score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Tomato Late Blight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Tomato Leaf Mold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Potato Early Blight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Pepper Bacterial Spot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0.92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0.92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Apple Scab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Corn Northern Blight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Healthy (all species)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0.97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Macro Average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242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Weighted Average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9" name="Text 5"/>
          <p:cNvSpPr/>
          <p:nvPr/>
        </p:nvSpPr>
        <p:spPr>
          <a:xfrm>
            <a:off x="487680" y="6356096"/>
            <a:ext cx="11216640" cy="243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333" i="1" dirty="0">
                <a:solidFill>
                  <a:srgbClr val="6B6B6B"/>
                </a:solidFill>
                <a:latin typeface="Calibri" panose="020F0502020204030204"/>
              </a:rPr>
              <a:t>Weighted average: Precision 0.95  ·  Recall 0.95  ·  F1 0.95  (38 classes total)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59700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&amp; IMPACT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5609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14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72896"/>
            <a:ext cx="5486400" cy="512064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426720" y="1072896"/>
            <a:ext cx="54864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FOR FARMERS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26720" y="1633728"/>
            <a:ext cx="5486400" cy="4145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Instant diagnosis — no expert needed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Actionable treatment recommendations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Severity level guides urgency of response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Accessible via mobile browser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Plain-language chatbot guidance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278880" y="1072896"/>
            <a:ext cx="5486400" cy="51206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278880" y="1072896"/>
            <a:ext cx="54864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 dirty="0">
                <a:solidFill>
                  <a:srgbClr val="FFFFFF"/>
                </a:solidFill>
                <a:latin typeface="Calibri" panose="020F0502020204030204"/>
              </a:rPr>
              <a:t>FOR AGRICULTURE &amp; SOCIETY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6278880" y="1633728"/>
            <a:ext cx="5486400" cy="4145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20–40% annual yield losses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Scales disease monitoring across large farms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Bridges research-to-deployment gap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food security globally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 for IoT &amp; drone integration</a:t>
            </a:r>
            <a:endParaRPr lang="en-US" sz="1867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92256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COMPARISON WITH RELATED WORK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35609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15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graphicFrame>
        <p:nvGraphicFramePr>
          <p:cNvPr id="16" name="Table 0"/>
          <p:cNvGraphicFramePr>
            <a:graphicFrameLocks noGrp="1"/>
          </p:cNvGraphicFramePr>
          <p:nvPr/>
        </p:nvGraphicFramePr>
        <p:xfrm>
          <a:off x="487680" y="1072896"/>
          <a:ext cx="11216640" cy="4998720"/>
        </p:xfrm>
        <a:graphic>
          <a:graphicData uri="http://schemas.openxmlformats.org/drawingml/2006/table">
            <a:tbl>
              <a:tblPr/>
              <a:tblGrid>
                <a:gridCol w="2682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89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Study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Model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Accuracy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Deployable?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FFFFFF"/>
                          </a:solidFill>
                        </a:rPr>
                        <a:t>Full System?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Our Project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3D1E6E"/>
                          </a:solidFill>
                        </a:rPr>
                        <a:t>MobileNetV2 TL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7B2D8B"/>
                          </a:solidFill>
                        </a:rPr>
                        <a:t>94.86%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7B2D8B"/>
                          </a:solidFill>
                        </a:rPr>
                        <a:t>Yes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b="1" dirty="0">
                          <a:solidFill>
                            <a:srgbClr val="7B2D8B"/>
                          </a:solidFill>
                        </a:rPr>
                        <a:t>Yes — Full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PND-Net (2024)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CNN+GCN+SPP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Up to 96.18%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CNN-LSTM (2025)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CNN / LSTM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CNN ~99%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No deployment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DExNet (2025)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Ensemble + Bi-LSTM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Up to 98.09%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3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EfficientNet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EfficientNet/ResNet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~95–98%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7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700" dirty="0"/>
                    </a:p>
                  </a:txBody>
                  <a:tcPr marL="121920" marR="121920" marT="60960" marB="60960"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Text 5"/>
          <p:cNvSpPr/>
          <p:nvPr/>
        </p:nvSpPr>
        <p:spPr>
          <a:xfrm>
            <a:off x="487680" y="6217920"/>
            <a:ext cx="1121664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 i="1" dirty="0">
                <a:solidFill>
                  <a:srgbClr val="3D1E6E"/>
                </a:solidFill>
                <a:latin typeface="Calibri" panose="020F0502020204030204"/>
              </a:rPr>
              <a:t>Key differentiator: only approach combining strong accuracy + fully deployed system for non-technical users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545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67440" y="636625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16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72896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26720" y="1072896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97408" y="1146048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Real-World Data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97408" y="1511808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Expand with field images — variable lighting &amp; backgrounds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6339840" y="1072896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6339840" y="1072896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510528" y="1146048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Advanced Models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510528" y="1511808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Explore EfficientNet / ensemble for higher accuracy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426720" y="2926080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426720" y="2926080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597408" y="2999232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NLP Chatbot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597408" y="3364992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Advanced NLP for personalized recommendations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6339840" y="2926080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6339840" y="2926080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6510528" y="2999232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Cloud Deployment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6510528" y="3364992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Migrate to AWS / Azure for scalability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Shape 21"/>
          <p:cNvSpPr/>
          <p:nvPr/>
        </p:nvSpPr>
        <p:spPr>
          <a:xfrm>
            <a:off x="426720" y="4779264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5" name="Shape 22"/>
          <p:cNvSpPr/>
          <p:nvPr/>
        </p:nvSpPr>
        <p:spPr>
          <a:xfrm>
            <a:off x="426720" y="4779264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597408" y="4852416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IoT Integration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7" name="Text 24"/>
          <p:cNvSpPr/>
          <p:nvPr/>
        </p:nvSpPr>
        <p:spPr>
          <a:xfrm>
            <a:off x="597408" y="5218176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Drones &amp; sensors for continuous crop monitoring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8" name="Shape 25"/>
          <p:cNvSpPr/>
          <p:nvPr/>
        </p:nvSpPr>
        <p:spPr>
          <a:xfrm>
            <a:off x="6339840" y="4779264"/>
            <a:ext cx="5547360" cy="168249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9" name="Shape 26"/>
          <p:cNvSpPr/>
          <p:nvPr/>
        </p:nvSpPr>
        <p:spPr>
          <a:xfrm>
            <a:off x="6339840" y="4779264"/>
            <a:ext cx="73152" cy="168249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Text 27"/>
          <p:cNvSpPr/>
          <p:nvPr/>
        </p:nvSpPr>
        <p:spPr>
          <a:xfrm>
            <a:off x="6510528" y="4852416"/>
            <a:ext cx="53035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Multilingual Support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1" name="Text 28"/>
          <p:cNvSpPr/>
          <p:nvPr/>
        </p:nvSpPr>
        <p:spPr>
          <a:xfrm>
            <a:off x="6510528" y="5218176"/>
            <a:ext cx="530352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Broaden access across global farming regions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40949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77824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2000" cy="6096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7536"/>
            <a:ext cx="1146048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9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6B6B6B"/>
                </a:solidFill>
                <a:latin typeface="Calibri" panose="020F0502020204030204"/>
              </a:rPr>
              <a:t>17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0" y="6608064"/>
            <a:ext cx="12192000" cy="4876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5"/>
          <p:cNvSpPr/>
          <p:nvPr/>
        </p:nvSpPr>
        <p:spPr>
          <a:xfrm>
            <a:off x="426720" y="1072896"/>
            <a:ext cx="11338560" cy="119481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26720" y="1072896"/>
            <a:ext cx="73152" cy="119481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597408" y="1146048"/>
            <a:ext cx="110947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94.86% accuracy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97408" y="1511808"/>
            <a:ext cx="1109472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MobileNetV2 with transfer learning across 38 disease classes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426720" y="2414016"/>
            <a:ext cx="11338560" cy="119481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426720" y="2414016"/>
            <a:ext cx="73152" cy="119481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597408" y="2487168"/>
            <a:ext cx="110947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End-to-end system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97408" y="2852928"/>
            <a:ext cx="1109472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Model → API → Frontend → Chatbot: fully deployed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426720" y="3755136"/>
            <a:ext cx="11338560" cy="119481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426720" y="3755136"/>
            <a:ext cx="73152" cy="119481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597408" y="3828288"/>
            <a:ext cx="110947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Practical accessibility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597408" y="4194048"/>
            <a:ext cx="1109472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Non-technical farmers receive diagnosis + guidance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7"/>
          <p:cNvSpPr/>
          <p:nvPr/>
        </p:nvSpPr>
        <p:spPr>
          <a:xfrm>
            <a:off x="426720" y="5096256"/>
            <a:ext cx="11338560" cy="1194816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Shape 18"/>
          <p:cNvSpPr/>
          <p:nvPr/>
        </p:nvSpPr>
        <p:spPr>
          <a:xfrm>
            <a:off x="426720" y="5096256"/>
            <a:ext cx="73152" cy="1194816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597408" y="5169408"/>
            <a:ext cx="11094720" cy="341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 dirty="0">
                <a:solidFill>
                  <a:srgbClr val="3D1E6E"/>
                </a:solidFill>
                <a:latin typeface="Calibri" panose="020F0502020204030204"/>
              </a:rPr>
              <a:t>Research gap bridged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597408" y="5535168"/>
            <a:ext cx="11094720" cy="682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600" dirty="0">
                <a:solidFill>
                  <a:srgbClr val="2D2D2D"/>
                </a:solidFill>
                <a:latin typeface="Calibri" panose="020F0502020204030204"/>
              </a:rPr>
              <a:t>Goes beyond classification — real-world AI deployment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907557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1E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85344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772656"/>
            <a:ext cx="12192000" cy="85344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2"/>
          <p:cNvSpPr/>
          <p:nvPr/>
        </p:nvSpPr>
        <p:spPr>
          <a:xfrm>
            <a:off x="365760" y="1584960"/>
            <a:ext cx="1146048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7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72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3"/>
          <p:cNvSpPr/>
          <p:nvPr/>
        </p:nvSpPr>
        <p:spPr>
          <a:xfrm>
            <a:off x="3657600" y="2926080"/>
            <a:ext cx="4876800" cy="73152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pPr defTabSz="1219170"/>
            <a:endParaRPr lang="en-IN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4"/>
          <p:cNvSpPr/>
          <p:nvPr/>
        </p:nvSpPr>
        <p:spPr>
          <a:xfrm>
            <a:off x="365760" y="3096768"/>
            <a:ext cx="1146048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667" i="1" dirty="0">
                <a:solidFill>
                  <a:srgbClr val="C4A8E0"/>
                </a:solidFill>
                <a:latin typeface="Calibri" panose="020F0502020204030204"/>
              </a:rPr>
              <a:t>Questions &amp; Discussion</a:t>
            </a:r>
            <a:endParaRPr lang="en-US" sz="2667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2438400" y="3877056"/>
            <a:ext cx="731520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dirty="0">
                <a:solidFill>
                  <a:srgbClr val="D4C5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 Patel         2434793@student.uwtsd.ac.uk</a:t>
            </a:r>
            <a:endParaRPr lang="en-US" sz="1733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65760" y="5218176"/>
            <a:ext cx="1146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dirty="0">
                <a:solidFill>
                  <a:srgbClr val="C4A8E0"/>
                </a:solidFill>
                <a:latin typeface="Calibri" panose="020F0502020204030204"/>
              </a:rPr>
              <a:t>Instructor: Aliyu Sambo  |  Supervisor: Mohammed Ben Farah  </a:t>
            </a:r>
            <a:r>
              <a:rPr lang="en-US" sz="1600">
                <a:solidFill>
                  <a:srgbClr val="C4A8E0"/>
                </a:solidFill>
                <a:latin typeface="Calibri" panose="020F0502020204030204"/>
              </a:rPr>
              <a:t>|  May </a:t>
            </a:r>
            <a:r>
              <a:rPr lang="en-US" sz="1600" dirty="0">
                <a:solidFill>
                  <a:srgbClr val="C4A8E0"/>
                </a:solidFill>
                <a:latin typeface="Calibri" panose="020F0502020204030204"/>
              </a:rPr>
              <a:t>2026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1216640" y="6437376"/>
            <a:ext cx="73152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defTabSz="1219170"/>
            <a:r>
              <a:rPr lang="en-US" sz="1333" dirty="0">
                <a:solidFill>
                  <a:srgbClr val="C4A8E0"/>
                </a:solidFill>
                <a:latin typeface="Calibri" panose="020F0502020204030204"/>
              </a:rPr>
              <a:t>18</a:t>
            </a:r>
            <a:endParaRPr lang="en-US" sz="1333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766982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1277</Words>
  <Application>Microsoft Office PowerPoint</Application>
  <PresentationFormat>Widescreen</PresentationFormat>
  <Paragraphs>302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Leaf Disease Detection System with Chatbot</dc:title>
  <dc:creator>Dev Patel</dc:creator>
  <cp:lastModifiedBy>Dev Patel</cp:lastModifiedBy>
  <cp:revision>2</cp:revision>
  <dcterms:created xsi:type="dcterms:W3CDTF">2026-05-03T10:11:45Z</dcterms:created>
  <dcterms:modified xsi:type="dcterms:W3CDTF">2026-05-03T10:15:25Z</dcterms:modified>
</cp:coreProperties>
</file>